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6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19"/>
    <p:restoredTop sz="94722"/>
  </p:normalViewPr>
  <p:slideViewPr>
    <p:cSldViewPr snapToGrid="0" snapToObjects="1">
      <p:cViewPr varScale="1">
        <p:scale>
          <a:sx n="47" d="100"/>
          <a:sy n="47" d="100"/>
        </p:scale>
        <p:origin x="216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71EC-2BBA-7A43-8105-73C7E64C157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09E3-235B-084D-854D-A79DEC35F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58bdc6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58bdc6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05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7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62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5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91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69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69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7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91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509E3-235B-084D-854D-A79DEC35FD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2d3dcd8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2d3dcd8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0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d3dcd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d3dcd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06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2d3dcd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2d3dcd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6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d3dcd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d3dcd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14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2d3dcd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2d3dcd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5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24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45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2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Time: 29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51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B5CC-00EA-5443-ACFF-96BF8C2D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3FEA9-677F-EF44-8122-7E675477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C31F-5180-D44F-9879-1DFB80C4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03A8-6A95-FA42-9377-604AFAD8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9691-75AF-B44D-902D-13B91D1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DF82-339A-5A44-A471-AE509334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1ABC-6DE9-4C4E-9BFB-1581DDFA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0F3B-092E-5B49-A712-1DB086C1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32DB-657C-3444-8478-54A2445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3B66-2F35-3842-9D89-E137B87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F0EC6-AD95-8140-8C75-36610979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02767-5B9D-F146-ABDD-6F5663BD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8E42-3AF0-FF43-BABA-D05E3E22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2E1-63CB-E742-81FB-4661E740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04D-1F8C-1E4D-A99F-2E11A607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4813579"/>
      </p:ext>
    </p:extLst>
  </p:cSld>
  <p:clrMapOvr>
    <a:masterClrMapping/>
  </p:clrMapOvr>
  <p:transition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76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37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B13-0D17-CE46-B2F4-8E36BBDD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BAC7-835F-9E45-9D0D-C40339D0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BD7C-D0C5-5D46-A714-1742A11F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862E-A21E-2A4E-A303-6435BE10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56E1-4808-974A-A042-3E80B3CB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4944-E40F-274E-B7B7-120C56E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B6EA-0E01-A64B-8717-32191055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CCF6-6B2E-604C-B89F-2D8D9117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A044-0F6C-584A-8CB9-8858D6ED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7756-703D-EF43-AD84-AE1CF9B6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273E-F3CC-2643-86F1-5F824FFC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3F9F-C68A-E645-9791-7ED6951D6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E7C1-9E12-EE4A-88E8-CC9487A4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26C3-D032-9948-955C-5DA91EC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C6FA-02F6-1340-BFF0-182D9354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CA56-AE5B-8E47-8B52-A79AF4E8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B825-530D-A448-82B7-E4626B95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0EB1-CA2B-8C47-840D-95236C76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E3E8B-6641-A449-B947-9BE2EFAE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67A8C-B829-3F46-87A2-85E3A279A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8E674-1C18-B446-871A-DF1C9C9FD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5FF6-CAEC-0845-962F-64B9AF97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88450-520A-D34B-9FC0-E9A7A87A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CBDD7-526C-1C4B-A1CD-C058470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7BCD-FFE6-8C4C-BCF1-F163719B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CCEA9-FC1A-9848-834B-21F6E9B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9CFB-886C-064B-A9FD-04B7823F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67CFF-FE61-FF40-B3BC-67DEF093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51C3A-43B8-EB49-8FD6-4BD0D80F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6E47-3224-0342-BB83-753C1759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AAD9-06F6-D04B-81FF-A9454F1B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634-D128-BF48-ABFE-0BD23C8F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5513-6FC0-8F4F-B339-6C4D8111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0E08-5D97-DC46-83E4-100A2BB9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3E5D-04C6-EF4B-9903-21DF9DB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4F30-F3EE-EC45-A842-1F2AC66A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741E-2890-9F4C-BB46-7CE20F28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26E2-B4CB-454A-B77C-7FEBB2F4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E9D49-B638-874C-9C65-968D82A3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9FC8-412A-1A46-99D7-446C7C1F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6962-4BB3-1C4E-A0C4-A92F55E0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06097-D381-6545-A2C7-FF97B14A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47C1-8807-1240-8475-5C47AA8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B2916-556E-8941-A726-8EAC0113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D394-7041-6F41-98F0-A10838C6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1CAB-FC48-F34D-B199-2A6F07C6E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15E8-DAEB-C24E-942F-33C6996B33C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803E-BAAC-BC40-8265-B38F13B9F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923B-DABB-9E40-9A41-62F09D27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33F6-0DA6-C948-9C2A-40DEE5A72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FDEB-F514-BD4A-819B-97565229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Connect Four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A9D1-F85F-9A4D-95C5-A98EF4ECC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7382"/>
      </p:ext>
    </p:extLst>
  </p:cSld>
  <p:clrMapOvr>
    <a:masterClrMapping/>
  </p:clrMapOvr>
  <p:transition spd="slow" advTm="5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72600" y="761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Board Consideration or Edge Cases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72600" y="1776767"/>
            <a:ext cx="10251600" cy="45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The Board class will have functions that address the complications of accessing and manipulating a grid.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Ex.</a:t>
            </a:r>
            <a:endParaRPr sz="2400"/>
          </a:p>
          <a:p>
            <a:pPr indent="-457189">
              <a:spcBef>
                <a:spcPts val="2133"/>
              </a:spcBef>
              <a:buSzPts val="1800"/>
            </a:pPr>
            <a:r>
              <a:rPr lang="en" sz="2400"/>
              <a:t>Checking for a ‘Connect-4’ in a corner, an edge, or the center of a board</a:t>
            </a:r>
            <a:endParaRPr sz="2400"/>
          </a:p>
          <a:p>
            <a:pPr indent="-457189">
              <a:buSzPts val="1800"/>
            </a:pPr>
            <a:r>
              <a:rPr lang="en" sz="2400"/>
              <a:t>All moves are within the dimensions of the game board</a:t>
            </a:r>
            <a:endParaRPr sz="2400"/>
          </a:p>
          <a:p>
            <a:pPr indent="-457189">
              <a:buSzPts val="1800"/>
            </a:pPr>
            <a:r>
              <a:rPr lang="en" sz="2400"/>
              <a:t>What if a player tries to drop a piece in a filled up column?</a:t>
            </a:r>
            <a:endParaRPr sz="2400"/>
          </a:p>
          <a:p>
            <a:pPr indent="-457189">
              <a:buSzPts val="1800"/>
            </a:pPr>
            <a:r>
              <a:rPr lang="en" sz="2400"/>
              <a:t>What if a player tries to break the game with invalid inputs or commands?</a:t>
            </a:r>
            <a:endParaRPr sz="2400"/>
          </a:p>
          <a:p>
            <a:pPr indent="-457189">
              <a:buSzPts val="1800"/>
            </a:pPr>
            <a:r>
              <a:rPr lang="en" sz="2400"/>
              <a:t>How can the privacy of the methods be maintained?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9334517"/>
      </p:ext>
    </p:extLst>
  </p:cSld>
  <p:clrMapOvr>
    <a:masterClrMapping/>
  </p:clrMapOvr>
  <p:transition spd="slow" advTm="3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970200" y="844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Valid_move Pseudo Code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972600" y="1843200"/>
            <a:ext cx="10251600" cy="39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Parameter will be the drop position(column number) of the current player playing.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If 0 &lt;= position(int) &lt;= dimension of columns - 1:</a:t>
            </a:r>
            <a:endParaRPr sz="2400"/>
          </a:p>
          <a:p>
            <a:pPr marL="0" indent="609585">
              <a:spcBef>
                <a:spcPts val="2133"/>
              </a:spcBef>
              <a:buNone/>
            </a:pPr>
            <a:r>
              <a:rPr lang="en" sz="2400"/>
              <a:t>If there is an empty space in the column:  (harder to access)</a:t>
            </a:r>
            <a:endParaRPr sz="2400"/>
          </a:p>
          <a:p>
            <a:pPr indent="609585">
              <a:spcBef>
                <a:spcPts val="2133"/>
              </a:spcBef>
              <a:buNone/>
            </a:pPr>
            <a:r>
              <a:rPr lang="en" sz="2400"/>
              <a:t>return True</a:t>
            </a:r>
            <a:endParaRPr sz="2400"/>
          </a:p>
          <a:p>
            <a:pPr marL="0" indent="0">
              <a:spcBef>
                <a:spcPts val="2133"/>
              </a:spcBef>
              <a:buNone/>
            </a:pPr>
            <a:r>
              <a:rPr lang="en" sz="2400"/>
              <a:t>Else: </a:t>
            </a:r>
            <a:endParaRPr sz="2400"/>
          </a:p>
          <a:p>
            <a:pPr marL="0" indent="609585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400"/>
              <a:t>return False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7279107"/>
      </p:ext>
    </p:extLst>
  </p:cSld>
  <p:clrMapOvr>
    <a:masterClrMapping/>
  </p:clrMapOvr>
  <p:transition spd="slow" advTm="2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70200" y="761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Check_for_win Pseudo Code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89000" y="1826633"/>
            <a:ext cx="11566800" cy="39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For every row of the grid: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For every column of the grid: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For every possible row direction according to spot: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	For every possible column direction according to spot:</a:t>
            </a:r>
            <a:endParaRPr sz="24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/>
              <a:t>				Follow the direction and check for four consecutive P1 or P2</a:t>
            </a:r>
            <a:endParaRPr sz="2400" dirty="0"/>
          </a:p>
          <a:p>
            <a:pPr marL="1828754" indent="609585">
              <a:spcBef>
                <a:spcPts val="2133"/>
              </a:spcBef>
              <a:buNone/>
            </a:pPr>
            <a:r>
              <a:rPr lang="en" sz="2400" dirty="0"/>
              <a:t>If there is a ‘Connect-4’ and it belong to </a:t>
            </a:r>
            <a:r>
              <a:rPr lang="en" sz="2400" dirty="0" err="1"/>
              <a:t>whos_turn</a:t>
            </a:r>
            <a:r>
              <a:rPr lang="en" sz="2400" dirty="0"/>
              <a:t>: Return True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400" dirty="0"/>
              <a:t>Anything else will return false.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1716988"/>
      </p:ext>
    </p:extLst>
  </p:cSld>
  <p:clrMapOvr>
    <a:masterClrMapping/>
  </p:clrMapOvr>
  <p:transition spd="slow" advTm="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>
                <a:latin typeface="Arial"/>
              </a:rPr>
              <a:t>Game Elements: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609755" y="1306159"/>
            <a:ext cx="10971300" cy="4410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CA" sz="3870" spc="-1">
                <a:latin typeface="Arial"/>
              </a:rPr>
              <a:t>Disks: 				  </a:t>
            </a:r>
          </a:p>
          <a:p>
            <a:r>
              <a:rPr lang="en-CA" sz="3870" spc="-1">
                <a:latin typeface="Arial"/>
              </a:rPr>
              <a:t>	Player 1: red  </a:t>
            </a:r>
          </a:p>
          <a:p>
            <a:r>
              <a:rPr lang="en-CA" sz="3870" spc="-1">
                <a:latin typeface="Arial"/>
              </a:rPr>
              <a:t>	Player 2: blue</a:t>
            </a:r>
          </a:p>
          <a:p>
            <a:r>
              <a:rPr lang="en-CA" sz="3870" spc="-1">
                <a:latin typeface="Arial"/>
              </a:rPr>
              <a:t> </a:t>
            </a:r>
          </a:p>
          <a:p>
            <a:r>
              <a:rPr lang="en-CA" sz="3870" spc="-1">
                <a:latin typeface="Arial"/>
              </a:rPr>
              <a:t>Board:</a:t>
            </a:r>
          </a:p>
          <a:p>
            <a:endParaRPr lang="en-CA" sz="3870" spc="-1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052084" y="1393236"/>
            <a:ext cx="6182486" cy="1243028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CA" sz="2661" spc="-1">
                <a:latin typeface="Arial"/>
              </a:rPr>
              <a:t> - The disk signifying each players 	  position on the board.</a:t>
            </a:r>
          </a:p>
        </p:txBody>
      </p:sp>
      <p:sp>
        <p:nvSpPr>
          <p:cNvPr id="44" name="TextShape 4"/>
          <p:cNvSpPr txBox="1"/>
          <p:nvPr/>
        </p:nvSpPr>
        <p:spPr>
          <a:xfrm>
            <a:off x="6139161" y="3197913"/>
            <a:ext cx="5050482" cy="1243028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CA" sz="2661" spc="-1">
                <a:latin typeface="Arial"/>
              </a:rPr>
              <a:t>- A 7x6 board that holds the disks and signifies when there are 4 in a row.</a:t>
            </a:r>
          </a:p>
        </p:txBody>
      </p:sp>
      <p:sp>
        <p:nvSpPr>
          <p:cNvPr id="45" name="TextShape 5"/>
          <p:cNvSpPr txBox="1"/>
          <p:nvPr/>
        </p:nvSpPr>
        <p:spPr>
          <a:xfrm>
            <a:off x="6095622" y="4615095"/>
            <a:ext cx="5050482" cy="1243028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CA" sz="2661" spc="-1">
                <a:latin typeface="Arial"/>
              </a:rPr>
              <a:t>- Navigation buttons to take the user between different views in the game</a:t>
            </a:r>
          </a:p>
        </p:txBody>
      </p:sp>
    </p:spTree>
    <p:extLst>
      <p:ext uri="{BB962C8B-B14F-4D97-AF65-F5344CB8AC3E}">
        <p14:creationId xmlns:p14="http://schemas.microsoft.com/office/powerpoint/2010/main" val="61470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08E4-EA59-4FB8-B60F-331FEA7C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F7E6-AA62-4BE4-B2F4-6AC5C1A0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Play</a:t>
            </a:r>
          </a:p>
          <a:p>
            <a:pPr lvl="1"/>
            <a:r>
              <a:rPr lang="en-US" dirty="0"/>
              <a:t>4-to-Connect is a computer program based on the classic game Connect 4.</a:t>
            </a:r>
          </a:p>
          <a:p>
            <a:pPr lvl="1"/>
            <a:r>
              <a:rPr lang="en-US" dirty="0"/>
              <a:t>Two Players take turns dropping disks into columns with slots.</a:t>
            </a:r>
          </a:p>
          <a:p>
            <a:pPr lvl="1"/>
            <a:r>
              <a:rPr lang="en-US" dirty="0"/>
              <a:t>First player to make a move plays with red disks and the second with yellow.</a:t>
            </a:r>
          </a:p>
          <a:p>
            <a:pPr lvl="1"/>
            <a:r>
              <a:rPr lang="en-US" dirty="0"/>
              <a:t>Once player 1 or 2 claims victory by having 4 disks connected, no more moves can be made.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Disks are dropped into the last empty slot of the column.</a:t>
            </a:r>
          </a:p>
          <a:p>
            <a:pPr lvl="1"/>
            <a:r>
              <a:rPr lang="en-US" dirty="0"/>
              <a:t>Players cannot drop a disk in a column that is filled.</a:t>
            </a:r>
          </a:p>
          <a:p>
            <a:pPr lvl="1"/>
            <a:r>
              <a:rPr lang="en-US" dirty="0"/>
              <a:t>Once all 42 slots are filled, no more moves can be made. The game is finished and no player wins.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442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"/>
    </mc:Choice>
    <mc:Fallback>
      <p:transition spd="slow" advTm="2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0DA6-E1E1-48D5-B131-41F8E290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5"/>
            <a:ext cx="10515600" cy="1325563"/>
          </a:xfrm>
        </p:spPr>
        <p:txBody>
          <a:bodyPr/>
          <a:lstStyle/>
          <a:p>
            <a:r>
              <a:rPr lang="en-US" dirty="0"/>
              <a:t>Input and Output Devices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3084-A7EA-4C4B-B745-F45E6DC7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Mouse</a:t>
            </a:r>
          </a:p>
          <a:p>
            <a:pPr lvl="1"/>
            <a:r>
              <a:rPr lang="en-US" dirty="0"/>
              <a:t>User can click above a column to make a move</a:t>
            </a:r>
          </a:p>
          <a:p>
            <a:pPr lvl="1"/>
            <a:r>
              <a:rPr lang="en-US" dirty="0"/>
              <a:t>User can press several different buttons that show them different views</a:t>
            </a:r>
          </a:p>
          <a:p>
            <a:r>
              <a:rPr lang="en-US" dirty="0"/>
              <a:t>Computer Monitor</a:t>
            </a:r>
          </a:p>
          <a:p>
            <a:pPr lvl="1"/>
            <a:r>
              <a:rPr lang="en-US" dirty="0"/>
              <a:t>Screen</a:t>
            </a:r>
          </a:p>
          <a:p>
            <a:pPr lvl="2"/>
            <a:r>
              <a:rPr lang="en-US" dirty="0"/>
              <a:t>Start View</a:t>
            </a:r>
          </a:p>
          <a:p>
            <a:pPr lvl="2"/>
            <a:r>
              <a:rPr lang="en-US" dirty="0"/>
              <a:t>Help View</a:t>
            </a:r>
          </a:p>
          <a:p>
            <a:pPr lvl="2"/>
            <a:r>
              <a:rPr lang="en-US" dirty="0"/>
              <a:t>Play View</a:t>
            </a:r>
          </a:p>
          <a:p>
            <a:pPr lvl="2"/>
            <a:r>
              <a:rPr lang="en-US" dirty="0"/>
              <a:t>End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FF3D6B-F320-4BDE-905F-ECB102E7B732}"/>
              </a:ext>
            </a:extLst>
          </p:cNvPr>
          <p:cNvGrpSpPr/>
          <p:nvPr/>
        </p:nvGrpSpPr>
        <p:grpSpPr>
          <a:xfrm>
            <a:off x="6096000" y="3270344"/>
            <a:ext cx="3297974" cy="2906619"/>
            <a:chOff x="5379926" y="1189392"/>
            <a:chExt cx="4494569" cy="396122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AF0A4D1-D8A1-48AD-B603-F84713F5D114}"/>
                </a:ext>
              </a:extLst>
            </p:cNvPr>
            <p:cNvGrpSpPr/>
            <p:nvPr/>
          </p:nvGrpSpPr>
          <p:grpSpPr>
            <a:xfrm>
              <a:off x="5379926" y="1707388"/>
              <a:ext cx="4494569" cy="3443224"/>
              <a:chOff x="3319394" y="2383075"/>
              <a:chExt cx="4672211" cy="357931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963159-9698-4E6A-A47F-1AE2DB4C9CF7}"/>
                  </a:ext>
                </a:extLst>
              </p:cNvPr>
              <p:cNvSpPr/>
              <p:nvPr/>
            </p:nvSpPr>
            <p:spPr>
              <a:xfrm>
                <a:off x="3319394" y="2383075"/>
                <a:ext cx="4672211" cy="35793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3DC709E-727D-4588-BC85-3CB28BEE383C}"/>
                  </a:ext>
                </a:extLst>
              </p:cNvPr>
              <p:cNvGrpSpPr/>
              <p:nvPr/>
            </p:nvGrpSpPr>
            <p:grpSpPr>
              <a:xfrm>
                <a:off x="3555825" y="2482812"/>
                <a:ext cx="4175515" cy="458608"/>
                <a:chOff x="3555825" y="2482812"/>
                <a:chExt cx="4175515" cy="458608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B736FCC-BE01-4D61-B947-F717EAD9C0F6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74D5BC4-7188-4184-B9A5-2239398C272D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5B017F5-004A-4FE1-BFD1-1CF25856ECF1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AEC5441-C662-4BB7-B816-6F50D10FA80D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8C569FE-BC87-4C9F-8D40-F7A0D7C0ED07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33CE00C-56EB-4B01-84EF-BE4FFDEE416E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464CCED-8DE0-4DC3-BC97-09E2E78F29BA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EEEF8D1-8736-4B86-AD69-A4E33EDBA3D5}"/>
                  </a:ext>
                </a:extLst>
              </p:cNvPr>
              <p:cNvGrpSpPr/>
              <p:nvPr/>
            </p:nvGrpSpPr>
            <p:grpSpPr>
              <a:xfrm>
                <a:off x="3555825" y="3048828"/>
                <a:ext cx="4175515" cy="458608"/>
                <a:chOff x="3555825" y="2482812"/>
                <a:chExt cx="4175515" cy="458608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37CCB93-B57D-474D-A211-4D8488F62266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9DC3B86-6EED-4702-A1BE-9D957D4D68BF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8003ECC-926C-4EEE-A4FF-CB9CE3F870AD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98A1E6-A1D3-42F5-A6AC-4BF5876A00D1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9C38E17-2746-45C4-9DD2-4432A662C541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9D8C0CF-E72E-470C-8852-4809ECE95ADA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8E360CC-368D-4CEB-9298-A2AD1B092755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209FA3C-F758-4E44-A989-D43B675F1440}"/>
                  </a:ext>
                </a:extLst>
              </p:cNvPr>
              <p:cNvGrpSpPr/>
              <p:nvPr/>
            </p:nvGrpSpPr>
            <p:grpSpPr>
              <a:xfrm>
                <a:off x="3567741" y="3616646"/>
                <a:ext cx="4175515" cy="458608"/>
                <a:chOff x="3555825" y="2482812"/>
                <a:chExt cx="4175515" cy="458608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0778333-AA27-49DD-AAE9-9D94948175DC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2B22438-C6A6-4233-8F31-F20FAB1D5334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1C0A3B1-0B22-4076-B517-21C1D8167B7A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5CB7899-EF66-427F-AD9B-C6A99CE4448A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AE6AF8C7-32E0-422F-9E28-912D4D282619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6064D27-A669-4EA2-ABBD-58DD5322F051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150941B-E85C-45C8-A1AF-361D446E7456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5378DCB-4CB7-4D7C-AD01-E7665A54B565}"/>
                  </a:ext>
                </a:extLst>
              </p:cNvPr>
              <p:cNvGrpSpPr/>
              <p:nvPr/>
            </p:nvGrpSpPr>
            <p:grpSpPr>
              <a:xfrm>
                <a:off x="3567741" y="4238511"/>
                <a:ext cx="4175515" cy="458608"/>
                <a:chOff x="3555825" y="2482812"/>
                <a:chExt cx="4175515" cy="458608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2997617-4FD3-4B2D-8A3C-D11ABFE7D85F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26FC65E-2CF4-4F0B-8F40-3D00A156108F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840E2D4-CFAE-41F4-9313-2AE545517D36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C22A26-A7E6-4093-AC28-0422CF015247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25A4215-2779-46F7-8CCE-85A0DAE8BC1E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B42D206-5A82-459D-8661-24B3E9D9DD2B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2524836-C8DA-4F98-988A-0571BDC4EB73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9BACBC6-5534-4503-9D26-F396B1E420F4}"/>
                  </a:ext>
                </a:extLst>
              </p:cNvPr>
              <p:cNvGrpSpPr/>
              <p:nvPr/>
            </p:nvGrpSpPr>
            <p:grpSpPr>
              <a:xfrm>
                <a:off x="3570112" y="4822406"/>
                <a:ext cx="4175515" cy="458608"/>
                <a:chOff x="3555825" y="2482812"/>
                <a:chExt cx="4175515" cy="458608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B68370A-AA1F-4B63-B8E1-8F33ADF2AFD9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7EEB567F-71BE-419A-AC4C-4CA8D2125768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6BFE538-BEFC-4E25-A41A-05912713D86D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B3E202F-AADD-4478-B378-6EE26FBF7782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3AA38D2-C86F-4B41-B559-D514231D5859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165864B-06FF-4716-97DC-B7B6BCAA1273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0DECC42-2686-408F-8FB1-1555494844F8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ACC6B8A-C301-4901-BA83-5CB732C949BA}"/>
                  </a:ext>
                </a:extLst>
              </p:cNvPr>
              <p:cNvGrpSpPr/>
              <p:nvPr/>
            </p:nvGrpSpPr>
            <p:grpSpPr>
              <a:xfrm>
                <a:off x="3567741" y="5398631"/>
                <a:ext cx="4175515" cy="458608"/>
                <a:chOff x="3555825" y="2482812"/>
                <a:chExt cx="4175515" cy="45860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3CFEB6-7748-4A56-9016-B6D170E9DB32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4775F6B-C048-45A5-87B2-06E70AE143DB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0620DD0-2892-4CE0-A1B7-3BE50D463C0E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2474A12-B290-4712-97CF-1C66CB92BAB6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58577BE-AA67-48F9-9EC5-3149E7958A40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0BAE185-DDFD-4214-9CA8-42FA0978491E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18C8C49-8673-49AB-B266-1906EF9D22F9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BE5B500-0270-4696-9900-397040DB61FD}"/>
                </a:ext>
              </a:extLst>
            </p:cNvPr>
            <p:cNvSpPr/>
            <p:nvPr/>
          </p:nvSpPr>
          <p:spPr>
            <a:xfrm>
              <a:off x="6821373" y="4617402"/>
              <a:ext cx="433792" cy="433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7" name="Picture 2" descr="Image result for pointer cursor">
              <a:extLst>
                <a:ext uri="{FF2B5EF4-FFF2-40B4-BE49-F238E27FC236}">
                  <a16:creationId xmlns:a16="http://schemas.microsoft.com/office/drawing/2014/main" id="{2149B1E0-B936-4C1D-BFB6-35E417ABE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9910" y="1189392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499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F053-0211-4356-87B2-E9A0BC51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79FF-5D92-42BB-A6F9-C4850BBD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3"/>
            <a:ext cx="10515600" cy="486327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Pygame</a:t>
            </a:r>
            <a:r>
              <a:rPr lang="en-US" dirty="0"/>
              <a:t> display surface represents the only screen of the game.</a:t>
            </a:r>
          </a:p>
          <a:p>
            <a:r>
              <a:rPr lang="en-US" dirty="0"/>
              <a:t>Display Surface</a:t>
            </a:r>
          </a:p>
          <a:p>
            <a:pPr lvl="1"/>
            <a:r>
              <a:rPr lang="en-US" dirty="0"/>
              <a:t>Display Surface Major Update 1 – Start View</a:t>
            </a:r>
          </a:p>
          <a:p>
            <a:pPr lvl="2"/>
            <a:r>
              <a:rPr lang="en-US" dirty="0"/>
              <a:t>Start, Help, Exit and Close Window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pPr lvl="1"/>
            <a:r>
              <a:rPr lang="en-US" dirty="0"/>
              <a:t>Display Surface Major Update 2 – Help View</a:t>
            </a:r>
          </a:p>
          <a:p>
            <a:pPr lvl="2"/>
            <a:r>
              <a:rPr lang="en-US" dirty="0"/>
              <a:t>Start, Exit and Close Window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pPr lvl="1"/>
            <a:r>
              <a:rPr lang="en-US" dirty="0"/>
              <a:t>Display Surface Major Update 3 – Play View</a:t>
            </a:r>
          </a:p>
          <a:p>
            <a:pPr lvl="2"/>
            <a:r>
              <a:rPr lang="en-US" dirty="0"/>
              <a:t>Help, Exit and Close Window Button</a:t>
            </a:r>
          </a:p>
          <a:p>
            <a:pPr lvl="2"/>
            <a:r>
              <a:rPr lang="en-US" dirty="0"/>
              <a:t>Board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Multiple updates</a:t>
            </a:r>
          </a:p>
          <a:p>
            <a:pPr lvl="1"/>
            <a:r>
              <a:rPr lang="en-US" dirty="0"/>
              <a:t>Display Surface Major Update 4 – End View</a:t>
            </a:r>
          </a:p>
          <a:p>
            <a:pPr lvl="2"/>
            <a:r>
              <a:rPr lang="en-US" dirty="0"/>
              <a:t>Play Again, Help and Close Window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44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00"/>
    </mc:Choice>
    <mc:Fallback>
      <p:transition spd="slow" advTm="29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BD11-EEA8-4932-9487-3F97E72F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6"/>
            <a:ext cx="10515600" cy="1325563"/>
          </a:xfrm>
        </p:spPr>
        <p:txBody>
          <a:bodyPr/>
          <a:lstStyle/>
          <a:p>
            <a:r>
              <a:rPr lang="en-US" dirty="0"/>
              <a:t>Start View</a:t>
            </a:r>
            <a:endParaRPr lang="en-CA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F0CCE6-A04F-4FC1-8AA9-630030BB79F8}"/>
              </a:ext>
            </a:extLst>
          </p:cNvPr>
          <p:cNvGrpSpPr/>
          <p:nvPr/>
        </p:nvGrpSpPr>
        <p:grpSpPr>
          <a:xfrm>
            <a:off x="1903953" y="1346245"/>
            <a:ext cx="7891401" cy="5010633"/>
            <a:chOff x="1903953" y="1346245"/>
            <a:chExt cx="7891401" cy="5010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69499-FA82-47EB-AF1A-FEA577C17922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D59F1B-1A9E-4CAC-B416-FF78C407DE57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CA2BC5-E23F-489C-94AC-06CE1BAC9903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37F8689-E5A0-4EC3-A299-A2C38637EE8C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858671-D367-48CF-BBDB-33E37FDF1EAE}"/>
                </a:ext>
              </a:extLst>
            </p:cNvPr>
            <p:cNvSpPr txBox="1"/>
            <p:nvPr/>
          </p:nvSpPr>
          <p:spPr>
            <a:xfrm>
              <a:off x="3657600" y="2611677"/>
              <a:ext cx="44154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4-to-Connect</a:t>
              </a:r>
              <a:endParaRPr lang="en-CA" sz="50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430BA5-0944-4069-882A-EF4307B2385C}"/>
                </a:ext>
              </a:extLst>
            </p:cNvPr>
            <p:cNvSpPr/>
            <p:nvPr/>
          </p:nvSpPr>
          <p:spPr>
            <a:xfrm>
              <a:off x="4789637" y="4010200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132F00-0681-4E38-96D1-3BF1A3E6E9D8}"/>
                </a:ext>
              </a:extLst>
            </p:cNvPr>
            <p:cNvSpPr/>
            <p:nvPr/>
          </p:nvSpPr>
          <p:spPr>
            <a:xfrm>
              <a:off x="4789637" y="4735611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C8AE97-370D-4745-B489-3899B08359B3}"/>
                </a:ext>
              </a:extLst>
            </p:cNvPr>
            <p:cNvSpPr txBox="1"/>
            <p:nvPr/>
          </p:nvSpPr>
          <p:spPr>
            <a:xfrm>
              <a:off x="7628351" y="4879550"/>
              <a:ext cx="216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Creators</a:t>
              </a:r>
            </a:p>
            <a:p>
              <a:r>
                <a:rPr lang="en-US" dirty="0"/>
                <a:t>Calvin </a:t>
              </a:r>
              <a:r>
                <a:rPr lang="en-US" dirty="0" err="1"/>
                <a:t>Vadivelu</a:t>
              </a:r>
              <a:endParaRPr lang="en-US" dirty="0"/>
            </a:p>
            <a:p>
              <a:r>
                <a:rPr lang="en-US" dirty="0"/>
                <a:t>Gen Tomita</a:t>
              </a:r>
            </a:p>
            <a:p>
              <a:r>
                <a:rPr lang="en-US" dirty="0"/>
                <a:t>Hafsah </a:t>
              </a:r>
              <a:r>
                <a:rPr lang="en-US" dirty="0" err="1"/>
                <a:t>Moalim</a:t>
              </a:r>
              <a:endParaRPr lang="en-US" dirty="0"/>
            </a:p>
            <a:p>
              <a:r>
                <a:rPr lang="en-US" dirty="0" err="1"/>
                <a:t>Ilija</a:t>
              </a:r>
              <a:r>
                <a:rPr lang="en-US" dirty="0"/>
                <a:t> </a:t>
              </a:r>
              <a:r>
                <a:rPr lang="en-US" dirty="0" err="1"/>
                <a:t>Zivkovic</a:t>
              </a:r>
              <a:endParaRPr lang="en-C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87D88-4395-4BA5-AF35-1686C9A5EE0A}"/>
                </a:ext>
              </a:extLst>
            </p:cNvPr>
            <p:cNvSpPr/>
            <p:nvPr/>
          </p:nvSpPr>
          <p:spPr>
            <a:xfrm>
              <a:off x="4789637" y="5467611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45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7B3-7AC8-45E1-A840-7C210FB8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View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72F76-6B0F-4A87-9148-1A93BC724BB7}"/>
              </a:ext>
            </a:extLst>
          </p:cNvPr>
          <p:cNvGrpSpPr/>
          <p:nvPr/>
        </p:nvGrpSpPr>
        <p:grpSpPr>
          <a:xfrm>
            <a:off x="2135685" y="1421401"/>
            <a:ext cx="7340254" cy="4998188"/>
            <a:chOff x="1903953" y="1346245"/>
            <a:chExt cx="7340254" cy="4998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552B10-C155-45C0-AB90-CAA664C0DB66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401907-C718-4D55-AC8F-5EDA4319B32B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72C14-8D26-4096-9840-F6337CFC1E22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0E094B84-679F-449B-B5D2-7D74DCDAC7FD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73647E-B6A1-4ED9-8706-71F698961CB7}"/>
                </a:ext>
              </a:extLst>
            </p:cNvPr>
            <p:cNvSpPr/>
            <p:nvPr/>
          </p:nvSpPr>
          <p:spPr>
            <a:xfrm>
              <a:off x="2197796" y="5532112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D20EEC-328A-46F1-8367-F081C5B7D6DF}"/>
                </a:ext>
              </a:extLst>
            </p:cNvPr>
            <p:cNvSpPr/>
            <p:nvPr/>
          </p:nvSpPr>
          <p:spPr>
            <a:xfrm>
              <a:off x="7697244" y="5532112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  <a:endParaRPr lang="en-CA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329672-BFCF-4A16-A62E-A65B3CC92EFB}"/>
              </a:ext>
            </a:extLst>
          </p:cNvPr>
          <p:cNvSpPr txBox="1"/>
          <p:nvPr/>
        </p:nvSpPr>
        <p:spPr>
          <a:xfrm>
            <a:off x="2192056" y="1916617"/>
            <a:ext cx="728388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4-to-Connect is a computer program based on the classic game Connect 4. To begin playing, press the start button.</a:t>
            </a:r>
          </a:p>
          <a:p>
            <a:endParaRPr lang="en-CA" sz="1650" b="1" dirty="0"/>
          </a:p>
          <a:p>
            <a:r>
              <a:rPr lang="en-CA" sz="1650" b="1" dirty="0"/>
              <a:t>How to Play</a:t>
            </a:r>
          </a:p>
          <a:p>
            <a:r>
              <a:rPr lang="en-CA" sz="1650" dirty="0"/>
              <a:t>This game requires two players, a 7x6 board and disks that are either red or yellow. Players take turns dropping disks into columns until a player wins or no more moves are possible. To win, a player must have made 4 disks of their colour be in a row, column or diagonal. The game is a tie when all 42 slots are filled with disks.</a:t>
            </a:r>
            <a:endParaRPr lang="en-CA" sz="1650" b="1" dirty="0"/>
          </a:p>
          <a:p>
            <a:endParaRPr lang="en-CA" sz="1650" dirty="0"/>
          </a:p>
          <a:p>
            <a:r>
              <a:rPr lang="en-CA" sz="1650" b="1" dirty="0"/>
              <a:t>Controls</a:t>
            </a:r>
          </a:p>
          <a:p>
            <a:r>
              <a:rPr lang="en-CA" sz="1650" dirty="0"/>
              <a:t>The first player to make a move will be player 1 and have a red disk. When it is your turn to make a move, click the a unfilled column that you would like to drop a disk in. The disk representing your colour will appear in the last empty slot of the column and the other player can then make a move.</a:t>
            </a:r>
          </a:p>
        </p:txBody>
      </p:sp>
    </p:spTree>
    <p:extLst>
      <p:ext uri="{BB962C8B-B14F-4D97-AF65-F5344CB8AC3E}">
        <p14:creationId xmlns:p14="http://schemas.microsoft.com/office/powerpoint/2010/main" val="327542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B023-1EE8-4DA9-A16D-66B7A503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6"/>
            <a:ext cx="10515600" cy="1325563"/>
          </a:xfrm>
        </p:spPr>
        <p:txBody>
          <a:bodyPr/>
          <a:lstStyle/>
          <a:p>
            <a:r>
              <a:rPr lang="en-US" dirty="0"/>
              <a:t>Play View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864D19-5D3E-4268-871E-359ABC71A6C2}"/>
              </a:ext>
            </a:extLst>
          </p:cNvPr>
          <p:cNvGrpSpPr/>
          <p:nvPr/>
        </p:nvGrpSpPr>
        <p:grpSpPr>
          <a:xfrm>
            <a:off x="1877761" y="1480215"/>
            <a:ext cx="7340254" cy="4998188"/>
            <a:chOff x="1903953" y="1346245"/>
            <a:chExt cx="7340254" cy="4998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E1D06B-B9E5-4818-9E33-17894FAE5217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B5652A-53E0-478B-B520-256CFB331EFD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2F2C7-5FE2-4ED7-82B6-1C5964894D21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257FE375-D6D9-47D9-B3C1-DC0A921C332E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BCE33F-B371-4F13-9277-41AD07DD2CD5}"/>
              </a:ext>
            </a:extLst>
          </p:cNvPr>
          <p:cNvGrpSpPr/>
          <p:nvPr/>
        </p:nvGrpSpPr>
        <p:grpSpPr>
          <a:xfrm>
            <a:off x="3300605" y="2293698"/>
            <a:ext cx="4494569" cy="3443224"/>
            <a:chOff x="3319394" y="2383075"/>
            <a:chExt cx="4672211" cy="357931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93568F-7E47-4280-AA80-E2F195AA544C}"/>
                </a:ext>
              </a:extLst>
            </p:cNvPr>
            <p:cNvSpPr/>
            <p:nvPr/>
          </p:nvSpPr>
          <p:spPr>
            <a:xfrm>
              <a:off x="3319394" y="2383075"/>
              <a:ext cx="4672211" cy="3579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CD8FDD-09A3-4211-9FB9-65AB2F0D5C65}"/>
                </a:ext>
              </a:extLst>
            </p:cNvPr>
            <p:cNvGrpSpPr/>
            <p:nvPr/>
          </p:nvGrpSpPr>
          <p:grpSpPr>
            <a:xfrm>
              <a:off x="3555825" y="2482812"/>
              <a:ext cx="4175515" cy="458608"/>
              <a:chOff x="3555825" y="2482812"/>
              <a:chExt cx="4175515" cy="4586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DE7C419-6D15-412D-882D-DE8BA17A7827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200D9A-436B-416A-925F-D4BCEF492513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2560BC-2AF0-47F3-AEBF-A9861F9D0A19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D8BCE0-8E85-4F1B-BB4A-D56EA611FB10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27CC34-E6C3-4769-9E8D-9A16DFA0DECA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BF0BA71-D536-4CFB-B9DB-E1B30AB44962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982E955-5913-42DF-8E41-4490EA7E7477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966B52-C96F-49AB-AAF3-77B14393DEEF}"/>
                </a:ext>
              </a:extLst>
            </p:cNvPr>
            <p:cNvGrpSpPr/>
            <p:nvPr/>
          </p:nvGrpSpPr>
          <p:grpSpPr>
            <a:xfrm>
              <a:off x="3555825" y="3048828"/>
              <a:ext cx="4175515" cy="458608"/>
              <a:chOff x="3555825" y="2482812"/>
              <a:chExt cx="4175515" cy="45860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C7C1CC-31A6-49F5-8128-272020C6BF14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0A5A34-7090-4AC0-AE18-54F0F9C01CF9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94E0A32-4143-46AD-8895-45C94C99972F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244B69-E159-41D6-A710-D26D1BC00219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999685-40B8-4F9B-ADB3-E384F8D2839F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FB2120E-2E8B-43D6-9B74-77DB3E558593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AD09A0F-99AE-448C-B71E-EE551D0D7F63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BFA190-EB38-4874-BEB1-4A5C5456D229}"/>
                </a:ext>
              </a:extLst>
            </p:cNvPr>
            <p:cNvGrpSpPr/>
            <p:nvPr/>
          </p:nvGrpSpPr>
          <p:grpSpPr>
            <a:xfrm>
              <a:off x="3567741" y="3616646"/>
              <a:ext cx="4175515" cy="458608"/>
              <a:chOff x="3555825" y="2482812"/>
              <a:chExt cx="4175515" cy="45860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71DA29-4FD8-4C71-96D8-95F88DB31036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58F280-8EE9-4AD4-8DEC-93C9B52B6314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6AEA6B-4543-4263-B222-65D1623D7057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1E26DB-65BC-4B72-83BF-88A755223B61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A72D895-8E6A-4C86-9786-AAA19E80E1E9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0CBA3A-A995-4F39-BA0C-A68CB283C594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9C005F3-D8C7-4626-8E10-8B6C0514E64F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F8F761-1B38-44C8-979E-409CEC2A277C}"/>
                </a:ext>
              </a:extLst>
            </p:cNvPr>
            <p:cNvGrpSpPr/>
            <p:nvPr/>
          </p:nvGrpSpPr>
          <p:grpSpPr>
            <a:xfrm>
              <a:off x="3567741" y="4238511"/>
              <a:ext cx="4175515" cy="458608"/>
              <a:chOff x="3555825" y="2482812"/>
              <a:chExt cx="4175515" cy="45860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0D59FDE-F369-4D31-81A1-D916000D3DD2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082353C-7834-4E14-99D3-CE65DCDBF049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B8B6BD-BC4F-497E-847C-A6E531659478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C108BD-740E-44E2-8B71-58FDE82D2704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22DA0F-0EF1-46B2-B85B-B04F014465D5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58C74B-8AB8-44FB-B556-AFD1F57DF6E9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AFB45A7-2CDB-4C34-A921-6BF20BBC30CF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3E1D91-5400-406B-BB89-8EFB14A898E1}"/>
                </a:ext>
              </a:extLst>
            </p:cNvPr>
            <p:cNvGrpSpPr/>
            <p:nvPr/>
          </p:nvGrpSpPr>
          <p:grpSpPr>
            <a:xfrm>
              <a:off x="3570112" y="4822406"/>
              <a:ext cx="4175515" cy="458608"/>
              <a:chOff x="3555825" y="2482812"/>
              <a:chExt cx="4175515" cy="45860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26CC507-CC1D-445B-92F1-C242F3561684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95627D9-D33A-493B-BB44-FFEEAC04C46A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E5618F-F845-4DC2-9DE0-3EC0535052E9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48606BC-1E80-4EC6-966D-1EF6B0B0D421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BED1DE7-65A6-4954-86AF-41637EFB19E7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A0C419-B775-48EA-8595-995E168AF60E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DF7B18D-26C9-470E-970B-01C29B58D90D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C7843BD-9062-4608-929F-0D47719C0CDB}"/>
                </a:ext>
              </a:extLst>
            </p:cNvPr>
            <p:cNvGrpSpPr/>
            <p:nvPr/>
          </p:nvGrpSpPr>
          <p:grpSpPr>
            <a:xfrm>
              <a:off x="3567741" y="5398631"/>
              <a:ext cx="4175515" cy="458608"/>
              <a:chOff x="3555825" y="2482812"/>
              <a:chExt cx="4175515" cy="45860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C2C1604-EA4B-4C6B-8BCD-BD71F35AD3DC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2D9DAE6-A141-40BC-A132-126324FD4C63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8E3BBC-6281-42DD-96A3-7AA19C42BBF7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6BFB38-C235-4CDA-A1BF-70EF64763785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5AA1D1-2529-4CE1-8131-68D6C7A63474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A62CF8-FB27-4562-AC4E-9226DD6ED35A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5ACF7E0-49AC-4149-82B3-0B1D37F5F579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624373-D597-485C-9070-D22334407DE8}"/>
              </a:ext>
            </a:extLst>
          </p:cNvPr>
          <p:cNvSpPr txBox="1"/>
          <p:nvPr/>
        </p:nvSpPr>
        <p:spPr>
          <a:xfrm>
            <a:off x="2469617" y="5887762"/>
            <a:ext cx="61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___ , it is your turn!</a:t>
            </a:r>
            <a:endParaRPr lang="en-CA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3E430A3-7F81-4BB8-9A86-560BD480FFC2}"/>
              </a:ext>
            </a:extLst>
          </p:cNvPr>
          <p:cNvSpPr/>
          <p:nvPr/>
        </p:nvSpPr>
        <p:spPr>
          <a:xfrm>
            <a:off x="2078273" y="5658999"/>
            <a:ext cx="1222332" cy="507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CA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CC5A64-ED4F-4C58-8855-DF26FA6FE9F1}"/>
              </a:ext>
            </a:extLst>
          </p:cNvPr>
          <p:cNvSpPr/>
          <p:nvPr/>
        </p:nvSpPr>
        <p:spPr>
          <a:xfrm>
            <a:off x="7908546" y="5565124"/>
            <a:ext cx="1222332" cy="507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95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CA" sz="3144" spc="-1" dirty="0"/>
              <a:t>What Connect Four is and how it is played</a:t>
            </a:r>
          </a:p>
          <a:p>
            <a:r>
              <a:rPr lang="en-CA" sz="3144" spc="-1" dirty="0"/>
              <a:t>How we plan on implementing our version of Connect 4 using Python.</a:t>
            </a:r>
          </a:p>
          <a:p>
            <a:r>
              <a:rPr lang="en-CA" sz="3144" spc="-1" dirty="0"/>
              <a:t>Some of the larger components in the game and why they are important.</a:t>
            </a:r>
          </a:p>
          <a:p>
            <a:r>
              <a:rPr lang="en-CA" sz="3144" spc="-1" dirty="0"/>
              <a:t>Some difficulties we expect to encounter and how we are planning to tackle them.</a:t>
            </a:r>
          </a:p>
          <a:p>
            <a:endParaRPr lang="en-CA" sz="3144" spc="-1" dirty="0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1014" y="316962"/>
            <a:ext cx="43538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 dirty="0"/>
              <a:t>Connect Four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9578714" y="174155"/>
            <a:ext cx="2089854" cy="20898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95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1953-8720-4904-AF36-EBE0B94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View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38A6DC-FF50-47EC-99CB-A1070311BC67}"/>
              </a:ext>
            </a:extLst>
          </p:cNvPr>
          <p:cNvGrpSpPr/>
          <p:nvPr/>
        </p:nvGrpSpPr>
        <p:grpSpPr>
          <a:xfrm>
            <a:off x="2298523" y="1390086"/>
            <a:ext cx="7891401" cy="5010633"/>
            <a:chOff x="1903953" y="1346245"/>
            <a:chExt cx="7891401" cy="5010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96B43C-5457-40FF-B3CD-78F52EB636B3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27F163-CBB3-4CB6-806E-B302DB12330A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A1A1AE-5E79-40C7-9840-B34F2F845C9F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F1BCBAD5-0537-4F85-A1C8-1BB9D29BC37B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E07C9D-0D25-4394-9770-2836B69D0908}"/>
                </a:ext>
              </a:extLst>
            </p:cNvPr>
            <p:cNvSpPr txBox="1"/>
            <p:nvPr/>
          </p:nvSpPr>
          <p:spPr>
            <a:xfrm>
              <a:off x="3930037" y="3241946"/>
              <a:ext cx="526719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i="1" dirty="0"/>
                <a:t>Thanks for playing!</a:t>
              </a:r>
              <a:endParaRPr lang="en-CA" sz="2500" i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E0B0B6-2BBD-46E7-810D-63B243C0F59E}"/>
                </a:ext>
              </a:extLst>
            </p:cNvPr>
            <p:cNvSpPr/>
            <p:nvPr/>
          </p:nvSpPr>
          <p:spPr>
            <a:xfrm>
              <a:off x="3079831" y="4188735"/>
              <a:ext cx="1379431" cy="572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 Again</a:t>
              </a:r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4C886D-17C9-4536-8D5B-A68C86B2DF3D}"/>
                </a:ext>
              </a:extLst>
            </p:cNvPr>
            <p:cNvSpPr txBox="1"/>
            <p:nvPr/>
          </p:nvSpPr>
          <p:spPr>
            <a:xfrm>
              <a:off x="7628351" y="4879550"/>
              <a:ext cx="216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Creators</a:t>
              </a:r>
            </a:p>
            <a:p>
              <a:r>
                <a:rPr lang="en-US" dirty="0"/>
                <a:t>Calvin </a:t>
              </a:r>
              <a:r>
                <a:rPr lang="en-US" dirty="0" err="1"/>
                <a:t>Vadivelu</a:t>
              </a:r>
              <a:endParaRPr lang="en-US" dirty="0"/>
            </a:p>
            <a:p>
              <a:r>
                <a:rPr lang="en-US" dirty="0"/>
                <a:t>Gen Tomita</a:t>
              </a:r>
            </a:p>
            <a:p>
              <a:r>
                <a:rPr lang="en-US" dirty="0"/>
                <a:t>Hafsah </a:t>
              </a:r>
              <a:r>
                <a:rPr lang="en-US" dirty="0" err="1"/>
                <a:t>Moalim</a:t>
              </a:r>
              <a:endParaRPr lang="en-US" dirty="0"/>
            </a:p>
            <a:p>
              <a:r>
                <a:rPr lang="en-US" dirty="0" err="1"/>
                <a:t>Ilija</a:t>
              </a:r>
              <a:r>
                <a:rPr lang="en-US" dirty="0"/>
                <a:t> </a:t>
              </a:r>
              <a:r>
                <a:rPr lang="en-US" dirty="0" err="1"/>
                <a:t>Zivkovic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A4EE00-C816-4B48-AF29-3151C6817BCF}"/>
              </a:ext>
            </a:extLst>
          </p:cNvPr>
          <p:cNvSpPr txBox="1"/>
          <p:nvPr/>
        </p:nvSpPr>
        <p:spPr>
          <a:xfrm>
            <a:off x="2298523" y="5575464"/>
            <a:ext cx="51106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Fair dealing for the purpose of research, private study, education, parody or satire does not infringe copyright under Canada’s Copyright Act.</a:t>
            </a:r>
            <a:endParaRPr lang="en-CA" sz="1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C42487-BBA6-45EA-A111-C584BE879BB5}"/>
              </a:ext>
            </a:extLst>
          </p:cNvPr>
          <p:cNvSpPr/>
          <p:nvPr/>
        </p:nvSpPr>
        <p:spPr>
          <a:xfrm>
            <a:off x="6486913" y="4232576"/>
            <a:ext cx="1379431" cy="57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E2DB-1760-4401-B2FD-168A40D569E1}"/>
              </a:ext>
            </a:extLst>
          </p:cNvPr>
          <p:cNvSpPr txBox="1"/>
          <p:nvPr/>
        </p:nvSpPr>
        <p:spPr>
          <a:xfrm>
            <a:off x="3629412" y="2405363"/>
            <a:ext cx="5267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/>
              <a:t>Player __ won!</a:t>
            </a:r>
            <a:endParaRPr lang="en-CA" sz="5000" i="1" dirty="0"/>
          </a:p>
        </p:txBody>
      </p:sp>
    </p:spTree>
    <p:extLst>
      <p:ext uri="{BB962C8B-B14F-4D97-AF65-F5344CB8AC3E}">
        <p14:creationId xmlns:p14="http://schemas.microsoft.com/office/powerpoint/2010/main" val="343156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C1B3-CBE8-4219-9773-16C6751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GUI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8CF7-A09E-4346-8A0A-82F08B8E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graphical user interface will allow the user to interact with 4-to-Connect</a:t>
            </a:r>
          </a:p>
          <a:p>
            <a:r>
              <a:rPr lang="en-US" dirty="0"/>
              <a:t>Will have primary use of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Modules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02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541-99A3-A342-9179-89358AD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8A43-A201-3B4C-9F96-6F19A4D9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470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main workflow</a:t>
            </a:r>
          </a:p>
          <a:p>
            <a:pPr marL="0" indent="0">
              <a:buNone/>
            </a:pPr>
            <a:r>
              <a:rPr lang="en-US" dirty="0"/>
              <a:t>	Show start view from GUI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Initialize all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Running main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Throw the result view once board class detect winner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Ask for new game ( If so, redo the </a:t>
            </a:r>
            <a:r>
              <a:rPr lang="en-US" dirty="0" err="1"/>
              <a:t>inilialization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8D436AF-ADB7-F14E-945C-1A026090FDAA}"/>
              </a:ext>
            </a:extLst>
          </p:cNvPr>
          <p:cNvSpPr/>
          <p:nvPr/>
        </p:nvSpPr>
        <p:spPr>
          <a:xfrm>
            <a:off x="2796987" y="3226009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E3F8D27A-A497-4A40-8648-0A8B504CB20C}"/>
              </a:ext>
            </a:extLst>
          </p:cNvPr>
          <p:cNvSpPr/>
          <p:nvPr/>
        </p:nvSpPr>
        <p:spPr>
          <a:xfrm>
            <a:off x="2796987" y="4170235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8320FBD-24C9-1941-B5C1-FC92C8097923}"/>
              </a:ext>
            </a:extLst>
          </p:cNvPr>
          <p:cNvSpPr/>
          <p:nvPr/>
        </p:nvSpPr>
        <p:spPr>
          <a:xfrm>
            <a:off x="2796987" y="5173599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5B78ECE-E10C-204D-8DE4-782E543251E1}"/>
              </a:ext>
            </a:extLst>
          </p:cNvPr>
          <p:cNvSpPr/>
          <p:nvPr/>
        </p:nvSpPr>
        <p:spPr>
          <a:xfrm>
            <a:off x="2796987" y="2343273"/>
            <a:ext cx="779929" cy="58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7FB-B256-9D4F-91EE-C7D74536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57B-4D82-4441-A9BC-F0E438DA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351"/>
          </a:xfrm>
        </p:spPr>
        <p:txBody>
          <a:bodyPr>
            <a:normAutofit/>
          </a:bodyPr>
          <a:lstStyle/>
          <a:p>
            <a:r>
              <a:rPr lang="en-US" dirty="0"/>
              <a:t>What we have talked??</a:t>
            </a:r>
          </a:p>
          <a:p>
            <a:endParaRPr lang="en-US" dirty="0"/>
          </a:p>
          <a:p>
            <a:pPr lvl="1"/>
            <a:r>
              <a:rPr lang="en-US" sz="2800" dirty="0"/>
              <a:t>4 core classes</a:t>
            </a:r>
          </a:p>
          <a:p>
            <a:pPr lvl="1"/>
            <a:r>
              <a:rPr lang="en-US" sz="2800" dirty="0"/>
              <a:t>UI design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Our goal</a:t>
            </a:r>
          </a:p>
          <a:p>
            <a:pPr lvl="1"/>
            <a:r>
              <a:rPr lang="en-US" dirty="0"/>
              <a:t>Simple implementation</a:t>
            </a:r>
          </a:p>
          <a:p>
            <a:pPr lvl="1"/>
            <a:r>
              <a:rPr lang="en-US" dirty="0"/>
              <a:t>User friendly </a:t>
            </a:r>
          </a:p>
          <a:p>
            <a:pPr lvl="1"/>
            <a:r>
              <a:rPr lang="en-US" dirty="0"/>
              <a:t>Sustainability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36036" y="899508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2903" spc="-1" dirty="0">
                <a:ea typeface="Noto Sans CJK SC"/>
              </a:rPr>
              <a:t>Connect 4 is a fairly simple game in which 2 players alternate dropping their own coloured discs into a 7x6 board – from the top.</a:t>
            </a:r>
            <a:endParaRPr lang="en-CA" sz="2903" spc="-1" dirty="0"/>
          </a:p>
          <a:p>
            <a:endParaRPr lang="en-CA" sz="2903" spc="-1" dirty="0"/>
          </a:p>
          <a:p>
            <a:r>
              <a:rPr lang="en-CA" sz="2903" spc="-1" dirty="0">
                <a:ea typeface="Noto Sans CJK SC"/>
              </a:rPr>
              <a:t>Each player is trying to claim victory by connecting 4 of their pieces, either vertically, horizontally, or diagonally, before the other player can do the same.</a:t>
            </a:r>
            <a:endParaRPr lang="en-CA" sz="2903" spc="-1" dirty="0"/>
          </a:p>
        </p:txBody>
      </p:sp>
      <p:sp>
        <p:nvSpPr>
          <p:cNvPr id="45" name="TextShape 2"/>
          <p:cNvSpPr txBox="1"/>
          <p:nvPr/>
        </p:nvSpPr>
        <p:spPr>
          <a:xfrm>
            <a:off x="0" y="143459"/>
            <a:ext cx="7358029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5321" spc="-1" dirty="0"/>
              <a:t>What is Connect Four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8098400" y="3831400"/>
            <a:ext cx="2763832" cy="27638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02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E0BB-9736-BA4C-88C8-BD4C00DF9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Core </a:t>
            </a:r>
            <a:r>
              <a:rPr lang="en-US" dirty="0" err="1"/>
              <a:t>classess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DEE402-EA40-7840-AE87-932F7E5A4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2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260"/>
            <a:ext cx="9144000" cy="62928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Player Class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265" y="804545"/>
            <a:ext cx="10754995" cy="5556885"/>
          </a:xfrm>
        </p:spPr>
        <p:txBody>
          <a:bodyPr/>
          <a:lstStyle/>
          <a:p>
            <a:r>
              <a:rPr lang="en-US" altLang="zh-CN" sz="4000" dirty="0" err="1"/>
              <a:t>Implentation</a:t>
            </a:r>
            <a:endParaRPr lang="en-US" altLang="zh-CN" dirty="0"/>
          </a:p>
          <a:p>
            <a:pPr algn="l"/>
            <a:r>
              <a:rPr lang="en-US" altLang="zh-CN" dirty="0"/>
              <a:t>Attributes: </a:t>
            </a:r>
          </a:p>
          <a:p>
            <a:pPr algn="l"/>
            <a:r>
              <a:rPr lang="en-US" altLang="zh-CN" dirty="0"/>
              <a:t>(1) </a:t>
            </a:r>
            <a:r>
              <a:rPr lang="en-US" altLang="zh-CN" dirty="0" err="1"/>
              <a:t>Colour</a:t>
            </a:r>
            <a:r>
              <a:rPr lang="en-US" altLang="zh-CN" dirty="0"/>
              <a:t>(String): </a:t>
            </a:r>
            <a:r>
              <a:rPr lang="en-US" altLang="zh-CN" dirty="0" err="1"/>
              <a:t>Colour</a:t>
            </a:r>
            <a:r>
              <a:rPr lang="en-US" altLang="zh-CN" dirty="0"/>
              <a:t> of pieces that player uses.</a:t>
            </a:r>
          </a:p>
          <a:p>
            <a:pPr algn="l"/>
            <a:r>
              <a:rPr lang="en-US" altLang="zh-CN" dirty="0"/>
              <a:t>(2) Board(Board class): Current board status.</a:t>
            </a:r>
          </a:p>
          <a:p>
            <a:pPr algn="l"/>
            <a:r>
              <a:rPr lang="en-US" altLang="zh-CN" dirty="0"/>
              <a:t>Method:</a:t>
            </a:r>
          </a:p>
          <a:p>
            <a:pPr algn="l"/>
            <a:r>
              <a:rPr lang="en-US" altLang="zh-CN" dirty="0"/>
              <a:t>(1) </a:t>
            </a:r>
            <a:r>
              <a:rPr lang="en-US" altLang="zh-CN" dirty="0" err="1"/>
              <a:t>move_left</a:t>
            </a:r>
            <a:r>
              <a:rPr lang="en-US" altLang="zh-CN" dirty="0"/>
              <a:t>() -&gt; None: Player moves the piece toward the left.</a:t>
            </a:r>
          </a:p>
          <a:p>
            <a:pPr algn="l"/>
            <a:r>
              <a:rPr lang="en-US" altLang="zh-CN" dirty="0"/>
              <a:t>(2) </a:t>
            </a:r>
            <a:r>
              <a:rPr lang="en-US" altLang="zh-CN" dirty="0" err="1"/>
              <a:t>move_right</a:t>
            </a:r>
            <a:r>
              <a:rPr lang="en-US" altLang="zh-CN" dirty="0"/>
              <a:t>() -&gt; None: Player moves the piece toward the right.</a:t>
            </a:r>
          </a:p>
          <a:p>
            <a:pPr algn="l"/>
            <a:r>
              <a:rPr lang="en-US" altLang="zh-CN" dirty="0"/>
              <a:t>(3) drop() -&gt; None: Player drops the piece.</a:t>
            </a:r>
          </a:p>
          <a:p>
            <a:pPr algn="l"/>
            <a:r>
              <a:rPr lang="en-US" altLang="zh-CN" dirty="0"/>
              <a:t>(4) </a:t>
            </a:r>
            <a:r>
              <a:rPr lang="en-US" altLang="zh-CN" dirty="0" err="1"/>
              <a:t>check_for_win</a:t>
            </a:r>
            <a:r>
              <a:rPr lang="en-US" altLang="zh-CN" dirty="0"/>
              <a:t>(Board) -&gt; Boolean: Check whether the player wins.</a:t>
            </a:r>
          </a:p>
          <a:p>
            <a:pPr algn="l"/>
            <a:r>
              <a:rPr lang="en-US" altLang="zh-CN" dirty="0"/>
              <a:t>The implementation of the above methods will base on how board class and main class will be implemented.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65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205"/>
            <a:ext cx="9144000" cy="7575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Event Capture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895" y="932180"/>
            <a:ext cx="11537315" cy="5108575"/>
          </a:xfrm>
        </p:spPr>
        <p:txBody>
          <a:bodyPr>
            <a:normAutofit fontScale="87500" lnSpcReduction="10000"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/>
              <a:t>In order to capture the events made by the players, there will be a while loop in the main class.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dirty="0"/>
              <a:t>running = Ture</a:t>
            </a:r>
            <a:endParaRPr lang="en-US" altLang="zh-CN" sz="2000" dirty="0"/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while running: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for event in </a:t>
            </a:r>
            <a:r>
              <a:rPr lang="en-US" altLang="zh-CN" sz="2000" dirty="0" err="1"/>
              <a:t>pygame.event.get</a:t>
            </a:r>
            <a:r>
              <a:rPr lang="en-US" altLang="zh-CN" sz="2000" dirty="0"/>
              <a:t>():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A key or event == home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player.move_left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D key or event == end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player.move_right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event == space key or event == enter key: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/>
              <a:t>player.drop</a:t>
            </a:r>
            <a:r>
              <a:rPr lang="en-US" altLang="zh-CN" sz="2000" dirty="0"/>
              <a:t>()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if </a:t>
            </a:r>
            <a:r>
              <a:rPr lang="en-US" altLang="zh-CN" sz="2000" dirty="0" err="1"/>
              <a:t>player.check_for_win</a:t>
            </a:r>
            <a:r>
              <a:rPr lang="en-US" altLang="zh-CN" sz="2000" dirty="0"/>
              <a:t>(Board):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			running = False.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 sz="2000" dirty="0"/>
              <a:t>Player in the loop is a variable representing the current player.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48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0200" y="7638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Board Class 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0200" y="1560467"/>
            <a:ext cx="10570400" cy="54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Attributes: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2 Player Characters (each a final Strings) represents the player piece names. Called P1 and P2.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Empty Character (final String) represents an empty space. Called EMPTY.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Dimension for length and width (each an int). Called </a:t>
            </a:r>
            <a:r>
              <a:rPr lang="en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dim_length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dim_width</a:t>
            </a: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Board Grid (nested list of Strings with depth 2) represents the actual board containing represented pieces.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1968385"/>
      </p:ext>
    </p:extLst>
  </p:cSld>
  <p:clrMapOvr>
    <a:masterClrMapping/>
  </p:clrMapOvr>
  <p:transition spd="slow" advTm="1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0200" y="7453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Board Class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0200" y="14589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move_left() -&gt; None: Player moves drop spot one column to the left.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move_right() -&gt; None: Player moves drop spot one column to the right.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whos_turn() -&gt; Player: Who is making the move?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drop() -&gt; None: Player drops the piece. The player’s character is placed in the lowest empty spot in that column.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check_for_win() -&gt; Boolean: Check whether the player wins. Go through the board and see if there is a row, column or diagonal of four consecutive pieces of the same player.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(6) valid_move() -&gt; Boolean: Check if the player’s requested drop position is in accordance to the game rules and fits in the nested list grid.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5526388"/>
      </p:ext>
    </p:extLst>
  </p:cSld>
  <p:clrMapOvr>
    <a:masterClrMapping/>
  </p:clrMapOvr>
  <p:transition spd="slow" advTm="2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0200" y="27154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Board and Player classes will be the hardest implementations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98000" y="4623633"/>
            <a:ext cx="2996000" cy="9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3200"/>
              <a:t>Here’s why...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110041974"/>
      </p:ext>
    </p:extLst>
  </p:cSld>
  <p:clrMapOvr>
    <a:masterClrMapping/>
  </p:clrMapOvr>
  <p:transition spd="slow" advTm="5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1584</Words>
  <Application>Microsoft Macintosh PowerPoint</Application>
  <PresentationFormat>Widescreen</PresentationFormat>
  <Paragraphs>216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Connect Four</vt:lpstr>
      <vt:lpstr>PowerPoint Presentation</vt:lpstr>
      <vt:lpstr>PowerPoint Presentation</vt:lpstr>
      <vt:lpstr>4 Core classess</vt:lpstr>
      <vt:lpstr>Player Class</vt:lpstr>
      <vt:lpstr>Event Capture</vt:lpstr>
      <vt:lpstr>Board Class </vt:lpstr>
      <vt:lpstr>Board Class</vt:lpstr>
      <vt:lpstr>Board and Player classes will be the hardest implementations</vt:lpstr>
      <vt:lpstr>Board Consideration or Edge Cases</vt:lpstr>
      <vt:lpstr>Valid_move Pseudo Code</vt:lpstr>
      <vt:lpstr>Check_for_win Pseudo Code</vt:lpstr>
      <vt:lpstr>PowerPoint Presentation</vt:lpstr>
      <vt:lpstr>Game Mechanics</vt:lpstr>
      <vt:lpstr>Input and Output Devices</vt:lpstr>
      <vt:lpstr>GUI Components</vt:lpstr>
      <vt:lpstr>Start View</vt:lpstr>
      <vt:lpstr>Help View</vt:lpstr>
      <vt:lpstr>Play View</vt:lpstr>
      <vt:lpstr>End View</vt:lpstr>
      <vt:lpstr>Importance of GUI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Gen Tomita</dc:creator>
  <cp:lastModifiedBy>Gen Tomita</cp:lastModifiedBy>
  <cp:revision>15</cp:revision>
  <dcterms:created xsi:type="dcterms:W3CDTF">2019-10-20T20:02:07Z</dcterms:created>
  <dcterms:modified xsi:type="dcterms:W3CDTF">2019-10-22T01:26:56Z</dcterms:modified>
</cp:coreProperties>
</file>