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65" r:id="rId3"/>
    <p:sldId id="257" r:id="rId4"/>
    <p:sldId id="259" r:id="rId5"/>
    <p:sldId id="258" r:id="rId6"/>
    <p:sldId id="260" r:id="rId7"/>
    <p:sldId id="261" r:id="rId8"/>
    <p:sldId id="263" r:id="rId9"/>
    <p:sldId id="264" r:id="rId10"/>
    <p:sldId id="262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6" r:id="rId21"/>
    <p:sldId id="267" r:id="rId22"/>
    <p:sldId id="268" r:id="rId23"/>
    <p:sldId id="269" r:id="rId24"/>
    <p:sldId id="270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258" autoAdjust="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905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d17085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d17085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d170854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d170854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d170854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d170854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d170854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d170854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434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0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Four Game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Hafsah, Gen, Yao, Ilija and Calvin</a:t>
            </a:r>
            <a:endParaRPr/>
          </a:p>
        </p:txBody>
      </p:sp>
    </p:spTree>
  </p:cSld>
  <p:clrMapOvr>
    <a:masterClrMapping/>
  </p:clrMapOvr>
  <p:transition spd="slow" advTm="5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4F0C48-F8BF-4415-A15A-70E8E6A8A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96" y="481012"/>
            <a:ext cx="7429500" cy="4181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2CB0BC-BBA2-4E95-B667-3DC4ADB3E70D}"/>
              </a:ext>
            </a:extLst>
          </p:cNvPr>
          <p:cNvSpPr/>
          <p:nvPr/>
        </p:nvSpPr>
        <p:spPr>
          <a:xfrm>
            <a:off x="1541721" y="2690037"/>
            <a:ext cx="1158949" cy="786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2622155"/>
      </p:ext>
    </p:extLst>
  </p:cSld>
  <p:clrMapOvr>
    <a:masterClrMapping/>
  </p:clrMapOvr>
  <p:transition spd="slow" advTm="10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F237-CFFC-5E43-AA8B-78CDD24EA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9D151-2CA7-AD4A-A303-49B11034A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56714"/>
      </p:ext>
    </p:extLst>
  </p:cSld>
  <p:clrMapOvr>
    <a:masterClrMapping/>
  </p:clrMapOvr>
  <p:transition spd="slow" advTm="5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3AE3-2CCB-8B43-820A-6773DACB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installation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505A-AC2A-5340-A037-D53CBF49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MacOS/Linux user:</a:t>
            </a:r>
          </a:p>
          <a:p>
            <a:pPr lvl="1"/>
            <a:r>
              <a:rPr lang="en-US" dirty="0"/>
              <a:t>Download </a:t>
            </a:r>
            <a:r>
              <a:rPr lang="en-US" dirty="0" err="1"/>
              <a:t>ConnectFour.app</a:t>
            </a:r>
            <a:r>
              <a:rPr lang="en-US" dirty="0"/>
              <a:t> 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Windows user:</a:t>
            </a:r>
          </a:p>
          <a:p>
            <a:pPr lvl="1"/>
            <a:r>
              <a:rPr lang="en-US" dirty="0"/>
              <a:t>Download </a:t>
            </a:r>
            <a:r>
              <a:rPr lang="en-US" dirty="0" err="1"/>
              <a:t>ConnectFour.exe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No Python,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needed.</a:t>
            </a:r>
          </a:p>
          <a:p>
            <a:r>
              <a:rPr lang="en-US" dirty="0"/>
              <a:t>Download Link: 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/NMZ0429/Connect-Four-Project/archive/</a:t>
            </a:r>
            <a:r>
              <a:rPr lang="en-US" dirty="0" err="1"/>
              <a:t>master.zip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6804"/>
      </p:ext>
    </p:extLst>
  </p:cSld>
  <p:clrMapOvr>
    <a:masterClrMapping/>
  </p:clrMapOvr>
  <p:transition spd="slow" advTm="15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F237-CFFC-5E43-AA8B-78CDD24EA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9D151-2CA7-AD4A-A303-49B11034A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7619"/>
      </p:ext>
    </p:extLst>
  </p:cSld>
  <p:clrMapOvr>
    <a:masterClrMapping/>
  </p:clrMapOvr>
  <p:transition spd="slow" advTm="5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1FFC-2BA2-5A4D-9872-98D5A53C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448" y="480198"/>
            <a:ext cx="3915950" cy="1008731"/>
          </a:xfrm>
        </p:spPr>
        <p:txBody>
          <a:bodyPr>
            <a:normAutofit/>
          </a:bodyPr>
          <a:lstStyle/>
          <a:p>
            <a:pPr algn="ctr"/>
            <a:r>
              <a:rPr lang="en-US" sz="3000"/>
              <a:t>Start Menu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612196-BBFE-B64C-88D1-3B9C9A72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4" y="531471"/>
            <a:ext cx="3845052" cy="39639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697A-05A9-D842-AE9D-B628C0DE9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27" y="1591322"/>
            <a:ext cx="3926618" cy="2829758"/>
          </a:xfrm>
        </p:spPr>
        <p:txBody>
          <a:bodyPr>
            <a:normAutofit/>
          </a:bodyPr>
          <a:lstStyle/>
          <a:p>
            <a:r>
              <a:rPr lang="en-US" sz="1500"/>
              <a:t>Three options</a:t>
            </a:r>
          </a:p>
          <a:p>
            <a:pPr lvl="1"/>
            <a:r>
              <a:rPr lang="en-US" sz="1500"/>
              <a:t>Play the game</a:t>
            </a:r>
          </a:p>
          <a:p>
            <a:pPr lvl="1"/>
            <a:r>
              <a:rPr lang="en-US" sz="1500"/>
              <a:t>See how to play</a:t>
            </a:r>
          </a:p>
          <a:p>
            <a:pPr lvl="1"/>
            <a:r>
              <a:rPr lang="en-US" sz="1500"/>
              <a:t>Quit the game</a:t>
            </a:r>
          </a:p>
        </p:txBody>
      </p:sp>
    </p:spTree>
    <p:extLst>
      <p:ext uri="{BB962C8B-B14F-4D97-AF65-F5344CB8AC3E}">
        <p14:creationId xmlns:p14="http://schemas.microsoft.com/office/powerpoint/2010/main" val="558394454"/>
      </p:ext>
    </p:extLst>
  </p:cSld>
  <p:clrMapOvr>
    <a:masterClrMapping/>
  </p:clrMapOvr>
  <p:transition spd="slow" advTm="15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0AB0-F1CE-7C4A-A085-C6FB3898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37" y="480198"/>
            <a:ext cx="4653738" cy="1008731"/>
          </a:xfrm>
        </p:spPr>
        <p:txBody>
          <a:bodyPr>
            <a:normAutofit/>
          </a:bodyPr>
          <a:lstStyle/>
          <a:p>
            <a:r>
              <a:rPr lang="en-US" sz="3000"/>
              <a:t>How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38AC8-555F-6A48-9D71-026E1AA3A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6" y="1591322"/>
            <a:ext cx="4653738" cy="2720188"/>
          </a:xfrm>
        </p:spPr>
        <p:txBody>
          <a:bodyPr>
            <a:normAutofit/>
          </a:bodyPr>
          <a:lstStyle/>
          <a:p>
            <a:r>
              <a:rPr lang="en-US"/>
              <a:t>Click a column to put your stone</a:t>
            </a:r>
          </a:p>
          <a:p>
            <a:endParaRPr lang="en-US"/>
          </a:p>
          <a:p>
            <a:r>
              <a:rPr lang="en-US"/>
              <a:t>GUI highlight which column you are on</a:t>
            </a:r>
          </a:p>
          <a:p>
            <a:endParaRPr lang="en-US"/>
          </a:p>
          <a:p>
            <a:r>
              <a:rPr lang="en-US"/>
              <a:t>Any place within the column is clickable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FCB181F-DA93-E642-A089-4B3715B05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46" y="984562"/>
            <a:ext cx="3096626" cy="320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63454"/>
      </p:ext>
    </p:extLst>
  </p:cSld>
  <p:clrMapOvr>
    <a:masterClrMapping/>
  </p:clrMapOvr>
  <p:transition spd="slow" advTm="15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0950-1312-304E-92AA-D88C80C5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448" y="480198"/>
            <a:ext cx="3915950" cy="1008731"/>
          </a:xfrm>
        </p:spPr>
        <p:txBody>
          <a:bodyPr>
            <a:normAutofit/>
          </a:bodyPr>
          <a:lstStyle/>
          <a:p>
            <a:pPr algn="ctr"/>
            <a:r>
              <a:rPr lang="en-US" sz="3000"/>
              <a:t>Turn change</a:t>
            </a:r>
          </a:p>
        </p:txBody>
      </p:sp>
      <p:pic>
        <p:nvPicPr>
          <p:cNvPr id="5" name="Picture 4" descr="A picture containing object, food&#10;&#10;Description automatically generated">
            <a:extLst>
              <a:ext uri="{FF2B5EF4-FFF2-40B4-BE49-F238E27FC236}">
                <a16:creationId xmlns:a16="http://schemas.microsoft.com/office/drawing/2014/main" id="{172C4BDA-5CEA-BB43-84E6-CFFEBA8F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4" y="526351"/>
            <a:ext cx="3845052" cy="39742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E97B-6279-1544-A152-63FB3C17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27" y="1591322"/>
            <a:ext cx="3926618" cy="2829758"/>
          </a:xfrm>
        </p:spPr>
        <p:txBody>
          <a:bodyPr>
            <a:normAutofit/>
          </a:bodyPr>
          <a:lstStyle/>
          <a:p>
            <a:r>
              <a:rPr lang="en-US" sz="1500"/>
              <a:t>Player’s turn is automatically switched after each click</a:t>
            </a:r>
          </a:p>
          <a:p>
            <a:endParaRPr lang="en-US" sz="1500"/>
          </a:p>
          <a:p>
            <a:r>
              <a:rPr lang="en-US" sz="1500"/>
              <a:t>Red stone: Player 1</a:t>
            </a:r>
          </a:p>
          <a:p>
            <a:r>
              <a:rPr lang="en-US" sz="1500"/>
              <a:t>Yellow stone: Player 2 </a:t>
            </a:r>
          </a:p>
        </p:txBody>
      </p:sp>
    </p:spTree>
    <p:extLst>
      <p:ext uri="{BB962C8B-B14F-4D97-AF65-F5344CB8AC3E}">
        <p14:creationId xmlns:p14="http://schemas.microsoft.com/office/powerpoint/2010/main" val="1463034619"/>
      </p:ext>
    </p:extLst>
  </p:cSld>
  <p:clrMapOvr>
    <a:masterClrMapping/>
  </p:clrMapOvr>
  <p:transition spd="slow" advTm="15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6F2B-4352-9546-8FBC-F28A8A47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448" y="480198"/>
            <a:ext cx="3915950" cy="1008731"/>
          </a:xfrm>
        </p:spPr>
        <p:txBody>
          <a:bodyPr>
            <a:normAutofit/>
          </a:bodyPr>
          <a:lstStyle/>
          <a:p>
            <a:pPr algn="ctr"/>
            <a:r>
              <a:rPr lang="en-US" sz="3000"/>
              <a:t>End view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7FCC1B-CACC-774F-9E7F-4CE1A79E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4" y="526350"/>
            <a:ext cx="3845052" cy="39742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06F5E-A0ED-A245-92DA-287A19595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27" y="1591322"/>
            <a:ext cx="3926618" cy="2829758"/>
          </a:xfrm>
        </p:spPr>
        <p:txBody>
          <a:bodyPr>
            <a:normAutofit/>
          </a:bodyPr>
          <a:lstStyle/>
          <a:p>
            <a:r>
              <a:rPr lang="en-US" sz="1500"/>
              <a:t>Game will end when 4 stones are on a line</a:t>
            </a:r>
          </a:p>
          <a:p>
            <a:endParaRPr lang="en-US" sz="1500"/>
          </a:p>
          <a:p>
            <a:r>
              <a:rPr lang="en-US" sz="1500"/>
              <a:t>Then the game will show end view</a:t>
            </a:r>
          </a:p>
          <a:p>
            <a:endParaRPr lang="en-US" sz="1500"/>
          </a:p>
          <a:p>
            <a:r>
              <a:rPr lang="en-US" sz="1500"/>
              <a:t>You can play new match or quit </a:t>
            </a:r>
          </a:p>
        </p:txBody>
      </p:sp>
    </p:spTree>
    <p:extLst>
      <p:ext uri="{BB962C8B-B14F-4D97-AF65-F5344CB8AC3E}">
        <p14:creationId xmlns:p14="http://schemas.microsoft.com/office/powerpoint/2010/main" val="2113136191"/>
      </p:ext>
    </p:extLst>
  </p:cSld>
  <p:clrMapOvr>
    <a:masterClrMapping/>
  </p:clrMapOvr>
  <p:transition spd="slow" advTm="10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CDD5-19A4-9343-B5CD-14483D89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448" y="480198"/>
            <a:ext cx="3915950" cy="1008731"/>
          </a:xfrm>
        </p:spPr>
        <p:txBody>
          <a:bodyPr>
            <a:normAutofit/>
          </a:bodyPr>
          <a:lstStyle/>
          <a:p>
            <a:pPr algn="ctr"/>
            <a:r>
              <a:rPr lang="en-US" sz="3000"/>
              <a:t>Help page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489B30-5CB5-9E43-BB54-3EE40D297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4" y="521201"/>
            <a:ext cx="3845052" cy="39845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8665-98F0-7E4F-918F-C555591A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27" y="1591322"/>
            <a:ext cx="3926618" cy="2829758"/>
          </a:xfrm>
        </p:spPr>
        <p:txBody>
          <a:bodyPr>
            <a:normAutofit/>
          </a:bodyPr>
          <a:lstStyle/>
          <a:p>
            <a:r>
              <a:rPr lang="en-US" sz="1500"/>
              <a:t>Click ”Help” in start menu</a:t>
            </a:r>
          </a:p>
          <a:p>
            <a:endParaRPr lang="en-US" sz="1500"/>
          </a:p>
          <a:p>
            <a:r>
              <a:rPr lang="en-US" sz="1500"/>
              <a:t>Rules and how to play</a:t>
            </a:r>
          </a:p>
        </p:txBody>
      </p:sp>
    </p:spTree>
    <p:extLst>
      <p:ext uri="{BB962C8B-B14F-4D97-AF65-F5344CB8AC3E}">
        <p14:creationId xmlns:p14="http://schemas.microsoft.com/office/powerpoint/2010/main" val="1682030171"/>
      </p:ext>
    </p:extLst>
  </p:cSld>
  <p:clrMapOvr>
    <a:masterClrMapping/>
  </p:clrMapOvr>
  <p:transition spd="slow" advTm="100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5F7-955E-CB49-9804-FA95BEA9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Activity </a:t>
            </a:r>
            <a:r>
              <a:rPr lang="en-US" dirty="0"/>
              <a:t>diagram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217B2543-251F-7041-B1D6-A1195780F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1405891"/>
            <a:ext cx="7886699" cy="3463766"/>
          </a:xfrm>
        </p:spPr>
      </p:pic>
    </p:spTree>
    <p:extLst>
      <p:ext uri="{BB962C8B-B14F-4D97-AF65-F5344CB8AC3E}">
        <p14:creationId xmlns:p14="http://schemas.microsoft.com/office/powerpoint/2010/main" val="3935032780"/>
      </p:ext>
    </p:extLst>
  </p:cSld>
  <p:clrMapOvr>
    <a:masterClrMapping/>
  </p:clrMapOvr>
  <p:transition spd="slow" advTm="30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A5A1-3EF0-4176-B75B-B93984DD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r>
              <a:rPr lang="en-CA" sz="3200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27592-611B-4D56-A52D-B108E9B5C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6546"/>
            <a:ext cx="8520600" cy="3416400"/>
          </a:xfrm>
        </p:spPr>
        <p:txBody>
          <a:bodyPr/>
          <a:lstStyle/>
          <a:p>
            <a:r>
              <a:rPr lang="en-CA" sz="2400" dirty="0"/>
              <a:t>Our Incentive (Introduction)</a:t>
            </a:r>
          </a:p>
          <a:p>
            <a:r>
              <a:rPr lang="en-CA" sz="2400" dirty="0"/>
              <a:t>Code Design Process</a:t>
            </a:r>
          </a:p>
          <a:p>
            <a:r>
              <a:rPr lang="en-CA" sz="2400" dirty="0"/>
              <a:t>Class Relationships</a:t>
            </a:r>
          </a:p>
          <a:p>
            <a:r>
              <a:rPr lang="en-CA" sz="2400" dirty="0"/>
              <a:t>What We have Learned</a:t>
            </a:r>
          </a:p>
          <a:p>
            <a:r>
              <a:rPr lang="en-CA" sz="2400" dirty="0"/>
              <a:t>Milestones</a:t>
            </a:r>
          </a:p>
          <a:p>
            <a:r>
              <a:rPr lang="en-CA" sz="2400" dirty="0"/>
              <a:t>Installation</a:t>
            </a:r>
          </a:p>
          <a:p>
            <a:r>
              <a:rPr lang="en-CA" sz="2400" dirty="0"/>
              <a:t>Gameplay</a:t>
            </a:r>
          </a:p>
          <a:p>
            <a:r>
              <a:rPr lang="en-CA" sz="2400" dirty="0"/>
              <a:t>Conclusion</a:t>
            </a:r>
          </a:p>
          <a:p>
            <a:r>
              <a:rPr lang="en-CA" sz="2400" dirty="0"/>
              <a:t>Call to Action</a:t>
            </a:r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733A5-E3A4-4901-A887-38D07E686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878" y="1614395"/>
            <a:ext cx="3475265" cy="24925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D378B6-AABF-47DB-A537-D9CC056F15D6}"/>
              </a:ext>
            </a:extLst>
          </p:cNvPr>
          <p:cNvSpPr/>
          <p:nvPr/>
        </p:nvSpPr>
        <p:spPr>
          <a:xfrm>
            <a:off x="4960878" y="1614395"/>
            <a:ext cx="334136" cy="22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651074"/>
      </p:ext>
    </p:extLst>
  </p:cSld>
  <p:clrMapOvr>
    <a:masterClrMapping/>
  </p:clrMapOvr>
  <p:transition spd="slow" advTm="2000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US" sz="135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522807"/>
            <a:ext cx="5253851" cy="3620693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8680" y="841772"/>
            <a:ext cx="4754880" cy="17907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82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we have learned from project?</a:t>
            </a: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54405" y="3337560"/>
            <a:ext cx="92583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00761" y="754379"/>
            <a:ext cx="2583177" cy="258317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p:transition spd="slow" advTm="500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510168" cy="5143500"/>
          </a:xfrm>
          <a:prstGeom prst="rect">
            <a:avLst/>
          </a:prstGeom>
          <a:solidFill>
            <a:srgbClr val="384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883" y="1115454"/>
            <a:ext cx="2057400" cy="20574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1950" b="1" dirty="0">
                <a:solidFill>
                  <a:srgbClr val="FFFFFF"/>
                </a:solidFill>
              </a:rPr>
              <a:t>Meet in person </a:t>
            </a:r>
          </a:p>
        </p:txBody>
      </p:sp>
      <p:pic>
        <p:nvPicPr>
          <p:cNvPr id="5" name="内容占位符 4" descr="图片包含 游戏机, 物体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1" y="1045708"/>
            <a:ext cx="5391149" cy="219689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28951" y="3663655"/>
            <a:ext cx="5391149" cy="96906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Scheduling  meeting can be hard, but it is necessary.</a:t>
            </a:r>
          </a:p>
        </p:txBody>
      </p:sp>
    </p:spTree>
  </p:cSld>
  <p:clrMapOvr>
    <a:masterClrMapping/>
  </p:clrMapOvr>
  <p:transition spd="slow" advTm="10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490722" y="358674"/>
            <a:ext cx="5275591" cy="4439005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3321" y="790283"/>
            <a:ext cx="4229246" cy="10683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to do better?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072574" y="1979267"/>
            <a:ext cx="342183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片包含 游戏机, 钟表, 标志, 房间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4" y="228601"/>
            <a:ext cx="3118009" cy="187118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3322" y="2099917"/>
            <a:ext cx="4310390" cy="224065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Using tools.		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lvl="8"/>
            <a:r>
              <a:rPr lang="en-US" sz="1800" dirty="0">
                <a:solidFill>
                  <a:srgbClr val="FFFFFF"/>
                </a:solidFill>
              </a:rPr>
              <a:t>                                    </a:t>
            </a:r>
          </a:p>
        </p:txBody>
      </p:sp>
      <p:pic>
        <p:nvPicPr>
          <p:cNvPr id="6" name="图片 5" descr="Doodle_Screensho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1" y="2344103"/>
            <a:ext cx="3389471" cy="2323590"/>
          </a:xfrm>
          <a:prstGeom prst="rect">
            <a:avLst/>
          </a:prstGeom>
        </p:spPr>
      </p:pic>
    </p:spTree>
  </p:cSld>
  <p:clrMapOvr>
    <a:masterClrMapping/>
  </p:clrMapOvr>
  <p:transition spd="slow" advTm="10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52664" y="240883"/>
            <a:ext cx="3249230" cy="463466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5678" y="685801"/>
            <a:ext cx="2743200" cy="2165684"/>
          </a:xfrm>
        </p:spPr>
        <p:txBody>
          <a:bodyPr spcFirstLastPara="1" vert="horz" wrap="square" lIns="68580" tIns="34290" rIns="68580" bIns="34290" rtlCol="0" anchor="b" anchorCtr="0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Milestones are important.</a:t>
            </a: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93344" y="2932700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片包含 游戏机, 标志, 画&#10;&#10;描述已自动生成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47" y="346313"/>
            <a:ext cx="4410597" cy="4410597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441" y="467678"/>
            <a:ext cx="2523173" cy="3158014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100" b="1" dirty="0"/>
              <a:t>Strictly follow the milestones.</a:t>
            </a:r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665798"/>
            <a:ext cx="4931093" cy="2761774"/>
          </a:xfrm>
          <a:prstGeom prst="rect">
            <a:avLst/>
          </a:prstGeom>
        </p:spPr>
      </p:pic>
    </p:spTree>
  </p:cSld>
  <p:clrMapOvr>
    <a:masterClrMapping/>
  </p:clrMapOvr>
  <p:transition spd="slow" advTm="1000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2C77-C3BA-47A9-B4EF-17646E7F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040" y="1999050"/>
            <a:ext cx="3547919" cy="572700"/>
          </a:xfrm>
        </p:spPr>
        <p:txBody>
          <a:bodyPr/>
          <a:lstStyle/>
          <a:p>
            <a:r>
              <a:rPr lang="en-CA" sz="5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61827995"/>
      </p:ext>
    </p:extLst>
  </p:cSld>
  <p:clrMapOvr>
    <a:masterClrMapping/>
  </p:clrMapOvr>
  <p:transition spd="slow" advTm="500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A51E-5DF1-4327-BB8D-11E95733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DFFF-2903-4733-B78D-5C6A206A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set out to learn game implementation with our own Connect Four using python and </a:t>
            </a:r>
            <a:r>
              <a:rPr lang="en-CA" dirty="0" err="1"/>
              <a:t>pygame</a:t>
            </a:r>
            <a:r>
              <a:rPr lang="en-CA" dirty="0"/>
              <a:t> coding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0073789"/>
      </p:ext>
    </p:extLst>
  </p:cSld>
  <p:clrMapOvr>
    <a:masterClrMapping/>
  </p:clrMapOvr>
  <p:transition spd="slow" advTm="20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447166" y="1797177"/>
            <a:ext cx="42496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Our Incentive</a:t>
            </a:r>
            <a:endParaRPr sz="52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479673" y="3171023"/>
            <a:ext cx="5993268" cy="923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We set out to achieve a new goal: creating an actual connect four game.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CA" dirty="0"/>
              <a:t>				</a:t>
            </a:r>
            <a:endParaRPr dirty="0"/>
          </a:p>
        </p:txBody>
      </p:sp>
    </p:spTree>
  </p:cSld>
  <p:clrMapOvr>
    <a:masterClrMapping/>
  </p:clrMapOvr>
  <p:transition spd="slow" advTm="10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237182"/>
            <a:ext cx="8520600" cy="1744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We all know the rules. We played this game as kids, but how do we actually code it out? How do we arrange the visuals and design the </a:t>
            </a:r>
            <a:r>
              <a:rPr lang="en-CA" sz="2400" dirty="0"/>
              <a:t>code</a:t>
            </a:r>
            <a:r>
              <a:rPr lang="en" sz="2400" dirty="0"/>
              <a:t>? We pick up on all the little details that matter to deliver this experience.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22C4A-88F5-49F7-84CD-46AE10CB8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522" y="2880094"/>
            <a:ext cx="2671949" cy="19332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7FC64C-8409-4523-96F4-8F61B1511C67}"/>
              </a:ext>
            </a:extLst>
          </p:cNvPr>
          <p:cNvSpPr/>
          <p:nvPr/>
        </p:nvSpPr>
        <p:spPr>
          <a:xfrm>
            <a:off x="5789429" y="2880094"/>
            <a:ext cx="1786269" cy="184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199F0-EB2B-4DC2-A455-BD619471964A}"/>
              </a:ext>
            </a:extLst>
          </p:cNvPr>
          <p:cNvSpPr txBox="1"/>
          <p:nvPr/>
        </p:nvSpPr>
        <p:spPr>
          <a:xfrm>
            <a:off x="5798044" y="2880094"/>
            <a:ext cx="30236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Inform player:</a:t>
            </a:r>
          </a:p>
          <a:p>
            <a:endParaRPr lang="en-CA" dirty="0"/>
          </a:p>
          <a:p>
            <a:r>
              <a:rPr lang="en-CA" dirty="0"/>
              <a:t>Who’s Turn: ___</a:t>
            </a:r>
          </a:p>
          <a:p>
            <a:endParaRPr lang="en-CA" dirty="0"/>
          </a:p>
          <a:p>
            <a:r>
              <a:rPr lang="en-CA" dirty="0"/>
              <a:t>         score: ___</a:t>
            </a:r>
          </a:p>
          <a:p>
            <a:r>
              <a:rPr lang="en-CA" dirty="0"/>
              <a:t>         score: ___</a:t>
            </a:r>
          </a:p>
          <a:p>
            <a:endParaRPr lang="en-CA" dirty="0"/>
          </a:p>
          <a:p>
            <a:r>
              <a:rPr lang="en-CA" dirty="0"/>
              <a:t>Who won: ___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91FED5-4163-4FB5-819B-6A2ACAC74663}"/>
              </a:ext>
            </a:extLst>
          </p:cNvPr>
          <p:cNvCxnSpPr>
            <a:cxnSpLocks/>
          </p:cNvCxnSpPr>
          <p:nvPr/>
        </p:nvCxnSpPr>
        <p:spPr>
          <a:xfrm>
            <a:off x="2045311" y="3420261"/>
            <a:ext cx="13798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1F1160-D45A-468B-B594-8668342F1203}"/>
              </a:ext>
            </a:extLst>
          </p:cNvPr>
          <p:cNvSpPr txBox="1"/>
          <p:nvPr/>
        </p:nvSpPr>
        <p:spPr>
          <a:xfrm>
            <a:off x="1010273" y="3230513"/>
            <a:ext cx="1488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 floating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7D6C1E-D503-4A6E-82A5-B99A8FA18A8D}"/>
              </a:ext>
            </a:extLst>
          </p:cNvPr>
          <p:cNvSpPr/>
          <p:nvPr/>
        </p:nvSpPr>
        <p:spPr>
          <a:xfrm>
            <a:off x="3542162" y="3305046"/>
            <a:ext cx="223283" cy="2304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D64CB0-9C32-4611-9AB1-AA413ECF984E}"/>
              </a:ext>
            </a:extLst>
          </p:cNvPr>
          <p:cNvCxnSpPr>
            <a:cxnSpLocks/>
          </p:cNvCxnSpPr>
          <p:nvPr/>
        </p:nvCxnSpPr>
        <p:spPr>
          <a:xfrm flipV="1">
            <a:off x="2045311" y="4412512"/>
            <a:ext cx="1496851" cy="12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9056C-C833-4A3E-BB2C-18A900E6C772}"/>
              </a:ext>
            </a:extLst>
          </p:cNvPr>
          <p:cNvCxnSpPr>
            <a:cxnSpLocks/>
          </p:cNvCxnSpPr>
          <p:nvPr/>
        </p:nvCxnSpPr>
        <p:spPr>
          <a:xfrm flipV="1">
            <a:off x="3765445" y="4023935"/>
            <a:ext cx="248346" cy="233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70E8753-5ACF-4CC1-98DB-21F9B5FD7290}"/>
              </a:ext>
            </a:extLst>
          </p:cNvPr>
          <p:cNvSpPr txBox="1"/>
          <p:nvPr/>
        </p:nvSpPr>
        <p:spPr>
          <a:xfrm>
            <a:off x="964077" y="4078457"/>
            <a:ext cx="140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Check direction for win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0F942D-3E9F-4681-B9C6-B80D0238AF38}"/>
              </a:ext>
            </a:extLst>
          </p:cNvPr>
          <p:cNvCxnSpPr/>
          <p:nvPr/>
        </p:nvCxnSpPr>
        <p:spPr>
          <a:xfrm>
            <a:off x="4013791" y="2441150"/>
            <a:ext cx="0" cy="34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76A1A1-9936-4655-B225-61B202283CD8}"/>
              </a:ext>
            </a:extLst>
          </p:cNvPr>
          <p:cNvSpPr txBox="1"/>
          <p:nvPr/>
        </p:nvSpPr>
        <p:spPr>
          <a:xfrm>
            <a:off x="4082902" y="2349661"/>
            <a:ext cx="1169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Picking column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6164D9B-DC14-4F26-AAE0-751EF587F449}"/>
              </a:ext>
            </a:extLst>
          </p:cNvPr>
          <p:cNvSpPr/>
          <p:nvPr/>
        </p:nvSpPr>
        <p:spPr>
          <a:xfrm>
            <a:off x="5959779" y="3731496"/>
            <a:ext cx="223282" cy="2304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2C45749-C615-41BC-8BBF-27637DCE8EAF}"/>
              </a:ext>
            </a:extLst>
          </p:cNvPr>
          <p:cNvSpPr/>
          <p:nvPr/>
        </p:nvSpPr>
        <p:spPr>
          <a:xfrm>
            <a:off x="5959779" y="4028684"/>
            <a:ext cx="223283" cy="2304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D0BA71-1618-468B-B9E0-3B33F8BF93C6}"/>
              </a:ext>
            </a:extLst>
          </p:cNvPr>
          <p:cNvSpPr txBox="1"/>
          <p:nvPr/>
        </p:nvSpPr>
        <p:spPr>
          <a:xfrm>
            <a:off x="1176506" y="2804063"/>
            <a:ext cx="159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BACKEND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C721A7-E3D4-4C35-B629-31C5FF0DD343}"/>
              </a:ext>
            </a:extLst>
          </p:cNvPr>
          <p:cNvSpPr txBox="1"/>
          <p:nvPr/>
        </p:nvSpPr>
        <p:spPr>
          <a:xfrm>
            <a:off x="6362173" y="2158976"/>
            <a:ext cx="1913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GUI</a:t>
            </a:r>
          </a:p>
        </p:txBody>
      </p:sp>
    </p:spTree>
  </p:cSld>
  <p:clrMapOvr>
    <a:masterClrMapping/>
  </p:clrMapOvr>
  <p:transition spd="slow" advTm="20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37629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400" dirty="0"/>
              <a:t>There have been many interpretations of Connect Four. </a:t>
            </a:r>
            <a:r>
              <a:rPr lang="en" sz="2400" dirty="0"/>
              <a:t>We </a:t>
            </a:r>
            <a:r>
              <a:rPr lang="en-CA" sz="2400" dirty="0"/>
              <a:t>made our game to be simplest version to keep within scope. So, its not going to be anything new.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525E3-59B2-454A-9C97-406D56D6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12" y="2261610"/>
            <a:ext cx="22860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161CD3-7E7A-4EAB-BD73-A4A6957E8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767" y="2589594"/>
            <a:ext cx="1420578" cy="14205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E5EE3-203E-4216-A244-FE54BE78D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124" y="3290219"/>
            <a:ext cx="1298036" cy="12980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73B682-2908-44EE-8D84-8086F3233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677" y="1526972"/>
            <a:ext cx="1402080" cy="1402080"/>
          </a:xfrm>
          <a:prstGeom prst="rect">
            <a:avLst/>
          </a:prstGeom>
        </p:spPr>
      </p:pic>
      <p:sp>
        <p:nvSpPr>
          <p:cNvPr id="16" name="Arrow: Bent 15">
            <a:extLst>
              <a:ext uri="{FF2B5EF4-FFF2-40B4-BE49-F238E27FC236}">
                <a16:creationId xmlns:a16="http://schemas.microsoft.com/office/drawing/2014/main" id="{1B7FFBBB-3933-4DC9-85D5-6061B405CC23}"/>
              </a:ext>
            </a:extLst>
          </p:cNvPr>
          <p:cNvSpPr/>
          <p:nvPr/>
        </p:nvSpPr>
        <p:spPr>
          <a:xfrm>
            <a:off x="5018436" y="1974973"/>
            <a:ext cx="978441" cy="506078"/>
          </a:xfrm>
          <a:prstGeom prst="bentArrow">
            <a:avLst>
              <a:gd name="adj1" fmla="val 25000"/>
              <a:gd name="adj2" fmla="val 2395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1F3974A8-52D3-44D5-A823-6FF0D36983D6}"/>
              </a:ext>
            </a:extLst>
          </p:cNvPr>
          <p:cNvSpPr/>
          <p:nvPr/>
        </p:nvSpPr>
        <p:spPr>
          <a:xfrm rot="5400000">
            <a:off x="7360176" y="2441282"/>
            <a:ext cx="978441" cy="50607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10F250C-B4B3-4280-9F4B-5B6F5673AE58}"/>
              </a:ext>
            </a:extLst>
          </p:cNvPr>
          <p:cNvSpPr/>
          <p:nvPr/>
        </p:nvSpPr>
        <p:spPr>
          <a:xfrm rot="12340025">
            <a:off x="6079624" y="3775155"/>
            <a:ext cx="787116" cy="25756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ransition spd="slow" advTm="15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6EE386-1F5C-42CF-A3F8-461E5741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18" y="2190307"/>
            <a:ext cx="2459162" cy="2733111"/>
          </a:xfrm>
          <a:prstGeom prst="rect">
            <a:avLst/>
          </a:prstGeom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D7FDF688-6160-43AF-83EF-DA8C417B981B}"/>
              </a:ext>
            </a:extLst>
          </p:cNvPr>
          <p:cNvSpPr/>
          <p:nvPr/>
        </p:nvSpPr>
        <p:spPr>
          <a:xfrm>
            <a:off x="3669357" y="1839433"/>
            <a:ext cx="4570876" cy="3083985"/>
          </a:xfrm>
          <a:prstGeom prst="cloudCallout">
            <a:avLst>
              <a:gd name="adj1" fmla="val -70109"/>
              <a:gd name="adj2" fmla="val -21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53135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It was a new challenge that we had to overcome, starting with our basic knowledge of python and the game rules.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AF619-A476-4D82-AF1C-21D3724FD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193" y="3327470"/>
            <a:ext cx="1240568" cy="1240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3FF3E1-8E98-4156-B17A-E33C4D5D3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239554"/>
            <a:ext cx="2692110" cy="1149025"/>
          </a:xfrm>
          <a:prstGeom prst="rect">
            <a:avLst/>
          </a:prstGeom>
        </p:spPr>
      </p:pic>
    </p:spTree>
  </p:cSld>
  <p:clrMapOvr>
    <a:masterClrMapping/>
  </p:clrMapOvr>
  <p:transition spd="slow" advTm="1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0E0A-984F-424D-8C6C-ABB15194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396" y="1731907"/>
            <a:ext cx="8520600" cy="572700"/>
          </a:xfrm>
        </p:spPr>
        <p:txBody>
          <a:bodyPr/>
          <a:lstStyle/>
          <a:p>
            <a:r>
              <a:rPr lang="en-CA" sz="5200" dirty="0"/>
              <a:t>Code Design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C2174-9D13-457B-8B62-2B855F5C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381" y="3157871"/>
            <a:ext cx="7993237" cy="1685606"/>
          </a:xfrm>
        </p:spPr>
        <p:txBody>
          <a:bodyPr/>
          <a:lstStyle/>
          <a:p>
            <a:pPr marL="114300" indent="0">
              <a:buNone/>
            </a:pPr>
            <a:r>
              <a:rPr lang="en-CA" sz="2400" dirty="0"/>
              <a:t>Our code design has had a massive overhaul compared to the code design in our previous presentation. </a:t>
            </a:r>
          </a:p>
          <a:p>
            <a:pPr marL="11430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87002489"/>
      </p:ext>
    </p:extLst>
  </p:cSld>
  <p:clrMapOvr>
    <a:masterClrMapping/>
  </p:clrMapOvr>
  <p:transition spd="slow" advTm="10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CAC15-8A1A-4020-A25A-896DA4AE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84" y="89219"/>
            <a:ext cx="932309" cy="676325"/>
          </a:xfrm>
        </p:spPr>
        <p:txBody>
          <a:bodyPr/>
          <a:lstStyle/>
          <a:p>
            <a:pPr marL="114300" indent="0">
              <a:buNone/>
            </a:pPr>
            <a:r>
              <a:rPr lang="en-CA" sz="3200" dirty="0">
                <a:solidFill>
                  <a:schemeClr val="tx1"/>
                </a:solidFill>
              </a:rPr>
              <a:t>Ex.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F826D-0DE3-4ADC-A80D-2CB77D18DA44}"/>
              </a:ext>
            </a:extLst>
          </p:cNvPr>
          <p:cNvSpPr/>
          <p:nvPr/>
        </p:nvSpPr>
        <p:spPr>
          <a:xfrm>
            <a:off x="499824" y="1024938"/>
            <a:ext cx="2434855" cy="373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E8AAC-793E-4B41-8EE2-5D5555ECFB13}"/>
              </a:ext>
            </a:extLst>
          </p:cNvPr>
          <p:cNvSpPr/>
          <p:nvPr/>
        </p:nvSpPr>
        <p:spPr>
          <a:xfrm>
            <a:off x="499824" y="1549534"/>
            <a:ext cx="2434855" cy="1600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D6C56-0FD2-4AED-84BC-2625413D137F}"/>
              </a:ext>
            </a:extLst>
          </p:cNvPr>
          <p:cNvSpPr txBox="1"/>
          <p:nvPr/>
        </p:nvSpPr>
        <p:spPr>
          <a:xfrm>
            <a:off x="733739" y="1029102"/>
            <a:ext cx="196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&lt;&lt;class&gt;&gt;</a:t>
            </a:r>
          </a:p>
          <a:p>
            <a:pPr algn="ctr"/>
            <a:r>
              <a:rPr lang="en-CA" b="1" dirty="0" err="1"/>
              <a:t>ConnectFourBoard</a:t>
            </a:r>
            <a:endParaRPr lang="en-CA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2D985-101E-4529-87F4-5D69781FE323}"/>
              </a:ext>
            </a:extLst>
          </p:cNvPr>
          <p:cNvSpPr txBox="1"/>
          <p:nvPr/>
        </p:nvSpPr>
        <p:spPr>
          <a:xfrm>
            <a:off x="600831" y="1607360"/>
            <a:ext cx="2232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string: P1</a:t>
            </a:r>
          </a:p>
          <a:p>
            <a:pPr marL="285750" indent="-285750">
              <a:buFontTx/>
              <a:buChar char="-"/>
            </a:pPr>
            <a:r>
              <a:rPr lang="en-CA" dirty="0"/>
              <a:t>string: P2</a:t>
            </a:r>
          </a:p>
          <a:p>
            <a:pPr marL="285750" indent="-285750">
              <a:buFontTx/>
              <a:buChar char="-"/>
            </a:pPr>
            <a:r>
              <a:rPr lang="en-CA" dirty="0"/>
              <a:t>String: EMPTY</a:t>
            </a:r>
          </a:p>
          <a:p>
            <a:pPr marL="285750" indent="-285750">
              <a:buFontTx/>
              <a:buChar char="-"/>
            </a:pPr>
            <a:r>
              <a:rPr lang="en-CA" dirty="0"/>
              <a:t>Int: </a:t>
            </a:r>
            <a:r>
              <a:rPr lang="en-CA" dirty="0" err="1"/>
              <a:t>dim_col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Int: </a:t>
            </a:r>
            <a:r>
              <a:rPr lang="en-CA" dirty="0" err="1"/>
              <a:t>dim_row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List[List[string]]: 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029A2-729D-4592-8181-A67148BA0608}"/>
              </a:ext>
            </a:extLst>
          </p:cNvPr>
          <p:cNvSpPr txBox="1"/>
          <p:nvPr/>
        </p:nvSpPr>
        <p:spPr>
          <a:xfrm>
            <a:off x="600831" y="3264219"/>
            <a:ext cx="2232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    </a:t>
            </a:r>
            <a:r>
              <a:rPr lang="en-CA" dirty="0" err="1"/>
              <a:t>move_left</a:t>
            </a:r>
            <a:r>
              <a:rPr lang="en-CA" dirty="0"/>
              <a:t>(): None</a:t>
            </a:r>
          </a:p>
          <a:p>
            <a:r>
              <a:rPr lang="en-CA" dirty="0"/>
              <a:t>+    </a:t>
            </a:r>
            <a:r>
              <a:rPr lang="en-CA" dirty="0" err="1"/>
              <a:t>move_right</a:t>
            </a:r>
            <a:r>
              <a:rPr lang="en-CA" dirty="0"/>
              <a:t>(): None</a:t>
            </a:r>
          </a:p>
          <a:p>
            <a:r>
              <a:rPr lang="en-CA" dirty="0"/>
              <a:t>+    drop(): None</a:t>
            </a:r>
          </a:p>
          <a:p>
            <a:r>
              <a:rPr lang="en-CA" dirty="0"/>
              <a:t>+    </a:t>
            </a:r>
            <a:r>
              <a:rPr lang="en-CA" dirty="0" err="1"/>
              <a:t>whos_turn</a:t>
            </a:r>
            <a:r>
              <a:rPr lang="en-CA" dirty="0"/>
              <a:t>(): str</a:t>
            </a:r>
          </a:p>
          <a:p>
            <a:r>
              <a:rPr lang="en-CA" dirty="0"/>
              <a:t>+    </a:t>
            </a:r>
            <a:r>
              <a:rPr lang="en-CA" dirty="0" err="1"/>
              <a:t>check_for_win</a:t>
            </a:r>
            <a:r>
              <a:rPr lang="en-CA" dirty="0"/>
              <a:t>(): bool</a:t>
            </a:r>
          </a:p>
          <a:p>
            <a:r>
              <a:rPr lang="en-CA" dirty="0"/>
              <a:t>+    </a:t>
            </a:r>
            <a:r>
              <a:rPr lang="en-CA" dirty="0" err="1"/>
              <a:t>valid_move</a:t>
            </a:r>
            <a:r>
              <a:rPr lang="en-CA" dirty="0"/>
              <a:t>(): bool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FFBC26-CB49-49C9-889A-12BD5BBE5200}"/>
              </a:ext>
            </a:extLst>
          </p:cNvPr>
          <p:cNvSpPr/>
          <p:nvPr/>
        </p:nvSpPr>
        <p:spPr>
          <a:xfrm>
            <a:off x="4304319" y="244613"/>
            <a:ext cx="4105943" cy="451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6966D-556A-4E80-992B-C6024D5B36D1}"/>
              </a:ext>
            </a:extLst>
          </p:cNvPr>
          <p:cNvSpPr/>
          <p:nvPr/>
        </p:nvSpPr>
        <p:spPr>
          <a:xfrm>
            <a:off x="4304319" y="781073"/>
            <a:ext cx="4105942" cy="1652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66C3C-BA2F-4894-9DA7-952093063DA5}"/>
              </a:ext>
            </a:extLst>
          </p:cNvPr>
          <p:cNvSpPr txBox="1"/>
          <p:nvPr/>
        </p:nvSpPr>
        <p:spPr>
          <a:xfrm>
            <a:off x="5373778" y="244314"/>
            <a:ext cx="196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&lt;&lt;class&gt;&gt;</a:t>
            </a:r>
          </a:p>
          <a:p>
            <a:pPr algn="ctr"/>
            <a:r>
              <a:rPr lang="en-CA" b="1" dirty="0" err="1"/>
              <a:t>ConnectFourBoard</a:t>
            </a:r>
            <a:endParaRPr lang="en-CA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7EC02-7E04-445A-8CBB-2708394A5D98}"/>
              </a:ext>
            </a:extLst>
          </p:cNvPr>
          <p:cNvSpPr txBox="1"/>
          <p:nvPr/>
        </p:nvSpPr>
        <p:spPr>
          <a:xfrm>
            <a:off x="4405326" y="808152"/>
            <a:ext cx="22328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string: P1</a:t>
            </a:r>
          </a:p>
          <a:p>
            <a:pPr marL="285750" indent="-285750">
              <a:buFontTx/>
              <a:buChar char="-"/>
            </a:pPr>
            <a:r>
              <a:rPr lang="en-CA" dirty="0"/>
              <a:t>string: P2</a:t>
            </a:r>
          </a:p>
          <a:p>
            <a:pPr marL="285750" indent="-285750">
              <a:buFontTx/>
              <a:buChar char="-"/>
            </a:pPr>
            <a:r>
              <a:rPr lang="en-CA" dirty="0"/>
              <a:t>String: EMPTY</a:t>
            </a:r>
          </a:p>
          <a:p>
            <a:pPr marL="285750" indent="-285750">
              <a:buFontTx/>
              <a:buChar char="-"/>
            </a:pPr>
            <a:r>
              <a:rPr lang="en-CA" dirty="0"/>
              <a:t>Int: </a:t>
            </a:r>
            <a:r>
              <a:rPr lang="en-CA" dirty="0" err="1"/>
              <a:t>dim_col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Int: </a:t>
            </a:r>
            <a:r>
              <a:rPr lang="en-CA" dirty="0" err="1"/>
              <a:t>dim_row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String: turn</a:t>
            </a:r>
          </a:p>
          <a:p>
            <a:pPr marL="285750" indent="-285750">
              <a:buFontTx/>
              <a:buChar char="-"/>
            </a:pPr>
            <a:r>
              <a:rPr lang="en-CA" dirty="0"/>
              <a:t>List[List[string]]: board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E49262-D772-49C5-A713-DCDA6755D111}"/>
              </a:ext>
            </a:extLst>
          </p:cNvPr>
          <p:cNvSpPr txBox="1"/>
          <p:nvPr/>
        </p:nvSpPr>
        <p:spPr>
          <a:xfrm>
            <a:off x="4405326" y="2459053"/>
            <a:ext cx="410594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    drop(int col): bool</a:t>
            </a:r>
          </a:p>
          <a:p>
            <a:r>
              <a:rPr lang="en-CA" dirty="0"/>
              <a:t>+    </a:t>
            </a:r>
            <a:r>
              <a:rPr lang="en-CA" dirty="0" err="1"/>
              <a:t>other_player</a:t>
            </a:r>
            <a:r>
              <a:rPr lang="en-CA" dirty="0"/>
              <a:t>(): str</a:t>
            </a:r>
          </a:p>
          <a:p>
            <a:r>
              <a:rPr lang="en-CA" dirty="0"/>
              <a:t>+    </a:t>
            </a:r>
            <a:r>
              <a:rPr lang="en-CA" dirty="0" err="1"/>
              <a:t>whos_turn</a:t>
            </a:r>
            <a:r>
              <a:rPr lang="en-CA" dirty="0"/>
              <a:t>(): str</a:t>
            </a:r>
          </a:p>
          <a:p>
            <a:r>
              <a:rPr lang="en-CA" dirty="0"/>
              <a:t>+    </a:t>
            </a:r>
            <a:r>
              <a:rPr lang="en-CA" dirty="0" err="1"/>
              <a:t>switch_turn</a:t>
            </a:r>
            <a:r>
              <a:rPr lang="en-CA" dirty="0"/>
              <a:t>(): None</a:t>
            </a:r>
          </a:p>
          <a:p>
            <a:r>
              <a:rPr lang="en-CA" dirty="0"/>
              <a:t>+    </a:t>
            </a:r>
            <a:r>
              <a:rPr lang="en-CA" dirty="0" err="1"/>
              <a:t>check_for_win</a:t>
            </a:r>
            <a:r>
              <a:rPr lang="en-CA" dirty="0"/>
              <a:t>(): bool</a:t>
            </a:r>
          </a:p>
          <a:p>
            <a:r>
              <a:rPr lang="en-CA" dirty="0"/>
              <a:t>+    </a:t>
            </a:r>
            <a:r>
              <a:rPr lang="en-CA" dirty="0" err="1"/>
              <a:t>check_win_at_position</a:t>
            </a:r>
            <a:r>
              <a:rPr lang="en-CA" dirty="0"/>
              <a:t>(row: int, col: int): bool</a:t>
            </a:r>
          </a:p>
          <a:p>
            <a:r>
              <a:rPr lang="en-CA" dirty="0"/>
              <a:t>+    alternation(x: int, y: int, dx: int, </a:t>
            </a:r>
            <a:r>
              <a:rPr lang="en-CA" dirty="0" err="1"/>
              <a:t>dy</a:t>
            </a:r>
            <a:r>
              <a:rPr lang="en-CA" dirty="0"/>
              <a:t>: int): bool</a:t>
            </a:r>
          </a:p>
          <a:p>
            <a:r>
              <a:rPr lang="en-CA" dirty="0"/>
              <a:t>+    </a:t>
            </a:r>
            <a:r>
              <a:rPr lang="en-CA" dirty="0" err="1"/>
              <a:t>valid_move</a:t>
            </a:r>
            <a:r>
              <a:rPr lang="en-CA" dirty="0"/>
              <a:t>(col: int, row: int): bool</a:t>
            </a:r>
          </a:p>
          <a:p>
            <a:r>
              <a:rPr lang="en-CA" dirty="0"/>
              <a:t>+    </a:t>
            </a:r>
            <a:r>
              <a:rPr lang="en-CA" dirty="0" err="1"/>
              <a:t>is_game_over</a:t>
            </a:r>
            <a:r>
              <a:rPr lang="en-CA" dirty="0"/>
              <a:t>(): bool</a:t>
            </a:r>
          </a:p>
          <a:p>
            <a:r>
              <a:rPr lang="en-CA" dirty="0"/>
              <a:t>+    </a:t>
            </a:r>
            <a:r>
              <a:rPr lang="en-CA" dirty="0" err="1"/>
              <a:t>get_drop_loc</a:t>
            </a:r>
            <a:r>
              <a:rPr lang="en-CA" dirty="0"/>
              <a:t>(col: int): int</a:t>
            </a:r>
          </a:p>
          <a:p>
            <a:r>
              <a:rPr lang="en-CA" dirty="0"/>
              <a:t> 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1F648E9-32A5-4BA6-A0DB-17B22AE55BAB}"/>
              </a:ext>
            </a:extLst>
          </p:cNvPr>
          <p:cNvSpPr/>
          <p:nvPr/>
        </p:nvSpPr>
        <p:spPr>
          <a:xfrm>
            <a:off x="3157870" y="2200940"/>
            <a:ext cx="946297" cy="949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529818"/>
      </p:ext>
    </p:extLst>
  </p:cSld>
  <p:clrMapOvr>
    <a:masterClrMapping/>
  </p:clrMapOvr>
  <p:transition spd="slow" advTm="10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FF816-226C-499C-B6D5-7B3E86B0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CA" sz="2400" dirty="0"/>
              <a:t>We had learned to adapt the “Agile” methodology of coding for our project.</a:t>
            </a:r>
          </a:p>
          <a:p>
            <a:pPr marL="114300" indent="0">
              <a:buNone/>
            </a:pPr>
            <a:endParaRPr lang="en-CA" sz="2400" dirty="0"/>
          </a:p>
          <a:p>
            <a:pPr marL="114300" indent="0">
              <a:buNone/>
            </a:pPr>
            <a:r>
              <a:rPr lang="en-CA" sz="2400" dirty="0"/>
              <a:t>We had been able to progressively adapt slight changes to our class designs and relationships.</a:t>
            </a:r>
          </a:p>
          <a:p>
            <a:pPr marL="114300" indent="0">
              <a:buNone/>
            </a:pPr>
            <a:endParaRPr lang="en-CA" sz="2400" dirty="0"/>
          </a:p>
          <a:p>
            <a:pPr marL="114300" indent="0">
              <a:buNone/>
            </a:pPr>
            <a:r>
              <a:rPr lang="en-CA" sz="2400" dirty="0"/>
              <a:t>This allowed for us to revisit and improve our implementations.</a:t>
            </a:r>
          </a:p>
          <a:p>
            <a:pPr marL="1143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9634401"/>
      </p:ext>
    </p:extLst>
  </p:cSld>
  <p:clrMapOvr>
    <a:masterClrMapping/>
  </p:clrMapOvr>
  <p:transition spd="slow" advTm="20000">
    <p:push dir="u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670</Words>
  <Application>Microsoft Office PowerPoint</Application>
  <PresentationFormat>On-screen Show (16:9)</PresentationFormat>
  <Paragraphs>124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Simple Light</vt:lpstr>
      <vt:lpstr>Connect Four Game</vt:lpstr>
      <vt:lpstr>Table of Contents</vt:lpstr>
      <vt:lpstr>Our Incentive</vt:lpstr>
      <vt:lpstr>PowerPoint Presentation</vt:lpstr>
      <vt:lpstr>PowerPoint Presentation</vt:lpstr>
      <vt:lpstr>PowerPoint Presentation</vt:lpstr>
      <vt:lpstr>Code Design Process</vt:lpstr>
      <vt:lpstr>PowerPoint Presentation</vt:lpstr>
      <vt:lpstr>PowerPoint Presentation</vt:lpstr>
      <vt:lpstr>PowerPoint Presentation</vt:lpstr>
      <vt:lpstr>Installation</vt:lpstr>
      <vt:lpstr>No installation required</vt:lpstr>
      <vt:lpstr>Game Play</vt:lpstr>
      <vt:lpstr>Start Menu</vt:lpstr>
      <vt:lpstr>How to play</vt:lpstr>
      <vt:lpstr>Turn change</vt:lpstr>
      <vt:lpstr>End view</vt:lpstr>
      <vt:lpstr>Help page</vt:lpstr>
      <vt:lpstr>Activity diagram</vt:lpstr>
      <vt:lpstr>What we have learned from project?</vt:lpstr>
      <vt:lpstr>Meet in person </vt:lpstr>
      <vt:lpstr>How to do better? </vt:lpstr>
      <vt:lpstr>Milestones are important.</vt:lpstr>
      <vt:lpstr>Strictly follow the milestones.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 Game</dc:title>
  <dc:creator>Ilija Zivkovic</dc:creator>
  <cp:lastModifiedBy>ils.zivkovic@gmail.com</cp:lastModifiedBy>
  <cp:revision>28</cp:revision>
  <dcterms:modified xsi:type="dcterms:W3CDTF">2019-11-19T01:25:38Z</dcterms:modified>
</cp:coreProperties>
</file>