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6" r:id="rId21"/>
    <p:sldId id="267" r:id="rId22"/>
    <p:sldId id="268" r:id="rId23"/>
    <p:sldId id="269" r:id="rId24"/>
    <p:sldId id="27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58" autoAdjust="0"/>
  </p:normalViewPr>
  <p:slideViewPr>
    <p:cSldViewPr snapToGrid="0">
      <p:cViewPr varScale="1">
        <p:scale>
          <a:sx n="75" d="100"/>
          <a:sy n="75" d="100"/>
        </p:scale>
        <p:origin x="184" y="20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d1708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d17085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d17085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d17085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17085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17085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d17085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d17085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434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 Game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Hafsah, Gen, Yao, Ilija and Calvin</a:t>
            </a:r>
            <a:endParaRPr/>
          </a:p>
        </p:txBody>
      </p:sp>
    </p:spTree>
  </p:cSld>
  <p:clrMapOvr>
    <a:masterClrMapping/>
  </p:clrMapOvr>
  <p:transition spd="slow" advTm="5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F0C48-F8BF-4415-A15A-70E8E6A8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6" y="481012"/>
            <a:ext cx="7429500" cy="4181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2CB0BC-BBA2-4E95-B667-3DC4ADB3E70D}"/>
              </a:ext>
            </a:extLst>
          </p:cNvPr>
          <p:cNvSpPr/>
          <p:nvPr/>
        </p:nvSpPr>
        <p:spPr>
          <a:xfrm>
            <a:off x="1541721" y="2690037"/>
            <a:ext cx="1158949" cy="78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622155"/>
      </p:ext>
    </p:extLst>
  </p:cSld>
  <p:clrMapOvr>
    <a:masterClrMapping/>
  </p:clrMapOvr>
  <p:transition spd="slow" advTm="1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F237-CFFC-5E43-AA8B-78CDD24EA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9D151-2CA7-AD4A-A303-49B11034A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AE3-2CCB-8B43-820A-6773DACB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505A-AC2A-5340-A037-D53CBF49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MacOS/Linux user: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ConnectFour.app</a:t>
            </a:r>
            <a:r>
              <a:rPr lang="en-US" dirty="0"/>
              <a:t>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Windows user: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ConnectFour.exe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No Python,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needed.</a:t>
            </a:r>
          </a:p>
          <a:p>
            <a:r>
              <a:rPr lang="en-US" dirty="0"/>
              <a:t>Download Link: 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/NMZ0429/Connect-Four-Project/archive/</a:t>
            </a:r>
            <a:r>
              <a:rPr lang="en-US" dirty="0" err="1"/>
              <a:t>master.zip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F237-CFFC-5E43-AA8B-78CDD24EA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9D151-2CA7-AD4A-A303-49B11034A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1FFC-2BA2-5A4D-9872-98D5A53C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480198"/>
            <a:ext cx="3915950" cy="1008731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Start Menu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612196-BBFE-B64C-88D1-3B9C9A72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531471"/>
            <a:ext cx="3845052" cy="39639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697A-05A9-D842-AE9D-B628C0DE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1591322"/>
            <a:ext cx="3926618" cy="2829758"/>
          </a:xfrm>
        </p:spPr>
        <p:txBody>
          <a:bodyPr>
            <a:normAutofit/>
          </a:bodyPr>
          <a:lstStyle/>
          <a:p>
            <a:r>
              <a:rPr lang="en-US" sz="1500"/>
              <a:t>Three options</a:t>
            </a:r>
          </a:p>
          <a:p>
            <a:pPr lvl="1"/>
            <a:r>
              <a:rPr lang="en-US" sz="1500"/>
              <a:t>Play the game</a:t>
            </a:r>
          </a:p>
          <a:p>
            <a:pPr lvl="1"/>
            <a:r>
              <a:rPr lang="en-US" sz="1500"/>
              <a:t>See how to play</a:t>
            </a:r>
          </a:p>
          <a:p>
            <a:pPr lvl="1"/>
            <a:r>
              <a:rPr lang="en-US" sz="1500"/>
              <a:t>Quit the game</a:t>
            </a:r>
          </a:p>
        </p:txBody>
      </p:sp>
    </p:spTree>
    <p:extLst>
      <p:ext uri="{BB962C8B-B14F-4D97-AF65-F5344CB8AC3E}">
        <p14:creationId xmlns:p14="http://schemas.microsoft.com/office/powerpoint/2010/main" val="5583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0AB0-F1CE-7C4A-A085-C6FB3898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7" y="480198"/>
            <a:ext cx="4653738" cy="1008731"/>
          </a:xfrm>
        </p:spPr>
        <p:txBody>
          <a:bodyPr>
            <a:normAutofit/>
          </a:bodyPr>
          <a:lstStyle/>
          <a:p>
            <a:r>
              <a:rPr lang="en-US" sz="300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8AC8-555F-6A48-9D71-026E1AA3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6" y="1591322"/>
            <a:ext cx="4653738" cy="2720188"/>
          </a:xfrm>
        </p:spPr>
        <p:txBody>
          <a:bodyPr>
            <a:normAutofit/>
          </a:bodyPr>
          <a:lstStyle/>
          <a:p>
            <a:r>
              <a:rPr lang="en-US"/>
              <a:t>Click a column to put your stone</a:t>
            </a:r>
          </a:p>
          <a:p>
            <a:endParaRPr lang="en-US"/>
          </a:p>
          <a:p>
            <a:r>
              <a:rPr lang="en-US"/>
              <a:t>GUI highlight which column you are on</a:t>
            </a:r>
          </a:p>
          <a:p>
            <a:endParaRPr lang="en-US"/>
          </a:p>
          <a:p>
            <a:r>
              <a:rPr lang="en-US"/>
              <a:t>Any place within the column is clickable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FCB181F-DA93-E642-A089-4B3715B0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46" y="984562"/>
            <a:ext cx="3096626" cy="32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0950-1312-304E-92AA-D88C80C5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480198"/>
            <a:ext cx="3915950" cy="1008731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Turn change</a:t>
            </a:r>
          </a:p>
        </p:txBody>
      </p:sp>
      <p:pic>
        <p:nvPicPr>
          <p:cNvPr id="5" name="Picture 4" descr="A picture containing object, food&#10;&#10;Description automatically generated">
            <a:extLst>
              <a:ext uri="{FF2B5EF4-FFF2-40B4-BE49-F238E27FC236}">
                <a16:creationId xmlns:a16="http://schemas.microsoft.com/office/drawing/2014/main" id="{172C4BDA-5CEA-BB43-84E6-CFFEBA8F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526351"/>
            <a:ext cx="3845052" cy="39742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E97B-6279-1544-A152-63FB3C17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1591322"/>
            <a:ext cx="3926618" cy="2829758"/>
          </a:xfrm>
        </p:spPr>
        <p:txBody>
          <a:bodyPr>
            <a:normAutofit/>
          </a:bodyPr>
          <a:lstStyle/>
          <a:p>
            <a:r>
              <a:rPr lang="en-US" sz="1500"/>
              <a:t>Player’s turn is automatically switched after each click</a:t>
            </a:r>
          </a:p>
          <a:p>
            <a:endParaRPr lang="en-US" sz="1500"/>
          </a:p>
          <a:p>
            <a:r>
              <a:rPr lang="en-US" sz="1500"/>
              <a:t>Red stone: Player 1</a:t>
            </a:r>
          </a:p>
          <a:p>
            <a:r>
              <a:rPr lang="en-US" sz="1500"/>
              <a:t>Yellow stone: Player 2 </a:t>
            </a:r>
          </a:p>
        </p:txBody>
      </p:sp>
    </p:spTree>
    <p:extLst>
      <p:ext uri="{BB962C8B-B14F-4D97-AF65-F5344CB8AC3E}">
        <p14:creationId xmlns:p14="http://schemas.microsoft.com/office/powerpoint/2010/main" val="14630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6F2B-4352-9546-8FBC-F28A8A47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480198"/>
            <a:ext cx="3915950" cy="1008731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End view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7FCC1B-CACC-774F-9E7F-4CE1A79E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526350"/>
            <a:ext cx="3845052" cy="39742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6F5E-A0ED-A245-92DA-287A1959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1591322"/>
            <a:ext cx="3926618" cy="2829758"/>
          </a:xfrm>
        </p:spPr>
        <p:txBody>
          <a:bodyPr>
            <a:normAutofit/>
          </a:bodyPr>
          <a:lstStyle/>
          <a:p>
            <a:r>
              <a:rPr lang="en-US" sz="1500"/>
              <a:t>Game will end when 4 stones are on a line</a:t>
            </a:r>
          </a:p>
          <a:p>
            <a:endParaRPr lang="en-US" sz="1500"/>
          </a:p>
          <a:p>
            <a:r>
              <a:rPr lang="en-US" sz="1500"/>
              <a:t>Then the game will show end view</a:t>
            </a:r>
          </a:p>
          <a:p>
            <a:endParaRPr lang="en-US" sz="1500"/>
          </a:p>
          <a:p>
            <a:r>
              <a:rPr lang="en-US" sz="1500"/>
              <a:t>You can play new match or quit </a:t>
            </a:r>
          </a:p>
        </p:txBody>
      </p:sp>
    </p:spTree>
    <p:extLst>
      <p:ext uri="{BB962C8B-B14F-4D97-AF65-F5344CB8AC3E}">
        <p14:creationId xmlns:p14="http://schemas.microsoft.com/office/powerpoint/2010/main" val="21131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CDD5-19A4-9343-B5CD-14483D89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480198"/>
            <a:ext cx="3915950" cy="1008731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Help page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489B30-5CB5-9E43-BB54-3EE40D29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521201"/>
            <a:ext cx="3845052" cy="39845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8665-98F0-7E4F-918F-C555591A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1591322"/>
            <a:ext cx="3926618" cy="2829758"/>
          </a:xfrm>
        </p:spPr>
        <p:txBody>
          <a:bodyPr>
            <a:normAutofit/>
          </a:bodyPr>
          <a:lstStyle/>
          <a:p>
            <a:r>
              <a:rPr lang="en-US" sz="1500"/>
              <a:t>Click ”Help” in start menu</a:t>
            </a:r>
          </a:p>
          <a:p>
            <a:endParaRPr lang="en-US" sz="1500"/>
          </a:p>
          <a:p>
            <a:r>
              <a:rPr lang="en-US" sz="1500"/>
              <a:t>Rules and how to play</a:t>
            </a:r>
          </a:p>
        </p:txBody>
      </p:sp>
    </p:spTree>
    <p:extLst>
      <p:ext uri="{BB962C8B-B14F-4D97-AF65-F5344CB8AC3E}">
        <p14:creationId xmlns:p14="http://schemas.microsoft.com/office/powerpoint/2010/main" val="16820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5F7-955E-CB49-9804-FA95BEA9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Activity </a:t>
            </a:r>
            <a:r>
              <a:rPr lang="en-US" dirty="0"/>
              <a:t>diagram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217B2543-251F-7041-B1D6-A1195780F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405891"/>
            <a:ext cx="7886699" cy="3463766"/>
          </a:xfrm>
        </p:spPr>
      </p:pic>
    </p:spTree>
    <p:extLst>
      <p:ext uri="{BB962C8B-B14F-4D97-AF65-F5344CB8AC3E}">
        <p14:creationId xmlns:p14="http://schemas.microsoft.com/office/powerpoint/2010/main" val="39350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A5A1-3EF0-4176-B75B-B93984DD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CA" sz="32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7592-611B-4D56-A52D-B108E9B5C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dirty="0"/>
              <a:t>Our Incentive (Introduction)</a:t>
            </a:r>
          </a:p>
          <a:p>
            <a:r>
              <a:rPr lang="en-CA" sz="2400" dirty="0"/>
              <a:t>Our Code Design Process</a:t>
            </a:r>
          </a:p>
          <a:p>
            <a:r>
              <a:rPr lang="en-CA" sz="2400" dirty="0"/>
              <a:t>How to Install Game</a:t>
            </a:r>
          </a:p>
          <a:p>
            <a:r>
              <a:rPr lang="en-CA" sz="2400" dirty="0"/>
              <a:t>Gameplay Rundown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2165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522807"/>
            <a:ext cx="5253851" cy="36206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8680" y="841772"/>
            <a:ext cx="475488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25">
                <a:solidFill>
                  <a:schemeClr val="tx1">
                    <a:lumMod val="85000"/>
                    <a:lumOff val="15000"/>
                  </a:schemeClr>
                </a:solidFill>
              </a:rPr>
              <a:t>What we have learned from project?</a:t>
            </a: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54405" y="3337560"/>
            <a:ext cx="92583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00761" y="754379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38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883" y="1115454"/>
            <a:ext cx="2057400" cy="20574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950" b="1" dirty="0">
                <a:solidFill>
                  <a:srgbClr val="FFFFFF"/>
                </a:solidFill>
              </a:rPr>
              <a:t>Meet in person </a:t>
            </a:r>
          </a:p>
        </p:txBody>
      </p:sp>
      <p:pic>
        <p:nvPicPr>
          <p:cNvPr id="5" name="内容占位符 4" descr="图片包含 游戏机, 物体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1" y="1045708"/>
            <a:ext cx="5391149" cy="219689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28951" y="3663655"/>
            <a:ext cx="5391149" cy="96906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Scheduling  meeting can be hard, but it is necessary.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490722" y="358674"/>
            <a:ext cx="5275591" cy="4439005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3321" y="790283"/>
            <a:ext cx="4229246" cy="1068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do better?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72574" y="1979267"/>
            <a:ext cx="342183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游戏机, 钟表, 标志, 房间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" y="228601"/>
            <a:ext cx="3118009" cy="187118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3322" y="2099917"/>
            <a:ext cx="4310390" cy="224065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tools.		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8"/>
            <a:r>
              <a:rPr lang="en-US" sz="1800" dirty="0">
                <a:solidFill>
                  <a:srgbClr val="FFFFFF"/>
                </a:solidFill>
              </a:rPr>
              <a:t>                                    </a:t>
            </a:r>
          </a:p>
        </p:txBody>
      </p:sp>
      <p:pic>
        <p:nvPicPr>
          <p:cNvPr id="6" name="图片 5" descr="Doodle_Screensh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1" y="2344103"/>
            <a:ext cx="3389471" cy="21140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52664" y="240883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678" y="685801"/>
            <a:ext cx="2743200" cy="2165684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Milestones are important.</a:t>
            </a: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游戏机, 标志, 画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7" y="346313"/>
            <a:ext cx="4410597" cy="44105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441" y="467678"/>
            <a:ext cx="2523173" cy="3158014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100" b="1"/>
              <a:t>Strictly follow the milestones.</a:t>
            </a: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65798"/>
            <a:ext cx="4931093" cy="2761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Incentive</a:t>
            </a:r>
            <a:endParaRPr sz="32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6444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set out to achieve a new goal: creating an actual connect four game.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dirty="0"/>
              <a:t>				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47E3B-0AB8-4BBE-AAB0-0BD3F206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78" y="2058867"/>
            <a:ext cx="3475265" cy="24925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CFEEEB-9996-4BE4-889A-2C23AD8F311D}"/>
              </a:ext>
            </a:extLst>
          </p:cNvPr>
          <p:cNvSpPr/>
          <p:nvPr/>
        </p:nvSpPr>
        <p:spPr>
          <a:xfrm>
            <a:off x="2674878" y="2078803"/>
            <a:ext cx="278440" cy="255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ransition spd="slow" advTm="1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3762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Sure it’s like “re-inventing the wheel”, however, we would learn how to implement it. We gain more insight and a better perspective in coding the game.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525E3-59B2-454A-9C97-406D56D6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12" y="2261610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61CD3-7E7A-4EAB-BD73-A4A6957E8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767" y="2589594"/>
            <a:ext cx="1420578" cy="1420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E5EE3-203E-4216-A244-FE54BE78D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124" y="3290219"/>
            <a:ext cx="1298036" cy="1298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3B682-2908-44EE-8D84-8086F323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677" y="1526972"/>
            <a:ext cx="1402080" cy="140208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1B7FFBBB-3933-4DC9-85D5-6061B405CC23}"/>
              </a:ext>
            </a:extLst>
          </p:cNvPr>
          <p:cNvSpPr/>
          <p:nvPr/>
        </p:nvSpPr>
        <p:spPr>
          <a:xfrm>
            <a:off x="5018436" y="1974973"/>
            <a:ext cx="978441" cy="506078"/>
          </a:xfrm>
          <a:prstGeom prst="bentArrow">
            <a:avLst>
              <a:gd name="adj1" fmla="val 25000"/>
              <a:gd name="adj2" fmla="val 2395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1F3974A8-52D3-44D5-A823-6FF0D36983D6}"/>
              </a:ext>
            </a:extLst>
          </p:cNvPr>
          <p:cNvSpPr/>
          <p:nvPr/>
        </p:nvSpPr>
        <p:spPr>
          <a:xfrm rot="5400000">
            <a:off x="7360176" y="2441282"/>
            <a:ext cx="978441" cy="50607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0F250C-B4B3-4280-9F4B-5B6F5673AE58}"/>
              </a:ext>
            </a:extLst>
          </p:cNvPr>
          <p:cNvSpPr/>
          <p:nvPr/>
        </p:nvSpPr>
        <p:spPr>
          <a:xfrm rot="12340025">
            <a:off x="6079624" y="3775155"/>
            <a:ext cx="787116" cy="2575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slow" advTm="1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23718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We all know the rules, we played this game as kids. But how do we actually code it out? How do we arrange the visuals and design the </a:t>
            </a:r>
            <a:r>
              <a:rPr lang="en-CA" sz="2400" dirty="0"/>
              <a:t>code</a:t>
            </a:r>
            <a:r>
              <a:rPr lang="en" sz="2400" dirty="0"/>
              <a:t>? We pick up on all the little details that matter to deliver this experience.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22C4A-88F5-49F7-84CD-46AE10CB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33" y="2571750"/>
            <a:ext cx="2671949" cy="1933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FC64C-8409-4523-96F4-8F61B1511C67}"/>
              </a:ext>
            </a:extLst>
          </p:cNvPr>
          <p:cNvSpPr/>
          <p:nvPr/>
        </p:nvSpPr>
        <p:spPr>
          <a:xfrm>
            <a:off x="5858540" y="2571750"/>
            <a:ext cx="1786269" cy="184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199F0-EB2B-4DC2-A455-BD619471964A}"/>
              </a:ext>
            </a:extLst>
          </p:cNvPr>
          <p:cNvSpPr txBox="1"/>
          <p:nvPr/>
        </p:nvSpPr>
        <p:spPr>
          <a:xfrm>
            <a:off x="5867155" y="2571750"/>
            <a:ext cx="3023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Inform player:</a:t>
            </a:r>
          </a:p>
          <a:p>
            <a:endParaRPr lang="en-CA" dirty="0"/>
          </a:p>
          <a:p>
            <a:r>
              <a:rPr lang="en-CA" dirty="0"/>
              <a:t>Who’s Turn: ___</a:t>
            </a:r>
          </a:p>
          <a:p>
            <a:endParaRPr lang="en-CA" dirty="0"/>
          </a:p>
          <a:p>
            <a:r>
              <a:rPr lang="en-CA" dirty="0"/>
              <a:t>         score: ___</a:t>
            </a:r>
          </a:p>
          <a:p>
            <a:r>
              <a:rPr lang="en-CA" dirty="0"/>
              <a:t>         score: ___</a:t>
            </a:r>
          </a:p>
          <a:p>
            <a:endParaRPr lang="en-CA" dirty="0"/>
          </a:p>
          <a:p>
            <a:r>
              <a:rPr lang="en-CA" dirty="0"/>
              <a:t>Who won: ___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91FED5-4163-4FB5-819B-6A2ACAC74663}"/>
              </a:ext>
            </a:extLst>
          </p:cNvPr>
          <p:cNvCxnSpPr>
            <a:cxnSpLocks/>
          </p:cNvCxnSpPr>
          <p:nvPr/>
        </p:nvCxnSpPr>
        <p:spPr>
          <a:xfrm>
            <a:off x="2114422" y="3111917"/>
            <a:ext cx="1379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F1160-D45A-468B-B594-8668342F1203}"/>
              </a:ext>
            </a:extLst>
          </p:cNvPr>
          <p:cNvSpPr txBox="1"/>
          <p:nvPr/>
        </p:nvSpPr>
        <p:spPr>
          <a:xfrm>
            <a:off x="1079384" y="2922169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 floating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7D6C1E-D503-4A6E-82A5-B99A8FA18A8D}"/>
              </a:ext>
            </a:extLst>
          </p:cNvPr>
          <p:cNvSpPr/>
          <p:nvPr/>
        </p:nvSpPr>
        <p:spPr>
          <a:xfrm>
            <a:off x="3611273" y="2996702"/>
            <a:ext cx="223283" cy="230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D64CB0-9C32-4611-9AB1-AA413ECF984E}"/>
              </a:ext>
            </a:extLst>
          </p:cNvPr>
          <p:cNvCxnSpPr>
            <a:cxnSpLocks/>
          </p:cNvCxnSpPr>
          <p:nvPr/>
        </p:nvCxnSpPr>
        <p:spPr>
          <a:xfrm flipV="1">
            <a:off x="2114422" y="4104168"/>
            <a:ext cx="1496851" cy="1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9056C-C833-4A3E-BB2C-18A900E6C772}"/>
              </a:ext>
            </a:extLst>
          </p:cNvPr>
          <p:cNvCxnSpPr>
            <a:cxnSpLocks/>
          </p:cNvCxnSpPr>
          <p:nvPr/>
        </p:nvCxnSpPr>
        <p:spPr>
          <a:xfrm flipV="1">
            <a:off x="3834556" y="3715591"/>
            <a:ext cx="248346" cy="233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0E8753-5ACF-4CC1-98DB-21F9B5FD7290}"/>
              </a:ext>
            </a:extLst>
          </p:cNvPr>
          <p:cNvSpPr txBox="1"/>
          <p:nvPr/>
        </p:nvSpPr>
        <p:spPr>
          <a:xfrm>
            <a:off x="1033188" y="3770113"/>
            <a:ext cx="140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 direction for win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F942D-3E9F-4681-B9C6-B80D0238AF38}"/>
              </a:ext>
            </a:extLst>
          </p:cNvPr>
          <p:cNvCxnSpPr/>
          <p:nvPr/>
        </p:nvCxnSpPr>
        <p:spPr>
          <a:xfrm>
            <a:off x="4082902" y="2126512"/>
            <a:ext cx="0" cy="34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76A1A1-9936-4655-B225-61B202283CD8}"/>
              </a:ext>
            </a:extLst>
          </p:cNvPr>
          <p:cNvSpPr txBox="1"/>
          <p:nvPr/>
        </p:nvSpPr>
        <p:spPr>
          <a:xfrm>
            <a:off x="4082902" y="2019987"/>
            <a:ext cx="116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Picking column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164D9B-DC14-4F26-AAE0-751EF587F449}"/>
              </a:ext>
            </a:extLst>
          </p:cNvPr>
          <p:cNvSpPr/>
          <p:nvPr/>
        </p:nvSpPr>
        <p:spPr>
          <a:xfrm>
            <a:off x="6028890" y="3423152"/>
            <a:ext cx="223282" cy="230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C45749-C615-41BC-8BBF-27637DCE8EAF}"/>
              </a:ext>
            </a:extLst>
          </p:cNvPr>
          <p:cNvSpPr/>
          <p:nvPr/>
        </p:nvSpPr>
        <p:spPr>
          <a:xfrm>
            <a:off x="6028890" y="3720340"/>
            <a:ext cx="223283" cy="2304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0BA71-1618-468B-B9E0-3B33F8BF93C6}"/>
              </a:ext>
            </a:extLst>
          </p:cNvPr>
          <p:cNvSpPr txBox="1"/>
          <p:nvPr/>
        </p:nvSpPr>
        <p:spPr>
          <a:xfrm>
            <a:off x="1245617" y="2495719"/>
            <a:ext cx="159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BACKEND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C721A7-E3D4-4C35-B629-31C5FF0DD343}"/>
              </a:ext>
            </a:extLst>
          </p:cNvPr>
          <p:cNvSpPr txBox="1"/>
          <p:nvPr/>
        </p:nvSpPr>
        <p:spPr>
          <a:xfrm>
            <a:off x="6362173" y="2158976"/>
            <a:ext cx="191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GUI</a:t>
            </a:r>
          </a:p>
        </p:txBody>
      </p:sp>
    </p:spTree>
  </p:cSld>
  <p:clrMapOvr>
    <a:masterClrMapping/>
  </p:clrMapOvr>
  <p:transition spd="slow" advTm="2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6EE386-1F5C-42CF-A3F8-461E5741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8" y="2190307"/>
            <a:ext cx="2459162" cy="2733111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7FDF688-6160-43AF-83EF-DA8C417B981B}"/>
              </a:ext>
            </a:extLst>
          </p:cNvPr>
          <p:cNvSpPr/>
          <p:nvPr/>
        </p:nvSpPr>
        <p:spPr>
          <a:xfrm>
            <a:off x="3669357" y="1839433"/>
            <a:ext cx="4570876" cy="3083985"/>
          </a:xfrm>
          <a:prstGeom prst="cloudCallout">
            <a:avLst>
              <a:gd name="adj1" fmla="val -70109"/>
              <a:gd name="adj2" fmla="val -21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53135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It was a new challenge that we had to overcome, starting with our basic knowledge of python and the game rules.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AF619-A476-4D82-AF1C-21D3724F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93" y="3327470"/>
            <a:ext cx="1240568" cy="124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FF3E1-8E98-4156-B17A-E33C4D5D3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39554"/>
            <a:ext cx="2692110" cy="1149025"/>
          </a:xfrm>
          <a:prstGeom prst="rect">
            <a:avLst/>
          </a:prstGeom>
        </p:spPr>
      </p:pic>
    </p:spTree>
  </p:cSld>
  <p:clrMapOvr>
    <a:masterClrMapping/>
  </p:clrMapOvr>
  <p:transition spd="slow" advTm="1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0E0A-984F-424D-8C6C-ABB15194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0476"/>
            <a:ext cx="8520600" cy="572700"/>
          </a:xfrm>
        </p:spPr>
        <p:txBody>
          <a:bodyPr/>
          <a:lstStyle/>
          <a:p>
            <a:r>
              <a:rPr lang="en-CA" sz="3200" dirty="0"/>
              <a:t>Our Code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74-9D13-457B-8B62-2B855F5C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48" y="1108099"/>
            <a:ext cx="8768504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sz="2400" dirty="0"/>
              <a:t>Our code design had a massive overhaul compared to our previous code design in our last presentation. </a:t>
            </a:r>
          </a:p>
          <a:p>
            <a:pPr marL="11430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87002489"/>
      </p:ext>
    </p:extLst>
  </p:cSld>
  <p:clrMapOvr>
    <a:masterClrMapping/>
  </p:clrMapOvr>
  <p:transition spd="slow" advTm="1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AC15-8A1A-4020-A25A-896DA4AE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84" y="89219"/>
            <a:ext cx="932309" cy="676325"/>
          </a:xfrm>
        </p:spPr>
        <p:txBody>
          <a:bodyPr/>
          <a:lstStyle/>
          <a:p>
            <a:pPr marL="114300" indent="0">
              <a:buNone/>
            </a:pPr>
            <a:r>
              <a:rPr lang="en-CA" sz="3200" dirty="0">
                <a:solidFill>
                  <a:schemeClr val="tx1"/>
                </a:solidFill>
              </a:rPr>
              <a:t>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F826D-0DE3-4ADC-A80D-2CB77D18DA44}"/>
              </a:ext>
            </a:extLst>
          </p:cNvPr>
          <p:cNvSpPr/>
          <p:nvPr/>
        </p:nvSpPr>
        <p:spPr>
          <a:xfrm>
            <a:off x="499824" y="1024938"/>
            <a:ext cx="2434855" cy="3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E8AAC-793E-4B41-8EE2-5D5555ECFB13}"/>
              </a:ext>
            </a:extLst>
          </p:cNvPr>
          <p:cNvSpPr/>
          <p:nvPr/>
        </p:nvSpPr>
        <p:spPr>
          <a:xfrm>
            <a:off x="499824" y="1549534"/>
            <a:ext cx="2434855" cy="1600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D6C56-0FD2-4AED-84BC-2625413D137F}"/>
              </a:ext>
            </a:extLst>
          </p:cNvPr>
          <p:cNvSpPr txBox="1"/>
          <p:nvPr/>
        </p:nvSpPr>
        <p:spPr>
          <a:xfrm>
            <a:off x="733739" y="1029102"/>
            <a:ext cx="196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&lt;&lt;class&gt;&gt;</a:t>
            </a:r>
          </a:p>
          <a:p>
            <a:pPr algn="ctr"/>
            <a:r>
              <a:rPr lang="en-CA" b="1" dirty="0" err="1"/>
              <a:t>ConnectFourBoard</a:t>
            </a:r>
            <a:endParaRPr lang="en-C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2D985-101E-4529-87F4-5D69781FE323}"/>
              </a:ext>
            </a:extLst>
          </p:cNvPr>
          <p:cNvSpPr txBox="1"/>
          <p:nvPr/>
        </p:nvSpPr>
        <p:spPr>
          <a:xfrm>
            <a:off x="600831" y="1607360"/>
            <a:ext cx="2232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string: P1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P2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EMPTY</a:t>
            </a:r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dim_col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dim_row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List[List[string]]: 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029A2-729D-4592-8181-A67148BA0608}"/>
              </a:ext>
            </a:extLst>
          </p:cNvPr>
          <p:cNvSpPr txBox="1"/>
          <p:nvPr/>
        </p:nvSpPr>
        <p:spPr>
          <a:xfrm>
            <a:off x="600831" y="3264219"/>
            <a:ext cx="2232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    </a:t>
            </a:r>
            <a:r>
              <a:rPr lang="en-CA" dirty="0" err="1"/>
              <a:t>move_left</a:t>
            </a:r>
            <a:r>
              <a:rPr lang="en-CA" dirty="0"/>
              <a:t>(): None</a:t>
            </a:r>
          </a:p>
          <a:p>
            <a:r>
              <a:rPr lang="en-CA" dirty="0"/>
              <a:t>+    </a:t>
            </a:r>
            <a:r>
              <a:rPr lang="en-CA" dirty="0" err="1"/>
              <a:t>move_right</a:t>
            </a:r>
            <a:r>
              <a:rPr lang="en-CA" dirty="0"/>
              <a:t>(): None</a:t>
            </a:r>
          </a:p>
          <a:p>
            <a:r>
              <a:rPr lang="en-CA" dirty="0"/>
              <a:t>+    drop(): None</a:t>
            </a:r>
          </a:p>
          <a:p>
            <a:r>
              <a:rPr lang="en-CA" dirty="0"/>
              <a:t>+    </a:t>
            </a:r>
            <a:r>
              <a:rPr lang="en-CA" dirty="0" err="1"/>
              <a:t>whos_turn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check_for_win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valid_move</a:t>
            </a:r>
            <a:r>
              <a:rPr lang="en-CA" dirty="0"/>
              <a:t>(): bool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FBC26-CB49-49C9-889A-12BD5BBE5200}"/>
              </a:ext>
            </a:extLst>
          </p:cNvPr>
          <p:cNvSpPr/>
          <p:nvPr/>
        </p:nvSpPr>
        <p:spPr>
          <a:xfrm>
            <a:off x="4304319" y="244613"/>
            <a:ext cx="4105943" cy="45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6966D-556A-4E80-992B-C6024D5B36D1}"/>
              </a:ext>
            </a:extLst>
          </p:cNvPr>
          <p:cNvSpPr/>
          <p:nvPr/>
        </p:nvSpPr>
        <p:spPr>
          <a:xfrm>
            <a:off x="4304319" y="781073"/>
            <a:ext cx="4105942" cy="1652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6C3C-BA2F-4894-9DA7-952093063DA5}"/>
              </a:ext>
            </a:extLst>
          </p:cNvPr>
          <p:cNvSpPr txBox="1"/>
          <p:nvPr/>
        </p:nvSpPr>
        <p:spPr>
          <a:xfrm>
            <a:off x="5373778" y="244314"/>
            <a:ext cx="196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&lt;&lt;class&gt;&gt;</a:t>
            </a:r>
          </a:p>
          <a:p>
            <a:pPr algn="ctr"/>
            <a:r>
              <a:rPr lang="en-CA" b="1" dirty="0" err="1"/>
              <a:t>ConnectFourBoard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7EC02-7E04-445A-8CBB-2708394A5D98}"/>
              </a:ext>
            </a:extLst>
          </p:cNvPr>
          <p:cNvSpPr txBox="1"/>
          <p:nvPr/>
        </p:nvSpPr>
        <p:spPr>
          <a:xfrm>
            <a:off x="4405326" y="808152"/>
            <a:ext cx="22328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string: P1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P2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EMPTY</a:t>
            </a:r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dim_col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dim_row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String: turn</a:t>
            </a:r>
          </a:p>
          <a:p>
            <a:pPr marL="285750" indent="-285750">
              <a:buFontTx/>
              <a:buChar char="-"/>
            </a:pPr>
            <a:r>
              <a:rPr lang="en-CA" dirty="0"/>
              <a:t>List[List[string]]: 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49262-D772-49C5-A713-DCDA6755D111}"/>
              </a:ext>
            </a:extLst>
          </p:cNvPr>
          <p:cNvSpPr txBox="1"/>
          <p:nvPr/>
        </p:nvSpPr>
        <p:spPr>
          <a:xfrm>
            <a:off x="4405326" y="2459053"/>
            <a:ext cx="41059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    drop(int col): bool</a:t>
            </a:r>
          </a:p>
          <a:p>
            <a:r>
              <a:rPr lang="en-CA" dirty="0"/>
              <a:t>+    </a:t>
            </a:r>
            <a:r>
              <a:rPr lang="en-CA" dirty="0" err="1"/>
              <a:t>other_player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whos_turn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switch_turn</a:t>
            </a:r>
            <a:r>
              <a:rPr lang="en-CA" dirty="0"/>
              <a:t>(): None</a:t>
            </a:r>
          </a:p>
          <a:p>
            <a:r>
              <a:rPr lang="en-CA" dirty="0"/>
              <a:t>+    </a:t>
            </a:r>
            <a:r>
              <a:rPr lang="en-CA" dirty="0" err="1"/>
              <a:t>check_for_win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check_win_at_position</a:t>
            </a:r>
            <a:r>
              <a:rPr lang="en-CA" dirty="0"/>
              <a:t>(row: int, col: int): bool</a:t>
            </a:r>
          </a:p>
          <a:p>
            <a:r>
              <a:rPr lang="en-CA" dirty="0"/>
              <a:t>+    alternation(x: int, y: int, dx: int, </a:t>
            </a:r>
            <a:r>
              <a:rPr lang="en-CA" dirty="0" err="1"/>
              <a:t>dy</a:t>
            </a:r>
            <a:r>
              <a:rPr lang="en-CA" dirty="0"/>
              <a:t>: int): bool</a:t>
            </a:r>
          </a:p>
          <a:p>
            <a:r>
              <a:rPr lang="en-CA" dirty="0"/>
              <a:t>+    </a:t>
            </a:r>
            <a:r>
              <a:rPr lang="en-CA" dirty="0" err="1"/>
              <a:t>valid_move</a:t>
            </a:r>
            <a:r>
              <a:rPr lang="en-CA" dirty="0"/>
              <a:t>(col: int, row: int): bool</a:t>
            </a:r>
          </a:p>
          <a:p>
            <a:r>
              <a:rPr lang="en-CA" dirty="0"/>
              <a:t>+    </a:t>
            </a:r>
            <a:r>
              <a:rPr lang="en-CA" dirty="0" err="1"/>
              <a:t>is_game_over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get_drop_loc</a:t>
            </a:r>
            <a:r>
              <a:rPr lang="en-CA" dirty="0"/>
              <a:t>(col: int): int</a:t>
            </a:r>
          </a:p>
          <a:p>
            <a:r>
              <a:rPr lang="en-CA" dirty="0"/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1F648E9-32A5-4BA6-A0DB-17B22AE55BAB}"/>
              </a:ext>
            </a:extLst>
          </p:cNvPr>
          <p:cNvSpPr/>
          <p:nvPr/>
        </p:nvSpPr>
        <p:spPr>
          <a:xfrm>
            <a:off x="3157870" y="2200940"/>
            <a:ext cx="946297" cy="94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529818"/>
      </p:ext>
    </p:extLst>
  </p:cSld>
  <p:clrMapOvr>
    <a:masterClrMapping/>
  </p:clrMapOvr>
  <p:transition spd="slow" advTm="1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F816-226C-499C-B6D5-7B3E86B0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4453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sz="2400" dirty="0"/>
              <a:t>We had learned to adapt the “Agile” methodology of coding for our project.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CA" sz="2400" dirty="0"/>
              <a:t>We had been able to progressively adapt slight changes to our class designs and relationships.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CA" sz="2400" dirty="0"/>
              <a:t>This allowed for us to revisit and improve our implementations.</a:t>
            </a:r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6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645</Words>
  <Application>Microsoft Macintosh PowerPoint</Application>
  <PresentationFormat>On-screen Show (16:9)</PresentationFormat>
  <Paragraphs>118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Connect Four Game</vt:lpstr>
      <vt:lpstr>Table of Contents</vt:lpstr>
      <vt:lpstr>Our Incentive</vt:lpstr>
      <vt:lpstr>PowerPoint Presentation</vt:lpstr>
      <vt:lpstr>PowerPoint Presentation</vt:lpstr>
      <vt:lpstr>PowerPoint Presentation</vt:lpstr>
      <vt:lpstr>Our Code Design</vt:lpstr>
      <vt:lpstr>PowerPoint Presentation</vt:lpstr>
      <vt:lpstr>PowerPoint Presentation</vt:lpstr>
      <vt:lpstr>PowerPoint Presentation</vt:lpstr>
      <vt:lpstr>Installation</vt:lpstr>
      <vt:lpstr>No installation required</vt:lpstr>
      <vt:lpstr>Game Play</vt:lpstr>
      <vt:lpstr>Start Menu</vt:lpstr>
      <vt:lpstr>How to play</vt:lpstr>
      <vt:lpstr>Turn change</vt:lpstr>
      <vt:lpstr>End view</vt:lpstr>
      <vt:lpstr>Help page</vt:lpstr>
      <vt:lpstr>Activity diagram</vt:lpstr>
      <vt:lpstr>What we have learned from project?</vt:lpstr>
      <vt:lpstr>Meet in person </vt:lpstr>
      <vt:lpstr>How to do better? </vt:lpstr>
      <vt:lpstr>Milestones are important.</vt:lpstr>
      <vt:lpstr>Strictly follow the milestones.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Game</dc:title>
  <dc:creator>Ilija Zivkovic</dc:creator>
  <cp:lastModifiedBy>Gen Tomita</cp:lastModifiedBy>
  <cp:revision>23</cp:revision>
  <dcterms:modified xsi:type="dcterms:W3CDTF">2019-11-19T00:06:28Z</dcterms:modified>
</cp:coreProperties>
</file>