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325b4d9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325b4d92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325b4d9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325b4d9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325b4d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325b4d9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325b4d92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325b4d9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3325b4d9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3325b4d9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3325b4d9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3325b4d9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3325b4d92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3325b4d9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325b4d92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325b4d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3325b4d92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3325b4d9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3325b4d92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3325b4d9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3325b4d92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3325b4d9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3325b4d92_3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3325b4d9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325b4d92_3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325b4d92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325b4d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325b4d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3325b4d9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3325b4d9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325b4d9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325b4d92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325b4d9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325b4d9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Up-lifting revenue with controllable marketing variables in telecommunication sector.</a:t>
            </a:r>
            <a:endParaRPr/>
          </a:p>
        </p:txBody>
      </p:sp>
      <p:sp>
        <p:nvSpPr>
          <p:cNvPr id="86" name="Google Shape;86;p13"/>
          <p:cNvSpPr txBox="1"/>
          <p:nvPr>
            <p:ph idx="1" type="subTitle"/>
          </p:nvPr>
        </p:nvSpPr>
        <p:spPr>
          <a:xfrm>
            <a:off x="598094" y="2879463"/>
            <a:ext cx="4158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 DS_2020_3</a:t>
            </a:r>
            <a:endParaRPr/>
          </a:p>
        </p:txBody>
      </p:sp>
      <p:sp>
        <p:nvSpPr>
          <p:cNvPr id="87" name="Google Shape;87;p13"/>
          <p:cNvSpPr txBox="1"/>
          <p:nvPr>
            <p:ph idx="1" type="subTitle"/>
          </p:nvPr>
        </p:nvSpPr>
        <p:spPr>
          <a:xfrm>
            <a:off x="598100" y="3577800"/>
            <a:ext cx="5222400" cy="1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Perera G.Y.V. - 209363M</a:t>
            </a:r>
            <a:endParaRPr/>
          </a:p>
          <a:p>
            <a:pPr indent="0" lvl="0" marL="0" rtl="0" algn="l">
              <a:spcBef>
                <a:spcPts val="0"/>
              </a:spcBef>
              <a:spcAft>
                <a:spcPts val="0"/>
              </a:spcAft>
              <a:buNone/>
            </a:pPr>
            <a:r>
              <a:rPr lang="en"/>
              <a:t>Weerasooriya P. A. A. - 209392B</a:t>
            </a:r>
            <a:endParaRPr/>
          </a:p>
          <a:p>
            <a:pPr indent="0" lvl="0" marL="0" rtl="0" algn="l">
              <a:spcBef>
                <a:spcPts val="0"/>
              </a:spcBef>
              <a:spcAft>
                <a:spcPts val="0"/>
              </a:spcAft>
              <a:buNone/>
            </a:pPr>
            <a:r>
              <a:rPr lang="en"/>
              <a:t>Maldini P.A.N. -  209355P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74" name="Google Shape;174;p22"/>
          <p:cNvSpPr/>
          <p:nvPr/>
        </p:nvSpPr>
        <p:spPr>
          <a:xfrm>
            <a:off x="311700" y="996725"/>
            <a:ext cx="3985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2"/>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Outgoing call duration and Data Usage</a:t>
            </a:r>
            <a:endParaRPr sz="1600">
              <a:solidFill>
                <a:schemeClr val="lt1"/>
              </a:solidFill>
            </a:endParaRPr>
          </a:p>
        </p:txBody>
      </p:sp>
      <p:pic>
        <p:nvPicPr>
          <p:cNvPr id="176" name="Google Shape;176;p22"/>
          <p:cNvPicPr preferRelativeResize="0"/>
          <p:nvPr/>
        </p:nvPicPr>
        <p:blipFill>
          <a:blip r:embed="rId3">
            <a:alphaModFix/>
          </a:blip>
          <a:stretch>
            <a:fillRect/>
          </a:stretch>
        </p:blipFill>
        <p:spPr>
          <a:xfrm>
            <a:off x="2069925" y="1542550"/>
            <a:ext cx="4507834" cy="338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82" name="Google Shape;182;p23"/>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23"/>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Correlation Plot</a:t>
            </a:r>
            <a:endParaRPr sz="1600">
              <a:solidFill>
                <a:schemeClr val="lt1"/>
              </a:solidFill>
            </a:endParaRPr>
          </a:p>
        </p:txBody>
      </p:sp>
      <p:sp>
        <p:nvSpPr>
          <p:cNvPr id="184" name="Google Shape;184;p23"/>
          <p:cNvSpPr txBox="1"/>
          <p:nvPr>
            <p:ph idx="4294967295" type="body"/>
          </p:nvPr>
        </p:nvSpPr>
        <p:spPr>
          <a:xfrm>
            <a:off x="311700" y="1673050"/>
            <a:ext cx="3408300" cy="304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Highly correlated variables for revenue_rs : data_mb, data_balance, recharge_value</a:t>
            </a:r>
            <a:endParaRPr sz="1600"/>
          </a:p>
          <a:p>
            <a:pPr indent="0" lvl="0" marL="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Time_since_last_recharge and revenu_rs variables show moderate negative correlation.</a:t>
            </a:r>
            <a:endParaRPr sz="1600"/>
          </a:p>
          <a:p>
            <a:pPr indent="0" lvl="0" marL="0" rtl="0" algn="l">
              <a:spcBef>
                <a:spcPts val="800"/>
              </a:spcBef>
              <a:spcAft>
                <a:spcPts val="800"/>
              </a:spcAft>
              <a:buNone/>
            </a:pPr>
            <a:r>
              <a:t/>
            </a:r>
            <a:endParaRPr b="1" sz="1600"/>
          </a:p>
        </p:txBody>
      </p:sp>
      <p:pic>
        <p:nvPicPr>
          <p:cNvPr id="185" name="Google Shape;185;p23"/>
          <p:cNvPicPr preferRelativeResize="0"/>
          <p:nvPr/>
        </p:nvPicPr>
        <p:blipFill>
          <a:blip r:embed="rId3">
            <a:alphaModFix/>
          </a:blip>
          <a:stretch>
            <a:fillRect/>
          </a:stretch>
        </p:blipFill>
        <p:spPr>
          <a:xfrm>
            <a:off x="4021200" y="1042847"/>
            <a:ext cx="4969201" cy="39482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a:t>
            </a:r>
            <a:r>
              <a:rPr lang="en"/>
              <a:t> Analysis</a:t>
            </a:r>
            <a:endParaRPr>
              <a:solidFill>
                <a:srgbClr val="000000"/>
              </a:solidFill>
            </a:endParaRPr>
          </a:p>
        </p:txBody>
      </p:sp>
      <p:sp>
        <p:nvSpPr>
          <p:cNvPr id="191" name="Google Shape;191;p24"/>
          <p:cNvSpPr/>
          <p:nvPr/>
        </p:nvSpPr>
        <p:spPr>
          <a:xfrm>
            <a:off x="311700" y="996725"/>
            <a:ext cx="48963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4"/>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Scatter Plot - Time since last recharge vs revenue</a:t>
            </a:r>
            <a:endParaRPr sz="1600">
              <a:solidFill>
                <a:schemeClr val="lt1"/>
              </a:solidFill>
            </a:endParaRPr>
          </a:p>
        </p:txBody>
      </p:sp>
      <p:sp>
        <p:nvSpPr>
          <p:cNvPr id="193" name="Google Shape;193;p24"/>
          <p:cNvSpPr txBox="1"/>
          <p:nvPr>
            <p:ph idx="4294967295" type="body"/>
          </p:nvPr>
        </p:nvSpPr>
        <p:spPr>
          <a:xfrm>
            <a:off x="311700" y="1673050"/>
            <a:ext cx="3408300" cy="331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mean 4.630000</a:t>
            </a:r>
            <a:endParaRPr sz="1400"/>
          </a:p>
          <a:p>
            <a:pPr indent="-317500" lvl="0" marL="457200" rtl="0" algn="l">
              <a:lnSpc>
                <a:spcPct val="100000"/>
              </a:lnSpc>
              <a:spcBef>
                <a:spcPts val="0"/>
              </a:spcBef>
              <a:spcAft>
                <a:spcPts val="0"/>
              </a:spcAft>
              <a:buSzPts val="1400"/>
              <a:buChar char="●"/>
            </a:pPr>
            <a:r>
              <a:rPr lang="en" sz="1400"/>
              <a:t>std 13.722933</a:t>
            </a:r>
            <a:endParaRPr sz="1400"/>
          </a:p>
          <a:p>
            <a:pPr indent="-317500" lvl="0" marL="457200" rtl="0" algn="l">
              <a:lnSpc>
                <a:spcPct val="100000"/>
              </a:lnSpc>
              <a:spcBef>
                <a:spcPts val="0"/>
              </a:spcBef>
              <a:spcAft>
                <a:spcPts val="0"/>
              </a:spcAft>
              <a:buSzPts val="1400"/>
              <a:buChar char="●"/>
            </a:pPr>
            <a:r>
              <a:rPr lang="en" sz="1400"/>
              <a:t>min 0.000000</a:t>
            </a:r>
            <a:endParaRPr sz="1400"/>
          </a:p>
          <a:p>
            <a:pPr indent="-317500" lvl="0" marL="457200" rtl="0" algn="l">
              <a:lnSpc>
                <a:spcPct val="100000"/>
              </a:lnSpc>
              <a:spcBef>
                <a:spcPts val="0"/>
              </a:spcBef>
              <a:spcAft>
                <a:spcPts val="0"/>
              </a:spcAft>
              <a:buSzPts val="1400"/>
              <a:buChar char="●"/>
            </a:pPr>
            <a:r>
              <a:rPr lang="en" sz="1400"/>
              <a:t>25% 0.000000</a:t>
            </a:r>
            <a:endParaRPr sz="1400"/>
          </a:p>
          <a:p>
            <a:pPr indent="-317500" lvl="0" marL="457200" rtl="0" algn="l">
              <a:lnSpc>
                <a:spcPct val="100000"/>
              </a:lnSpc>
              <a:spcBef>
                <a:spcPts val="0"/>
              </a:spcBef>
              <a:spcAft>
                <a:spcPts val="0"/>
              </a:spcAft>
              <a:buSzPts val="1400"/>
              <a:buChar char="●"/>
            </a:pPr>
            <a:r>
              <a:rPr lang="en" sz="1400"/>
              <a:t>50% 0.000000</a:t>
            </a:r>
            <a:endParaRPr sz="1400"/>
          </a:p>
          <a:p>
            <a:pPr indent="-317500" lvl="0" marL="457200" rtl="0" algn="l">
              <a:lnSpc>
                <a:spcPct val="100000"/>
              </a:lnSpc>
              <a:spcBef>
                <a:spcPts val="0"/>
              </a:spcBef>
              <a:spcAft>
                <a:spcPts val="0"/>
              </a:spcAft>
              <a:buSzPts val="1400"/>
              <a:buChar char="●"/>
            </a:pPr>
            <a:r>
              <a:rPr lang="en" sz="1400"/>
              <a:t>75% 1.000000</a:t>
            </a:r>
            <a:endParaRPr sz="1400"/>
          </a:p>
          <a:p>
            <a:pPr indent="-317500" lvl="0" marL="457200" rtl="0" algn="l">
              <a:lnSpc>
                <a:spcPct val="100000"/>
              </a:lnSpc>
              <a:spcBef>
                <a:spcPts val="0"/>
              </a:spcBef>
              <a:spcAft>
                <a:spcPts val="0"/>
              </a:spcAft>
              <a:buSzPts val="1400"/>
              <a:buChar char="●"/>
            </a:pPr>
            <a:r>
              <a:rPr lang="en" sz="1400"/>
              <a:t>max 61.000000</a:t>
            </a:r>
            <a:endParaRPr sz="1400"/>
          </a:p>
          <a:p>
            <a:pPr indent="0" lvl="0" marL="457200" rtl="0" algn="l">
              <a:lnSpc>
                <a:spcPct val="100000"/>
              </a:lnSpc>
              <a:spcBef>
                <a:spcPts val="800"/>
              </a:spcBef>
              <a:spcAft>
                <a:spcPts val="0"/>
              </a:spcAft>
              <a:buNone/>
            </a:pPr>
            <a:r>
              <a:t/>
            </a:r>
            <a:endParaRPr sz="1400"/>
          </a:p>
          <a:p>
            <a:pPr indent="-317500" lvl="0" marL="457200" rtl="0" algn="l">
              <a:spcBef>
                <a:spcPts val="800"/>
              </a:spcBef>
              <a:spcAft>
                <a:spcPts val="0"/>
              </a:spcAft>
              <a:buSzPts val="1400"/>
              <a:buChar char="●"/>
            </a:pPr>
            <a:r>
              <a:rPr lang="en" sz="1400"/>
              <a:t>An average customer stays 5 days without any activity in the network.</a:t>
            </a:r>
            <a:endParaRPr sz="1400"/>
          </a:p>
          <a:p>
            <a:pPr indent="-317500" lvl="0" marL="457200" rtl="0" algn="l">
              <a:spcBef>
                <a:spcPts val="0"/>
              </a:spcBef>
              <a:spcAft>
                <a:spcPts val="0"/>
              </a:spcAft>
              <a:buSzPts val="1400"/>
              <a:buChar char="●"/>
            </a:pPr>
            <a:r>
              <a:rPr lang="en" sz="1400"/>
              <a:t>75% of the customers have a very less number of days since their last activity in the network.</a:t>
            </a:r>
            <a:endParaRPr sz="1400"/>
          </a:p>
          <a:p>
            <a:pPr indent="0" lvl="0" marL="457200" rtl="0" algn="l">
              <a:spcBef>
                <a:spcPts val="800"/>
              </a:spcBef>
              <a:spcAft>
                <a:spcPts val="0"/>
              </a:spcAft>
              <a:buNone/>
            </a:pPr>
            <a:r>
              <a:t/>
            </a:r>
            <a:endParaRPr sz="1400"/>
          </a:p>
          <a:p>
            <a:pPr indent="0" lvl="0" marL="457200" rtl="0" algn="l">
              <a:spcBef>
                <a:spcPts val="800"/>
              </a:spcBef>
              <a:spcAft>
                <a:spcPts val="0"/>
              </a:spcAft>
              <a:buNone/>
            </a:pPr>
            <a:r>
              <a:t/>
            </a:r>
            <a:endParaRPr sz="1600"/>
          </a:p>
          <a:p>
            <a:pPr indent="0" lvl="0" marL="0" rtl="0" algn="l">
              <a:spcBef>
                <a:spcPts val="800"/>
              </a:spcBef>
              <a:spcAft>
                <a:spcPts val="800"/>
              </a:spcAft>
              <a:buNone/>
            </a:pPr>
            <a:r>
              <a:t/>
            </a:r>
            <a:endParaRPr b="1" sz="1600"/>
          </a:p>
        </p:txBody>
      </p:sp>
      <p:pic>
        <p:nvPicPr>
          <p:cNvPr id="194" name="Google Shape;194;p24"/>
          <p:cNvPicPr preferRelativeResize="0"/>
          <p:nvPr/>
        </p:nvPicPr>
        <p:blipFill>
          <a:blip r:embed="rId3">
            <a:alphaModFix/>
          </a:blip>
          <a:stretch>
            <a:fillRect/>
          </a:stretch>
        </p:blipFill>
        <p:spPr>
          <a:xfrm>
            <a:off x="4021200" y="1457825"/>
            <a:ext cx="4711026" cy="353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a:t>
            </a:r>
            <a:endParaRPr/>
          </a:p>
        </p:txBody>
      </p:sp>
      <p:sp>
        <p:nvSpPr>
          <p:cNvPr id="200" name="Google Shape;200;p25"/>
          <p:cNvSpPr/>
          <p:nvPr/>
        </p:nvSpPr>
        <p:spPr>
          <a:xfrm>
            <a:off x="432350" y="1017800"/>
            <a:ext cx="5307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25"/>
          <p:cNvSpPr txBox="1"/>
          <p:nvPr>
            <p:ph idx="4294967295" type="body"/>
          </p:nvPr>
        </p:nvSpPr>
        <p:spPr>
          <a:xfrm>
            <a:off x="432350" y="1164500"/>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Overview</a:t>
            </a:r>
            <a:endParaRPr>
              <a:solidFill>
                <a:schemeClr val="lt1"/>
              </a:solidFill>
            </a:endParaRPr>
          </a:p>
        </p:txBody>
      </p:sp>
      <p:sp>
        <p:nvSpPr>
          <p:cNvPr id="202" name="Google Shape;202;p25"/>
          <p:cNvSpPr txBox="1"/>
          <p:nvPr>
            <p:ph idx="4294967295" type="body"/>
          </p:nvPr>
        </p:nvSpPr>
        <p:spPr>
          <a:xfrm>
            <a:off x="432350" y="1886475"/>
            <a:ext cx="7935900" cy="28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regression analysis was done in order to predict the monthly revenue of each customer. Both random forest model and linear regression model were built and the linear regression model was selected based on the accuracy measures.</a:t>
            </a:r>
            <a:endParaRPr sz="1400"/>
          </a:p>
          <a:p>
            <a:pPr indent="0" lvl="0" marL="0" rtl="0" algn="l">
              <a:spcBef>
                <a:spcPts val="800"/>
              </a:spcBef>
              <a:spcAft>
                <a:spcPts val="0"/>
              </a:spcAft>
              <a:buNone/>
            </a:pPr>
            <a:r>
              <a:t/>
            </a:r>
            <a:endParaRPr sz="1400"/>
          </a:p>
          <a:p>
            <a:pPr indent="0" lvl="0" marL="0" rtl="0" algn="l">
              <a:spcBef>
                <a:spcPts val="800"/>
              </a:spcBef>
              <a:spcAft>
                <a:spcPts val="0"/>
              </a:spcAft>
              <a:buNone/>
            </a:pPr>
            <a:r>
              <a:rPr lang="en" sz="1400"/>
              <a:t>Highly correlated variables : </a:t>
            </a:r>
            <a:endParaRPr sz="1400"/>
          </a:p>
          <a:p>
            <a:pPr indent="457200" lvl="0" marL="0" rtl="0" algn="l">
              <a:spcBef>
                <a:spcPts val="800"/>
              </a:spcBef>
              <a:spcAft>
                <a:spcPts val="0"/>
              </a:spcAft>
              <a:buNone/>
            </a:pPr>
            <a:r>
              <a:rPr lang="en" sz="1400"/>
              <a:t>The highly correlated variables were identified as follows. Pearson correlation was used to calculate the correlation coefficients and the variable sets with coefficient &gt;$ 0.80 were considered as 'high'.</a:t>
            </a:r>
            <a:endParaRPr sz="1400"/>
          </a:p>
          <a:p>
            <a:pPr indent="0" lvl="0" marL="0" rtl="0" algn="l">
              <a:spcBef>
                <a:spcPts val="800"/>
              </a:spcBef>
              <a:spcAft>
                <a:spcPts val="800"/>
              </a:spcAft>
              <a:buNone/>
            </a:pPr>
            <a:r>
              <a:t/>
            </a:r>
            <a:endParaRPr sz="1400"/>
          </a:p>
        </p:txBody>
      </p:sp>
      <p:cxnSp>
        <p:nvCxnSpPr>
          <p:cNvPr id="203" name="Google Shape;203;p25"/>
          <p:cNvCxnSpPr/>
          <p:nvPr/>
        </p:nvCxnSpPr>
        <p:spPr>
          <a:xfrm flipH="1" rot="10800000">
            <a:off x="870675" y="2869975"/>
            <a:ext cx="6369000" cy="1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p:nvPr/>
        </p:nvSpPr>
        <p:spPr>
          <a:xfrm>
            <a:off x="432350" y="1017800"/>
            <a:ext cx="3341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9" name="Google Shape;209;p26"/>
          <p:cNvSpPr txBox="1"/>
          <p:nvPr>
            <p:ph idx="4294967295" type="body"/>
          </p:nvPr>
        </p:nvSpPr>
        <p:spPr>
          <a:xfrm>
            <a:off x="432350" y="1164500"/>
            <a:ext cx="3034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Correlated Variables</a:t>
            </a:r>
            <a:endParaRPr>
              <a:solidFill>
                <a:schemeClr val="lt1"/>
              </a:solidFill>
            </a:endParaRPr>
          </a:p>
        </p:txBody>
      </p:sp>
      <p:sp>
        <p:nvSpPr>
          <p:cNvPr id="210" name="Google Shape;210;p26"/>
          <p:cNvSpPr txBox="1"/>
          <p:nvPr>
            <p:ph idx="4294967295" type="body"/>
          </p:nvPr>
        </p:nvSpPr>
        <p:spPr>
          <a:xfrm>
            <a:off x="432350" y="1886475"/>
            <a:ext cx="3034200" cy="26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Highly correlated variables : </a:t>
            </a:r>
            <a:endParaRPr sz="1400"/>
          </a:p>
          <a:p>
            <a:pPr indent="457200" lvl="0" marL="0" rtl="0" algn="l">
              <a:spcBef>
                <a:spcPts val="800"/>
              </a:spcBef>
              <a:spcAft>
                <a:spcPts val="0"/>
              </a:spcAft>
              <a:buNone/>
            </a:pPr>
            <a:r>
              <a:rPr lang="en" sz="1400"/>
              <a:t>The highly correlated variables were identified as follows. Pearson correlation was used to calculate the correlation coefficients and the variable sets with coefficient $&gt;$ 0.80 were considered as 'high'.</a:t>
            </a:r>
            <a:endParaRPr sz="1400"/>
          </a:p>
          <a:p>
            <a:pPr indent="0" lvl="0" marL="0" rtl="0" algn="l">
              <a:spcBef>
                <a:spcPts val="800"/>
              </a:spcBef>
              <a:spcAft>
                <a:spcPts val="800"/>
              </a:spcAft>
              <a:buNone/>
            </a:pPr>
            <a:r>
              <a:t/>
            </a:r>
            <a:endParaRPr sz="1400"/>
          </a:p>
        </p:txBody>
      </p:sp>
      <p:pic>
        <p:nvPicPr>
          <p:cNvPr id="211" name="Google Shape;211;p26"/>
          <p:cNvPicPr preferRelativeResize="0"/>
          <p:nvPr/>
        </p:nvPicPr>
        <p:blipFill>
          <a:blip r:embed="rId3">
            <a:alphaModFix/>
          </a:blip>
          <a:stretch>
            <a:fillRect/>
          </a:stretch>
        </p:blipFill>
        <p:spPr>
          <a:xfrm>
            <a:off x="3968375" y="1625600"/>
            <a:ext cx="4119254" cy="3281625"/>
          </a:xfrm>
          <a:prstGeom prst="rect">
            <a:avLst/>
          </a:prstGeom>
          <a:noFill/>
          <a:ln>
            <a:noFill/>
          </a:ln>
        </p:spPr>
      </p:pic>
      <p:sp>
        <p:nvSpPr>
          <p:cNvPr id="212" name="Google Shape;212;p26"/>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p:nvPr/>
        </p:nvSpPr>
        <p:spPr>
          <a:xfrm>
            <a:off x="432350" y="1017800"/>
            <a:ext cx="3354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8" name="Google Shape;218;p27"/>
          <p:cNvSpPr txBox="1"/>
          <p:nvPr>
            <p:ph idx="4294967295" type="body"/>
          </p:nvPr>
        </p:nvSpPr>
        <p:spPr>
          <a:xfrm>
            <a:off x="432350" y="1164500"/>
            <a:ext cx="2754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Feature Importance</a:t>
            </a:r>
            <a:endParaRPr>
              <a:solidFill>
                <a:schemeClr val="lt1"/>
              </a:solidFill>
            </a:endParaRPr>
          </a:p>
        </p:txBody>
      </p:sp>
      <p:sp>
        <p:nvSpPr>
          <p:cNvPr id="219" name="Google Shape;219;p27"/>
          <p:cNvSpPr txBox="1"/>
          <p:nvPr>
            <p:ph idx="4294967295" type="body"/>
          </p:nvPr>
        </p:nvSpPr>
        <p:spPr>
          <a:xfrm>
            <a:off x="432350" y="1886475"/>
            <a:ext cx="3043500" cy="12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base random forest model was built with 10000 trees.Feature importance measures were obtained as follows.</a:t>
            </a:r>
            <a:endParaRPr sz="1400"/>
          </a:p>
          <a:p>
            <a:pPr indent="0" lvl="0" marL="0" rtl="0" algn="l">
              <a:spcBef>
                <a:spcPts val="800"/>
              </a:spcBef>
              <a:spcAft>
                <a:spcPts val="800"/>
              </a:spcAft>
              <a:buNone/>
            </a:pPr>
            <a:r>
              <a:t/>
            </a:r>
            <a:endParaRPr sz="1400"/>
          </a:p>
        </p:txBody>
      </p:sp>
      <p:pic>
        <p:nvPicPr>
          <p:cNvPr id="220" name="Google Shape;220;p27"/>
          <p:cNvPicPr preferRelativeResize="0"/>
          <p:nvPr/>
        </p:nvPicPr>
        <p:blipFill>
          <a:blip r:embed="rId3">
            <a:alphaModFix/>
          </a:blip>
          <a:stretch>
            <a:fillRect/>
          </a:stretch>
        </p:blipFill>
        <p:spPr>
          <a:xfrm>
            <a:off x="432350" y="3019350"/>
            <a:ext cx="3354750" cy="1957724"/>
          </a:xfrm>
          <a:prstGeom prst="rect">
            <a:avLst/>
          </a:prstGeom>
          <a:noFill/>
          <a:ln>
            <a:noFill/>
          </a:ln>
        </p:spPr>
      </p:pic>
      <p:sp>
        <p:nvSpPr>
          <p:cNvPr id="221" name="Google Shape;221;p27"/>
          <p:cNvSpPr txBox="1"/>
          <p:nvPr/>
        </p:nvSpPr>
        <p:spPr>
          <a:xfrm>
            <a:off x="4484800" y="1912175"/>
            <a:ext cx="4246500" cy="30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Selected variables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recharge value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data mb</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highlight>
                  <a:schemeClr val="lt1"/>
                </a:highlight>
              </a:rPr>
              <a:t>rc slab 30</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time since last recharge</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voice balance</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data balance</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network stay</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mtc idd min moc same network min</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mtc same network min</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moc idd min</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total moc count</a:t>
            </a:r>
            <a:endParaRPr>
              <a:highlight>
                <a:schemeClr val="lt1"/>
              </a:highlight>
            </a:endParaRPr>
          </a:p>
          <a:p>
            <a:pPr indent="-317500" lvl="0" marL="457200" rtl="0" algn="l">
              <a:spcBef>
                <a:spcPts val="0"/>
              </a:spcBef>
              <a:spcAft>
                <a:spcPts val="0"/>
              </a:spcAft>
              <a:buSzPts val="1400"/>
              <a:buFont typeface="Roboto"/>
              <a:buAutoNum type="arabicPeriod"/>
            </a:pPr>
            <a:r>
              <a:rPr lang="en">
                <a:highlight>
                  <a:schemeClr val="lt1"/>
                </a:highlight>
              </a:rPr>
              <a:t>mtc other networks</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2" name="Google Shape;222;p27"/>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p:nvPr/>
        </p:nvSpPr>
        <p:spPr>
          <a:xfrm>
            <a:off x="432350" y="1017800"/>
            <a:ext cx="3606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8" name="Google Shape;228;p28"/>
          <p:cNvSpPr txBox="1"/>
          <p:nvPr>
            <p:ph idx="4294967295" type="body"/>
          </p:nvPr>
        </p:nvSpPr>
        <p:spPr>
          <a:xfrm>
            <a:off x="432350" y="1164500"/>
            <a:ext cx="3229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r>
              <a:rPr lang="en">
                <a:solidFill>
                  <a:schemeClr val="lt1"/>
                </a:solidFill>
              </a:rPr>
              <a:t>Model Building</a:t>
            </a:r>
            <a:endParaRPr>
              <a:solidFill>
                <a:schemeClr val="lt1"/>
              </a:solidFill>
            </a:endParaRPr>
          </a:p>
        </p:txBody>
      </p:sp>
      <p:sp>
        <p:nvSpPr>
          <p:cNvPr id="229" name="Google Shape;229;p28"/>
          <p:cNvSpPr txBox="1"/>
          <p:nvPr>
            <p:ph idx="4294967295" type="body"/>
          </p:nvPr>
        </p:nvSpPr>
        <p:spPr>
          <a:xfrm>
            <a:off x="432350" y="1886475"/>
            <a:ext cx="3089700" cy="32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linear regression model was built to predict the monthly revenue  of  the  customers.  80%  of  the  data  was  used  as the training data set. The mean squared error, which is the average squared difference between the estimated values and  the  actual  value  was  used  on  testing  data  set  (the 20% left) to evaluate the model results.</a:t>
            </a:r>
            <a:endParaRPr sz="1200"/>
          </a:p>
          <a:p>
            <a:pPr indent="0" lvl="0" marL="0" rtl="0" algn="l">
              <a:spcBef>
                <a:spcPts val="800"/>
              </a:spcBef>
              <a:spcAft>
                <a:spcPts val="0"/>
              </a:spcAft>
              <a:buNone/>
            </a:pPr>
            <a:r>
              <a:rPr lang="en" sz="1200"/>
              <a:t>The best model results:</a:t>
            </a:r>
            <a:endParaRPr sz="1200"/>
          </a:p>
          <a:p>
            <a:pPr indent="-304800" lvl="0" marL="457200" rtl="0" algn="l">
              <a:spcBef>
                <a:spcPts val="800"/>
              </a:spcBef>
              <a:spcAft>
                <a:spcPts val="0"/>
              </a:spcAft>
              <a:buSzPts val="1200"/>
              <a:buChar char="●"/>
            </a:pPr>
            <a:r>
              <a:rPr lang="en" sz="1200"/>
              <a:t>Mean Absolute Error:17.30</a:t>
            </a:r>
            <a:endParaRPr sz="1200"/>
          </a:p>
          <a:p>
            <a:pPr indent="-304800" lvl="0" marL="457200" rtl="0" algn="l">
              <a:spcBef>
                <a:spcPts val="0"/>
              </a:spcBef>
              <a:spcAft>
                <a:spcPts val="0"/>
              </a:spcAft>
              <a:buSzPts val="1200"/>
              <a:buChar char="●"/>
            </a:pPr>
            <a:r>
              <a:rPr lang="en" sz="1200"/>
              <a:t>Mean Squared Error   :801.08</a:t>
            </a:r>
            <a:endParaRPr sz="1200"/>
          </a:p>
          <a:p>
            <a:pPr indent="-304800" lvl="0" marL="457200" rtl="0" algn="l">
              <a:spcBef>
                <a:spcPts val="0"/>
              </a:spcBef>
              <a:spcAft>
                <a:spcPts val="0"/>
              </a:spcAft>
              <a:buSzPts val="1200"/>
              <a:buChar char="●"/>
            </a:pPr>
            <a:r>
              <a:rPr lang="en" sz="1200"/>
              <a:t>Root Mean Squared Error   :28.30</a:t>
            </a:r>
            <a:endParaRPr sz="1200"/>
          </a:p>
        </p:txBody>
      </p:sp>
      <p:sp>
        <p:nvSpPr>
          <p:cNvPr id="230" name="Google Shape;230;p28"/>
          <p:cNvSpPr txBox="1"/>
          <p:nvPr/>
        </p:nvSpPr>
        <p:spPr>
          <a:xfrm>
            <a:off x="4465100" y="3664050"/>
            <a:ext cx="4250700" cy="13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monthly  revenue  was  predicted  for  the  group  of  customers in the testing data set.</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Actual  total revenue = Rs.19690.77</a:t>
            </a:r>
            <a:endParaRPr b="1">
              <a:latin typeface="Roboto"/>
              <a:ea typeface="Roboto"/>
              <a:cs typeface="Roboto"/>
              <a:sym typeface="Roboto"/>
            </a:endParaRPr>
          </a:p>
          <a:p>
            <a:pPr indent="457200" lvl="0" marL="0" rtl="0" algn="l">
              <a:spcBef>
                <a:spcPts val="0"/>
              </a:spcBef>
              <a:spcAft>
                <a:spcPts val="0"/>
              </a:spcAft>
              <a:buNone/>
            </a:pPr>
            <a:r>
              <a:rPr lang="en">
                <a:highlight>
                  <a:srgbClr val="00FFFF"/>
                </a:highlight>
                <a:latin typeface="Roboto"/>
                <a:ea typeface="Roboto"/>
                <a:cs typeface="Roboto"/>
                <a:sym typeface="Roboto"/>
              </a:rPr>
              <a:t>Predicted total revenue = Rs.19756.54</a:t>
            </a:r>
            <a:endParaRPr>
              <a:highlight>
                <a:srgbClr val="00FFFF"/>
              </a:highlight>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231" name="Google Shape;231;p28"/>
          <p:cNvPicPr preferRelativeResize="0"/>
          <p:nvPr/>
        </p:nvPicPr>
        <p:blipFill>
          <a:blip r:embed="rId3">
            <a:alphaModFix/>
          </a:blip>
          <a:stretch>
            <a:fillRect/>
          </a:stretch>
        </p:blipFill>
        <p:spPr>
          <a:xfrm>
            <a:off x="4899987" y="1245462"/>
            <a:ext cx="3380929" cy="2418575"/>
          </a:xfrm>
          <a:prstGeom prst="rect">
            <a:avLst/>
          </a:prstGeom>
          <a:noFill/>
          <a:ln>
            <a:noFill/>
          </a:ln>
        </p:spPr>
      </p:pic>
      <p:sp>
        <p:nvSpPr>
          <p:cNvPr id="232" name="Google Shape;232;p28"/>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p:nvPr/>
        </p:nvSpPr>
        <p:spPr>
          <a:xfrm>
            <a:off x="372000" y="1017800"/>
            <a:ext cx="8070000" cy="5337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8" name="Google Shape;238;p29"/>
          <p:cNvSpPr txBox="1"/>
          <p:nvPr>
            <p:ph idx="4294967295" type="body"/>
          </p:nvPr>
        </p:nvSpPr>
        <p:spPr>
          <a:xfrm>
            <a:off x="530175" y="1164500"/>
            <a:ext cx="3774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Overview</a:t>
            </a:r>
            <a:endParaRPr>
              <a:solidFill>
                <a:schemeClr val="lt1"/>
              </a:solidFill>
            </a:endParaRPr>
          </a:p>
        </p:txBody>
      </p:sp>
      <p:sp>
        <p:nvSpPr>
          <p:cNvPr id="239" name="Google Shape;239;p29"/>
          <p:cNvSpPr txBox="1"/>
          <p:nvPr>
            <p:ph idx="4294967295" type="body"/>
          </p:nvPr>
        </p:nvSpPr>
        <p:spPr>
          <a:xfrm>
            <a:off x="432350" y="2475900"/>
            <a:ext cx="84000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Actionable insights were given by analysing the results of the descriptive, diagnostics and predictive analyses.</a:t>
            </a:r>
            <a:endParaRPr sz="1400"/>
          </a:p>
          <a:p>
            <a:pPr indent="0" lvl="0" marL="0" rtl="0" algn="l">
              <a:spcBef>
                <a:spcPts val="800"/>
              </a:spcBef>
              <a:spcAft>
                <a:spcPts val="0"/>
              </a:spcAft>
              <a:buNone/>
            </a:pPr>
            <a:r>
              <a:rPr lang="en" sz="1400"/>
              <a:t>In </a:t>
            </a:r>
            <a:r>
              <a:rPr lang="en" sz="1400"/>
              <a:t>telecommunication</a:t>
            </a:r>
            <a:r>
              <a:rPr lang="en" sz="1400"/>
              <a:t> sector, the usual approach for up sell-cross sell is sending out the same promotion for the entire customer base. As the usage and network stay is different from customer to customer, this approach has limitations in maximizing the profit. </a:t>
            </a:r>
            <a:endParaRPr sz="1400"/>
          </a:p>
          <a:p>
            <a:pPr indent="0" lvl="0" marL="0" rtl="0" algn="l">
              <a:spcBef>
                <a:spcPts val="800"/>
              </a:spcBef>
              <a:spcAft>
                <a:spcPts val="800"/>
              </a:spcAft>
              <a:buNone/>
            </a:pPr>
            <a:r>
              <a:t/>
            </a:r>
            <a:endParaRPr sz="1400"/>
          </a:p>
        </p:txBody>
      </p:sp>
      <p:sp>
        <p:nvSpPr>
          <p:cNvPr id="240" name="Google Shape;240;p29"/>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Prescriptive Analysis</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p:nvPr/>
        </p:nvSpPr>
        <p:spPr>
          <a:xfrm>
            <a:off x="311700" y="1158175"/>
            <a:ext cx="77469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6" name="Google Shape;246;p30"/>
          <p:cNvSpPr txBox="1"/>
          <p:nvPr>
            <p:ph idx="4294967295" type="body"/>
          </p:nvPr>
        </p:nvSpPr>
        <p:spPr>
          <a:xfrm>
            <a:off x="432350" y="1231525"/>
            <a:ext cx="3760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Promotion Related Details</a:t>
            </a:r>
            <a:endParaRPr>
              <a:solidFill>
                <a:schemeClr val="lt1"/>
              </a:solidFill>
            </a:endParaRPr>
          </a:p>
        </p:txBody>
      </p:sp>
      <p:sp>
        <p:nvSpPr>
          <p:cNvPr id="247" name="Google Shape;247;p30"/>
          <p:cNvSpPr txBox="1"/>
          <p:nvPr>
            <p:ph idx="4294967295" type="body"/>
          </p:nvPr>
        </p:nvSpPr>
        <p:spPr>
          <a:xfrm>
            <a:off x="432350" y="2026650"/>
            <a:ext cx="84000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Voice promotion</a:t>
            </a:r>
            <a:endParaRPr sz="1200"/>
          </a:p>
          <a:p>
            <a:pPr indent="-304800" lvl="1" marL="914400" rtl="0" algn="l">
              <a:spcBef>
                <a:spcPts val="800"/>
              </a:spcBef>
              <a:spcAft>
                <a:spcPts val="0"/>
              </a:spcAft>
              <a:buSzPts val="1200"/>
              <a:buChar char="○"/>
            </a:pPr>
            <a:r>
              <a:rPr lang="en" sz="1200"/>
              <a:t>Internal cost : Rs.25</a:t>
            </a:r>
            <a:endParaRPr sz="1200"/>
          </a:p>
          <a:p>
            <a:pPr indent="-304800" lvl="1" marL="914400" rtl="0" algn="l">
              <a:spcBef>
                <a:spcPts val="800"/>
              </a:spcBef>
              <a:spcAft>
                <a:spcPts val="0"/>
              </a:spcAft>
              <a:buSzPts val="1200"/>
              <a:buChar char="○"/>
            </a:pPr>
            <a:r>
              <a:rPr lang="en" sz="1200"/>
              <a:t>Mapped  controllable  predictor  :  moc  same  network min</a:t>
            </a:r>
            <a:endParaRPr sz="1200"/>
          </a:p>
          <a:p>
            <a:pPr indent="-304800" lvl="1" marL="914400" rtl="0" algn="l">
              <a:spcBef>
                <a:spcPts val="800"/>
              </a:spcBef>
              <a:spcAft>
                <a:spcPts val="0"/>
              </a:spcAft>
              <a:buSzPts val="1200"/>
              <a:buChar char="○"/>
            </a:pPr>
            <a:r>
              <a:rPr lang="en" sz="1200"/>
              <a:t>Details  :  Recharge  Rs.50  and  talk  for  Rs.100  inthe same network (≈65 minutes)</a:t>
            </a:r>
            <a:endParaRPr sz="1200"/>
          </a:p>
          <a:p>
            <a:pPr indent="0" lvl="0" marL="914400" rtl="0" algn="l">
              <a:spcBef>
                <a:spcPts val="800"/>
              </a:spcBef>
              <a:spcAft>
                <a:spcPts val="0"/>
              </a:spcAft>
              <a:buNone/>
            </a:pPr>
            <a:r>
              <a:t/>
            </a:r>
            <a:endParaRPr sz="1200"/>
          </a:p>
          <a:p>
            <a:pPr indent="0" lvl="0" marL="0" rtl="0" algn="l">
              <a:spcBef>
                <a:spcPts val="800"/>
              </a:spcBef>
              <a:spcAft>
                <a:spcPts val="0"/>
              </a:spcAft>
              <a:buNone/>
            </a:pPr>
            <a:r>
              <a:rPr lang="en" sz="1200"/>
              <a:t>Data promotion</a:t>
            </a:r>
            <a:endParaRPr sz="1200"/>
          </a:p>
          <a:p>
            <a:pPr indent="-304800" lvl="1" marL="914400" rtl="0" algn="l">
              <a:spcBef>
                <a:spcPts val="800"/>
              </a:spcBef>
              <a:spcAft>
                <a:spcPts val="0"/>
              </a:spcAft>
              <a:buSzPts val="1200"/>
              <a:buChar char="○"/>
            </a:pPr>
            <a:r>
              <a:rPr lang="en" sz="1200"/>
              <a:t>Internal cost : Rs.15</a:t>
            </a:r>
            <a:endParaRPr sz="1200"/>
          </a:p>
          <a:p>
            <a:pPr indent="-304800" lvl="1" marL="914400" rtl="0" algn="l">
              <a:spcBef>
                <a:spcPts val="800"/>
              </a:spcBef>
              <a:spcAft>
                <a:spcPts val="0"/>
              </a:spcAft>
              <a:buSzPts val="1200"/>
              <a:buChar char="○"/>
            </a:pPr>
            <a:r>
              <a:rPr lang="en" sz="1200"/>
              <a:t>Mapped controllable predictor : data mb</a:t>
            </a:r>
            <a:endParaRPr sz="1200"/>
          </a:p>
          <a:p>
            <a:pPr indent="-304800" lvl="1" marL="914400" rtl="0" algn="l">
              <a:spcBef>
                <a:spcPts val="800"/>
              </a:spcBef>
              <a:spcAft>
                <a:spcPts val="0"/>
              </a:spcAft>
              <a:buSzPts val="1200"/>
              <a:buChar char="○"/>
            </a:pPr>
            <a:r>
              <a:rPr lang="en" sz="1200"/>
              <a:t>Details : Recharge Rs.49 (800 mb) and use 1GB</a:t>
            </a:r>
            <a:endParaRPr sz="1200"/>
          </a:p>
          <a:p>
            <a:pPr indent="0" lvl="0" marL="0" rtl="0" algn="l">
              <a:spcBef>
                <a:spcPts val="800"/>
              </a:spcBef>
              <a:spcAft>
                <a:spcPts val="800"/>
              </a:spcAft>
              <a:buNone/>
            </a:pPr>
            <a:r>
              <a:t/>
            </a:r>
            <a:endParaRPr sz="1400"/>
          </a:p>
        </p:txBody>
      </p:sp>
      <p:sp>
        <p:nvSpPr>
          <p:cNvPr id="248" name="Google Shape;248;p30"/>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Prescriptive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p:nvPr/>
        </p:nvSpPr>
        <p:spPr>
          <a:xfrm>
            <a:off x="432350" y="1304875"/>
            <a:ext cx="79539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4" name="Google Shape;254;p31"/>
          <p:cNvSpPr txBox="1"/>
          <p:nvPr>
            <p:ph idx="4294967295" type="body"/>
          </p:nvPr>
        </p:nvSpPr>
        <p:spPr>
          <a:xfrm>
            <a:off x="432350" y="1365025"/>
            <a:ext cx="782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Revenue Prediction With The Controllable Variables</a:t>
            </a:r>
            <a:endParaRPr>
              <a:solidFill>
                <a:schemeClr val="lt1"/>
              </a:solidFill>
            </a:endParaRPr>
          </a:p>
        </p:txBody>
      </p:sp>
      <p:sp>
        <p:nvSpPr>
          <p:cNvPr id="255" name="Google Shape;255;p31"/>
          <p:cNvSpPr txBox="1"/>
          <p:nvPr>
            <p:ph idx="4294967295" type="body"/>
          </p:nvPr>
        </p:nvSpPr>
        <p:spPr>
          <a:xfrm>
            <a:off x="432350" y="2026650"/>
            <a:ext cx="4276800" cy="29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e.g: Offer the ‘voice promotion’ to customer ‘A’ and the ‘data promotion’ to customer ‘B’</a:t>
            </a:r>
            <a:endParaRPr sz="1200"/>
          </a:p>
          <a:p>
            <a:pPr indent="0" lvl="0" marL="0" rtl="0" algn="l">
              <a:spcBef>
                <a:spcPts val="800"/>
              </a:spcBef>
              <a:spcAft>
                <a:spcPts val="0"/>
              </a:spcAft>
              <a:buNone/>
            </a:pPr>
            <a:r>
              <a:rPr lang="en" sz="1200"/>
              <a:t>The controllable predictor ‘moc same network min’ value of the customer ‘A’ is increased by the promotion amount(65 minutes) when the voice promotion is offered to the customer ‘A’.</a:t>
            </a:r>
            <a:endParaRPr sz="1200"/>
          </a:p>
          <a:p>
            <a:pPr indent="0" lvl="0" marL="0" rtl="0" algn="l">
              <a:spcBef>
                <a:spcPts val="800"/>
              </a:spcBef>
              <a:spcAft>
                <a:spcPts val="800"/>
              </a:spcAft>
              <a:buNone/>
            </a:pPr>
            <a:r>
              <a:rPr lang="en" sz="1200"/>
              <a:t>The  controllable  predictor  ‘data  mb’  value  of  the  customer  ‘B’  is  increased  by  the  promotion  amount  (1000MB) when the data promotion is offered to the customer ‘B’ (</a:t>
            </a:r>
            <a:r>
              <a:rPr b="1" lang="en" sz="1200"/>
              <a:t>Assuming that the customer ‘A’ and ‘B’ accept the promotion  if  and  only  if  he/she  has  non  zero  historical values for the corresponding variable</a:t>
            </a:r>
            <a:r>
              <a:rPr lang="en" sz="1200"/>
              <a:t>)</a:t>
            </a:r>
            <a:endParaRPr sz="1200"/>
          </a:p>
        </p:txBody>
      </p:sp>
      <p:pic>
        <p:nvPicPr>
          <p:cNvPr id="256" name="Google Shape;256;p31"/>
          <p:cNvPicPr preferRelativeResize="0"/>
          <p:nvPr/>
        </p:nvPicPr>
        <p:blipFill>
          <a:blip r:embed="rId3">
            <a:alphaModFix/>
          </a:blip>
          <a:stretch>
            <a:fillRect/>
          </a:stretch>
        </p:blipFill>
        <p:spPr>
          <a:xfrm>
            <a:off x="4833600" y="2026650"/>
            <a:ext cx="3552550" cy="1623850"/>
          </a:xfrm>
          <a:prstGeom prst="rect">
            <a:avLst/>
          </a:prstGeom>
          <a:noFill/>
          <a:ln>
            <a:noFill/>
          </a:ln>
        </p:spPr>
      </p:pic>
      <p:sp>
        <p:nvSpPr>
          <p:cNvPr id="257" name="Google Shape;257;p31"/>
          <p:cNvSpPr txBox="1"/>
          <p:nvPr/>
        </p:nvSpPr>
        <p:spPr>
          <a:xfrm>
            <a:off x="4947825" y="3650500"/>
            <a:ext cx="3438300" cy="137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The  revenue  prediction  after  the  promotion  campaign  is  done  by  feeding  the  updated  predictor  values  in  to the  linear  regression  model  which  was  explained  in  the predictive analysis. </a:t>
            </a:r>
            <a:endParaRPr sz="1200">
              <a:latin typeface="Roboto"/>
              <a:ea typeface="Roboto"/>
              <a:cs typeface="Roboto"/>
              <a:sym typeface="Roboto"/>
            </a:endParaRPr>
          </a:p>
        </p:txBody>
      </p:sp>
      <p:sp>
        <p:nvSpPr>
          <p:cNvPr id="258" name="Google Shape;258;p31"/>
          <p:cNvSpPr txBox="1"/>
          <p:nvPr>
            <p:ph type="title"/>
          </p:nvPr>
        </p:nvSpPr>
        <p:spPr>
          <a:xfrm>
            <a:off x="311700" y="410000"/>
            <a:ext cx="508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Prescriptive</a:t>
            </a:r>
            <a:r>
              <a:rPr lang="en"/>
              <a:t>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dataset contains the details of 400 prepaid users of a leading global telecommunication company. It has 38 attributes such as; data usage, talk time, recharge amount for a month. The data were collected in 2018. </a:t>
            </a:r>
            <a:endParaRPr sz="12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Research Question</a:t>
            </a:r>
            <a:endParaRPr>
              <a:solidFill>
                <a:schemeClr val="lt1"/>
              </a:solidFill>
            </a:endParaRPr>
          </a:p>
        </p:txBody>
      </p:sp>
      <p:sp>
        <p:nvSpPr>
          <p:cNvPr id="102" name="Google Shape;102;p14"/>
          <p:cNvSpPr txBox="1"/>
          <p:nvPr>
            <p:ph idx="4294967295" type="body"/>
          </p:nvPr>
        </p:nvSpPr>
        <p:spPr>
          <a:xfrm>
            <a:off x="3246450" y="1850300"/>
            <a:ext cx="26289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Identifying a set of attributes of the data set, alterations of which in turn can increase the mean revenue for a given month.</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Identifying how the said attributes could be mapped to promotional campaigns.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Analysis on identifying the target group is out of the scope.  </a:t>
            </a:r>
            <a:endParaRPr sz="12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Outcomes</a:t>
            </a:r>
            <a:endParaRPr>
              <a:solidFill>
                <a:schemeClr val="lt1"/>
              </a:solidFill>
            </a:endParaRPr>
          </a:p>
        </p:txBody>
      </p:sp>
      <p:sp>
        <p:nvSpPr>
          <p:cNvPr id="107" name="Google Shape;107;p14"/>
          <p:cNvSpPr txBox="1"/>
          <p:nvPr>
            <p:ph idx="4294967295" type="body"/>
          </p:nvPr>
        </p:nvSpPr>
        <p:spPr>
          <a:xfrm>
            <a:off x="6136100" y="1850300"/>
            <a:ext cx="26289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descriptive analysis to give an overall idea about the sample.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diagnostics analysis investigating the causality.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Predictive analysis on predicting the revenue or the usage of a new user.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Prescriptive analysis, in order to explore the aforementioned research question.</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311700" y="410000"/>
            <a:ext cx="4384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Prescriptive Analysis</a:t>
            </a:r>
            <a:endParaRPr/>
          </a:p>
          <a:p>
            <a:pPr indent="0" lvl="0" marL="0" rtl="0" algn="l">
              <a:spcBef>
                <a:spcPts val="0"/>
              </a:spcBef>
              <a:spcAft>
                <a:spcPts val="0"/>
              </a:spcAft>
              <a:buNone/>
            </a:pPr>
            <a:r>
              <a:t/>
            </a:r>
            <a:endParaRPr/>
          </a:p>
        </p:txBody>
      </p:sp>
      <p:sp>
        <p:nvSpPr>
          <p:cNvPr id="264" name="Google Shape;264;p32"/>
          <p:cNvSpPr/>
          <p:nvPr/>
        </p:nvSpPr>
        <p:spPr>
          <a:xfrm>
            <a:off x="432350" y="1304875"/>
            <a:ext cx="8004600" cy="478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5" name="Google Shape;265;p32"/>
          <p:cNvSpPr txBox="1"/>
          <p:nvPr>
            <p:ph idx="4294967295" type="body"/>
          </p:nvPr>
        </p:nvSpPr>
        <p:spPr>
          <a:xfrm>
            <a:off x="432350" y="1365025"/>
            <a:ext cx="782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Experimental setup</a:t>
            </a:r>
            <a:endParaRPr>
              <a:solidFill>
                <a:schemeClr val="lt1"/>
              </a:solidFill>
            </a:endParaRPr>
          </a:p>
        </p:txBody>
      </p:sp>
      <p:sp>
        <p:nvSpPr>
          <p:cNvPr id="266" name="Google Shape;266;p32"/>
          <p:cNvSpPr txBox="1"/>
          <p:nvPr>
            <p:ph idx="4294967295" type="body"/>
          </p:nvPr>
        </p:nvSpPr>
        <p:spPr>
          <a:xfrm>
            <a:off x="432350" y="2026650"/>
            <a:ext cx="4068300" cy="29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experimental  set-up  was  done  by  identifying  the needy customers to accept the respective promotion. The variables  ‘moc  same  network  min’  and  ‘data  mb’  were scaled using MinMaxScaler. The respective promotion is assigned  to  the  customers  whose  scaled  value  is  greater than a threshold (⍶= 0.02)</a:t>
            </a:r>
            <a:endParaRPr sz="1200"/>
          </a:p>
          <a:p>
            <a:pPr indent="0" lvl="0" marL="0" rtl="0" algn="l">
              <a:spcBef>
                <a:spcPts val="800"/>
              </a:spcBef>
              <a:spcAft>
                <a:spcPts val="0"/>
              </a:spcAft>
              <a:buNone/>
            </a:pPr>
            <a:r>
              <a:rPr b="1" lang="en" sz="1200"/>
              <a:t>The cost is calculated as below </a:t>
            </a:r>
            <a:endParaRPr b="1" sz="1200"/>
          </a:p>
          <a:p>
            <a:pPr indent="-304800" lvl="0" marL="457200" rtl="0" algn="l">
              <a:spcBef>
                <a:spcPts val="800"/>
              </a:spcBef>
              <a:spcAft>
                <a:spcPts val="0"/>
              </a:spcAft>
              <a:buSzPts val="1200"/>
              <a:buChar char="●"/>
            </a:pPr>
            <a:r>
              <a:rPr lang="en" sz="1200"/>
              <a:t>No of customers with the</a:t>
            </a:r>
            <a:r>
              <a:rPr b="1" lang="en" sz="1200"/>
              <a:t> data promotion</a:t>
            </a:r>
            <a:r>
              <a:rPr lang="en" sz="1200"/>
              <a:t> = </a:t>
            </a:r>
            <a:r>
              <a:rPr b="1" lang="en" sz="1200"/>
              <a:t>18</a:t>
            </a:r>
            <a:endParaRPr b="1" sz="1200"/>
          </a:p>
          <a:p>
            <a:pPr indent="-304800" lvl="0" marL="457200" rtl="0" algn="l">
              <a:spcBef>
                <a:spcPts val="0"/>
              </a:spcBef>
              <a:spcAft>
                <a:spcPts val="0"/>
              </a:spcAft>
              <a:buSzPts val="1200"/>
              <a:buChar char="●"/>
            </a:pPr>
            <a:r>
              <a:rPr lang="en" sz="1200"/>
              <a:t>No of customers with the </a:t>
            </a:r>
            <a:r>
              <a:rPr b="1" lang="en" sz="1200"/>
              <a:t>voice promotion</a:t>
            </a:r>
            <a:r>
              <a:rPr lang="en" sz="1200"/>
              <a:t> = </a:t>
            </a:r>
            <a:r>
              <a:rPr b="1" lang="en" sz="1200"/>
              <a:t>27</a:t>
            </a:r>
            <a:endParaRPr b="1" sz="1200"/>
          </a:p>
          <a:p>
            <a:pPr indent="-304800" lvl="0" marL="457200" rtl="0" algn="l">
              <a:spcBef>
                <a:spcPts val="0"/>
              </a:spcBef>
              <a:spcAft>
                <a:spcPts val="0"/>
              </a:spcAft>
              <a:buSzPts val="1200"/>
              <a:buChar char="●"/>
            </a:pPr>
            <a:r>
              <a:rPr lang="en" sz="1200"/>
              <a:t>Cost for both promotions = Rs.10 x 18 + Rs.5 x 27</a:t>
            </a:r>
            <a:endParaRPr sz="1200"/>
          </a:p>
          <a:p>
            <a:pPr indent="-304800" lvl="0" marL="457200" rtl="0" algn="l">
              <a:spcBef>
                <a:spcPts val="0"/>
              </a:spcBef>
              <a:spcAft>
                <a:spcPts val="0"/>
              </a:spcAft>
              <a:buSzPts val="1200"/>
              <a:buChar char="●"/>
            </a:pPr>
            <a:r>
              <a:rPr lang="en" sz="1200"/>
              <a:t>Total internal cost = Rs.</a:t>
            </a:r>
            <a:r>
              <a:rPr b="1" lang="en" sz="1200"/>
              <a:t>315</a:t>
            </a:r>
            <a:endParaRPr b="1" sz="1200"/>
          </a:p>
          <a:p>
            <a:pPr indent="0" lvl="0" marL="0" rtl="0" algn="l">
              <a:spcBef>
                <a:spcPts val="800"/>
              </a:spcBef>
              <a:spcAft>
                <a:spcPts val="800"/>
              </a:spcAft>
              <a:buNone/>
            </a:pPr>
            <a:r>
              <a:t/>
            </a:r>
            <a:endParaRPr sz="1200"/>
          </a:p>
        </p:txBody>
      </p:sp>
      <p:sp>
        <p:nvSpPr>
          <p:cNvPr id="267" name="Google Shape;267;p32"/>
          <p:cNvSpPr txBox="1"/>
          <p:nvPr/>
        </p:nvSpPr>
        <p:spPr>
          <a:xfrm>
            <a:off x="4572000" y="1912675"/>
            <a:ext cx="4443000" cy="31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The  predictors  ‘moc  same  network  min’  and  ‘data  mb’  were increased  and  the  monthly  revenue  prediction  was  done  by feeding the updated predictor values in to the linear regression model.</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 the experimental set-up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Predicted total revenue = Rs.23573.22</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revenue uplift = Rs.21791.50 - Rs.19756.54 = Rs.2034.97</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Profit = The revenue uplift - Total internal cost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highlight>
                  <a:srgbClr val="00FFFF"/>
                </a:highlight>
                <a:latin typeface="Roboto"/>
                <a:ea typeface="Roboto"/>
                <a:cs typeface="Roboto"/>
                <a:sym typeface="Roboto"/>
              </a:rPr>
              <a:t>Profit = Rs.2034.97 - Rs.</a:t>
            </a:r>
            <a:r>
              <a:rPr b="1" lang="en" sz="1200">
                <a:highlight>
                  <a:srgbClr val="00FFFF"/>
                </a:highlight>
                <a:latin typeface="Roboto"/>
                <a:ea typeface="Roboto"/>
                <a:cs typeface="Roboto"/>
                <a:sym typeface="Roboto"/>
              </a:rPr>
              <a:t>315</a:t>
            </a:r>
            <a:r>
              <a:rPr lang="en" sz="1200">
                <a:highlight>
                  <a:srgbClr val="00FFFF"/>
                </a:highlight>
                <a:latin typeface="Roboto"/>
                <a:ea typeface="Roboto"/>
                <a:cs typeface="Roboto"/>
                <a:sym typeface="Roboto"/>
              </a:rPr>
              <a:t>.00 = Rs.1719.97</a:t>
            </a:r>
            <a:endParaRPr sz="1200">
              <a:highlight>
                <a:srgbClr val="00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73" name="Google Shape;273;p33"/>
          <p:cNvSpPr txBox="1"/>
          <p:nvPr>
            <p:ph idx="2" type="body"/>
          </p:nvPr>
        </p:nvSpPr>
        <p:spPr>
          <a:xfrm>
            <a:off x="4939500" y="724200"/>
            <a:ext cx="3837000" cy="3194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This analysis suggests a method of assigning the promotions while  tuning  the  predicted  figure  of  the  revenue  uplift.  The promotion assignment can be done using the same model by varying the threshold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1254900" y="1713000"/>
            <a:ext cx="6634200" cy="171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113" name="Google Shape;113;p15"/>
          <p:cNvSpPr txBox="1"/>
          <p:nvPr>
            <p:ph idx="4294967295" type="body"/>
          </p:nvPr>
        </p:nvSpPr>
        <p:spPr>
          <a:xfrm>
            <a:off x="432350" y="1451575"/>
            <a:ext cx="2132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Overview</a:t>
            </a:r>
            <a:endParaRPr>
              <a:solidFill>
                <a:schemeClr val="lt1"/>
              </a:solidFill>
            </a:endParaRPr>
          </a:p>
        </p:txBody>
      </p:sp>
      <p:sp>
        <p:nvSpPr>
          <p:cNvPr id="114" name="Google Shape;114;p15"/>
          <p:cNvSpPr txBox="1"/>
          <p:nvPr/>
        </p:nvSpPr>
        <p:spPr>
          <a:xfrm>
            <a:off x="688075" y="1765975"/>
            <a:ext cx="73995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
            </a:r>
            <a:r>
              <a:rPr lang="en"/>
              <a:t>istrict: ['GAM' 'KAL' 'MTR' 'COL' 'AMP' 'KAN' 'RAT' 'KEG' 'GAL' 'ANU' 'BAD' 'BAT' 'KUR' 'PUT' 'HAM' 'POL' 'MAT' 'NUW' 'TRI' 'MON'  'VAV' 'JAF']</a:t>
            </a:r>
            <a:endParaRPr/>
          </a:p>
          <a:p>
            <a:pPr indent="0" lvl="0" marL="457200" rtl="0" algn="l">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
              <a:t>Language: ['SIN' 'TAM' 'ENG']</a:t>
            </a:r>
            <a:endParaRPr/>
          </a:p>
          <a:p>
            <a:pPr indent="0" lvl="0" marL="45720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en"/>
              <a:t>Smart_ph_flag: [0 1]</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Dual_sim_flag: [1 0]</a:t>
            </a:r>
            <a:endParaRPr/>
          </a:p>
        </p:txBody>
      </p:sp>
      <p:sp>
        <p:nvSpPr>
          <p:cNvPr id="115" name="Google Shape;115;p15"/>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 Categorical attributes</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122" name="Google Shape;122;p16"/>
          <p:cNvSpPr txBox="1"/>
          <p:nvPr>
            <p:ph idx="4294967295" type="body"/>
          </p:nvPr>
        </p:nvSpPr>
        <p:spPr>
          <a:xfrm>
            <a:off x="432350" y="1451575"/>
            <a:ext cx="2132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Overview</a:t>
            </a:r>
            <a:endParaRPr>
              <a:solidFill>
                <a:schemeClr val="lt1"/>
              </a:solidFill>
            </a:endParaRPr>
          </a:p>
        </p:txBody>
      </p:sp>
      <p:pic>
        <p:nvPicPr>
          <p:cNvPr id="123" name="Google Shape;123;p16"/>
          <p:cNvPicPr preferRelativeResize="0"/>
          <p:nvPr/>
        </p:nvPicPr>
        <p:blipFill>
          <a:blip r:embed="rId3">
            <a:alphaModFix/>
          </a:blip>
          <a:stretch>
            <a:fillRect/>
          </a:stretch>
        </p:blipFill>
        <p:spPr>
          <a:xfrm>
            <a:off x="709225" y="1317150"/>
            <a:ext cx="8123074" cy="3743600"/>
          </a:xfrm>
          <a:prstGeom prst="rect">
            <a:avLst/>
          </a:prstGeom>
          <a:noFill/>
          <a:ln>
            <a:noFill/>
          </a:ln>
        </p:spPr>
      </p:pic>
      <p:sp>
        <p:nvSpPr>
          <p:cNvPr id="124" name="Google Shape;124;p16"/>
          <p:cNvSpPr txBox="1"/>
          <p:nvPr>
            <p:ph idx="4294967295" type="body"/>
          </p:nvPr>
        </p:nvSpPr>
        <p:spPr>
          <a:xfrm>
            <a:off x="432350" y="1451575"/>
            <a:ext cx="2132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Overview</a:t>
            </a:r>
            <a:endParaRPr>
              <a:solidFill>
                <a:schemeClr val="lt1"/>
              </a:solidFill>
            </a:endParaRPr>
          </a:p>
        </p:txBody>
      </p:sp>
      <p:sp>
        <p:nvSpPr>
          <p:cNvPr id="125" name="Google Shape;125;p16"/>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6"/>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 Metric Discrete attributes</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132" name="Google Shape;132;p17"/>
          <p:cNvSpPr txBox="1"/>
          <p:nvPr>
            <p:ph idx="4294967295" type="body"/>
          </p:nvPr>
        </p:nvSpPr>
        <p:spPr>
          <a:xfrm>
            <a:off x="432350" y="1451575"/>
            <a:ext cx="2132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Overview</a:t>
            </a:r>
            <a:endParaRPr>
              <a:solidFill>
                <a:schemeClr val="lt1"/>
              </a:solidFill>
            </a:endParaRPr>
          </a:p>
        </p:txBody>
      </p:sp>
      <p:pic>
        <p:nvPicPr>
          <p:cNvPr id="133" name="Google Shape;133;p17"/>
          <p:cNvPicPr preferRelativeResize="0"/>
          <p:nvPr/>
        </p:nvPicPr>
        <p:blipFill>
          <a:blip r:embed="rId3">
            <a:alphaModFix/>
          </a:blip>
          <a:stretch>
            <a:fillRect/>
          </a:stretch>
        </p:blipFill>
        <p:spPr>
          <a:xfrm>
            <a:off x="129800" y="1111604"/>
            <a:ext cx="8520601" cy="3959178"/>
          </a:xfrm>
          <a:prstGeom prst="rect">
            <a:avLst/>
          </a:prstGeom>
          <a:noFill/>
          <a:ln>
            <a:noFill/>
          </a:ln>
        </p:spPr>
      </p:pic>
      <p:sp>
        <p:nvSpPr>
          <p:cNvPr id="134" name="Google Shape;134;p17"/>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7"/>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 Metric </a:t>
            </a:r>
            <a:r>
              <a:rPr lang="en" sz="1600">
                <a:solidFill>
                  <a:schemeClr val="lt1"/>
                </a:solidFill>
              </a:rPr>
              <a:t>Continuous</a:t>
            </a:r>
            <a:r>
              <a:rPr lang="en" sz="1600">
                <a:solidFill>
                  <a:schemeClr val="lt1"/>
                </a:solidFill>
              </a:rPr>
              <a:t> attributes</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41" name="Google Shape;141;p18"/>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2" name="Google Shape;142;p18"/>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Revenue by district and language</a:t>
            </a:r>
            <a:endParaRPr sz="1600">
              <a:solidFill>
                <a:schemeClr val="lt1"/>
              </a:solidFill>
            </a:endParaRPr>
          </a:p>
        </p:txBody>
      </p:sp>
      <p:pic>
        <p:nvPicPr>
          <p:cNvPr id="143" name="Google Shape;143;p18"/>
          <p:cNvPicPr preferRelativeResize="0"/>
          <p:nvPr/>
        </p:nvPicPr>
        <p:blipFill>
          <a:blip r:embed="rId3">
            <a:alphaModFix/>
          </a:blip>
          <a:stretch>
            <a:fillRect/>
          </a:stretch>
        </p:blipFill>
        <p:spPr>
          <a:xfrm>
            <a:off x="311700" y="1646875"/>
            <a:ext cx="5966935" cy="331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49" name="Google Shape;149;p19"/>
          <p:cNvSpPr/>
          <p:nvPr/>
        </p:nvSpPr>
        <p:spPr>
          <a:xfrm>
            <a:off x="311700" y="996725"/>
            <a:ext cx="65502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19"/>
          <p:cNvSpPr txBox="1"/>
          <p:nvPr>
            <p:ph idx="4294967295" type="body"/>
          </p:nvPr>
        </p:nvSpPr>
        <p:spPr>
          <a:xfrm>
            <a:off x="311700" y="1070075"/>
            <a:ext cx="6290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Smart Phones</a:t>
            </a:r>
            <a:r>
              <a:rPr lang="en" sz="1600">
                <a:solidFill>
                  <a:schemeClr val="lt1"/>
                </a:solidFill>
              </a:rPr>
              <a:t> and Customer Count / Dual Sim and Customer Count</a:t>
            </a:r>
            <a:endParaRPr sz="1600">
              <a:solidFill>
                <a:schemeClr val="lt1"/>
              </a:solidFill>
            </a:endParaRPr>
          </a:p>
        </p:txBody>
      </p:sp>
      <p:pic>
        <p:nvPicPr>
          <p:cNvPr id="151" name="Google Shape;151;p19"/>
          <p:cNvPicPr preferRelativeResize="0"/>
          <p:nvPr/>
        </p:nvPicPr>
        <p:blipFill>
          <a:blip r:embed="rId3">
            <a:alphaModFix/>
          </a:blip>
          <a:stretch>
            <a:fillRect/>
          </a:stretch>
        </p:blipFill>
        <p:spPr>
          <a:xfrm>
            <a:off x="4812633" y="1536875"/>
            <a:ext cx="3814192" cy="2860650"/>
          </a:xfrm>
          <a:prstGeom prst="rect">
            <a:avLst/>
          </a:prstGeom>
          <a:noFill/>
          <a:ln>
            <a:noFill/>
          </a:ln>
        </p:spPr>
      </p:pic>
      <p:pic>
        <p:nvPicPr>
          <p:cNvPr id="152" name="Google Shape;152;p19"/>
          <p:cNvPicPr preferRelativeResize="0"/>
          <p:nvPr/>
        </p:nvPicPr>
        <p:blipFill>
          <a:blip r:embed="rId4">
            <a:alphaModFix/>
          </a:blip>
          <a:stretch>
            <a:fillRect/>
          </a:stretch>
        </p:blipFill>
        <p:spPr>
          <a:xfrm>
            <a:off x="152400" y="1610225"/>
            <a:ext cx="3716400" cy="278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58" name="Google Shape;158;p20"/>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9" name="Google Shape;159;p20"/>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Data Usage and Revenue</a:t>
            </a:r>
            <a:endParaRPr sz="1600">
              <a:solidFill>
                <a:schemeClr val="lt1"/>
              </a:solidFill>
            </a:endParaRPr>
          </a:p>
        </p:txBody>
      </p:sp>
      <p:pic>
        <p:nvPicPr>
          <p:cNvPr id="160" name="Google Shape;160;p20"/>
          <p:cNvPicPr preferRelativeResize="0"/>
          <p:nvPr/>
        </p:nvPicPr>
        <p:blipFill>
          <a:blip r:embed="rId3">
            <a:alphaModFix/>
          </a:blip>
          <a:stretch>
            <a:fillRect/>
          </a:stretch>
        </p:blipFill>
        <p:spPr>
          <a:xfrm>
            <a:off x="1957025" y="1503025"/>
            <a:ext cx="4605634" cy="345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Diagnostic Analysis</a:t>
            </a:r>
            <a:endParaRPr>
              <a:solidFill>
                <a:srgbClr val="000000"/>
              </a:solidFill>
            </a:endParaRPr>
          </a:p>
        </p:txBody>
      </p:sp>
      <p:sp>
        <p:nvSpPr>
          <p:cNvPr id="166" name="Google Shape;166;p21"/>
          <p:cNvSpPr/>
          <p:nvPr/>
        </p:nvSpPr>
        <p:spPr>
          <a:xfrm>
            <a:off x="311700" y="996725"/>
            <a:ext cx="35571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7" name="Google Shape;167;p21"/>
          <p:cNvSpPr txBox="1"/>
          <p:nvPr>
            <p:ph idx="4294967295" type="body"/>
          </p:nvPr>
        </p:nvSpPr>
        <p:spPr>
          <a:xfrm>
            <a:off x="311700" y="1070075"/>
            <a:ext cx="4969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Outgoing</a:t>
            </a:r>
            <a:r>
              <a:rPr lang="en" sz="1600">
                <a:solidFill>
                  <a:schemeClr val="lt1"/>
                </a:solidFill>
              </a:rPr>
              <a:t> call duration and Revenue</a:t>
            </a:r>
            <a:endParaRPr sz="1600">
              <a:solidFill>
                <a:schemeClr val="lt1"/>
              </a:solidFill>
            </a:endParaRPr>
          </a:p>
        </p:txBody>
      </p:sp>
      <p:pic>
        <p:nvPicPr>
          <p:cNvPr id="168" name="Google Shape;168;p21"/>
          <p:cNvPicPr preferRelativeResize="0"/>
          <p:nvPr/>
        </p:nvPicPr>
        <p:blipFill>
          <a:blip r:embed="rId3">
            <a:alphaModFix/>
          </a:blip>
          <a:stretch>
            <a:fillRect/>
          </a:stretch>
        </p:blipFill>
        <p:spPr>
          <a:xfrm>
            <a:off x="1675050" y="1503050"/>
            <a:ext cx="4605634" cy="345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