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262626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6D9"/>
          </a:solidFill>
        </a:fill>
      </a:tcStyle>
    </a:wholeTbl>
    <a:band2H>
      <a:tcTxStyle b="def" i="def"/>
      <a:tcStyle>
        <a:tcBdr/>
        <a:fill>
          <a:solidFill>
            <a:srgbClr val="EBEC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/>
              </a:solidFill>
              <a:prstDash val="solid"/>
              <a:bevel/>
            </a:ln>
          </a:top>
          <a:bottom>
            <a:ln w="12700" cap="flat">
              <a:solidFill>
                <a:schemeClr val="accent5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/>
              </a:solidFill>
              <a:prstDash val="solid"/>
              <a:bevel/>
            </a:ln>
          </a:top>
          <a:bottom>
            <a:ln w="12700" cap="flat">
              <a:solidFill>
                <a:schemeClr val="accent5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CACA"/>
          </a:solidFill>
        </a:fill>
      </a:tcStyle>
    </a:wholeTbl>
    <a:band2H>
      <a:tcTxStyle b="def" i="def"/>
      <a:tcStyle>
        <a:tcBdr/>
        <a:fill>
          <a:solidFill>
            <a:srgbClr val="F0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EEF5"/>
          </a:solidFill>
        </a:fill>
      </a:tcStyle>
    </a:wholeTbl>
    <a:band2H>
      <a:tcTxStyle b="def" i="def"/>
      <a:tcStyle>
        <a:tcBdr/>
        <a:fill>
          <a:solidFill>
            <a:srgbClr val="F4F7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30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03381" y="130950"/>
            <a:ext cx="1058898" cy="1058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-7902"/>
            <a:ext cx="13004801" cy="9769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1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>
            <p:ph type="title"/>
          </p:nvPr>
        </p:nvSpPr>
        <p:spPr>
          <a:xfrm>
            <a:off x="383319" y="3454281"/>
            <a:ext cx="11704321" cy="2339295"/>
          </a:xfrm>
          <a:prstGeom prst="rect">
            <a:avLst/>
          </a:prstGeom>
        </p:spPr>
        <p:txBody>
          <a:bodyPr anchor="ctr"/>
          <a:lstStyle>
            <a:lvl1pPr algn="r">
              <a:defRPr sz="5000">
                <a:solidFill>
                  <a:srgbClr val="23A092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8" name="Shape 18"/>
          <p:cNvSpPr/>
          <p:nvPr>
            <p:ph type="body" sz="quarter" idx="13"/>
          </p:nvPr>
        </p:nvSpPr>
        <p:spPr>
          <a:xfrm>
            <a:off x="797463" y="5641175"/>
            <a:ext cx="11409873" cy="1486488"/>
          </a:xfrm>
          <a:prstGeom prst="rect">
            <a:avLst/>
          </a:prstGeom>
        </p:spPr>
        <p:txBody>
          <a:bodyPr anchor="b"/>
          <a:lstStyle>
            <a:lvl1pPr marL="342900" indent="-342900" algn="r">
              <a:spcBef>
                <a:spcPts val="800"/>
              </a:spcBef>
              <a:defRPr sz="4000">
                <a:solidFill>
                  <a:schemeClr val="accent1">
                    <a:lumOff val="12843"/>
                  </a:schemeClr>
                </a:solidFill>
              </a:defRPr>
            </a:lvl1pPr>
          </a:lstStyle>
          <a:p>
            <a:pPr/>
            <a:r>
              <a:t>Titel Vorname Nachname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xfrm>
            <a:off x="9320107" y="8779792"/>
            <a:ext cx="3034454" cy="520701"/>
          </a:xfrm>
          <a:prstGeom prst="rect">
            <a:avLst/>
          </a:prstGeom>
        </p:spPr>
        <p:txBody>
          <a:bodyPr anchor="ctr"/>
          <a:lstStyle>
            <a:lvl1pPr>
              <a:defRPr sz="1600">
                <a:solidFill>
                  <a:srgbClr val="26262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1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108" name="Shape 108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xfrm>
            <a:off x="10793861" y="9143496"/>
            <a:ext cx="2167468" cy="32743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Shape 110"/>
          <p:cNvSpPr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1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hape 27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" name="Shape 29"/>
          <p:cNvSpPr/>
          <p:nvPr>
            <p:ph type="body" sz="half" idx="1"/>
          </p:nvPr>
        </p:nvSpPr>
        <p:spPr>
          <a:xfrm>
            <a:off x="2257433" y="2800326"/>
            <a:ext cx="9652128" cy="4217360"/>
          </a:xfrm>
          <a:prstGeom prst="rect">
            <a:avLst/>
          </a:prstGeom>
        </p:spPr>
        <p:txBody>
          <a:bodyPr anchor="b"/>
          <a:lstStyle>
            <a:lvl1pPr marL="342900" indent="-342900" algn="r">
              <a:spcBef>
                <a:spcPts val="500"/>
              </a:spcBef>
              <a:defRPr b="1" sz="3400">
                <a:solidFill>
                  <a:srgbClr val="23A092"/>
                </a:solidFill>
              </a:defRPr>
            </a:lvl1pPr>
            <a:lvl2pPr marL="342900" indent="3175" algn="r">
              <a:spcBef>
                <a:spcPts val="500"/>
              </a:spcBef>
              <a:defRPr b="1" sz="3400">
                <a:solidFill>
                  <a:srgbClr val="23A092"/>
                </a:solidFill>
              </a:defRPr>
            </a:lvl2pPr>
            <a:lvl3pPr marL="342900" indent="287337" algn="r">
              <a:spcBef>
                <a:spcPts val="500"/>
              </a:spcBef>
              <a:buSzTx/>
              <a:buNone/>
              <a:defRPr b="1" sz="3400">
                <a:solidFill>
                  <a:srgbClr val="23A092"/>
                </a:solidFill>
              </a:defRPr>
            </a:lvl3pPr>
            <a:lvl4pPr marL="342900" indent="554037" algn="r">
              <a:spcBef>
                <a:spcPts val="500"/>
              </a:spcBef>
              <a:defRPr b="1" sz="3400">
                <a:solidFill>
                  <a:srgbClr val="23A092"/>
                </a:solidFill>
              </a:defRPr>
            </a:lvl4pPr>
            <a:lvl5pPr marL="342900" indent="915987" algn="r">
              <a:spcBef>
                <a:spcPts val="500"/>
              </a:spcBef>
              <a:buSzTx/>
              <a:buNone/>
              <a:defRPr b="1" sz="3400">
                <a:solidFill>
                  <a:srgbClr val="23A092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1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106805" y="434911"/>
            <a:ext cx="11221782" cy="75282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5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" name="Shape 57"/>
          <p:cNvSpPr/>
          <p:nvPr>
            <p:ph type="title"/>
          </p:nvPr>
        </p:nvSpPr>
        <p:spPr>
          <a:xfrm>
            <a:off x="88743" y="530342"/>
            <a:ext cx="11287186" cy="65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9A8B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58" name="Shape 58"/>
          <p:cNvSpPr/>
          <p:nvPr/>
        </p:nvSpPr>
        <p:spPr>
          <a:xfrm flipH="1">
            <a:off x="6515946" y="1300479"/>
            <a:ext cx="1" cy="7721602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6_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160992" y="91440"/>
            <a:ext cx="11287186" cy="6523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67" name="Shape 67"/>
          <p:cNvSpPr/>
          <p:nvPr/>
        </p:nvSpPr>
        <p:spPr>
          <a:xfrm>
            <a:off x="196427" y="5161279"/>
            <a:ext cx="12611948" cy="1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88743" y="530342"/>
            <a:ext cx="11287186" cy="652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b"/>
          <a:lstStyle>
            <a:lvl1pPr>
              <a:defRPr b="1" sz="2800">
                <a:solidFill>
                  <a:srgbClr val="469A8B"/>
                </a:solidFill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7_4_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" name="Shape 76"/>
          <p:cNvSpPr/>
          <p:nvPr/>
        </p:nvSpPr>
        <p:spPr>
          <a:xfrm flipH="1">
            <a:off x="6515946" y="1300479"/>
            <a:ext cx="1" cy="7721602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" name="Shape 77"/>
          <p:cNvSpPr/>
          <p:nvPr/>
        </p:nvSpPr>
        <p:spPr>
          <a:xfrm>
            <a:off x="196427" y="5161279"/>
            <a:ext cx="12611948" cy="1"/>
          </a:xfrm>
          <a:prstGeom prst="line">
            <a:avLst/>
          </a:prstGeom>
          <a:ln w="12700">
            <a:solidFill>
              <a:srgbClr val="00998A"/>
            </a:solidFill>
            <a:bevel/>
          </a:ln>
        </p:spPr>
        <p:txBody>
          <a:bodyPr lIns="65023" tIns="65023" rIns="65023" bIns="65023"/>
          <a:lstStyle/>
          <a:p>
            <a:pPr defTabSz="4572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" name="Shape 78"/>
          <p:cNvSpPr/>
          <p:nvPr>
            <p:ph type="title"/>
          </p:nvPr>
        </p:nvSpPr>
        <p:spPr>
          <a:xfrm>
            <a:off x="252031" y="540276"/>
            <a:ext cx="11287186" cy="65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9A8B"/>
                </a:solidFill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8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1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10795000" y="9137650"/>
            <a:ext cx="2029566" cy="3274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-9725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1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-1" y="731518"/>
            <a:ext cx="11504505" cy="467362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00998A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190047" y="1428966"/>
            <a:ext cx="11681117" cy="7454693"/>
          </a:xfrm>
          <a:prstGeom prst="rect">
            <a:avLst/>
          </a:prstGeom>
        </p:spPr>
        <p:txBody>
          <a:bodyPr/>
          <a:lstStyle>
            <a:lvl1pPr indent="1587"/>
            <a:lvl2pPr indent="1587"/>
            <a:lvl5pPr marL="716491" indent="-449791"/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0793861" y="9143496"/>
            <a:ext cx="2167468" cy="32743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Shape 99"/>
          <p:cNvSpPr/>
          <p:nvPr>
            <p:ph type="title"/>
          </p:nvPr>
        </p:nvSpPr>
        <p:spPr>
          <a:xfrm>
            <a:off x="108659" y="490409"/>
            <a:ext cx="11015759" cy="7528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g" descr="T:\Projektorganisation\Allgemein\Vorlagen\Logos\Initiale\FOM_Initial_20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2377" y="151270"/>
            <a:ext cx="1058898" cy="105889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151273" y="1189768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151273" y="9107497"/>
            <a:ext cx="11488702" cy="15361"/>
          </a:xfrm>
          <a:prstGeom prst="rect">
            <a:avLst/>
          </a:prstGeom>
          <a:gradFill>
            <a:gsLst>
              <a:gs pos="0">
                <a:srgbClr val="00998A"/>
              </a:gs>
              <a:gs pos="80000">
                <a:srgbClr val="23A092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>
              <a:defRPr sz="3400">
                <a:solidFill>
                  <a:srgbClr val="FFFFFF"/>
                </a:solidFill>
              </a:defRPr>
            </a:pP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0795555" y="9142635"/>
            <a:ext cx="2167467" cy="327433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spAutoFit/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52698" y="1381759"/>
            <a:ext cx="11777506" cy="7576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>
            <a:lvl3pPr marL="399814" indent="-399814"/>
            <a:lvl5pPr marL="724958" indent="-447146"/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106805" y="434911"/>
            <a:ext cx="10772483" cy="752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b"/>
          <a:lstStyle/>
          <a:p>
            <a:pPr/>
            <a:r>
              <a:t>Titeltext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39998A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39998A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39998A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39998A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39998A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39998A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39998A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39998A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39998A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359833" marR="0" indent="-359833" algn="l" defTabSz="914400" latinLnBrk="0">
        <a:lnSpc>
          <a:spcPct val="100000"/>
        </a:lnSpc>
        <a:spcBef>
          <a:spcPts val="1200"/>
        </a:spcBef>
        <a:spcAft>
          <a:spcPts val="0"/>
        </a:spcAft>
        <a:buClrTx/>
        <a:buSzPct val="9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277811" algn="l" defTabSz="9144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680244" marR="0" indent="-402432" algn="l" defTabSz="914400" latinLnBrk="0">
        <a:lnSpc>
          <a:spcPct val="100000"/>
        </a:lnSpc>
        <a:spcBef>
          <a:spcPts val="1200"/>
        </a:spcBef>
        <a:spcAft>
          <a:spcPts val="0"/>
        </a:spcAft>
        <a:buClrTx/>
        <a:buSzPct val="80000"/>
        <a:buFontTx/>
        <a:buChar char="▪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581025" algn="l" defTabSz="9144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35085" marR="0" indent="-391885" algn="l" defTabSz="91440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92285" marR="0" indent="-391885" algn="l" defTabSz="91440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49485" marR="0" indent="-391885" algn="l" defTabSz="91440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Tx/>
        <a:buChar char="o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>
              <a:buSzPct val="100000"/>
              <a:buChar char="•"/>
            </a:pPr>
            <a:r>
              <a:t>Bei der Untersuchung der psychischen Belastung gilt den Ursachen zentrales Interesse. Von geringerer Bedeutung, aber noch von hohem Interesse sind Risiko- und Schutzfaktoren psychischer Belastung. </a:t>
            </a:r>
          </a:p>
          <a:p>
            <a:pPr marL="240631" indent="-240631">
              <a:buSzPct val="100000"/>
              <a:buChar char="•"/>
            </a:pPr>
            <a:r>
              <a:t>Um verborgene Zusammenhänge zu entdecken, sollen moderne statistische Methoden zum Einsatz kommen.</a:t>
            </a:r>
          </a:p>
          <a:p>
            <a:pPr marL="240631" indent="-240631">
              <a:buSzPct val="100000"/>
              <a:buChar char="•"/>
            </a:pPr>
            <a:r>
              <a:t>Zentrale Bestimmungsstücke sind dabei:</a:t>
            </a:r>
          </a:p>
          <a:p>
            <a:pPr lvl="1" marL="621631" indent="-240631">
              <a:buSzPct val="100000"/>
              <a:buChar char="•"/>
            </a:pPr>
            <a:r>
              <a:rPr b="1"/>
              <a:t>Auswahl von Variablen</a:t>
            </a:r>
            <a:r>
              <a:t>, so dass die folgenden Analysen auf Variablen mit höchster Relevanz für psychische Belastungen sind; nicht oder wenig relevante Variablen sollen schon in dieser Phase herausgefiltert werden</a:t>
            </a:r>
          </a:p>
          <a:p>
            <a:pPr lvl="1" marL="621631" indent="-240631">
              <a:buSzPct val="100000"/>
              <a:buChar char="•"/>
            </a:pPr>
            <a:r>
              <a:rPr b="1"/>
              <a:t>Vergleich verschiedener Vorhersagemodelle</a:t>
            </a:r>
            <a:r>
              <a:t>, die auf verschiedene Weise Zusammenhänge suchen, da nicht im Vorfeld bekannt ist, wie die Zusammenhänge geartet sind und welches Modell am geeignetsten ist</a:t>
            </a:r>
          </a:p>
          <a:p>
            <a:pPr lvl="1" marL="621631" indent="-240631">
              <a:buSzPct val="100000"/>
              <a:buChar char="•"/>
            </a:pPr>
            <a:r>
              <a:rPr b="1"/>
              <a:t>Kreuzvalidierung</a:t>
            </a:r>
            <a:r>
              <a:t> der Modelle, um "Übersicherheit" in den Vorhersagen zu vermeiden, sondern stattdessen Modelle bevorzugt, die zukünftige Werte besser vorhersagen als vergangene</a:t>
            </a:r>
          </a:p>
          <a:p>
            <a:pPr lvl="1" marL="621631" indent="-240631">
              <a:buSzPct val="100000"/>
              <a:buChar char="•"/>
            </a:pPr>
            <a:r>
              <a:rPr b="1"/>
              <a:t>Modellbewertung</a:t>
            </a:r>
            <a:r>
              <a:t> im vergleichenden Sinne, so dass das Modell mit höchster praktischer Relevanz (d.h. Vorhersagegenauigkeit) identifiziert wird.</a:t>
            </a:r>
          </a:p>
        </p:txBody>
      </p:sp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Statistische Methoden zur Identifikation von Einflussfaktoren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27" name="Group 127"/>
          <p:cNvGrpSpPr/>
          <p:nvPr/>
        </p:nvGrpSpPr>
        <p:grpSpPr>
          <a:xfrm>
            <a:off x="619945" y="2572139"/>
            <a:ext cx="3078016" cy="3364022"/>
            <a:chOff x="0" y="0"/>
            <a:chExt cx="3078014" cy="3364021"/>
          </a:xfrm>
        </p:grpSpPr>
        <p:sp>
          <p:nvSpPr>
            <p:cNvPr id="124" name="Shape 124"/>
            <p:cNvSpPr/>
            <p:nvPr/>
          </p:nvSpPr>
          <p:spPr>
            <a:xfrm>
              <a:off x="0" y="463807"/>
              <a:ext cx="2765574" cy="2900215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lumOff val="647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/>
              </a:pPr>
            </a:p>
          </p:txBody>
        </p:sp>
        <p:graphicFrame>
          <p:nvGraphicFramePr>
            <p:cNvPr id="125" name="Table 125"/>
            <p:cNvGraphicFramePr/>
            <p:nvPr/>
          </p:nvGraphicFramePr>
          <p:xfrm>
            <a:off x="420832" y="784346"/>
            <a:ext cx="2657183" cy="236169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1" rtl="0">
                  <a:tableStyleId>{4C3C2611-4C71-4FC5-86AE-919BDF0F9419}</a:tableStyleId>
                </a:tblPr>
                <a:tblGrid>
                  <a:gridCol w="317500"/>
                  <a:gridCol w="603109"/>
                  <a:gridCol w="342900"/>
                  <a:gridCol w="342900"/>
                  <a:gridCol w="342900"/>
                </a:tblGrid>
                <a:tr h="471702">
                  <a:tc>
                    <a:txBody>
                      <a:bodyPr/>
                      <a:lstStyle/>
                      <a:p>
                        <a:pPr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40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ID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39998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40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Name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1">
                          <a:lumOff val="12843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40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V1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39998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40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V2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1">
                          <a:lumOff val="12843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140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V3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39998A"/>
                      </a:solidFill>
                    </a:tcPr>
                  </a:tc>
                </a:tr>
                <a:tr h="471702">
                  <a:tc>
                    <a:txBody>
                      <a:bodyPr/>
                      <a:lstStyle/>
                      <a:p>
                        <a:pPr algn="r"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Anna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1">
                          <a:lumOff val="12843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i="1" sz="1600"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1">
                          <a:lumOff val="12843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i="1" sz="1600"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471702">
                  <a:tc>
                    <a:txBody>
                      <a:bodyPr/>
                      <a:lstStyle/>
                      <a:p>
                        <a:pPr algn="r"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E3E5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Berta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1">
                          <a:lumOff val="12843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E3E5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i="1" sz="1600"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1">
                          <a:lumOff val="12843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i="1" sz="1600"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E3E5E8"/>
                      </a:solidFill>
                    </a:tcPr>
                  </a:tc>
                </a:tr>
                <a:tr h="471702">
                  <a:tc>
                    <a:txBody>
                      <a:bodyPr/>
                      <a:lstStyle/>
                      <a:p>
                        <a:pPr algn="r"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Carla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1">
                          <a:lumOff val="12843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i="1" sz="1600"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3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1">
                          <a:lumOff val="12843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i="1" sz="1600"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4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471702">
                  <a:tc>
                    <a:txBody>
                      <a:bodyPr/>
                      <a:lstStyle/>
                      <a:p>
                        <a:pPr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…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E3E5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…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1">
                          <a:lumOff val="12843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…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E3E5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i="1" sz="1600"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…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chemeClr val="accent1">
                          <a:lumOff val="12843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b="0" i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i="1" sz="1600"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…</a:t>
                        </a:r>
                      </a:p>
                    </a:txBody>
                    <a:tcPr marL="50800" marR="50800" marT="50800" marB="50800" anchor="ctr" anchorCtr="0" horzOverflow="overflow">
                      <a:lnL w="3175">
                        <a:solidFill>
                          <a:srgbClr val="53585F"/>
                        </a:solidFill>
                        <a:miter lim="400000"/>
                      </a:lnL>
                      <a:lnR w="3175">
                        <a:solidFill>
                          <a:srgbClr val="53585F"/>
                        </a:solidFill>
                        <a:miter lim="400000"/>
                      </a:lnR>
                      <a:lnT w="3175">
                        <a:solidFill>
                          <a:srgbClr val="53585F"/>
                        </a:solidFill>
                        <a:miter lim="400000"/>
                      </a:lnT>
                      <a:lnB w="3175">
                        <a:solidFill>
                          <a:srgbClr val="53585F"/>
                        </a:solidFill>
                        <a:miter lim="400000"/>
                      </a:lnB>
                      <a:solidFill>
                        <a:srgbClr val="E3E5E8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6" name="Shape 126"/>
            <p:cNvSpPr/>
            <p:nvPr/>
          </p:nvSpPr>
          <p:spPr>
            <a:xfrm>
              <a:off x="37481" y="0"/>
              <a:ext cx="2716012" cy="451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ctr">
                <a:defRPr sz="2200"/>
              </a:lvl1pPr>
            </a:lstStyle>
            <a:p>
              <a:pPr/>
              <a:r>
                <a:t>Variablen auswählen</a:t>
              </a:r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9088314" y="2572139"/>
            <a:ext cx="2790975" cy="3364023"/>
            <a:chOff x="0" y="0"/>
            <a:chExt cx="2790973" cy="3364021"/>
          </a:xfrm>
        </p:grpSpPr>
        <p:sp>
          <p:nvSpPr>
            <p:cNvPr id="128" name="Shape 128"/>
            <p:cNvSpPr/>
            <p:nvPr/>
          </p:nvSpPr>
          <p:spPr>
            <a:xfrm>
              <a:off x="12700" y="463807"/>
              <a:ext cx="2765574" cy="2900215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lumOff val="647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/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24604" y="637564"/>
              <a:ext cx="2341765" cy="3147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/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24604" y="1132864"/>
              <a:ext cx="2341765" cy="3147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/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24604" y="1498395"/>
              <a:ext cx="2341765" cy="31473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/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24604" y="1869464"/>
              <a:ext cx="2341765" cy="3147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/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4604" y="2234995"/>
              <a:ext cx="2341765" cy="31473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/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540342" y="1127326"/>
              <a:ext cx="364775" cy="314733"/>
            </a:xfrm>
            <a:prstGeom prst="rect">
              <a:avLst/>
            </a:prstGeom>
            <a:solidFill>
              <a:srgbClr val="469A8B"/>
            </a:solidFill>
            <a:ln w="127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/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917816" y="1501164"/>
              <a:ext cx="364774" cy="314732"/>
            </a:xfrm>
            <a:prstGeom prst="rect">
              <a:avLst/>
            </a:prstGeom>
            <a:solidFill>
              <a:srgbClr val="469A8B"/>
            </a:solidFill>
            <a:ln w="127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/>
              </a:p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95289" y="1869464"/>
              <a:ext cx="364774" cy="314732"/>
            </a:xfrm>
            <a:prstGeom prst="rect">
              <a:avLst/>
            </a:prstGeom>
            <a:solidFill>
              <a:srgbClr val="469A8B"/>
            </a:solidFill>
            <a:ln w="127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/>
              </a:p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672763" y="2234995"/>
              <a:ext cx="364774" cy="314733"/>
            </a:xfrm>
            <a:prstGeom prst="rect">
              <a:avLst/>
            </a:prstGeom>
            <a:solidFill>
              <a:srgbClr val="469A8B"/>
            </a:solidFill>
            <a:ln w="127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/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218865" y="2651197"/>
              <a:ext cx="447549" cy="475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/>
              <a:r>
                <a:t>…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0" y="0"/>
              <a:ext cx="2790974" cy="451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ctr">
                <a:defRPr sz="2200"/>
              </a:lvl1pPr>
            </a:lstStyle>
            <a:p>
              <a:pPr/>
              <a:r>
                <a:t>Kreuzvalidieren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4860479" y="1197468"/>
            <a:ext cx="2765575" cy="3376722"/>
            <a:chOff x="0" y="0"/>
            <a:chExt cx="2765573" cy="3376721"/>
          </a:xfrm>
        </p:grpSpPr>
        <p:sp>
          <p:nvSpPr>
            <p:cNvPr id="141" name="Shape 141"/>
            <p:cNvSpPr/>
            <p:nvPr/>
          </p:nvSpPr>
          <p:spPr>
            <a:xfrm>
              <a:off x="0" y="476507"/>
              <a:ext cx="2765574" cy="2900215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lumOff val="647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/>
              </a:p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06436" y="764564"/>
              <a:ext cx="873887" cy="562447"/>
            </a:xfrm>
            <a:prstGeom prst="roundRect">
              <a:avLst>
                <a:gd name="adj" fmla="val 33870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X1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106436" y="1523840"/>
              <a:ext cx="873887" cy="562447"/>
            </a:xfrm>
            <a:prstGeom prst="roundRect">
              <a:avLst>
                <a:gd name="adj" fmla="val 33870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X2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106436" y="2388320"/>
              <a:ext cx="873887" cy="562447"/>
            </a:xfrm>
            <a:prstGeom prst="roundRect">
              <a:avLst>
                <a:gd name="adj" fmla="val 33870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ctr">
                <a:defRPr sz="2000"/>
              </a:lvl1pPr>
            </a:lstStyle>
            <a:p>
              <a:pPr/>
              <a:r>
                <a:t>X3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1765904" y="1523840"/>
              <a:ext cx="873886" cy="562447"/>
            </a:xfrm>
            <a:prstGeom prst="roundRect">
              <a:avLst>
                <a:gd name="adj" fmla="val 33870"/>
              </a:avLst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noAutofit/>
            </a:bodyPr>
            <a:lstStyle>
              <a:lvl1pPr algn="ctr">
                <a:defRPr>
                  <a:solidFill>
                    <a:srgbClr val="469A8B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991162" y="1063627"/>
              <a:ext cx="768392" cy="768392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57200">
                <a:defRPr sz="16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987756" y="1811319"/>
              <a:ext cx="790061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57200">
                <a:defRPr sz="16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 flipV="1">
              <a:off x="979055" y="1849419"/>
              <a:ext cx="764835" cy="81563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57200">
                <a:defRPr sz="16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481706" y="0"/>
              <a:ext cx="1727199" cy="451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ctr">
                <a:defRPr sz="2200"/>
              </a:lvl1pPr>
            </a:lstStyle>
            <a:p>
              <a:pPr/>
              <a:r>
                <a:t>Vorhersagen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4860479" y="4574189"/>
            <a:ext cx="2765575" cy="3359817"/>
            <a:chOff x="0" y="0"/>
            <a:chExt cx="2765573" cy="3359815"/>
          </a:xfrm>
        </p:grpSpPr>
        <p:sp>
          <p:nvSpPr>
            <p:cNvPr id="151" name="Shape 151"/>
            <p:cNvSpPr/>
            <p:nvPr/>
          </p:nvSpPr>
          <p:spPr>
            <a:xfrm>
              <a:off x="0" y="459602"/>
              <a:ext cx="2765574" cy="2900214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lumOff val="647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>
                <a:defRPr sz="3400"/>
              </a:pPr>
            </a:p>
          </p:txBody>
        </p:sp>
        <p:sp>
          <p:nvSpPr>
            <p:cNvPr id="152" name="Shape 152"/>
            <p:cNvSpPr/>
            <p:nvPr/>
          </p:nvSpPr>
          <p:spPr>
            <a:xfrm flipV="1">
              <a:off x="527961" y="879206"/>
              <a:ext cx="1" cy="181618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57200">
                <a:defRPr sz="16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527961" y="2701739"/>
              <a:ext cx="1630146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457200">
                <a:defRPr sz="16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61" name="Shape 161"/>
            <p:cNvSpPr/>
            <p:nvPr/>
          </p:nvSpPr>
          <p:spPr>
            <a:xfrm>
              <a:off x="531021" y="1258229"/>
              <a:ext cx="1441301" cy="1446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244" fill="norm" stroke="1" extrusionOk="0">
                  <a:moveTo>
                    <a:pt x="19" y="21244"/>
                  </a:moveTo>
                  <a:cubicBezTo>
                    <a:pt x="-407" y="6721"/>
                    <a:pt x="6651" y="-356"/>
                    <a:pt x="21193" y="14"/>
                  </a:cubicBezTo>
                </a:path>
              </a:pathLst>
            </a:custGeom>
            <a:noFill/>
            <a:ln w="12700" cap="flat">
              <a:solidFill>
                <a:srgbClr val="469A8B"/>
              </a:solidFill>
              <a:prstDash val="solid"/>
              <a:bevel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34058" y="0"/>
              <a:ext cx="1897458" cy="451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algn="ctr">
                <a:defRPr sz="2200"/>
              </a:lvl1pPr>
            </a:lstStyle>
            <a:p>
              <a:pPr/>
              <a:r>
                <a:t>Güte ermitteln</a:t>
              </a:r>
            </a:p>
          </p:txBody>
        </p:sp>
      </p:grpSp>
      <p:sp>
        <p:nvSpPr>
          <p:cNvPr id="157" name="Shape 157"/>
          <p:cNvSpPr/>
          <p:nvPr/>
        </p:nvSpPr>
        <p:spPr>
          <a:xfrm flipV="1">
            <a:off x="3394499" y="2945152"/>
            <a:ext cx="1465981" cy="1465982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defTabSz="4572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8" name="Shape 158"/>
          <p:cNvSpPr/>
          <p:nvPr/>
        </p:nvSpPr>
        <p:spPr>
          <a:xfrm flipV="1">
            <a:off x="7652994" y="4855337"/>
            <a:ext cx="1448021" cy="1448021"/>
          </a:xfrm>
          <a:prstGeom prst="line">
            <a:avLst/>
          </a:prstGeom>
          <a:ln w="25400">
            <a:solidFill>
              <a:schemeClr val="accent1"/>
            </a:solidFill>
            <a:bevel/>
            <a:headEnd type="triangle"/>
          </a:ln>
        </p:spPr>
        <p:txBody>
          <a:bodyPr lIns="65023" tIns="65023" rIns="65023" bIns="65023"/>
          <a:lstStyle/>
          <a:p>
            <a:pPr defTabSz="4572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7635033" y="2936172"/>
            <a:ext cx="1501903" cy="1501903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defTabSz="4572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3383978" y="4911180"/>
            <a:ext cx="1501902" cy="1501902"/>
          </a:xfrm>
          <a:prstGeom prst="line">
            <a:avLst/>
          </a:prstGeom>
          <a:ln w="25400">
            <a:solidFill>
              <a:schemeClr val="accent1"/>
            </a:solidFill>
            <a:bevel/>
            <a:headEnd type="triangle"/>
          </a:ln>
        </p:spPr>
        <p:txBody>
          <a:bodyPr lIns="65023" tIns="65023" rIns="65023" bIns="65023"/>
          <a:lstStyle/>
          <a:p>
            <a:pPr defTabSz="457200"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262626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004A94"/>
      </a:accent5>
      <a:accent6>
        <a:srgbClr val="BFD1E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004A94"/>
      </a:accent5>
      <a:accent6>
        <a:srgbClr val="BFD1E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3" tIns="65023" rIns="65023" bIns="65023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