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8" r:id="rId4"/>
    <p:sldId id="265" r:id="rId5"/>
    <p:sldId id="269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5F5F5F"/>
    <a:srgbClr val="041A35"/>
    <a:srgbClr val="001A34"/>
    <a:srgbClr val="00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0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B2AB2-3512-4208-82FA-B044098EC914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5F03-CE58-41DD-BC22-EC6BEAA99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5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ED0EA-EF88-4F79-A03C-069F46E2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BF1C6-820D-4B66-ADC4-B709CA01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7DDEC-0056-4F6F-B751-D52690FF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96158-DDD8-4266-8CD2-9F30259E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8A6E7-425D-4CFD-A2F3-38B3E35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E22D1-A89D-4091-AFC4-EF0B958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B293B-BB22-449F-813D-62804BEC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615F-F5F2-4771-BAA1-A4955839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6C516-0DBE-4DF7-AAED-E935C54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20B07-70F7-4A3F-ACC7-F695D46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AE888D-2197-4B80-A77B-EF3554525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4BE9D4-3525-4DDD-A592-120D025CB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327FB-2642-493E-98D4-3B0095E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E5DC7-0087-4B36-A323-3C2F5FD1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0E171-6D48-4BDF-B6B8-BFE365CC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3615-D73B-433B-86CB-C8E50FC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B097D-B288-4BD3-9897-779C335A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FA66B-7D71-4019-AE05-86AC2F7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0EE3D-9620-4049-BE65-F082770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94F45-95A2-48A8-B49D-FB6D795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1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4B943-D190-46F8-A42F-475828D5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127C1-50BB-45D2-9DB0-FEFCF8B0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CC656-8E16-4C04-86AF-BFAC9C4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85D1C-592B-49F8-9FE9-A5CA5661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CA8BE-D2E8-4B4A-BB4F-299030C3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D2E7-F186-4F6C-B8BB-91E152C6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3AD75-7119-4D12-8D8A-F44DD072F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45F70E-6EBC-46CB-92AB-D66C8587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62F3D-E504-45C0-965F-FC9EBC74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0C974C-9DB9-438D-8DDC-42818A9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625BB-3321-47D1-84F1-FB1ABE64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20BAE-B034-4898-A830-C5D653AD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7C274-EF95-4BAA-AC4E-CF01D16D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A98475-D45E-4132-814E-125ACBBA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C110AA-3CE2-47B5-B970-1AC61262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9E2D71-C782-4688-B6B9-0B92C5704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31997E-7C52-41A7-90BA-F29BE7F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25DBCB-DBBC-4FC0-9DD9-3884C41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BCBAA5-63B6-4DD0-8B38-B192263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45879-6EC8-462F-8A58-1353F445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D81DD-C4A7-475F-9ECF-A26B876E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A491EB-9396-456A-9BA9-9DA04CAC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3F17B3-883A-4F85-A964-F4983CB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1DE72-437E-4EDE-8A0B-A70C466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BC9A49-0045-446B-8195-DC2759DF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C98F5E-EE58-4BFC-AE61-4D98A0F8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D5898-CAFC-49C0-B43C-C17BCA3C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ECB45-A8F4-4ABF-AAD8-4E696CA0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14D251-268B-4D69-981E-71DC9E86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526E0-FDA5-45A3-85B5-7459283B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15481-39C1-48BE-88D9-4E09333A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59697-91E1-42AF-B74D-5A316C2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68CC4-BBD1-4432-A45F-49C87765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CB1B60-F4A8-4BB6-9A94-8586F3A6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84703B-E38F-42BE-AD50-453C7192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FC503-11F8-457D-8AE5-8A58EB15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29329-AEA8-42A7-BDBE-3ABF0BE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FC3E1-2E1B-419E-B979-E6488E1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8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16C6CE7D-4317-4D35-AC7C-4521E0A2B6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55433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Слайд think-cell" r:id="rId15" imgW="416" imgH="416" progId="TCLayout.ActiveDocument.1">
                  <p:embed/>
                </p:oleObj>
              </mc:Choice>
              <mc:Fallback>
                <p:oleObj name="Слайд think-cell" r:id="rId1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F8C3-521E-409C-BEEB-030F4B0B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A302B0-5E37-44D9-8000-ACAB29FA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CC644-62D4-4B62-A097-7A61E93C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40AF-E508-44FC-BD72-3DE464DF4255}" type="datetimeFigureOut">
              <a:rPr lang="ru-RU" smtClean="0"/>
              <a:t>31.08.2021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AE2BD-347C-4D32-8808-DD80CE60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B16CA-2B11-4019-B330-9CDB3FA97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B92B-68F3-4DD1-BCC9-31A2BCAF5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3.gi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3.gi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12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11" Type="http://schemas.openxmlformats.org/officeDocument/2006/relationships/hyperlink" Target="https://t.me/joinchat/OSjPlBGkk_BlNjYy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forms.gle/Lkhx5ShM4YhyBzbp8" TargetMode="External"/><Relationship Id="rId4" Type="http://schemas.openxmlformats.org/officeDocument/2006/relationships/oleObject" Target="../embeddings/oleObject6.bin"/><Relationship Id="rId9" Type="http://schemas.openxmlformats.org/officeDocument/2006/relationships/hyperlink" Target="https://github.com/r-isachenko/2021-DGM-MIPT-course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B72643-159D-4AE2-9C2E-86141E6AF152}"/>
              </a:ext>
            </a:extLst>
          </p:cNvPr>
          <p:cNvGrpSpPr/>
          <p:nvPr/>
        </p:nvGrpSpPr>
        <p:grpSpPr>
          <a:xfrm>
            <a:off x="1711842" y="0"/>
            <a:ext cx="10480158" cy="6858000"/>
            <a:chOff x="0" y="0"/>
            <a:chExt cx="10480158" cy="68580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F5FE50-41A3-410B-8A0B-2AAF068C3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249" t="12029" r="12347" b="11884"/>
            <a:stretch/>
          </p:blipFill>
          <p:spPr>
            <a:xfrm>
              <a:off x="0" y="0"/>
              <a:ext cx="10480158" cy="6858000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DEFED4C-5DD7-4704-8721-32B30DCA14AC}"/>
                </a:ext>
              </a:extLst>
            </p:cNvPr>
            <p:cNvSpPr/>
            <p:nvPr/>
          </p:nvSpPr>
          <p:spPr>
            <a:xfrm>
              <a:off x="0" y="254000"/>
              <a:ext cx="2895600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5F5F5F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872BAF-6D68-4D6B-BFF2-EAC41AD3E8CE}"/>
              </a:ext>
            </a:extLst>
          </p:cNvPr>
          <p:cNvSpPr txBox="1"/>
          <p:nvPr/>
        </p:nvSpPr>
        <p:spPr>
          <a:xfrm>
            <a:off x="111642" y="1379208"/>
            <a:ext cx="678105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rgbClr val="0068B5"/>
                </a:solidFill>
                <a:latin typeface="Arial Black"/>
              </a:rPr>
              <a:t>ГЕНЕРАТИВНЫЕ МОДЕЛИ</a:t>
            </a:r>
          </a:p>
          <a:p>
            <a:endParaRPr lang="ru-RU" dirty="0">
              <a:solidFill>
                <a:srgbClr val="0068B5"/>
              </a:solidFill>
            </a:endParaRPr>
          </a:p>
          <a:p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ЛЕКТОР: РОМАН ИСАЧЕНКО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BD5173-42FA-48B4-A33F-8AC1BB7F58D5}"/>
              </a:ext>
            </a:extLst>
          </p:cNvPr>
          <p:cNvSpPr/>
          <p:nvPr/>
        </p:nvSpPr>
        <p:spPr>
          <a:xfrm>
            <a:off x="111642" y="6234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СТАРТ КУРСА: </a:t>
            </a:r>
            <a:r>
              <a:rPr lang="en-US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01</a:t>
            </a:r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.0</a:t>
            </a:r>
            <a:r>
              <a:rPr lang="en-US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9</a:t>
            </a:r>
            <a:r>
              <a:rPr lang="ru-RU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.2021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81FFA-BBE6-7140-9C52-F98AF0FF3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B5CB5B-2635-B748-8294-F16DC1B82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CEEC39DD-FB6A-44D7-BC27-34998F11FF0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6413" y="5328123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62AC7A-AF54-44B2-B422-13668BB156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</a:blip>
          <a:srcRect l="11123" t="16434" r="55785" b="31041"/>
          <a:stretch/>
        </p:blipFill>
        <p:spPr>
          <a:xfrm>
            <a:off x="153469" y="1308155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8188D3B-6F67-41D2-B029-431F8C53A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" y="4845109"/>
            <a:ext cx="298987" cy="29898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81854C5-208E-48D2-B1B6-A93FF61F4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2" y="3086964"/>
            <a:ext cx="351897" cy="351897"/>
          </a:xfrm>
          <a:prstGeom prst="rect">
            <a:avLst/>
          </a:prstGeom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8BAD05A-D8BE-4A3B-B9C3-A61EEEAE7A7B}"/>
              </a:ext>
            </a:extLst>
          </p:cNvPr>
          <p:cNvSpPr/>
          <p:nvPr/>
        </p:nvSpPr>
        <p:spPr>
          <a:xfrm>
            <a:off x="743300" y="3086964"/>
            <a:ext cx="2378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Аспирант и преподаватель МФТИ</a:t>
            </a:r>
          </a:p>
          <a:p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Разработчик в 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Yandex,</a:t>
            </a:r>
          </a:p>
          <a:p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Служба компьютерного зрения</a:t>
            </a:r>
          </a:p>
        </p:txBody>
      </p:sp>
      <p:pic>
        <p:nvPicPr>
          <p:cNvPr id="54" name="Google Shape;60;p3" descr="A close up of a logo&#10;&#10;Description automatically generated">
            <a:extLst>
              <a:ext uri="{FF2B5EF4-FFF2-40B4-BE49-F238E27FC236}">
                <a16:creationId xmlns:a16="http://schemas.microsoft.com/office/drawing/2014/main" id="{E6914286-AF76-4F24-9E43-5CCA7E4C02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3035" y="3871675"/>
            <a:ext cx="247760" cy="2083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DAC64F7-DE80-469D-B0E4-B40D0F0D7130}"/>
              </a:ext>
            </a:extLst>
          </p:cNvPr>
          <p:cNvSpPr/>
          <p:nvPr/>
        </p:nvSpPr>
        <p:spPr>
          <a:xfrm>
            <a:off x="200815" y="1243441"/>
            <a:ext cx="4188892" cy="5132366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896244A2-6A30-4BE8-A2B2-4E5715944C3F}"/>
              </a:ext>
            </a:extLst>
          </p:cNvPr>
          <p:cNvSpPr/>
          <p:nvPr/>
        </p:nvSpPr>
        <p:spPr>
          <a:xfrm>
            <a:off x="2142688" y="987476"/>
            <a:ext cx="1958461" cy="78515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РОМАН </a:t>
            </a:r>
          </a:p>
          <a:p>
            <a:r>
              <a:rPr lang="ru-RU" dirty="0">
                <a:solidFill>
                  <a:schemeClr val="tx1"/>
                </a:solidFill>
                <a:latin typeface="Arial Black"/>
              </a:rPr>
              <a:t>ИСАЧЕНКО</a:t>
            </a:r>
            <a:r>
              <a:rPr lang="ru-RU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8E83C5CC-7729-4744-B6C6-00459095149D}"/>
              </a:ext>
            </a:extLst>
          </p:cNvPr>
          <p:cNvSpPr/>
          <p:nvPr/>
        </p:nvSpPr>
        <p:spPr>
          <a:xfrm>
            <a:off x="4932086" y="1243441"/>
            <a:ext cx="7033018" cy="5132367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831B59F-FF37-470D-B6F0-147965B3078F}"/>
              </a:ext>
            </a:extLst>
          </p:cNvPr>
          <p:cNvSpPr/>
          <p:nvPr/>
        </p:nvSpPr>
        <p:spPr>
          <a:xfrm>
            <a:off x="5293824" y="1024940"/>
            <a:ext cx="3347286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КОРОТКО О КУРСЕ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871343-9384-45EA-B8F1-8B3536F804E2}"/>
              </a:ext>
            </a:extLst>
          </p:cNvPr>
          <p:cNvSpPr/>
          <p:nvPr/>
        </p:nvSpPr>
        <p:spPr>
          <a:xfrm>
            <a:off x="743193" y="4751521"/>
            <a:ext cx="3884428" cy="78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@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roman_isachenko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roman.isachenko@phystech.edu</a:t>
            </a:r>
            <a:endParaRPr lang="ru-RU" sz="1600" dirty="0">
              <a:highlight>
                <a:srgbClr val="00FFFF"/>
              </a:highlight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E1478E0-78AD-4AFD-95C6-0D3188AD3B49}"/>
              </a:ext>
            </a:extLst>
          </p:cNvPr>
          <p:cNvSpPr/>
          <p:nvPr/>
        </p:nvSpPr>
        <p:spPr>
          <a:xfrm>
            <a:off x="5233903" y="1526672"/>
            <a:ext cx="63852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Arial Black"/>
              </a:rPr>
              <a:t>О 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Курс посвящен современным генеративным моделям в приложении к компьютерному зрению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авторегрессионные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скрытых переменных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модели потоков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состязательные модели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диффузионные модели.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 курсе</a:t>
            </a: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освещаются теоретические свойства различных генеративных моделей, их взаимосвязи и методам оценивания качества.</a:t>
            </a:r>
          </a:p>
          <a:p>
            <a:pPr>
              <a:spcBef>
                <a:spcPts val="600"/>
              </a:spcBef>
            </a:pPr>
            <a:endParaRPr lang="ru-RU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ru-RU" dirty="0">
                <a:latin typeface="Arial Black"/>
              </a:rPr>
              <a:t>ЗАЧЕМ?</a:t>
            </a:r>
          </a:p>
          <a:p>
            <a:pPr>
              <a:spcBef>
                <a:spcPts val="600"/>
              </a:spcBef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Цель курса – объяснить студентам математический аппарат генеративных моделей и научить применять знания на практике. </a:t>
            </a:r>
            <a:endParaRPr lang="en-US" sz="16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CD5CDFD-FD08-574F-8BD1-992CB47CB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9B47603-75E8-F846-9FC9-66831E6408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75F511-7AC9-E847-A417-87945A3C9772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О ПРЕПОДАВАТЕЛЕ И КУРСЕ</a:t>
            </a:r>
          </a:p>
        </p:txBody>
      </p:sp>
    </p:spTree>
    <p:extLst>
      <p:ext uri="{BB962C8B-B14F-4D97-AF65-F5344CB8AC3E}">
        <p14:creationId xmlns:p14="http://schemas.microsoft.com/office/powerpoint/2010/main" val="41319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574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E7AFF6D-A5D0-9049-B258-3DF2772351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9" r="79232"/>
          <a:stretch/>
        </p:blipFill>
        <p:spPr>
          <a:xfrm>
            <a:off x="95194" y="4058293"/>
            <a:ext cx="2668911" cy="254502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EC38F62-49C5-5749-B69D-AB9B4E29F4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4597" r="64764" b="13134"/>
          <a:stretch/>
        </p:blipFill>
        <p:spPr>
          <a:xfrm>
            <a:off x="364616" y="1078701"/>
            <a:ext cx="2931611" cy="2505430"/>
          </a:xfrm>
          <a:prstGeom prst="rect">
            <a:avLst/>
          </a:prstGeom>
        </p:spPr>
      </p:pic>
      <p:pic>
        <p:nvPicPr>
          <p:cNvPr id="30" name="Объект 4">
            <a:extLst>
              <a:ext uri="{FF2B5EF4-FFF2-40B4-BE49-F238E27FC236}">
                <a16:creationId xmlns:a16="http://schemas.microsoft.com/office/drawing/2014/main" id="{6FC15948-C1F3-234E-BF69-75D509F3C8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" r="46628" b="50802"/>
          <a:stretch/>
        </p:blipFill>
        <p:spPr>
          <a:xfrm>
            <a:off x="8097039" y="738237"/>
            <a:ext cx="4111051" cy="19330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12606B-A5F4-4EA0-A6E5-0608463650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5" r="1640" b="3283"/>
          <a:stretch/>
        </p:blipFill>
        <p:spPr>
          <a:xfrm>
            <a:off x="3765521" y="988932"/>
            <a:ext cx="4002186" cy="268496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1A5A09-83E0-4D69-BD82-8DBB9FDF728A}"/>
              </a:ext>
            </a:extLst>
          </p:cNvPr>
          <p:cNvSpPr/>
          <p:nvPr/>
        </p:nvSpPr>
        <p:spPr>
          <a:xfrm>
            <a:off x="225267" y="1008225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Discriminant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594CCD0-01B1-4DD4-9D8E-EF97DF16299D}"/>
              </a:ext>
            </a:extLst>
          </p:cNvPr>
          <p:cNvSpPr/>
          <p:nvPr/>
        </p:nvSpPr>
        <p:spPr>
          <a:xfrm>
            <a:off x="3371319" y="1012948"/>
            <a:ext cx="2203301" cy="2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Generative model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CE6AF-7D72-4688-A359-A93779BBCD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35" t="14995"/>
          <a:stretch/>
        </p:blipFill>
        <p:spPr>
          <a:xfrm>
            <a:off x="5428129" y="4065789"/>
            <a:ext cx="2668910" cy="25450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212168-B304-4255-B07D-8137005746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6" t="15338" r="40653" b="27206"/>
          <a:stretch/>
        </p:blipFill>
        <p:spPr>
          <a:xfrm>
            <a:off x="2916158" y="4064794"/>
            <a:ext cx="2442427" cy="1813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BE9CA-5E43-4477-9821-0866EE9917FC}"/>
              </a:ext>
            </a:extLst>
          </p:cNvPr>
          <p:cNvSpPr txBox="1"/>
          <p:nvPr/>
        </p:nvSpPr>
        <p:spPr>
          <a:xfrm>
            <a:off x="2464644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B94F7-22DB-4391-B0C0-CAC6B8F39E49}"/>
              </a:ext>
            </a:extLst>
          </p:cNvPr>
          <p:cNvSpPr txBox="1"/>
          <p:nvPr/>
        </p:nvSpPr>
        <p:spPr>
          <a:xfrm>
            <a:off x="5122262" y="4308452"/>
            <a:ext cx="121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=</a:t>
            </a:r>
          </a:p>
        </p:txBody>
      </p:sp>
      <p:pic>
        <p:nvPicPr>
          <p:cNvPr id="22" name="Объект 4">
            <a:extLst>
              <a:ext uri="{FF2B5EF4-FFF2-40B4-BE49-F238E27FC236}">
                <a16:creationId xmlns:a16="http://schemas.microsoft.com/office/drawing/2014/main" id="{17BE810A-58BD-4712-B87A-52FCB78649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52307" r="31818"/>
          <a:stretch/>
        </p:blipFill>
        <p:spPr>
          <a:xfrm>
            <a:off x="8060781" y="2696055"/>
            <a:ext cx="4111051" cy="1499660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6560011-E99F-4294-8DA1-65E8465242D4}"/>
              </a:ext>
            </a:extLst>
          </p:cNvPr>
          <p:cNvSpPr/>
          <p:nvPr/>
        </p:nvSpPr>
        <p:spPr>
          <a:xfrm>
            <a:off x="261343" y="3937529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C320188-AF8B-440A-8824-0858E3A6F84B}"/>
              </a:ext>
            </a:extLst>
          </p:cNvPr>
          <p:cNvSpPr/>
          <p:nvPr/>
        </p:nvSpPr>
        <p:spPr>
          <a:xfrm>
            <a:off x="225268" y="950745"/>
            <a:ext cx="7742226" cy="2856653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Объект 4">
            <a:extLst>
              <a:ext uri="{FF2B5EF4-FFF2-40B4-BE49-F238E27FC236}">
                <a16:creationId xmlns:a16="http://schemas.microsoft.com/office/drawing/2014/main" id="{C9449973-22D0-45C5-8738-2B1BF796C5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5" t="38570" r="5999" b="18920"/>
          <a:stretch/>
        </p:blipFill>
        <p:spPr>
          <a:xfrm>
            <a:off x="9293002" y="4303492"/>
            <a:ext cx="1368692" cy="1510006"/>
          </a:xfrm>
          <a:prstGeom prst="rect">
            <a:avLst/>
          </a:prstGeom>
        </p:spPr>
      </p:pic>
      <p:pic>
        <p:nvPicPr>
          <p:cNvPr id="21" name="Объект 4">
            <a:extLst>
              <a:ext uri="{FF2B5EF4-FFF2-40B4-BE49-F238E27FC236}">
                <a16:creationId xmlns:a16="http://schemas.microsoft.com/office/drawing/2014/main" id="{005A94DB-0867-4F29-A609-AEE1BFAEF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5" t="8048" r="30625" b="55258"/>
          <a:stretch/>
        </p:blipFill>
        <p:spPr>
          <a:xfrm>
            <a:off x="8122100" y="4512039"/>
            <a:ext cx="1138912" cy="1365914"/>
          </a:xfrm>
          <a:prstGeom prst="rect">
            <a:avLst/>
          </a:prstGeom>
        </p:spPr>
      </p:pic>
      <p:pic>
        <p:nvPicPr>
          <p:cNvPr id="25" name="Объект 4">
            <a:extLst>
              <a:ext uri="{FF2B5EF4-FFF2-40B4-BE49-F238E27FC236}">
                <a16:creationId xmlns:a16="http://schemas.microsoft.com/office/drawing/2014/main" id="{D649C36D-38B6-41ED-8EC9-55034E0115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6" t="7210" b="68343"/>
          <a:stretch/>
        </p:blipFill>
        <p:spPr>
          <a:xfrm>
            <a:off x="8314413" y="5889950"/>
            <a:ext cx="2203302" cy="968050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246DDDB-4F6E-4FF7-9CE7-AA80AE796C8D}"/>
              </a:ext>
            </a:extLst>
          </p:cNvPr>
          <p:cNvSpPr/>
          <p:nvPr/>
        </p:nvSpPr>
        <p:spPr>
          <a:xfrm>
            <a:off x="10310358" y="4718603"/>
            <a:ext cx="2203301" cy="136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AND 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MORE</a:t>
            </a:r>
          </a:p>
          <a:p>
            <a:pPr algn="ctr"/>
            <a:r>
              <a:rPr lang="en-US" sz="2400" dirty="0">
                <a:solidFill>
                  <a:srgbClr val="041A35"/>
                </a:solidFill>
                <a:latin typeface="Arial Black"/>
              </a:rPr>
              <a:t>…</a:t>
            </a:r>
            <a:endParaRPr lang="ru-RU" sz="2400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0615B8E-2349-FD41-BD51-B5061B3F7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F5A348D-07F1-284C-9410-CF4D4B242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7DE24D-1CAB-9445-BCC9-5F80C35988B1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ГЕНЕРАТИВНЫЕ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1170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809455" y="1351006"/>
            <a:ext cx="3484082" cy="1831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13 лекций</a:t>
            </a:r>
          </a:p>
          <a:p>
            <a:pPr algn="just"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домашних заданий</a:t>
            </a:r>
          </a:p>
          <a:p>
            <a:pPr>
              <a:lnSpc>
                <a:spcPct val="2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экзамен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19EB1774-F21F-48C9-B2E5-2F0C95CEBDDE}"/>
              </a:ext>
            </a:extLst>
          </p:cNvPr>
          <p:cNvSpPr/>
          <p:nvPr/>
        </p:nvSpPr>
        <p:spPr>
          <a:xfrm>
            <a:off x="348193" y="1579971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14D28DDC-6C4B-46F8-8561-A96F8D7B6420}"/>
              </a:ext>
            </a:extLst>
          </p:cNvPr>
          <p:cNvSpPr/>
          <p:nvPr/>
        </p:nvSpPr>
        <p:spPr>
          <a:xfrm>
            <a:off x="348738" y="2266802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91D53AD9-62FD-42A1-9E62-BBE78E4B0819}"/>
              </a:ext>
            </a:extLst>
          </p:cNvPr>
          <p:cNvSpPr/>
          <p:nvPr/>
        </p:nvSpPr>
        <p:spPr>
          <a:xfrm>
            <a:off x="348207" y="2890342"/>
            <a:ext cx="407480" cy="340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6FE9680F-D09D-4FEF-86F1-EB8A8BE197E1}"/>
              </a:ext>
            </a:extLst>
          </p:cNvPr>
          <p:cNvSpPr/>
          <p:nvPr/>
        </p:nvSpPr>
        <p:spPr>
          <a:xfrm>
            <a:off x="146175" y="1210925"/>
            <a:ext cx="4574679" cy="2289304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C1B97516-9A1B-441F-A3AE-BB557E4AA866}"/>
              </a:ext>
            </a:extLst>
          </p:cNvPr>
          <p:cNvSpPr/>
          <p:nvPr/>
        </p:nvSpPr>
        <p:spPr>
          <a:xfrm>
            <a:off x="316293" y="1086789"/>
            <a:ext cx="4234441" cy="252225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СТРУКТУРА КУРСА</a:t>
            </a:r>
          </a:p>
        </p:txBody>
      </p:sp>
      <p:grpSp>
        <p:nvGrpSpPr>
          <p:cNvPr id="98" name="Group 158">
            <a:extLst>
              <a:ext uri="{FF2B5EF4-FFF2-40B4-BE49-F238E27FC236}">
                <a16:creationId xmlns:a16="http://schemas.microsoft.com/office/drawing/2014/main" id="{DD15E355-F352-483E-9510-C7E489D268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221" y="1649897"/>
            <a:ext cx="280784" cy="269085"/>
            <a:chOff x="6548" y="3015"/>
            <a:chExt cx="408" cy="391"/>
          </a:xfrm>
          <a:solidFill>
            <a:srgbClr val="001A34"/>
          </a:solidFill>
        </p:grpSpPr>
        <p:sp>
          <p:nvSpPr>
            <p:cNvPr id="99" name="Freeform 159">
              <a:extLst>
                <a:ext uri="{FF2B5EF4-FFF2-40B4-BE49-F238E27FC236}">
                  <a16:creationId xmlns:a16="http://schemas.microsoft.com/office/drawing/2014/main" id="{ACFFC8FA-6D88-47F0-8419-3CE23EBD2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" y="3015"/>
              <a:ext cx="337" cy="355"/>
            </a:xfrm>
            <a:custGeom>
              <a:avLst/>
              <a:gdLst>
                <a:gd name="T0" fmla="*/ 115 w 228"/>
                <a:gd name="T1" fmla="*/ 240 h 240"/>
                <a:gd name="T2" fmla="*/ 109 w 228"/>
                <a:gd name="T3" fmla="*/ 234 h 240"/>
                <a:gd name="T4" fmla="*/ 78 w 228"/>
                <a:gd name="T5" fmla="*/ 204 h 240"/>
                <a:gd name="T6" fmla="*/ 6 w 228"/>
                <a:gd name="T7" fmla="*/ 204 h 240"/>
                <a:gd name="T8" fmla="*/ 0 w 228"/>
                <a:gd name="T9" fmla="*/ 198 h 240"/>
                <a:gd name="T10" fmla="*/ 0 w 228"/>
                <a:gd name="T11" fmla="*/ 6 h 240"/>
                <a:gd name="T12" fmla="*/ 6 w 228"/>
                <a:gd name="T13" fmla="*/ 0 h 240"/>
                <a:gd name="T14" fmla="*/ 78 w 228"/>
                <a:gd name="T15" fmla="*/ 0 h 240"/>
                <a:gd name="T16" fmla="*/ 114 w 228"/>
                <a:gd name="T17" fmla="*/ 17 h 240"/>
                <a:gd name="T18" fmla="*/ 150 w 228"/>
                <a:gd name="T19" fmla="*/ 0 h 240"/>
                <a:gd name="T20" fmla="*/ 222 w 228"/>
                <a:gd name="T21" fmla="*/ 0 h 240"/>
                <a:gd name="T22" fmla="*/ 228 w 228"/>
                <a:gd name="T23" fmla="*/ 6 h 240"/>
                <a:gd name="T24" fmla="*/ 228 w 228"/>
                <a:gd name="T25" fmla="*/ 198 h 240"/>
                <a:gd name="T26" fmla="*/ 222 w 228"/>
                <a:gd name="T27" fmla="*/ 204 h 240"/>
                <a:gd name="T28" fmla="*/ 150 w 228"/>
                <a:gd name="T29" fmla="*/ 204 h 240"/>
                <a:gd name="T30" fmla="*/ 121 w 228"/>
                <a:gd name="T31" fmla="*/ 234 h 240"/>
                <a:gd name="T32" fmla="*/ 115 w 228"/>
                <a:gd name="T33" fmla="*/ 240 h 240"/>
                <a:gd name="T34" fmla="*/ 12 w 228"/>
                <a:gd name="T35" fmla="*/ 192 h 240"/>
                <a:gd name="T36" fmla="*/ 78 w 228"/>
                <a:gd name="T37" fmla="*/ 192 h 240"/>
                <a:gd name="T38" fmla="*/ 115 w 228"/>
                <a:gd name="T39" fmla="*/ 209 h 240"/>
                <a:gd name="T40" fmla="*/ 150 w 228"/>
                <a:gd name="T41" fmla="*/ 192 h 240"/>
                <a:gd name="T42" fmla="*/ 216 w 228"/>
                <a:gd name="T43" fmla="*/ 192 h 240"/>
                <a:gd name="T44" fmla="*/ 216 w 228"/>
                <a:gd name="T45" fmla="*/ 12 h 240"/>
                <a:gd name="T46" fmla="*/ 150 w 228"/>
                <a:gd name="T47" fmla="*/ 12 h 240"/>
                <a:gd name="T48" fmla="*/ 120 w 228"/>
                <a:gd name="T49" fmla="*/ 42 h 240"/>
                <a:gd name="T50" fmla="*/ 114 w 228"/>
                <a:gd name="T51" fmla="*/ 48 h 240"/>
                <a:gd name="T52" fmla="*/ 108 w 228"/>
                <a:gd name="T53" fmla="*/ 42 h 240"/>
                <a:gd name="T54" fmla="*/ 78 w 228"/>
                <a:gd name="T55" fmla="*/ 12 h 240"/>
                <a:gd name="T56" fmla="*/ 12 w 228"/>
                <a:gd name="T57" fmla="*/ 12 h 240"/>
                <a:gd name="T58" fmla="*/ 12 w 228"/>
                <a:gd name="T59" fmla="*/ 19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8" h="240">
                  <a:moveTo>
                    <a:pt x="115" y="240"/>
                  </a:moveTo>
                  <a:cubicBezTo>
                    <a:pt x="111" y="240"/>
                    <a:pt x="109" y="237"/>
                    <a:pt x="109" y="234"/>
                  </a:cubicBezTo>
                  <a:cubicBezTo>
                    <a:pt x="109" y="213"/>
                    <a:pt x="9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6" y="0"/>
                    <a:pt x="108" y="6"/>
                    <a:pt x="114" y="17"/>
                  </a:cubicBezTo>
                  <a:cubicBezTo>
                    <a:pt x="121" y="6"/>
                    <a:pt x="133" y="0"/>
                    <a:pt x="15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6" y="0"/>
                    <a:pt x="228" y="3"/>
                    <a:pt x="228" y="6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201"/>
                    <a:pt x="226" y="204"/>
                    <a:pt x="222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0" y="204"/>
                    <a:pt x="121" y="213"/>
                    <a:pt x="121" y="234"/>
                  </a:cubicBezTo>
                  <a:cubicBezTo>
                    <a:pt x="121" y="237"/>
                    <a:pt x="118" y="240"/>
                    <a:pt x="115" y="240"/>
                  </a:cubicBezTo>
                  <a:close/>
                  <a:moveTo>
                    <a:pt x="12" y="192"/>
                  </a:moveTo>
                  <a:cubicBezTo>
                    <a:pt x="78" y="192"/>
                    <a:pt x="78" y="192"/>
                    <a:pt x="78" y="192"/>
                  </a:cubicBezTo>
                  <a:cubicBezTo>
                    <a:pt x="95" y="192"/>
                    <a:pt x="108" y="198"/>
                    <a:pt x="115" y="209"/>
                  </a:cubicBezTo>
                  <a:cubicBezTo>
                    <a:pt x="121" y="198"/>
                    <a:pt x="133" y="192"/>
                    <a:pt x="150" y="192"/>
                  </a:cubicBezTo>
                  <a:cubicBezTo>
                    <a:pt x="216" y="192"/>
                    <a:pt x="216" y="192"/>
                    <a:pt x="216" y="192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30" y="12"/>
                    <a:pt x="120" y="21"/>
                    <a:pt x="120" y="42"/>
                  </a:cubicBezTo>
                  <a:cubicBezTo>
                    <a:pt x="120" y="45"/>
                    <a:pt x="118" y="48"/>
                    <a:pt x="114" y="48"/>
                  </a:cubicBezTo>
                  <a:cubicBezTo>
                    <a:pt x="111" y="48"/>
                    <a:pt x="108" y="45"/>
                    <a:pt x="108" y="42"/>
                  </a:cubicBezTo>
                  <a:cubicBezTo>
                    <a:pt x="108" y="21"/>
                    <a:pt x="99" y="12"/>
                    <a:pt x="7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0" name="Freeform 160">
              <a:extLst>
                <a:ext uri="{FF2B5EF4-FFF2-40B4-BE49-F238E27FC236}">
                  <a16:creationId xmlns:a16="http://schemas.microsoft.com/office/drawing/2014/main" id="{A5DFC715-F3B4-4887-A1F4-6ACAC063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" y="3051"/>
              <a:ext cx="408" cy="355"/>
            </a:xfrm>
            <a:custGeom>
              <a:avLst/>
              <a:gdLst>
                <a:gd name="T0" fmla="*/ 156 w 276"/>
                <a:gd name="T1" fmla="*/ 240 h 240"/>
                <a:gd name="T2" fmla="*/ 120 w 276"/>
                <a:gd name="T3" fmla="*/ 240 h 240"/>
                <a:gd name="T4" fmla="*/ 114 w 276"/>
                <a:gd name="T5" fmla="*/ 234 h 240"/>
                <a:gd name="T6" fmla="*/ 78 w 276"/>
                <a:gd name="T7" fmla="*/ 204 h 240"/>
                <a:gd name="T8" fmla="*/ 6 w 276"/>
                <a:gd name="T9" fmla="*/ 204 h 240"/>
                <a:gd name="T10" fmla="*/ 0 w 276"/>
                <a:gd name="T11" fmla="*/ 198 h 240"/>
                <a:gd name="T12" fmla="*/ 0 w 276"/>
                <a:gd name="T13" fmla="*/ 6 h 240"/>
                <a:gd name="T14" fmla="*/ 6 w 276"/>
                <a:gd name="T15" fmla="*/ 0 h 240"/>
                <a:gd name="T16" fmla="*/ 30 w 276"/>
                <a:gd name="T17" fmla="*/ 0 h 240"/>
                <a:gd name="T18" fmla="*/ 36 w 276"/>
                <a:gd name="T19" fmla="*/ 6 h 240"/>
                <a:gd name="T20" fmla="*/ 30 w 276"/>
                <a:gd name="T21" fmla="*/ 12 h 240"/>
                <a:gd name="T22" fmla="*/ 12 w 276"/>
                <a:gd name="T23" fmla="*/ 12 h 240"/>
                <a:gd name="T24" fmla="*/ 12 w 276"/>
                <a:gd name="T25" fmla="*/ 192 h 240"/>
                <a:gd name="T26" fmla="*/ 78 w 276"/>
                <a:gd name="T27" fmla="*/ 192 h 240"/>
                <a:gd name="T28" fmla="*/ 126 w 276"/>
                <a:gd name="T29" fmla="*/ 228 h 240"/>
                <a:gd name="T30" fmla="*/ 151 w 276"/>
                <a:gd name="T31" fmla="*/ 228 h 240"/>
                <a:gd name="T32" fmla="*/ 198 w 276"/>
                <a:gd name="T33" fmla="*/ 192 h 240"/>
                <a:gd name="T34" fmla="*/ 264 w 276"/>
                <a:gd name="T35" fmla="*/ 192 h 240"/>
                <a:gd name="T36" fmla="*/ 264 w 276"/>
                <a:gd name="T37" fmla="*/ 12 h 240"/>
                <a:gd name="T38" fmla="*/ 246 w 276"/>
                <a:gd name="T39" fmla="*/ 12 h 240"/>
                <a:gd name="T40" fmla="*/ 240 w 276"/>
                <a:gd name="T41" fmla="*/ 6 h 240"/>
                <a:gd name="T42" fmla="*/ 246 w 276"/>
                <a:gd name="T43" fmla="*/ 0 h 240"/>
                <a:gd name="T44" fmla="*/ 270 w 276"/>
                <a:gd name="T45" fmla="*/ 0 h 240"/>
                <a:gd name="T46" fmla="*/ 276 w 276"/>
                <a:gd name="T47" fmla="*/ 6 h 240"/>
                <a:gd name="T48" fmla="*/ 276 w 276"/>
                <a:gd name="T49" fmla="*/ 198 h 240"/>
                <a:gd name="T50" fmla="*/ 270 w 276"/>
                <a:gd name="T51" fmla="*/ 204 h 240"/>
                <a:gd name="T52" fmla="*/ 198 w 276"/>
                <a:gd name="T53" fmla="*/ 204 h 240"/>
                <a:gd name="T54" fmla="*/ 162 w 276"/>
                <a:gd name="T55" fmla="*/ 234 h 240"/>
                <a:gd name="T56" fmla="*/ 156 w 276"/>
                <a:gd name="T5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240">
                  <a:moveTo>
                    <a:pt x="156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17" y="240"/>
                    <a:pt x="114" y="237"/>
                    <a:pt x="114" y="234"/>
                  </a:cubicBezTo>
                  <a:cubicBezTo>
                    <a:pt x="114" y="207"/>
                    <a:pt x="89" y="204"/>
                    <a:pt x="78" y="204"/>
                  </a:cubicBez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78" y="192"/>
                    <a:pt x="78" y="192"/>
                    <a:pt x="78" y="192"/>
                  </a:cubicBezTo>
                  <a:cubicBezTo>
                    <a:pt x="105" y="192"/>
                    <a:pt x="123" y="206"/>
                    <a:pt x="126" y="228"/>
                  </a:cubicBezTo>
                  <a:cubicBezTo>
                    <a:pt x="151" y="228"/>
                    <a:pt x="151" y="228"/>
                    <a:pt x="151" y="228"/>
                  </a:cubicBezTo>
                  <a:cubicBezTo>
                    <a:pt x="154" y="206"/>
                    <a:pt x="172" y="192"/>
                    <a:pt x="198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3" y="12"/>
                    <a:pt x="240" y="9"/>
                    <a:pt x="240" y="6"/>
                  </a:cubicBezTo>
                  <a:cubicBezTo>
                    <a:pt x="240" y="3"/>
                    <a:pt x="243" y="0"/>
                    <a:pt x="24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201"/>
                    <a:pt x="274" y="204"/>
                    <a:pt x="270" y="204"/>
                  </a:cubicBezTo>
                  <a:cubicBezTo>
                    <a:pt x="198" y="204"/>
                    <a:pt x="198" y="204"/>
                    <a:pt x="198" y="204"/>
                  </a:cubicBezTo>
                  <a:cubicBezTo>
                    <a:pt x="188" y="204"/>
                    <a:pt x="162" y="207"/>
                    <a:pt x="162" y="234"/>
                  </a:cubicBezTo>
                  <a:cubicBezTo>
                    <a:pt x="162" y="237"/>
                    <a:pt x="160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1" name="Freeform 161">
              <a:extLst>
                <a:ext uri="{FF2B5EF4-FFF2-40B4-BE49-F238E27FC236}">
                  <a16:creationId xmlns:a16="http://schemas.microsoft.com/office/drawing/2014/main" id="{34F37C6F-8001-46C9-B0EE-49BD8BE1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" y="3068"/>
              <a:ext cx="18" cy="293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5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5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06" name="Group 207">
            <a:extLst>
              <a:ext uri="{FF2B5EF4-FFF2-40B4-BE49-F238E27FC236}">
                <a16:creationId xmlns:a16="http://schemas.microsoft.com/office/drawing/2014/main" id="{1C9272A7-36D7-4568-8B93-D39771C7C9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7089" y="2333990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07" name="Freeform 208">
              <a:extLst>
                <a:ext uri="{FF2B5EF4-FFF2-40B4-BE49-F238E27FC236}">
                  <a16:creationId xmlns:a16="http://schemas.microsoft.com/office/drawing/2014/main" id="{8D9CB70F-B072-43B9-B227-32C52355D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8" name="Freeform 209">
              <a:extLst>
                <a:ext uri="{FF2B5EF4-FFF2-40B4-BE49-F238E27FC236}">
                  <a16:creationId xmlns:a16="http://schemas.microsoft.com/office/drawing/2014/main" id="{77DCAA73-EDD4-4094-9237-FF693AB9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09" name="Freeform 210">
              <a:extLst>
                <a:ext uri="{FF2B5EF4-FFF2-40B4-BE49-F238E27FC236}">
                  <a16:creationId xmlns:a16="http://schemas.microsoft.com/office/drawing/2014/main" id="{51BBE23B-A403-4804-AEC2-D4C15487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0" name="Freeform 211">
              <a:extLst>
                <a:ext uri="{FF2B5EF4-FFF2-40B4-BE49-F238E27FC236}">
                  <a16:creationId xmlns:a16="http://schemas.microsoft.com/office/drawing/2014/main" id="{C6562776-FEDC-4755-8CB9-05520E34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1" name="Freeform 212">
              <a:extLst>
                <a:ext uri="{FF2B5EF4-FFF2-40B4-BE49-F238E27FC236}">
                  <a16:creationId xmlns:a16="http://schemas.microsoft.com/office/drawing/2014/main" id="{397557A0-7978-4D96-A108-07C76A77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2" name="Freeform 213">
              <a:extLst>
                <a:ext uri="{FF2B5EF4-FFF2-40B4-BE49-F238E27FC236}">
                  <a16:creationId xmlns:a16="http://schemas.microsoft.com/office/drawing/2014/main" id="{73633EDC-3933-450F-AB3A-BD0FB6581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3" name="Freeform 214">
              <a:extLst>
                <a:ext uri="{FF2B5EF4-FFF2-40B4-BE49-F238E27FC236}">
                  <a16:creationId xmlns:a16="http://schemas.microsoft.com/office/drawing/2014/main" id="{DC8A1E9C-5457-4788-B956-480171FF9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4" name="Freeform 215">
              <a:extLst>
                <a:ext uri="{FF2B5EF4-FFF2-40B4-BE49-F238E27FC236}">
                  <a16:creationId xmlns:a16="http://schemas.microsoft.com/office/drawing/2014/main" id="{C2CD9D37-1F50-4BAD-B3E3-3D1288A51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5" name="Freeform 216">
              <a:extLst>
                <a:ext uri="{FF2B5EF4-FFF2-40B4-BE49-F238E27FC236}">
                  <a16:creationId xmlns:a16="http://schemas.microsoft.com/office/drawing/2014/main" id="{1AF06020-16DA-41A0-A8AD-49A1EC35A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6" name="Freeform 217">
              <a:extLst>
                <a:ext uri="{FF2B5EF4-FFF2-40B4-BE49-F238E27FC236}">
                  <a16:creationId xmlns:a16="http://schemas.microsoft.com/office/drawing/2014/main" id="{B9CF746A-9953-4A5F-AC4A-4DC7B2D0E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7" name="Freeform 218">
              <a:extLst>
                <a:ext uri="{FF2B5EF4-FFF2-40B4-BE49-F238E27FC236}">
                  <a16:creationId xmlns:a16="http://schemas.microsoft.com/office/drawing/2014/main" id="{85E17C4B-6760-4ED7-BD00-1C51DBDE8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8" name="Freeform 219">
              <a:extLst>
                <a:ext uri="{FF2B5EF4-FFF2-40B4-BE49-F238E27FC236}">
                  <a16:creationId xmlns:a16="http://schemas.microsoft.com/office/drawing/2014/main" id="{629021CE-DA80-4C71-BEE5-FC5E05D8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9" name="Freeform 220">
              <a:extLst>
                <a:ext uri="{FF2B5EF4-FFF2-40B4-BE49-F238E27FC236}">
                  <a16:creationId xmlns:a16="http://schemas.microsoft.com/office/drawing/2014/main" id="{F21A8428-BFF1-4834-9333-C900DA9E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0" name="Oval 221">
              <a:extLst>
                <a:ext uri="{FF2B5EF4-FFF2-40B4-BE49-F238E27FC236}">
                  <a16:creationId xmlns:a16="http://schemas.microsoft.com/office/drawing/2014/main" id="{6AE263B7-53D0-4A26-A575-7D2492043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1" name="Rectangle 222">
              <a:extLst>
                <a:ext uri="{FF2B5EF4-FFF2-40B4-BE49-F238E27FC236}">
                  <a16:creationId xmlns:a16="http://schemas.microsoft.com/office/drawing/2014/main" id="{16C15715-16F7-453B-BBED-947685BE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pSp>
        <p:nvGrpSpPr>
          <p:cNvPr id="122" name="Group 70">
            <a:extLst>
              <a:ext uri="{FF2B5EF4-FFF2-40B4-BE49-F238E27FC236}">
                <a16:creationId xmlns:a16="http://schemas.microsoft.com/office/drawing/2014/main" id="{15AA9984-7DC4-4632-A73E-54576132B7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45" y="2947111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23" name="Freeform 71">
              <a:extLst>
                <a:ext uri="{FF2B5EF4-FFF2-40B4-BE49-F238E27FC236}">
                  <a16:creationId xmlns:a16="http://schemas.microsoft.com/office/drawing/2014/main" id="{4B50D214-1048-4CB7-A16C-BD905C23D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4" name="Freeform 72">
              <a:extLst>
                <a:ext uri="{FF2B5EF4-FFF2-40B4-BE49-F238E27FC236}">
                  <a16:creationId xmlns:a16="http://schemas.microsoft.com/office/drawing/2014/main" id="{23FBFE44-CD71-4D97-BFF0-9BAD1905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670FB0A1-487A-4A92-A1F8-A4FF491A6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65A96B8E-E136-47E1-AC76-5031883C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1023906" y="4295942"/>
            <a:ext cx="35706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6 </a:t>
            </a:r>
            <a:r>
              <a:rPr lang="ru-RU" sz="1600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дз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по 13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78 балла</a:t>
            </a:r>
          </a:p>
          <a:p>
            <a:pPr algn="just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экзамен 26 баллов: 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26 балла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=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104 балла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оценка</a:t>
            </a:r>
            <a:r>
              <a:rPr lang="en-US" sz="1600" dirty="0">
                <a:ea typeface="Segoe UI Symbol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r>
              <a:rPr lang="ru-RU" sz="1600" dirty="0">
                <a:ea typeface="Segoe UI Symbol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 err="1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relu</a:t>
            </a:r>
            <a:r>
              <a:rPr lang="en-US" sz="1600" dirty="0">
                <a:latin typeface="Arial Black" panose="020B0A04020102020204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(#points/8 - 2)</a:t>
            </a:r>
            <a:endParaRPr lang="ru-RU" sz="16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7E9E538-62B7-4646-BE7E-A05CEE8E3F03}"/>
              </a:ext>
            </a:extLst>
          </p:cNvPr>
          <p:cNvSpPr/>
          <p:nvPr/>
        </p:nvSpPr>
        <p:spPr>
          <a:xfrm>
            <a:off x="146176" y="3831935"/>
            <a:ext cx="4574678" cy="2753412"/>
          </a:xfrm>
          <a:prstGeom prst="roundRect">
            <a:avLst>
              <a:gd name="adj" fmla="val 1048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AC080188-3825-4847-BA20-9F1010A8A646}"/>
              </a:ext>
            </a:extLst>
          </p:cNvPr>
          <p:cNvSpPr/>
          <p:nvPr/>
        </p:nvSpPr>
        <p:spPr>
          <a:xfrm>
            <a:off x="316293" y="3751754"/>
            <a:ext cx="4234440" cy="30323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КАК ФОРМИРУЕТСЯ ОЦЕНКА?</a:t>
            </a:r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0232CCC4-9F56-427A-9D6C-9E04E32D8CD3}"/>
              </a:ext>
            </a:extLst>
          </p:cNvPr>
          <p:cNvSpPr/>
          <p:nvPr/>
        </p:nvSpPr>
        <p:spPr>
          <a:xfrm>
            <a:off x="360865" y="4306509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207">
            <a:extLst>
              <a:ext uri="{FF2B5EF4-FFF2-40B4-BE49-F238E27FC236}">
                <a16:creationId xmlns:a16="http://schemas.microsoft.com/office/drawing/2014/main" id="{34CFE73C-F591-42EA-A482-5D8891DDB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216" y="4373697"/>
            <a:ext cx="314989" cy="275060"/>
            <a:chOff x="3437" y="3023"/>
            <a:chExt cx="426" cy="372"/>
          </a:xfrm>
          <a:solidFill>
            <a:srgbClr val="001A34"/>
          </a:solidFill>
        </p:grpSpPr>
        <p:sp>
          <p:nvSpPr>
            <p:cNvPr id="165" name="Freeform 208">
              <a:extLst>
                <a:ext uri="{FF2B5EF4-FFF2-40B4-BE49-F238E27FC236}">
                  <a16:creationId xmlns:a16="http://schemas.microsoft.com/office/drawing/2014/main" id="{58E8B884-515A-410D-803B-37E0F668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3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6" name="Freeform 209">
              <a:extLst>
                <a:ext uri="{FF2B5EF4-FFF2-40B4-BE49-F238E27FC236}">
                  <a16:creationId xmlns:a16="http://schemas.microsoft.com/office/drawing/2014/main" id="{E9787B81-F147-4C2E-A39A-00CAE22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3159"/>
              <a:ext cx="26" cy="81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1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7" name="Freeform 210">
              <a:extLst>
                <a:ext uri="{FF2B5EF4-FFF2-40B4-BE49-F238E27FC236}">
                  <a16:creationId xmlns:a16="http://schemas.microsoft.com/office/drawing/2014/main" id="{34018633-7873-407E-9588-06F7CB03B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071"/>
              <a:ext cx="27" cy="82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2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8" name="Freeform 211">
              <a:extLst>
                <a:ext uri="{FF2B5EF4-FFF2-40B4-BE49-F238E27FC236}">
                  <a16:creationId xmlns:a16="http://schemas.microsoft.com/office/drawing/2014/main" id="{9A36F68C-73C5-44F8-AEC4-3D09E3AE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3 w 18"/>
                <a:gd name="T7" fmla="*/ 16 h 55"/>
                <a:gd name="T8" fmla="*/ 3 w 18"/>
                <a:gd name="T9" fmla="*/ 7 h 55"/>
                <a:gd name="T10" fmla="*/ 8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9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0" y="13"/>
                    <a:pt x="0" y="10"/>
                    <a:pt x="3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1"/>
                    <a:pt x="12" y="0"/>
                    <a:pt x="14" y="1"/>
                  </a:cubicBezTo>
                  <a:cubicBezTo>
                    <a:pt x="17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69" name="Freeform 212">
              <a:extLst>
                <a:ext uri="{FF2B5EF4-FFF2-40B4-BE49-F238E27FC236}">
                  <a16:creationId xmlns:a16="http://schemas.microsoft.com/office/drawing/2014/main" id="{1D232C35-C1DD-4AB7-A305-940EC01D4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3071"/>
              <a:ext cx="26" cy="82"/>
            </a:xfrm>
            <a:custGeom>
              <a:avLst/>
              <a:gdLst>
                <a:gd name="T0" fmla="*/ 11 w 17"/>
                <a:gd name="T1" fmla="*/ 55 h 55"/>
                <a:gd name="T2" fmla="*/ 5 w 17"/>
                <a:gd name="T3" fmla="*/ 49 h 55"/>
                <a:gd name="T4" fmla="*/ 5 w 17"/>
                <a:gd name="T5" fmla="*/ 18 h 55"/>
                <a:gd name="T6" fmla="*/ 2 w 17"/>
                <a:gd name="T7" fmla="*/ 16 h 55"/>
                <a:gd name="T8" fmla="*/ 2 w 17"/>
                <a:gd name="T9" fmla="*/ 7 h 55"/>
                <a:gd name="T10" fmla="*/ 7 w 17"/>
                <a:gd name="T11" fmla="*/ 3 h 55"/>
                <a:gd name="T12" fmla="*/ 14 w 17"/>
                <a:gd name="T13" fmla="*/ 1 h 55"/>
                <a:gd name="T14" fmla="*/ 17 w 17"/>
                <a:gd name="T15" fmla="*/ 7 h 55"/>
                <a:gd name="T16" fmla="*/ 17 w 17"/>
                <a:gd name="T17" fmla="*/ 49 h 55"/>
                <a:gd name="T18" fmla="*/ 11 w 17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5">
                  <a:moveTo>
                    <a:pt x="11" y="55"/>
                  </a:moveTo>
                  <a:cubicBezTo>
                    <a:pt x="8" y="55"/>
                    <a:pt x="5" y="52"/>
                    <a:pt x="5" y="4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7" y="4"/>
                    <a:pt x="17" y="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5" y="55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0" name="Freeform 213">
              <a:extLst>
                <a:ext uri="{FF2B5EF4-FFF2-40B4-BE49-F238E27FC236}">
                  <a16:creationId xmlns:a16="http://schemas.microsoft.com/office/drawing/2014/main" id="{A4F01247-5CB4-4DC4-9B32-645A4382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159"/>
              <a:ext cx="27" cy="81"/>
            </a:xfrm>
            <a:custGeom>
              <a:avLst/>
              <a:gdLst>
                <a:gd name="T0" fmla="*/ 12 w 18"/>
                <a:gd name="T1" fmla="*/ 55 h 55"/>
                <a:gd name="T2" fmla="*/ 6 w 18"/>
                <a:gd name="T3" fmla="*/ 49 h 55"/>
                <a:gd name="T4" fmla="*/ 6 w 18"/>
                <a:gd name="T5" fmla="*/ 18 h 55"/>
                <a:gd name="T6" fmla="*/ 2 w 18"/>
                <a:gd name="T7" fmla="*/ 16 h 55"/>
                <a:gd name="T8" fmla="*/ 2 w 18"/>
                <a:gd name="T9" fmla="*/ 7 h 55"/>
                <a:gd name="T10" fmla="*/ 7 w 18"/>
                <a:gd name="T11" fmla="*/ 3 h 55"/>
                <a:gd name="T12" fmla="*/ 14 w 18"/>
                <a:gd name="T13" fmla="*/ 1 h 55"/>
                <a:gd name="T14" fmla="*/ 18 w 18"/>
                <a:gd name="T15" fmla="*/ 7 h 55"/>
                <a:gd name="T16" fmla="*/ 18 w 18"/>
                <a:gd name="T17" fmla="*/ 49 h 55"/>
                <a:gd name="T18" fmla="*/ 12 w 18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5">
                  <a:moveTo>
                    <a:pt x="12" y="55"/>
                  </a:moveTo>
                  <a:cubicBezTo>
                    <a:pt x="8" y="55"/>
                    <a:pt x="6" y="52"/>
                    <a:pt x="6" y="4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0" y="13"/>
                    <a:pt x="0" y="10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6" y="2"/>
                    <a:pt x="18" y="4"/>
                    <a:pt x="18" y="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2"/>
                    <a:pt x="15" y="55"/>
                    <a:pt x="1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1" name="Freeform 214">
              <a:extLst>
                <a:ext uri="{FF2B5EF4-FFF2-40B4-BE49-F238E27FC236}">
                  <a16:creationId xmlns:a16="http://schemas.microsoft.com/office/drawing/2014/main" id="{75DFB6E7-6700-4273-9797-B699E9A43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" y="3071"/>
              <a:ext cx="50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8" y="43"/>
                    <a:pt x="22" y="43"/>
                    <a:pt x="22" y="28"/>
                  </a:cubicBezTo>
                  <a:cubicBezTo>
                    <a:pt x="22" y="12"/>
                    <a:pt x="18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2" name="Freeform 215">
              <a:extLst>
                <a:ext uri="{FF2B5EF4-FFF2-40B4-BE49-F238E27FC236}">
                  <a16:creationId xmlns:a16="http://schemas.microsoft.com/office/drawing/2014/main" id="{FC6ED2B0-9AC2-4A25-91AB-4125B9B66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" y="3071"/>
              <a:ext cx="51" cy="82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3" name="Freeform 216">
              <a:extLst>
                <a:ext uri="{FF2B5EF4-FFF2-40B4-BE49-F238E27FC236}">
                  <a16:creationId xmlns:a16="http://schemas.microsoft.com/office/drawing/2014/main" id="{C9DEA197-B8B6-4F54-A7B6-4E5EDF6EA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" y="3159"/>
              <a:ext cx="50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5" y="12"/>
                    <a:pt x="12" y="12"/>
                    <a:pt x="12" y="28"/>
                  </a:cubicBezTo>
                  <a:cubicBezTo>
                    <a:pt x="12" y="43"/>
                    <a:pt x="15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4" name="Freeform 217">
              <a:extLst>
                <a:ext uri="{FF2B5EF4-FFF2-40B4-BE49-F238E27FC236}">
                  <a16:creationId xmlns:a16="http://schemas.microsoft.com/office/drawing/2014/main" id="{C8E7646F-3898-4537-89DB-15C588960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8" y="3159"/>
              <a:ext cx="51" cy="81"/>
            </a:xfrm>
            <a:custGeom>
              <a:avLst/>
              <a:gdLst>
                <a:gd name="T0" fmla="*/ 17 w 34"/>
                <a:gd name="T1" fmla="*/ 55 h 55"/>
                <a:gd name="T2" fmla="*/ 0 w 34"/>
                <a:gd name="T3" fmla="*/ 28 h 55"/>
                <a:gd name="T4" fmla="*/ 17 w 34"/>
                <a:gd name="T5" fmla="*/ 0 h 55"/>
                <a:gd name="T6" fmla="*/ 34 w 34"/>
                <a:gd name="T7" fmla="*/ 28 h 55"/>
                <a:gd name="T8" fmla="*/ 17 w 34"/>
                <a:gd name="T9" fmla="*/ 55 h 55"/>
                <a:gd name="T10" fmla="*/ 17 w 34"/>
                <a:gd name="T11" fmla="*/ 12 h 55"/>
                <a:gd name="T12" fmla="*/ 12 w 34"/>
                <a:gd name="T13" fmla="*/ 28 h 55"/>
                <a:gd name="T14" fmla="*/ 17 w 34"/>
                <a:gd name="T15" fmla="*/ 43 h 55"/>
                <a:gd name="T16" fmla="*/ 22 w 34"/>
                <a:gd name="T17" fmla="*/ 28 h 55"/>
                <a:gd name="T18" fmla="*/ 17 w 34"/>
                <a:gd name="T19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5">
                  <a:moveTo>
                    <a:pt x="17" y="55"/>
                  </a:moveTo>
                  <a:cubicBezTo>
                    <a:pt x="0" y="55"/>
                    <a:pt x="0" y="35"/>
                    <a:pt x="0" y="28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34" y="0"/>
                    <a:pt x="34" y="20"/>
                    <a:pt x="34" y="28"/>
                  </a:cubicBezTo>
                  <a:cubicBezTo>
                    <a:pt x="34" y="35"/>
                    <a:pt x="34" y="55"/>
                    <a:pt x="17" y="55"/>
                  </a:cubicBezTo>
                  <a:close/>
                  <a:moveTo>
                    <a:pt x="17" y="12"/>
                  </a:moveTo>
                  <a:cubicBezTo>
                    <a:pt x="16" y="12"/>
                    <a:pt x="12" y="12"/>
                    <a:pt x="12" y="28"/>
                  </a:cubicBezTo>
                  <a:cubicBezTo>
                    <a:pt x="12" y="43"/>
                    <a:pt x="16" y="43"/>
                    <a:pt x="17" y="43"/>
                  </a:cubicBezTo>
                  <a:cubicBezTo>
                    <a:pt x="19" y="43"/>
                    <a:pt x="22" y="43"/>
                    <a:pt x="22" y="28"/>
                  </a:cubicBezTo>
                  <a:cubicBezTo>
                    <a:pt x="22" y="12"/>
                    <a:pt x="19" y="12"/>
                    <a:pt x="1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5" name="Freeform 218">
              <a:extLst>
                <a:ext uri="{FF2B5EF4-FFF2-40B4-BE49-F238E27FC236}">
                  <a16:creationId xmlns:a16="http://schemas.microsoft.com/office/drawing/2014/main" id="{8D6A1C1D-2495-4522-A63B-A1F9D73D3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3023"/>
              <a:ext cx="426" cy="337"/>
            </a:xfrm>
            <a:custGeom>
              <a:avLst/>
              <a:gdLst>
                <a:gd name="T0" fmla="*/ 264 w 288"/>
                <a:gd name="T1" fmla="*/ 228 h 228"/>
                <a:gd name="T2" fmla="*/ 24 w 288"/>
                <a:gd name="T3" fmla="*/ 228 h 228"/>
                <a:gd name="T4" fmla="*/ 0 w 288"/>
                <a:gd name="T5" fmla="*/ 203 h 228"/>
                <a:gd name="T6" fmla="*/ 0 w 288"/>
                <a:gd name="T7" fmla="*/ 25 h 228"/>
                <a:gd name="T8" fmla="*/ 24 w 288"/>
                <a:gd name="T9" fmla="*/ 0 h 228"/>
                <a:gd name="T10" fmla="*/ 264 w 288"/>
                <a:gd name="T11" fmla="*/ 0 h 228"/>
                <a:gd name="T12" fmla="*/ 288 w 288"/>
                <a:gd name="T13" fmla="*/ 25 h 228"/>
                <a:gd name="T14" fmla="*/ 288 w 288"/>
                <a:gd name="T15" fmla="*/ 203 h 228"/>
                <a:gd name="T16" fmla="*/ 264 w 288"/>
                <a:gd name="T17" fmla="*/ 228 h 228"/>
                <a:gd name="T18" fmla="*/ 24 w 288"/>
                <a:gd name="T19" fmla="*/ 12 h 228"/>
                <a:gd name="T20" fmla="*/ 12 w 288"/>
                <a:gd name="T21" fmla="*/ 25 h 228"/>
                <a:gd name="T22" fmla="*/ 12 w 288"/>
                <a:gd name="T23" fmla="*/ 203 h 228"/>
                <a:gd name="T24" fmla="*/ 24 w 288"/>
                <a:gd name="T25" fmla="*/ 216 h 228"/>
                <a:gd name="T26" fmla="*/ 264 w 288"/>
                <a:gd name="T27" fmla="*/ 216 h 228"/>
                <a:gd name="T28" fmla="*/ 276 w 288"/>
                <a:gd name="T29" fmla="*/ 203 h 228"/>
                <a:gd name="T30" fmla="*/ 276 w 288"/>
                <a:gd name="T31" fmla="*/ 25 h 228"/>
                <a:gd name="T32" fmla="*/ 264 w 288"/>
                <a:gd name="T33" fmla="*/ 12 h 228"/>
                <a:gd name="T34" fmla="*/ 24 w 288"/>
                <a:gd name="T3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28">
                  <a:moveTo>
                    <a:pt x="264" y="228"/>
                  </a:moveTo>
                  <a:cubicBezTo>
                    <a:pt x="24" y="228"/>
                    <a:pt x="24" y="228"/>
                    <a:pt x="24" y="228"/>
                  </a:cubicBezTo>
                  <a:cubicBezTo>
                    <a:pt x="10" y="228"/>
                    <a:pt x="0" y="217"/>
                    <a:pt x="0" y="20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5"/>
                  </a:cubicBezTo>
                  <a:cubicBezTo>
                    <a:pt x="288" y="203"/>
                    <a:pt x="288" y="203"/>
                    <a:pt x="288" y="203"/>
                  </a:cubicBezTo>
                  <a:cubicBezTo>
                    <a:pt x="288" y="217"/>
                    <a:pt x="277" y="228"/>
                    <a:pt x="264" y="22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5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10"/>
                    <a:pt x="17" y="216"/>
                    <a:pt x="24" y="216"/>
                  </a:cubicBezTo>
                  <a:cubicBezTo>
                    <a:pt x="264" y="216"/>
                    <a:pt x="264" y="216"/>
                    <a:pt x="264" y="216"/>
                  </a:cubicBezTo>
                  <a:cubicBezTo>
                    <a:pt x="270" y="216"/>
                    <a:pt x="276" y="210"/>
                    <a:pt x="276" y="203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6" y="18"/>
                    <a:pt x="270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6" name="Freeform 219">
              <a:extLst>
                <a:ext uri="{FF2B5EF4-FFF2-40B4-BE49-F238E27FC236}">
                  <a16:creationId xmlns:a16="http://schemas.microsoft.com/office/drawing/2014/main" id="{43879246-D3D5-4231-A4B1-AA5290245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3378"/>
              <a:ext cx="266" cy="17"/>
            </a:xfrm>
            <a:custGeom>
              <a:avLst/>
              <a:gdLst>
                <a:gd name="T0" fmla="*/ 174 w 180"/>
                <a:gd name="T1" fmla="*/ 12 h 12"/>
                <a:gd name="T2" fmla="*/ 6 w 180"/>
                <a:gd name="T3" fmla="*/ 12 h 12"/>
                <a:gd name="T4" fmla="*/ 0 w 180"/>
                <a:gd name="T5" fmla="*/ 6 h 12"/>
                <a:gd name="T6" fmla="*/ 6 w 180"/>
                <a:gd name="T7" fmla="*/ 0 h 12"/>
                <a:gd name="T8" fmla="*/ 174 w 180"/>
                <a:gd name="T9" fmla="*/ 0 h 12"/>
                <a:gd name="T10" fmla="*/ 180 w 180"/>
                <a:gd name="T11" fmla="*/ 6 h 12"/>
                <a:gd name="T12" fmla="*/ 174 w 1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">
                  <a:moveTo>
                    <a:pt x="1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0"/>
                    <a:pt x="177" y="12"/>
                    <a:pt x="17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7" name="Freeform 220">
              <a:extLst>
                <a:ext uri="{FF2B5EF4-FFF2-40B4-BE49-F238E27FC236}">
                  <a16:creationId xmlns:a16="http://schemas.microsoft.com/office/drawing/2014/main" id="{10D78069-660B-4EF8-BBEB-1525EC5CD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3342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4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8" name="Oval 221">
              <a:extLst>
                <a:ext uri="{FF2B5EF4-FFF2-40B4-BE49-F238E27FC236}">
                  <a16:creationId xmlns:a16="http://schemas.microsoft.com/office/drawing/2014/main" id="{A7247915-B8C0-46E2-922A-9CC9D016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298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79" name="Rectangle 222">
              <a:extLst>
                <a:ext uri="{FF2B5EF4-FFF2-40B4-BE49-F238E27FC236}">
                  <a16:creationId xmlns:a16="http://schemas.microsoft.com/office/drawing/2014/main" id="{8F98BD70-848B-4811-A842-44FEA325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71"/>
              <a:ext cx="4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0" name="Овал 179">
            <a:extLst>
              <a:ext uri="{FF2B5EF4-FFF2-40B4-BE49-F238E27FC236}">
                <a16:creationId xmlns:a16="http://schemas.microsoft.com/office/drawing/2014/main" id="{8B7782C1-4617-49AB-8D50-105514F80C1D}"/>
              </a:ext>
            </a:extLst>
          </p:cNvPr>
          <p:cNvSpPr/>
          <p:nvPr/>
        </p:nvSpPr>
        <p:spPr>
          <a:xfrm>
            <a:off x="348192" y="4812475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Group 70">
            <a:extLst>
              <a:ext uri="{FF2B5EF4-FFF2-40B4-BE49-F238E27FC236}">
                <a16:creationId xmlns:a16="http://schemas.microsoft.com/office/drawing/2014/main" id="{BD67BE8F-9F9C-4ACA-B46B-08231BB425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530" y="4869244"/>
            <a:ext cx="287385" cy="265177"/>
            <a:chOff x="2403" y="1737"/>
            <a:chExt cx="427" cy="394"/>
          </a:xfrm>
          <a:solidFill>
            <a:srgbClr val="001A34"/>
          </a:solidFill>
        </p:grpSpPr>
        <p:sp>
          <p:nvSpPr>
            <p:cNvPr id="182" name="Freeform 71">
              <a:extLst>
                <a:ext uri="{FF2B5EF4-FFF2-40B4-BE49-F238E27FC236}">
                  <a16:creationId xmlns:a16="http://schemas.microsoft.com/office/drawing/2014/main" id="{81F7C6B6-1B02-45AC-921D-A4C1F52DE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3" y="1737"/>
              <a:ext cx="427" cy="394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6 h 267"/>
                <a:gd name="T4" fmla="*/ 11 w 288"/>
                <a:gd name="T5" fmla="*/ 259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8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5 h 267"/>
                <a:gd name="T28" fmla="*/ 53 w 288"/>
                <a:gd name="T29" fmla="*/ 202 h 267"/>
                <a:gd name="T30" fmla="*/ 29 w 288"/>
                <a:gd name="T31" fmla="*/ 249 h 267"/>
                <a:gd name="T32" fmla="*/ 93 w 288"/>
                <a:gd name="T33" fmla="*/ 219 h 267"/>
                <a:gd name="T34" fmla="*/ 97 w 288"/>
                <a:gd name="T35" fmla="*/ 219 h 267"/>
                <a:gd name="T36" fmla="*/ 144 w 288"/>
                <a:gd name="T37" fmla="*/ 226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5" y="267"/>
                    <a:pt x="13" y="267"/>
                    <a:pt x="12" y="266"/>
                  </a:cubicBezTo>
                  <a:cubicBezTo>
                    <a:pt x="10" y="264"/>
                    <a:pt x="10" y="261"/>
                    <a:pt x="11" y="259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4"/>
                    <a:pt x="64" y="0"/>
                    <a:pt x="144" y="0"/>
                  </a:cubicBezTo>
                  <a:cubicBezTo>
                    <a:pt x="223" y="0"/>
                    <a:pt x="288" y="54"/>
                    <a:pt x="288" y="119"/>
                  </a:cubicBezTo>
                  <a:cubicBezTo>
                    <a:pt x="288" y="184"/>
                    <a:pt x="223" y="238"/>
                    <a:pt x="144" y="238"/>
                  </a:cubicBezTo>
                  <a:cubicBezTo>
                    <a:pt x="127" y="238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8"/>
                    <a:pt x="26" y="174"/>
                    <a:pt x="51" y="195"/>
                  </a:cubicBezTo>
                  <a:cubicBezTo>
                    <a:pt x="53" y="196"/>
                    <a:pt x="54" y="200"/>
                    <a:pt x="53" y="202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9"/>
                  </a:cubicBezTo>
                  <a:cubicBezTo>
                    <a:pt x="112" y="223"/>
                    <a:pt x="128" y="226"/>
                    <a:pt x="144" y="226"/>
                  </a:cubicBezTo>
                  <a:cubicBezTo>
                    <a:pt x="217" y="226"/>
                    <a:pt x="276" y="178"/>
                    <a:pt x="276" y="119"/>
                  </a:cubicBezTo>
                  <a:cubicBezTo>
                    <a:pt x="276" y="60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3" name="Freeform 72">
              <a:extLst>
                <a:ext uri="{FF2B5EF4-FFF2-40B4-BE49-F238E27FC236}">
                  <a16:creationId xmlns:a16="http://schemas.microsoft.com/office/drawing/2014/main" id="{7DCB4271-7904-4AD7-BD7C-823BBCEF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864"/>
              <a:ext cx="133" cy="18"/>
            </a:xfrm>
            <a:custGeom>
              <a:avLst/>
              <a:gdLst>
                <a:gd name="T0" fmla="*/ 84 w 90"/>
                <a:gd name="T1" fmla="*/ 12 h 12"/>
                <a:gd name="T2" fmla="*/ 6 w 90"/>
                <a:gd name="T3" fmla="*/ 12 h 12"/>
                <a:gd name="T4" fmla="*/ 0 w 90"/>
                <a:gd name="T5" fmla="*/ 6 h 12"/>
                <a:gd name="T6" fmla="*/ 6 w 90"/>
                <a:gd name="T7" fmla="*/ 0 h 12"/>
                <a:gd name="T8" fmla="*/ 84 w 90"/>
                <a:gd name="T9" fmla="*/ 0 h 12"/>
                <a:gd name="T10" fmla="*/ 90 w 90"/>
                <a:gd name="T11" fmla="*/ 6 h 12"/>
                <a:gd name="T12" fmla="*/ 84 w 9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2">
                  <a:moveTo>
                    <a:pt x="8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90" y="3"/>
                    <a:pt x="90" y="6"/>
                  </a:cubicBezTo>
                  <a:cubicBezTo>
                    <a:pt x="90" y="9"/>
                    <a:pt x="87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4" name="Freeform 73">
              <a:extLst>
                <a:ext uri="{FF2B5EF4-FFF2-40B4-BE49-F238E27FC236}">
                  <a16:creationId xmlns:a16="http://schemas.microsoft.com/office/drawing/2014/main" id="{C5ED8C8C-10ED-42D7-BA44-17F7C1657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17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5" name="Freeform 74">
              <a:extLst>
                <a:ext uri="{FF2B5EF4-FFF2-40B4-BE49-F238E27FC236}">
                  <a16:creationId xmlns:a16="http://schemas.microsoft.com/office/drawing/2014/main" id="{24537574-DED7-4666-B4DC-E436F58F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970"/>
              <a:ext cx="186" cy="18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6 w 126"/>
                <a:gd name="T7" fmla="*/ 0 h 12"/>
                <a:gd name="T8" fmla="*/ 120 w 126"/>
                <a:gd name="T9" fmla="*/ 0 h 12"/>
                <a:gd name="T10" fmla="*/ 126 w 126"/>
                <a:gd name="T11" fmla="*/ 6 h 12"/>
                <a:gd name="T12" fmla="*/ 120 w 12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9"/>
                    <a:pt x="123" y="12"/>
                    <a:pt x="1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86" name="Овал 185">
            <a:extLst>
              <a:ext uri="{FF2B5EF4-FFF2-40B4-BE49-F238E27FC236}">
                <a16:creationId xmlns:a16="http://schemas.microsoft.com/office/drawing/2014/main" id="{54218F06-6F5B-477E-9195-4BFB9789DA7B}"/>
              </a:ext>
            </a:extLst>
          </p:cNvPr>
          <p:cNvSpPr/>
          <p:nvPr/>
        </p:nvSpPr>
        <p:spPr>
          <a:xfrm>
            <a:off x="357497" y="5772124"/>
            <a:ext cx="407480" cy="4011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03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oup 81">
            <a:extLst>
              <a:ext uri="{FF2B5EF4-FFF2-40B4-BE49-F238E27FC236}">
                <a16:creationId xmlns:a16="http://schemas.microsoft.com/office/drawing/2014/main" id="{26C2769F-D670-460F-917E-09809E9FDE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9643" y="5821240"/>
            <a:ext cx="343188" cy="343992"/>
            <a:chOff x="2400" y="1718"/>
            <a:chExt cx="427" cy="428"/>
          </a:xfrm>
          <a:solidFill>
            <a:srgbClr val="041A35"/>
          </a:solidFill>
        </p:grpSpPr>
        <p:sp>
          <p:nvSpPr>
            <p:cNvPr id="188" name="Freeform 82">
              <a:extLst>
                <a:ext uri="{FF2B5EF4-FFF2-40B4-BE49-F238E27FC236}">
                  <a16:creationId xmlns:a16="http://schemas.microsoft.com/office/drawing/2014/main" id="{9BA1A6F8-146F-4B3E-BB52-1FB471FC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44"/>
              <a:ext cx="427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9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89" name="Freeform 83">
              <a:extLst>
                <a:ext uri="{FF2B5EF4-FFF2-40B4-BE49-F238E27FC236}">
                  <a16:creationId xmlns:a16="http://schemas.microsoft.com/office/drawing/2014/main" id="{C7677CF1-D7DB-4755-A192-44417F0A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1719"/>
              <a:ext cx="427" cy="427"/>
            </a:xfrm>
            <a:custGeom>
              <a:avLst/>
              <a:gdLst>
                <a:gd name="T0" fmla="*/ 144 w 288"/>
                <a:gd name="T1" fmla="*/ 288 h 288"/>
                <a:gd name="T2" fmla="*/ 139 w 288"/>
                <a:gd name="T3" fmla="*/ 285 h 288"/>
                <a:gd name="T4" fmla="*/ 1 w 288"/>
                <a:gd name="T5" fmla="*/ 93 h 288"/>
                <a:gd name="T6" fmla="*/ 1 w 288"/>
                <a:gd name="T7" fmla="*/ 86 h 288"/>
                <a:gd name="T8" fmla="*/ 61 w 288"/>
                <a:gd name="T9" fmla="*/ 2 h 288"/>
                <a:gd name="T10" fmla="*/ 66 w 288"/>
                <a:gd name="T11" fmla="*/ 0 h 288"/>
                <a:gd name="T12" fmla="*/ 222 w 288"/>
                <a:gd name="T13" fmla="*/ 0 h 288"/>
                <a:gd name="T14" fmla="*/ 227 w 288"/>
                <a:gd name="T15" fmla="*/ 2 h 288"/>
                <a:gd name="T16" fmla="*/ 287 w 288"/>
                <a:gd name="T17" fmla="*/ 86 h 288"/>
                <a:gd name="T18" fmla="*/ 287 w 288"/>
                <a:gd name="T19" fmla="*/ 93 h 288"/>
                <a:gd name="T20" fmla="*/ 149 w 288"/>
                <a:gd name="T21" fmla="*/ 285 h 288"/>
                <a:gd name="T22" fmla="*/ 144 w 288"/>
                <a:gd name="T23" fmla="*/ 288 h 288"/>
                <a:gd name="T24" fmla="*/ 13 w 288"/>
                <a:gd name="T25" fmla="*/ 90 h 288"/>
                <a:gd name="T26" fmla="*/ 144 w 288"/>
                <a:gd name="T27" fmla="*/ 272 h 288"/>
                <a:gd name="T28" fmla="*/ 275 w 288"/>
                <a:gd name="T29" fmla="*/ 90 h 288"/>
                <a:gd name="T30" fmla="*/ 219 w 288"/>
                <a:gd name="T31" fmla="*/ 12 h 288"/>
                <a:gd name="T32" fmla="*/ 69 w 288"/>
                <a:gd name="T33" fmla="*/ 12 h 288"/>
                <a:gd name="T34" fmla="*/ 13 w 288"/>
                <a:gd name="T35" fmla="*/ 9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142" y="288"/>
                    <a:pt x="140" y="287"/>
                    <a:pt x="139" y="28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1"/>
                    <a:pt x="0" y="88"/>
                    <a:pt x="1" y="86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4" y="0"/>
                    <a:pt x="6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4" y="0"/>
                    <a:pt x="226" y="1"/>
                    <a:pt x="227" y="2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8" y="88"/>
                    <a:pt x="288" y="91"/>
                    <a:pt x="287" y="93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8" y="287"/>
                    <a:pt x="146" y="288"/>
                    <a:pt x="144" y="288"/>
                  </a:cubicBezTo>
                  <a:close/>
                  <a:moveTo>
                    <a:pt x="13" y="90"/>
                  </a:moveTo>
                  <a:cubicBezTo>
                    <a:pt x="144" y="272"/>
                    <a:pt x="144" y="272"/>
                    <a:pt x="144" y="272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69" y="12"/>
                    <a:pt x="69" y="12"/>
                    <a:pt x="69" y="12"/>
                  </a:cubicBezTo>
                  <a:lnTo>
                    <a:pt x="13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0" name="Freeform 84">
              <a:extLst>
                <a:ext uri="{FF2B5EF4-FFF2-40B4-BE49-F238E27FC236}">
                  <a16:creationId xmlns:a16="http://schemas.microsoft.com/office/drawing/2014/main" id="{84505C1C-2D28-4DF1-A3C4-EAC555C3F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" y="1718"/>
              <a:ext cx="177" cy="428"/>
            </a:xfrm>
            <a:custGeom>
              <a:avLst/>
              <a:gdLst>
                <a:gd name="T0" fmla="*/ 60 w 120"/>
                <a:gd name="T1" fmla="*/ 289 h 289"/>
                <a:gd name="T2" fmla="*/ 54 w 120"/>
                <a:gd name="T3" fmla="*/ 284 h 289"/>
                <a:gd name="T4" fmla="*/ 0 w 120"/>
                <a:gd name="T5" fmla="*/ 92 h 289"/>
                <a:gd name="T6" fmla="*/ 1 w 120"/>
                <a:gd name="T7" fmla="*/ 88 h 289"/>
                <a:gd name="T8" fmla="*/ 55 w 120"/>
                <a:gd name="T9" fmla="*/ 4 h 289"/>
                <a:gd name="T10" fmla="*/ 65 w 120"/>
                <a:gd name="T11" fmla="*/ 4 h 289"/>
                <a:gd name="T12" fmla="*/ 119 w 120"/>
                <a:gd name="T13" fmla="*/ 88 h 289"/>
                <a:gd name="T14" fmla="*/ 120 w 120"/>
                <a:gd name="T15" fmla="*/ 92 h 289"/>
                <a:gd name="T16" fmla="*/ 66 w 120"/>
                <a:gd name="T17" fmla="*/ 284 h 289"/>
                <a:gd name="T18" fmla="*/ 60 w 120"/>
                <a:gd name="T19" fmla="*/ 289 h 289"/>
                <a:gd name="T20" fmla="*/ 13 w 120"/>
                <a:gd name="T21" fmla="*/ 92 h 289"/>
                <a:gd name="T22" fmla="*/ 60 w 120"/>
                <a:gd name="T23" fmla="*/ 261 h 289"/>
                <a:gd name="T24" fmla="*/ 108 w 120"/>
                <a:gd name="T25" fmla="*/ 92 h 289"/>
                <a:gd name="T26" fmla="*/ 60 w 120"/>
                <a:gd name="T27" fmla="*/ 18 h 289"/>
                <a:gd name="T28" fmla="*/ 13 w 120"/>
                <a:gd name="T29" fmla="*/ 9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89">
                  <a:moveTo>
                    <a:pt x="60" y="289"/>
                  </a:moveTo>
                  <a:cubicBezTo>
                    <a:pt x="57" y="289"/>
                    <a:pt x="55" y="287"/>
                    <a:pt x="54" y="2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89"/>
                    <a:pt x="1" y="88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7" y="0"/>
                    <a:pt x="63" y="0"/>
                    <a:pt x="65" y="4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0" y="89"/>
                    <a:pt x="120" y="91"/>
                    <a:pt x="120" y="92"/>
                  </a:cubicBezTo>
                  <a:cubicBezTo>
                    <a:pt x="66" y="284"/>
                    <a:pt x="66" y="284"/>
                    <a:pt x="66" y="284"/>
                  </a:cubicBezTo>
                  <a:cubicBezTo>
                    <a:pt x="65" y="287"/>
                    <a:pt x="63" y="289"/>
                    <a:pt x="60" y="289"/>
                  </a:cubicBezTo>
                  <a:close/>
                  <a:moveTo>
                    <a:pt x="13" y="92"/>
                  </a:moveTo>
                  <a:cubicBezTo>
                    <a:pt x="60" y="261"/>
                    <a:pt x="60" y="261"/>
                    <a:pt x="60" y="261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60" y="18"/>
                    <a:pt x="60" y="18"/>
                    <a:pt x="60" y="18"/>
                  </a:cubicBezTo>
                  <a:lnTo>
                    <a:pt x="1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1" name="Freeform 85">
              <a:extLst>
                <a:ext uri="{FF2B5EF4-FFF2-40B4-BE49-F238E27FC236}">
                  <a16:creationId xmlns:a16="http://schemas.microsoft.com/office/drawing/2014/main" id="{01672E1B-1CAD-4901-8A59-843D5B67D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1718"/>
              <a:ext cx="56" cy="143"/>
            </a:xfrm>
            <a:custGeom>
              <a:avLst/>
              <a:gdLst>
                <a:gd name="T0" fmla="*/ 31 w 38"/>
                <a:gd name="T1" fmla="*/ 97 h 97"/>
                <a:gd name="T2" fmla="*/ 25 w 38"/>
                <a:gd name="T3" fmla="*/ 92 h 97"/>
                <a:gd name="T4" fmla="*/ 1 w 38"/>
                <a:gd name="T5" fmla="*/ 8 h 97"/>
                <a:gd name="T6" fmla="*/ 5 w 38"/>
                <a:gd name="T7" fmla="*/ 1 h 97"/>
                <a:gd name="T8" fmla="*/ 13 w 38"/>
                <a:gd name="T9" fmla="*/ 5 h 97"/>
                <a:gd name="T10" fmla="*/ 37 w 38"/>
                <a:gd name="T11" fmla="*/ 89 h 97"/>
                <a:gd name="T12" fmla="*/ 33 w 38"/>
                <a:gd name="T13" fmla="*/ 97 h 97"/>
                <a:gd name="T14" fmla="*/ 31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31" y="97"/>
                  </a:moveTo>
                  <a:cubicBezTo>
                    <a:pt x="28" y="97"/>
                    <a:pt x="26" y="95"/>
                    <a:pt x="25" y="9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8" y="92"/>
                    <a:pt x="36" y="96"/>
                    <a:pt x="33" y="97"/>
                  </a:cubicBezTo>
                  <a:cubicBezTo>
                    <a:pt x="32" y="97"/>
                    <a:pt x="32" y="97"/>
                    <a:pt x="31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92" name="Freeform 86">
              <a:extLst>
                <a:ext uri="{FF2B5EF4-FFF2-40B4-BE49-F238E27FC236}">
                  <a16:creationId xmlns:a16="http://schemas.microsoft.com/office/drawing/2014/main" id="{CAA860CB-8F07-4067-AD16-5BB1E094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1718"/>
              <a:ext cx="56" cy="143"/>
            </a:xfrm>
            <a:custGeom>
              <a:avLst/>
              <a:gdLst>
                <a:gd name="T0" fmla="*/ 7 w 38"/>
                <a:gd name="T1" fmla="*/ 97 h 97"/>
                <a:gd name="T2" fmla="*/ 5 w 38"/>
                <a:gd name="T3" fmla="*/ 97 h 97"/>
                <a:gd name="T4" fmla="*/ 1 w 38"/>
                <a:gd name="T5" fmla="*/ 89 h 97"/>
                <a:gd name="T6" fmla="*/ 25 w 38"/>
                <a:gd name="T7" fmla="*/ 5 h 97"/>
                <a:gd name="T8" fmla="*/ 33 w 38"/>
                <a:gd name="T9" fmla="*/ 1 h 97"/>
                <a:gd name="T10" fmla="*/ 37 w 38"/>
                <a:gd name="T11" fmla="*/ 8 h 97"/>
                <a:gd name="T12" fmla="*/ 13 w 38"/>
                <a:gd name="T13" fmla="*/ 92 h 97"/>
                <a:gd name="T14" fmla="*/ 7 w 38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97">
                  <a:moveTo>
                    <a:pt x="7" y="97"/>
                  </a:moveTo>
                  <a:cubicBezTo>
                    <a:pt x="6" y="97"/>
                    <a:pt x="6" y="97"/>
                    <a:pt x="5" y="97"/>
                  </a:cubicBezTo>
                  <a:cubicBezTo>
                    <a:pt x="2" y="96"/>
                    <a:pt x="0" y="92"/>
                    <a:pt x="1" y="8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30" y="0"/>
                    <a:pt x="33" y="1"/>
                  </a:cubicBezTo>
                  <a:cubicBezTo>
                    <a:pt x="36" y="2"/>
                    <a:pt x="38" y="5"/>
                    <a:pt x="37" y="8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5"/>
                    <a:pt x="10" y="97"/>
                    <a:pt x="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graphicFrame>
        <p:nvGraphicFramePr>
          <p:cNvPr id="193" name="Таблица 192">
            <a:extLst>
              <a:ext uri="{FF2B5EF4-FFF2-40B4-BE49-F238E27FC236}">
                <a16:creationId xmlns:a16="http://schemas.microsoft.com/office/drawing/2014/main" id="{F0E02A8A-F820-45F5-960F-3B8022DD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96"/>
              </p:ext>
            </p:extLst>
          </p:nvPr>
        </p:nvGraphicFramePr>
        <p:xfrm>
          <a:off x="4883524" y="1449203"/>
          <a:ext cx="7162300" cy="497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19">
                  <a:extLst>
                    <a:ext uri="{9D8B030D-6E8A-4147-A177-3AD203B41FA5}">
                      <a16:colId xmlns:a16="http://schemas.microsoft.com/office/drawing/2014/main" val="863319000"/>
                    </a:ext>
                  </a:extLst>
                </a:gridCol>
                <a:gridCol w="6791681">
                  <a:extLst>
                    <a:ext uri="{9D8B030D-6E8A-4147-A177-3AD203B41FA5}">
                      <a16:colId xmlns:a16="http://schemas.microsoft.com/office/drawing/2014/main" val="2063074921"/>
                    </a:ext>
                  </a:extLst>
                </a:gridCol>
              </a:tblGrid>
              <a:tr h="251000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№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Тема лекции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22444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Logistics. Motivation. Generative modelling. Divergence minimization. Forward and Reverse KL divergence.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010485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Autoregressive models (MADE,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WaveNet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PixelCNN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PixelCNN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++). Bayesian Framework. Latent Variable Models.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23604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Variational lower bound. EM-algorithm. ELBO,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Reparametrization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trick, Variational Autoencoder. MLE vs MAP. VAE drawbacks.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3054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models definition. Flow models (Planar flows, NICE,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RealNVP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Glow).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368708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Flows in variational inference. Autoregressive flows (MAF, IAF). Flow KL duality.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8484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 dequantization. Variational dequantization. IWAE. ELBO surgery.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459802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VampPrior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Autoregressive prior. Posterior collapse. Disentanglement learning (beta-VAE, DIP-VAE).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349249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Likelihood-free learning. GAN theorem. Gan problems: vanishing gradients + mode collapse.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32296"/>
                  </a:ext>
                </a:extLst>
              </a:tr>
              <a:tr h="334667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 vs JSD. DCGAN. Wasserstein GAN. WGAN-GP. Spectral Normalization GAN.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473210"/>
                  </a:ext>
                </a:extLst>
              </a:tr>
              <a:tr h="50200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f-divergence minimization. GAN evaluation (Inception score, FID, Precision-Recall)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89100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 models (Self-Attention GAN,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PGGAN,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StyleGAN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AVB.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Hierirchical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VAEs.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6006"/>
                  </a:ext>
                </a:extLst>
              </a:tr>
              <a:tr h="280111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ODE. Continuous-in-time NF (FFJORD). Discrete VAE (Gumbel-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trick, VQ-VAE, VQ-VAE-2, DALL-E).</a:t>
                      </a:r>
                      <a:endParaRPr lang="en-US" sz="1200" b="0" i="0" u="none" strike="noStrike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453191"/>
                  </a:ext>
                </a:extLst>
              </a:tr>
              <a:tr h="251000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+mn-lt"/>
                          <a:cs typeface="Segoe UI" panose="020B0502040204020203" pitchFamily="34" charset="0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+mn-lt"/>
                          <a:cs typeface="Segoe UI" panose="020B0502040204020203" pitchFamily="34" charset="0"/>
                        </a:rPr>
                        <a:t>Score Matching. Diffusion Models.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17322"/>
                  </a:ext>
                </a:extLst>
              </a:tr>
            </a:tbl>
          </a:graphicData>
        </a:graphic>
      </p:graphicFrame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123177FF-AAC5-438D-AA44-7898CEB716F5}"/>
              </a:ext>
            </a:extLst>
          </p:cNvPr>
          <p:cNvSpPr/>
          <p:nvPr/>
        </p:nvSpPr>
        <p:spPr>
          <a:xfrm>
            <a:off x="4873912" y="1210925"/>
            <a:ext cx="7171912" cy="5378865"/>
          </a:xfrm>
          <a:prstGeom prst="roundRect">
            <a:avLst>
              <a:gd name="adj" fmla="val 957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5" name="Прямоугольник: скругленные углы 194">
            <a:extLst>
              <a:ext uri="{FF2B5EF4-FFF2-40B4-BE49-F238E27FC236}">
                <a16:creationId xmlns:a16="http://schemas.microsoft.com/office/drawing/2014/main" id="{F247B644-262C-498D-9BBA-EC61CBB99240}"/>
              </a:ext>
            </a:extLst>
          </p:cNvPr>
          <p:cNvSpPr/>
          <p:nvPr/>
        </p:nvSpPr>
        <p:spPr>
          <a:xfrm>
            <a:off x="5044032" y="1089830"/>
            <a:ext cx="4234440" cy="29705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Arial Black"/>
              </a:rPr>
              <a:t>ТЕМЫ ЛЕКЦИЙ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DB88F3E-F455-234E-AF51-114EF7EB4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498CE67E-AEA6-974F-AEE6-6019C758C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3D732D4-4DCB-6C4C-88CB-75ACD0BBDC9E}"/>
              </a:ext>
            </a:extLst>
          </p:cNvPr>
          <p:cNvSpPr txBox="1"/>
          <p:nvPr/>
        </p:nvSpPr>
        <p:spPr>
          <a:xfrm>
            <a:off x="3678418" y="343460"/>
            <a:ext cx="73314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Arial Black"/>
              </a:rPr>
              <a:t>УСТРОЙСТВО КУРСА</a:t>
            </a:r>
          </a:p>
        </p:txBody>
      </p:sp>
    </p:spTree>
    <p:extLst>
      <p:ext uri="{BB962C8B-B14F-4D97-AF65-F5344CB8AC3E}">
        <p14:creationId xmlns:p14="http://schemas.microsoft.com/office/powerpoint/2010/main" val="19067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>
            <a:extLst>
              <a:ext uri="{FF2B5EF4-FFF2-40B4-BE49-F238E27FC236}">
                <a16:creationId xmlns:a16="http://schemas.microsoft.com/office/drawing/2014/main" id="{D4949A7B-B05B-4D1B-813D-7240C97336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8110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5" name="Объект 4" hidden="1">
                        <a:extLst>
                          <a:ext uri="{FF2B5EF4-FFF2-40B4-BE49-F238E27FC236}">
                            <a16:creationId xmlns:a16="http://schemas.microsoft.com/office/drawing/2014/main" id="{D4949A7B-B05B-4D1B-813D-7240C9733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D80AF8B-7C4F-498F-8ADC-754DD7DA7149}"/>
              </a:ext>
            </a:extLst>
          </p:cNvPr>
          <p:cNvSpPr/>
          <p:nvPr/>
        </p:nvSpPr>
        <p:spPr>
          <a:xfrm>
            <a:off x="374705" y="1803860"/>
            <a:ext cx="3484081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Теория вероятностей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Статистика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Машинное обучение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Основы глубокого обучения</a:t>
            </a: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D4FE3946-4499-47F3-A7B0-8018F84EA0A8}"/>
              </a:ext>
            </a:extLst>
          </p:cNvPr>
          <p:cNvSpPr/>
          <p:nvPr/>
        </p:nvSpPr>
        <p:spPr>
          <a:xfrm>
            <a:off x="374705" y="4380497"/>
            <a:ext cx="38006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Курс новый – любой фидбек 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(особенно негативный) 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приветствуется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A5BCB8-2465-43E4-9F90-D3D66E3C2267}"/>
              </a:ext>
            </a:extLst>
          </p:cNvPr>
          <p:cNvSpPr/>
          <p:nvPr/>
        </p:nvSpPr>
        <p:spPr>
          <a:xfrm>
            <a:off x="4570881" y="4348162"/>
            <a:ext cx="67630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По любым вопросам – пишите:</a:t>
            </a:r>
          </a:p>
          <a:p>
            <a:pPr algn="r">
              <a:buClr>
                <a:schemeClr val="tx1">
                  <a:lumMod val="75000"/>
                  <a:lumOff val="25000"/>
                </a:schemeClr>
              </a:buClr>
            </a:pPr>
            <a:endParaRPr lang="ru-RU" sz="1600" dirty="0">
              <a:solidFill>
                <a:srgbClr val="041A35"/>
              </a:solidFill>
              <a:latin typeface="Arial Black" panose="020B0A04020102020204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4525BF8-7FC7-4B4E-94BF-90C6CADE22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</a:blip>
          <a:srcRect l="11123" t="16434" r="55785" b="31041"/>
          <a:stretch/>
        </p:blipFill>
        <p:spPr>
          <a:xfrm>
            <a:off x="4523536" y="5028429"/>
            <a:ext cx="1790068" cy="1582301"/>
          </a:xfrm>
          <a:prstGeom prst="teardrop">
            <a:avLst>
              <a:gd name="adj" fmla="val 93257"/>
            </a:avLst>
          </a:prstGeom>
          <a:ln>
            <a:noFill/>
          </a:ln>
        </p:spPr>
      </p:pic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B86A710-7B91-4381-9840-074D0016F46F}"/>
              </a:ext>
            </a:extLst>
          </p:cNvPr>
          <p:cNvSpPr/>
          <p:nvPr/>
        </p:nvSpPr>
        <p:spPr>
          <a:xfrm>
            <a:off x="4509455" y="4971116"/>
            <a:ext cx="7441579" cy="1619351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1E32A107-3122-4C7F-9CEB-895DA8B71571}"/>
              </a:ext>
            </a:extLst>
          </p:cNvPr>
          <p:cNvSpPr/>
          <p:nvPr/>
        </p:nvSpPr>
        <p:spPr>
          <a:xfrm>
            <a:off x="4747354" y="4698648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41A35"/>
                </a:solidFill>
                <a:latin typeface="Arial Black"/>
              </a:rPr>
              <a:t>РОМАН ИСАЧЕНКО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E8A280E2-F2CC-41D5-9235-5D3968792FE3}"/>
              </a:ext>
            </a:extLst>
          </p:cNvPr>
          <p:cNvSpPr/>
          <p:nvPr/>
        </p:nvSpPr>
        <p:spPr>
          <a:xfrm>
            <a:off x="6499526" y="5193815"/>
            <a:ext cx="516065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telegram: </a:t>
            </a:r>
            <a:r>
              <a:rPr lang="en-US" dirty="0">
                <a:solidFill>
                  <a:srgbClr val="041A35"/>
                </a:solidFill>
                <a:latin typeface="Arial Black"/>
              </a:rPr>
              <a:t>@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roman_isachenko</a:t>
            </a:r>
            <a:endParaRPr lang="en-US" dirty="0">
              <a:solidFill>
                <a:srgbClr val="041A35"/>
              </a:solidFill>
              <a:latin typeface="Arial Black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mail:</a:t>
            </a:r>
            <a:r>
              <a:rPr lang="ru-RU" sz="1600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41A35"/>
                </a:solidFill>
                <a:latin typeface="Arial Black"/>
              </a:rPr>
              <a:t>roman.isachenko@phystech.edu</a:t>
            </a:r>
            <a:endParaRPr lang="ru-RU" dirty="0">
              <a:solidFill>
                <a:srgbClr val="041A35"/>
              </a:solidFill>
              <a:latin typeface="Arial Black"/>
            </a:endParaRPr>
          </a:p>
        </p:txBody>
      </p:sp>
      <p:pic>
        <p:nvPicPr>
          <p:cNvPr id="82" name="Google Shape;45;p3" descr="A close up of a logo&#10;&#10;Description automatically generated">
            <a:extLst>
              <a:ext uri="{FF2B5EF4-FFF2-40B4-BE49-F238E27FC236}">
                <a16:creationId xmlns:a16="http://schemas.microsoft.com/office/drawing/2014/main" id="{0865FEAA-2BA3-4ACE-9BE4-DC641F0604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6674" y="5792669"/>
            <a:ext cx="208549" cy="20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822D8FE-A543-416F-84B5-B7AC04ED3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39" y="5310147"/>
            <a:ext cx="298987" cy="298987"/>
          </a:xfrm>
          <a:prstGeom prst="rect">
            <a:avLst/>
          </a:prstGeom>
        </p:spPr>
      </p:pic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D2E5CF16-FF99-4B5D-A21D-AA451A6CD02A}"/>
              </a:ext>
            </a:extLst>
          </p:cNvPr>
          <p:cNvSpPr/>
          <p:nvPr/>
        </p:nvSpPr>
        <p:spPr>
          <a:xfrm>
            <a:off x="374705" y="1427793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ЧТО НУЖНО ЗНАТЬ?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2060A98C-0180-477F-AE44-873C638A2A22}"/>
              </a:ext>
            </a:extLst>
          </p:cNvPr>
          <p:cNvSpPr/>
          <p:nvPr/>
        </p:nvSpPr>
        <p:spPr>
          <a:xfrm>
            <a:off x="374705" y="3943496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  <a:ea typeface="Tahoma" panose="020B0604030504040204" pitchFamily="34" charset="0"/>
                <a:cs typeface="Segoe UI" panose="020B0502040204020203" pitchFamily="34" charset="0"/>
              </a:rPr>
              <a:t>ПОМНИМ, ЧТО..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Прямоугольник: скругленные углы 87">
            <a:extLst>
              <a:ext uri="{FF2B5EF4-FFF2-40B4-BE49-F238E27FC236}">
                <a16:creationId xmlns:a16="http://schemas.microsoft.com/office/drawing/2014/main" id="{54BB6506-E8C2-3E40-96C4-26472FA87F0D}"/>
              </a:ext>
            </a:extLst>
          </p:cNvPr>
          <p:cNvSpPr/>
          <p:nvPr/>
        </p:nvSpPr>
        <p:spPr>
          <a:xfrm>
            <a:off x="4523536" y="1411765"/>
            <a:ext cx="7488924" cy="2808118"/>
          </a:xfrm>
          <a:prstGeom prst="roundRect">
            <a:avLst>
              <a:gd name="adj" fmla="val 2359"/>
            </a:avLst>
          </a:prstGeom>
          <a:noFill/>
          <a:ln w="3175">
            <a:solidFill>
              <a:srgbClr val="041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F459E-26E0-1545-B813-F2F669F17533}"/>
              </a:ext>
            </a:extLst>
          </p:cNvPr>
          <p:cNvSpPr txBox="1"/>
          <p:nvPr/>
        </p:nvSpPr>
        <p:spPr>
          <a:xfrm>
            <a:off x="4570881" y="1738785"/>
            <a:ext cx="6479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1A35"/>
                </a:solidFill>
                <a:latin typeface="Arial Black"/>
              </a:rPr>
              <a:t>repo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https://github.com/r-isachenko/2021-DGM-MIPT-course</a:t>
            </a:r>
            <a:r>
              <a:rPr lang="ru-RU" dirty="0"/>
              <a:t> 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041A35"/>
                </a:solidFill>
                <a:latin typeface="Arial Black"/>
              </a:rPr>
              <a:t>feedback</a:t>
            </a:r>
            <a:r>
              <a:rPr lang="ru-RU" dirty="0">
                <a:solidFill>
                  <a:srgbClr val="041A35"/>
                </a:solidFill>
                <a:latin typeface="Arial Black"/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https://forms.gle/Lkhx5ShM4YhyBzbp8</a:t>
            </a:r>
            <a:endParaRPr lang="ru-RU" dirty="0"/>
          </a:p>
          <a:p>
            <a:r>
              <a:rPr lang="ru-RU" dirty="0">
                <a:solidFill>
                  <a:srgbClr val="041A35"/>
                </a:solidFill>
                <a:latin typeface="Arial Black"/>
              </a:rPr>
              <a:t>чат курса: </a:t>
            </a:r>
            <a:r>
              <a:rPr lang="en-US" dirty="0">
                <a:solidFill>
                  <a:srgbClr val="041A35"/>
                </a:solidFill>
                <a:hlinkClick r:id="rId11"/>
              </a:rPr>
              <a:t>https://t.me/joinchat/OSjPlBGkk_BlNjYy</a:t>
            </a:r>
            <a:r>
              <a:rPr lang="ru-RU" dirty="0">
                <a:solidFill>
                  <a:srgbClr val="041A35"/>
                </a:solidFill>
              </a:rPr>
              <a:t> </a:t>
            </a:r>
            <a:endParaRPr lang="ru-RU" dirty="0"/>
          </a:p>
        </p:txBody>
      </p:sp>
      <p:sp>
        <p:nvSpPr>
          <p:cNvPr id="27" name="Прямоугольник: скругленные углы 142">
            <a:extLst>
              <a:ext uri="{FF2B5EF4-FFF2-40B4-BE49-F238E27FC236}">
                <a16:creationId xmlns:a16="http://schemas.microsoft.com/office/drawing/2014/main" id="{7930E6B5-2256-D040-A063-4AFC0A578E26}"/>
              </a:ext>
            </a:extLst>
          </p:cNvPr>
          <p:cNvSpPr/>
          <p:nvPr/>
        </p:nvSpPr>
        <p:spPr>
          <a:xfrm>
            <a:off x="4752496" y="1190595"/>
            <a:ext cx="3800667" cy="437001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rgbClr val="041A35"/>
                </a:solidFill>
                <a:latin typeface="Arial Black"/>
              </a:rPr>
              <a:t>ССЫЛКИ</a:t>
            </a:r>
            <a:endParaRPr lang="ru-RU" sz="1600" dirty="0">
              <a:solidFill>
                <a:schemeClr val="tx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684EBEE-D0A7-8B4E-A3F4-913F55E19B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"/>
            <a:ext cx="1009934" cy="100993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39035B2-1CC8-D64B-9788-0AC9C9D4C4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8" y="95736"/>
            <a:ext cx="2287329" cy="8178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BB6E44-8207-2A4C-A9D5-3753A64936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24" y="2162998"/>
            <a:ext cx="2030136" cy="20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9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2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466</Words>
  <Application>Microsoft Macintosh PowerPoint</Application>
  <PresentationFormat>Широкоэкранный</PresentationFormat>
  <Paragraphs>91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Segoe UI</vt:lpstr>
      <vt:lpstr>Wingdings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35</cp:revision>
  <dcterms:created xsi:type="dcterms:W3CDTF">2021-01-27T12:15:32Z</dcterms:created>
  <dcterms:modified xsi:type="dcterms:W3CDTF">2021-08-31T06:38:55Z</dcterms:modified>
</cp:coreProperties>
</file>