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84" r:id="rId4"/>
    <p:sldId id="285" r:id="rId5"/>
    <p:sldId id="287" r:id="rId6"/>
    <p:sldId id="288" r:id="rId7"/>
    <p:sldId id="289"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91" r:id="rId28"/>
    <p:sldId id="337" r:id="rId29"/>
    <p:sldId id="259" r:id="rId30"/>
    <p:sldId id="307" r:id="rId31"/>
    <p:sldId id="292" r:id="rId32"/>
    <p:sldId id="308" r:id="rId33"/>
    <p:sldId id="293" r:id="rId34"/>
    <p:sldId id="309" r:id="rId35"/>
    <p:sldId id="294" r:id="rId36"/>
    <p:sldId id="310" r:id="rId37"/>
    <p:sldId id="311" r:id="rId38"/>
    <p:sldId id="312" r:id="rId39"/>
    <p:sldId id="313" r:id="rId40"/>
    <p:sldId id="295" r:id="rId41"/>
    <p:sldId id="316" r:id="rId42"/>
    <p:sldId id="315" r:id="rId43"/>
    <p:sldId id="297" r:id="rId44"/>
    <p:sldId id="317" r:id="rId45"/>
    <p:sldId id="318" r:id="rId46"/>
    <p:sldId id="298" r:id="rId47"/>
    <p:sldId id="319" r:id="rId48"/>
    <p:sldId id="320" r:id="rId49"/>
    <p:sldId id="321" r:id="rId50"/>
    <p:sldId id="299" r:id="rId51"/>
    <p:sldId id="290" r:id="rId52"/>
    <p:sldId id="261" r:id="rId53"/>
    <p:sldId id="262" r:id="rId54"/>
    <p:sldId id="300" r:id="rId55"/>
    <p:sldId id="322" r:id="rId56"/>
    <p:sldId id="323" r:id="rId57"/>
    <p:sldId id="324" r:id="rId58"/>
    <p:sldId id="325" r:id="rId59"/>
    <p:sldId id="326" r:id="rId60"/>
    <p:sldId id="327" r:id="rId61"/>
    <p:sldId id="301" r:id="rId62"/>
    <p:sldId id="328" r:id="rId63"/>
    <p:sldId id="329" r:id="rId64"/>
    <p:sldId id="303" r:id="rId65"/>
    <p:sldId id="330" r:id="rId66"/>
    <p:sldId id="304" r:id="rId67"/>
    <p:sldId id="331" r:id="rId68"/>
    <p:sldId id="332" r:id="rId69"/>
    <p:sldId id="305" r:id="rId70"/>
    <p:sldId id="333" r:id="rId71"/>
    <p:sldId id="334" r:id="rId72"/>
    <p:sldId id="306" r:id="rId73"/>
    <p:sldId id="335" r:id="rId74"/>
    <p:sldId id="336" r:id="rId75"/>
    <p:sldId id="33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p:scale>
          <a:sx n="100" d="100"/>
          <a:sy n="100" d="100"/>
        </p:scale>
        <p:origin x="720"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5DF2A-B7B1-445F-9F7F-CCA5CA8DFAE3}" type="datetimeFigureOut">
              <a:rPr lang="en-US" smtClean="0"/>
              <a:t>11/25/2019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B514-1302-4FF5-AC7B-42999A9ECC7B}" type="slidenum">
              <a:rPr lang="en-US" smtClean="0"/>
              <a:t>‹#›</a:t>
            </a:fld>
            <a:endParaRPr lang="en-US"/>
          </a:p>
        </p:txBody>
      </p:sp>
    </p:spTree>
    <p:extLst>
      <p:ext uri="{BB962C8B-B14F-4D97-AF65-F5344CB8AC3E}">
        <p14:creationId xmlns:p14="http://schemas.microsoft.com/office/powerpoint/2010/main" val="244039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387788F-5F60-4B11-812E-C20CB9FC61B5}" type="slidenum">
              <a:t>14</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36717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AEBC7FE-C162-4335-8181-F545F37E762E}" type="slidenum">
              <a:t>23</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5289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AEBC7FE-C162-4335-8181-F545F37E762E}" type="slidenum">
              <a:t>24</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02331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9F6F994-5C77-4BA6-9DD1-DB49C23CC195}" type="slidenum">
              <a:t>25</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55501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CD77F8F-1D69-45D3-A1A7-5FC281D80B94}" type="slidenum">
              <a:t>26</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0940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4FA70FA-205D-4738-8828-0C4E78CC91E9}" type="slidenum">
              <a:t>15</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86395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4FA70FA-205D-4738-8828-0C4E78CC91E9}" type="slidenum">
              <a:t>16</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5831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4FA70FA-205D-4738-8828-0C4E78CC91E9}" type="slidenum">
              <a:t>17</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11778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4FA70FA-205D-4738-8828-0C4E78CC91E9}" type="slidenum">
              <a:t>18</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47933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E0BE3C4-BB56-4764-A300-570EFD0DABDF}" type="slidenum">
              <a:t>19</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490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AEBC7FE-C162-4335-8181-F545F37E762E}" type="slidenum">
              <a:t>20</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09357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AEBC7FE-C162-4335-8181-F545F37E762E}" type="slidenum">
              <a:t>21</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2896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AEBC7FE-C162-4335-8181-F545F37E762E}" type="slidenum">
              <a:t>22</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44304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91F52D-8A81-47C8-B168-DA6B22B81871}"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FDDAD-72F3-4EC0-BCB1-D1ADE3CAF4EC}" type="slidenum">
              <a:rPr lang="en-US" smtClean="0"/>
              <a:t>‹#›</a:t>
            </a:fld>
            <a:endParaRPr lang="en-US"/>
          </a:p>
        </p:txBody>
      </p:sp>
    </p:spTree>
    <p:extLst>
      <p:ext uri="{BB962C8B-B14F-4D97-AF65-F5344CB8AC3E}">
        <p14:creationId xmlns:p14="http://schemas.microsoft.com/office/powerpoint/2010/main" val="227624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1F52D-8A81-47C8-B168-DA6B22B81871}"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FDDAD-72F3-4EC0-BCB1-D1ADE3CAF4EC}" type="slidenum">
              <a:rPr lang="en-US" smtClean="0"/>
              <a:t>‹#›</a:t>
            </a:fld>
            <a:endParaRPr lang="en-US"/>
          </a:p>
        </p:txBody>
      </p:sp>
    </p:spTree>
    <p:extLst>
      <p:ext uri="{BB962C8B-B14F-4D97-AF65-F5344CB8AC3E}">
        <p14:creationId xmlns:p14="http://schemas.microsoft.com/office/powerpoint/2010/main" val="347388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1F52D-8A81-47C8-B168-DA6B22B81871}"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FDDAD-72F3-4EC0-BCB1-D1ADE3CAF4EC}" type="slidenum">
              <a:rPr lang="en-US" smtClean="0"/>
              <a:t>‹#›</a:t>
            </a:fld>
            <a:endParaRPr lang="en-US"/>
          </a:p>
        </p:txBody>
      </p:sp>
    </p:spTree>
    <p:extLst>
      <p:ext uri="{BB962C8B-B14F-4D97-AF65-F5344CB8AC3E}">
        <p14:creationId xmlns:p14="http://schemas.microsoft.com/office/powerpoint/2010/main" val="3612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1F52D-8A81-47C8-B168-DA6B22B81871}"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FDDAD-72F3-4EC0-BCB1-D1ADE3CAF4EC}" type="slidenum">
              <a:rPr lang="en-US" smtClean="0"/>
              <a:t>‹#›</a:t>
            </a:fld>
            <a:endParaRPr lang="en-US"/>
          </a:p>
        </p:txBody>
      </p:sp>
    </p:spTree>
    <p:extLst>
      <p:ext uri="{BB962C8B-B14F-4D97-AF65-F5344CB8AC3E}">
        <p14:creationId xmlns:p14="http://schemas.microsoft.com/office/powerpoint/2010/main" val="1325620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1F52D-8A81-47C8-B168-DA6B22B81871}"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FDDAD-72F3-4EC0-BCB1-D1ADE3CAF4EC}" type="slidenum">
              <a:rPr lang="en-US" smtClean="0"/>
              <a:t>‹#›</a:t>
            </a:fld>
            <a:endParaRPr lang="en-US"/>
          </a:p>
        </p:txBody>
      </p:sp>
    </p:spTree>
    <p:extLst>
      <p:ext uri="{BB962C8B-B14F-4D97-AF65-F5344CB8AC3E}">
        <p14:creationId xmlns:p14="http://schemas.microsoft.com/office/powerpoint/2010/main" val="307720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91F52D-8A81-47C8-B168-DA6B22B81871}"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FDDAD-72F3-4EC0-BCB1-D1ADE3CAF4EC}" type="slidenum">
              <a:rPr lang="en-US" smtClean="0"/>
              <a:t>‹#›</a:t>
            </a:fld>
            <a:endParaRPr lang="en-US"/>
          </a:p>
        </p:txBody>
      </p:sp>
    </p:spTree>
    <p:extLst>
      <p:ext uri="{BB962C8B-B14F-4D97-AF65-F5344CB8AC3E}">
        <p14:creationId xmlns:p14="http://schemas.microsoft.com/office/powerpoint/2010/main" val="372238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91F52D-8A81-47C8-B168-DA6B22B81871}"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FDDAD-72F3-4EC0-BCB1-D1ADE3CAF4EC}" type="slidenum">
              <a:rPr lang="en-US" smtClean="0"/>
              <a:t>‹#›</a:t>
            </a:fld>
            <a:endParaRPr lang="en-US"/>
          </a:p>
        </p:txBody>
      </p:sp>
    </p:spTree>
    <p:extLst>
      <p:ext uri="{BB962C8B-B14F-4D97-AF65-F5344CB8AC3E}">
        <p14:creationId xmlns:p14="http://schemas.microsoft.com/office/powerpoint/2010/main" val="400231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91F52D-8A81-47C8-B168-DA6B22B81871}"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FDDAD-72F3-4EC0-BCB1-D1ADE3CAF4EC}" type="slidenum">
              <a:rPr lang="en-US" smtClean="0"/>
              <a:t>‹#›</a:t>
            </a:fld>
            <a:endParaRPr lang="en-US"/>
          </a:p>
        </p:txBody>
      </p:sp>
    </p:spTree>
    <p:extLst>
      <p:ext uri="{BB962C8B-B14F-4D97-AF65-F5344CB8AC3E}">
        <p14:creationId xmlns:p14="http://schemas.microsoft.com/office/powerpoint/2010/main" val="280328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1F52D-8A81-47C8-B168-DA6B22B81871}"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FDDAD-72F3-4EC0-BCB1-D1ADE3CAF4EC}" type="slidenum">
              <a:rPr lang="en-US" smtClean="0"/>
              <a:t>‹#›</a:t>
            </a:fld>
            <a:endParaRPr lang="en-US"/>
          </a:p>
        </p:txBody>
      </p:sp>
    </p:spTree>
    <p:extLst>
      <p:ext uri="{BB962C8B-B14F-4D97-AF65-F5344CB8AC3E}">
        <p14:creationId xmlns:p14="http://schemas.microsoft.com/office/powerpoint/2010/main" val="126804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1F52D-8A81-47C8-B168-DA6B22B81871}"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FDDAD-72F3-4EC0-BCB1-D1ADE3CAF4EC}" type="slidenum">
              <a:rPr lang="en-US" smtClean="0"/>
              <a:t>‹#›</a:t>
            </a:fld>
            <a:endParaRPr lang="en-US"/>
          </a:p>
        </p:txBody>
      </p:sp>
    </p:spTree>
    <p:extLst>
      <p:ext uri="{BB962C8B-B14F-4D97-AF65-F5344CB8AC3E}">
        <p14:creationId xmlns:p14="http://schemas.microsoft.com/office/powerpoint/2010/main" val="73762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1F52D-8A81-47C8-B168-DA6B22B81871}"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FDDAD-72F3-4EC0-BCB1-D1ADE3CAF4EC}" type="slidenum">
              <a:rPr lang="en-US" smtClean="0"/>
              <a:t>‹#›</a:t>
            </a:fld>
            <a:endParaRPr lang="en-US"/>
          </a:p>
        </p:txBody>
      </p:sp>
    </p:spTree>
    <p:extLst>
      <p:ext uri="{BB962C8B-B14F-4D97-AF65-F5344CB8AC3E}">
        <p14:creationId xmlns:p14="http://schemas.microsoft.com/office/powerpoint/2010/main" val="399408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1F52D-8A81-47C8-B168-DA6B22B81871}" type="datetimeFigureOut">
              <a:rPr lang="en-US" smtClean="0"/>
              <a:t>11/25/2019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FDDAD-72F3-4EC0-BCB1-D1ADE3CAF4EC}" type="slidenum">
              <a:rPr lang="en-US" smtClean="0"/>
              <a:t>‹#›</a:t>
            </a:fld>
            <a:endParaRPr lang="en-US"/>
          </a:p>
        </p:txBody>
      </p:sp>
    </p:spTree>
    <p:extLst>
      <p:ext uri="{BB962C8B-B14F-4D97-AF65-F5344CB8AC3E}">
        <p14:creationId xmlns:p14="http://schemas.microsoft.com/office/powerpoint/2010/main" val="2584546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odbolt.org/"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eb.archive.org/web/20130731202547/http:/pplab.snu.ac.kr/courses/adv_pl05/papers/p261-knuth.pdf"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hyperlink" Target="https://www.agner.org/optimize/" TargetMode="External"/><Relationship Id="rId2" Type="http://schemas.openxmlformats.org/officeDocument/2006/relationships/hyperlink" Target="https://godbolt.org/" TargetMode="External"/><Relationship Id="rId1" Type="http://schemas.openxmlformats.org/officeDocument/2006/relationships/slideLayout" Target="../slideLayouts/slideLayout1.xml"/><Relationship Id="rId6" Type="http://schemas.openxmlformats.org/officeDocument/2006/relationships/hyperlink" Target="mailto:Oleksandr.Kaleniuk@materialise.kiev.ua" TargetMode="External"/><Relationship Id="rId5" Type="http://schemas.openxmlformats.org/officeDocument/2006/relationships/hyperlink" Target="https://github.com/akalenuk/wordsandbuttons/tree/master/exp/sort/nanosort" TargetMode="External"/><Relationship Id="rId4" Type="http://schemas.openxmlformats.org/officeDocument/2006/relationships/hyperlink" Target="https://wordsandbuttons.online/#performanc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0216" y="618009"/>
            <a:ext cx="10478529" cy="1200329"/>
          </a:xfrm>
          <a:prstGeom prst="rect">
            <a:avLst/>
          </a:prstGeom>
        </p:spPr>
        <p:txBody>
          <a:bodyPr wrap="square">
            <a:spAutoFit/>
          </a:bodyPr>
          <a:lstStyle/>
          <a:p>
            <a:r>
              <a:rPr lang="uk-UA" sz="4000" smtClean="0">
                <a:solidFill>
                  <a:srgbClr val="1F497D"/>
                </a:solidFill>
                <a:effectLst/>
                <a:latin typeface="Calibri" panose="020F0502020204030204" pitchFamily="34" charset="0"/>
                <a:ea typeface="Calibri" panose="020F0502020204030204" pitchFamily="34" charset="0"/>
              </a:rPr>
              <a:t>Мікрооптимізації і дізасемблер</a:t>
            </a:r>
            <a:endParaRPr lang="en-US" sz="4000" smtClean="0">
              <a:solidFill>
                <a:srgbClr val="1F497D"/>
              </a:solidFill>
              <a:effectLst/>
              <a:latin typeface="Calibri" panose="020F0502020204030204" pitchFamily="34" charset="0"/>
              <a:ea typeface="Calibri" panose="020F0502020204030204" pitchFamily="34" charset="0"/>
            </a:endParaRPr>
          </a:p>
          <a:p>
            <a:r>
              <a:rPr lang="uk-UA" sz="3200" smtClean="0">
                <a:solidFill>
                  <a:srgbClr val="1F497D"/>
                </a:solidFill>
                <a:effectLst/>
                <a:latin typeface="Calibri" panose="020F0502020204030204" pitchFamily="34" charset="0"/>
                <a:ea typeface="Calibri" panose="020F0502020204030204" pitchFamily="34" charset="0"/>
              </a:rPr>
              <a:t>Приземлене програмування в часи хмарних технологій</a:t>
            </a:r>
            <a:endParaRPr lang="en-US" sz="3200"/>
          </a:p>
        </p:txBody>
      </p:sp>
      <p:pic>
        <p:nvPicPr>
          <p:cNvPr id="1026" name="Picture 2" descr="IBM NORC, Watson Lab, Columbia University, 1954"/>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79954"/>
            <a:ext cx="12191936" cy="347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17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63812" y="3584586"/>
            <a:ext cx="3923663" cy="2603686"/>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7" name="Rectangle 6"/>
          <p:cNvSpPr/>
          <p:nvPr/>
        </p:nvSpPr>
        <p:spPr>
          <a:xfrm>
            <a:off x="1876119" y="3584586"/>
            <a:ext cx="3923663" cy="2603686"/>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4" name="Rectangle 3"/>
          <p:cNvSpPr/>
          <p:nvPr/>
        </p:nvSpPr>
        <p:spPr>
          <a:xfrm>
            <a:off x="4200902" y="1823429"/>
            <a:ext cx="4709398" cy="1169551"/>
          </a:xfrm>
          <a:prstGeom prst="rect">
            <a:avLst/>
          </a:prstGeom>
        </p:spPr>
        <p:txBody>
          <a:bodyPr wrap="square">
            <a:spAutoFit/>
          </a:bodyPr>
          <a:lstStyle/>
          <a:p>
            <a:r>
              <a:rPr lang="en-US" sz="1400" dirty="0">
                <a:solidFill>
                  <a:srgbClr val="0000FF"/>
                </a:solidFill>
                <a:latin typeface="Courier New" panose="02070309020205020404" pitchFamily="49" charset="0"/>
                <a:cs typeface="Courier New" panose="02070309020205020404" pitchFamily="49" charset="0"/>
              </a:rPr>
              <a:t>static</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BITS_IN_BYTE = </a:t>
            </a:r>
            <a:r>
              <a:rPr lang="en-US" sz="1400" dirty="0">
                <a:solidFill>
                  <a:srgbClr val="09885A"/>
                </a:solidFill>
                <a:latin typeface="Courier New" panose="02070309020205020404" pitchFamily="49" charset="0"/>
                <a:cs typeface="Courier New" panose="02070309020205020404" pitchFamily="49" charset="0"/>
              </a:rPr>
              <a:t>8</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 {</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sizeof</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)*BITS_IN_BYTE;</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6" name="Rectangle 5"/>
          <p:cNvSpPr/>
          <p:nvPr/>
        </p:nvSpPr>
        <p:spPr>
          <a:xfrm>
            <a:off x="6555601" y="3912953"/>
            <a:ext cx="2981200" cy="846194"/>
          </a:xfrm>
          <a:prstGeom prst="rect">
            <a:avLst/>
          </a:prstGeom>
        </p:spPr>
        <p:txBody>
          <a:bodyPr wrap="square">
            <a:spAutoFit/>
          </a:bodyPr>
          <a:lstStyle/>
          <a:p>
            <a:r>
              <a:rPr lang="en-US" sz="1633" dirty="0">
                <a:solidFill>
                  <a:srgbClr val="008080"/>
                </a:solidFill>
              </a:rPr>
              <a:t>main:</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32</a:t>
            </a:r>
            <a:endParaRPr lang="en-US" sz="1633" dirty="0"/>
          </a:p>
          <a:p>
            <a:r>
              <a:rPr lang="en-US" sz="1633" dirty="0">
                <a:solidFill>
                  <a:srgbClr val="0000FF"/>
                </a:solidFill>
              </a:rPr>
              <a:t>  ret</a:t>
            </a:r>
            <a:endParaRPr lang="en-US" sz="1633" dirty="0"/>
          </a:p>
        </p:txBody>
      </p:sp>
      <p:sp>
        <p:nvSpPr>
          <p:cNvPr id="9" name="Rectangle 8"/>
          <p:cNvSpPr/>
          <p:nvPr/>
        </p:nvSpPr>
        <p:spPr>
          <a:xfrm>
            <a:off x="2037830" y="3912954"/>
            <a:ext cx="3761952" cy="1851341"/>
          </a:xfrm>
          <a:prstGeom prst="rect">
            <a:avLst/>
          </a:prstGeom>
        </p:spPr>
        <p:txBody>
          <a:bodyPr wrap="square">
            <a:spAutoFit/>
          </a:bodyPr>
          <a:lstStyle/>
          <a:p>
            <a:r>
              <a:rPr lang="en-US" sz="1633" dirty="0">
                <a:solidFill>
                  <a:srgbClr val="008080"/>
                </a:solidFill>
              </a:rPr>
              <a:t>BITS_IN_BYTE:</a:t>
            </a:r>
            <a:endParaRPr lang="en-US" sz="1633" dirty="0"/>
          </a:p>
          <a:p>
            <a:r>
              <a:rPr lang="en-US" sz="1633" dirty="0">
                <a:solidFill>
                  <a:srgbClr val="0000FF"/>
                </a:solidFill>
              </a:rPr>
              <a:t>  .long</a:t>
            </a:r>
            <a:r>
              <a:rPr lang="en-US" sz="1633" dirty="0">
                <a:solidFill>
                  <a:srgbClr val="000000"/>
                </a:solidFill>
              </a:rPr>
              <a:t> </a:t>
            </a:r>
            <a:r>
              <a:rPr lang="en-US" sz="1633" dirty="0">
                <a:solidFill>
                  <a:srgbClr val="09885A"/>
                </a:solidFill>
              </a:rPr>
              <a:t>8</a:t>
            </a:r>
            <a:endParaRPr lang="en-US" sz="1633" dirty="0"/>
          </a:p>
          <a:p>
            <a:r>
              <a:rPr lang="en-US" sz="1633" dirty="0">
                <a:solidFill>
                  <a:srgbClr val="008080"/>
                </a:solidFill>
              </a:rPr>
              <a:t>main:</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808080"/>
                </a:solidFill>
              </a:rPr>
              <a:t>DWORD</a:t>
            </a:r>
            <a:r>
              <a:rPr lang="en-US" sz="1633" dirty="0">
                <a:solidFill>
                  <a:srgbClr val="000000"/>
                </a:solidFill>
              </a:rPr>
              <a:t> </a:t>
            </a:r>
            <a:r>
              <a:rPr lang="en-US" sz="1633" dirty="0">
                <a:solidFill>
                  <a:srgbClr val="808080"/>
                </a:solidFill>
              </a:rPr>
              <a:t>PTR</a:t>
            </a:r>
            <a:r>
              <a:rPr lang="en-US" sz="1633" dirty="0">
                <a:solidFill>
                  <a:srgbClr val="000000"/>
                </a:solidFill>
              </a:rPr>
              <a:t> </a:t>
            </a:r>
            <a:r>
              <a:rPr lang="en-US" sz="1633" dirty="0">
                <a:solidFill>
                  <a:srgbClr val="008080"/>
                </a:solidFill>
              </a:rPr>
              <a:t>BITS_IN_BYTE</a:t>
            </a:r>
            <a:r>
              <a:rPr lang="en-US" sz="1633" dirty="0">
                <a:solidFill>
                  <a:srgbClr val="000000"/>
                </a:solidFill>
              </a:rPr>
              <a:t>[</a:t>
            </a:r>
            <a:r>
              <a:rPr lang="en-US" sz="1633" dirty="0">
                <a:solidFill>
                  <a:srgbClr val="4864AA"/>
                </a:solidFill>
              </a:rPr>
              <a:t>rip</a:t>
            </a:r>
            <a:r>
              <a:rPr lang="en-US" sz="1633" dirty="0">
                <a:solidFill>
                  <a:srgbClr val="000000"/>
                </a:solidFill>
              </a:rPr>
              <a:t>]</a:t>
            </a:r>
            <a:endParaRPr lang="en-US" sz="1633" dirty="0"/>
          </a:p>
          <a:p>
            <a:r>
              <a:rPr lang="en-US" sz="1633" dirty="0">
                <a:solidFill>
                  <a:srgbClr val="0000FF"/>
                </a:solidFill>
              </a:rPr>
              <a:t>  </a:t>
            </a:r>
            <a:r>
              <a:rPr lang="en-US" sz="1633" dirty="0" err="1">
                <a:solidFill>
                  <a:srgbClr val="0000FF"/>
                </a:solidFill>
              </a:rPr>
              <a:t>cdqe</a:t>
            </a:r>
            <a:endParaRPr lang="en-US" sz="1633" dirty="0"/>
          </a:p>
          <a:p>
            <a:r>
              <a:rPr lang="en-US" sz="1633" dirty="0">
                <a:solidFill>
                  <a:srgbClr val="0000FF"/>
                </a:solidFill>
              </a:rPr>
              <a:t>  </a:t>
            </a:r>
            <a:r>
              <a:rPr lang="en-US" sz="1633" dirty="0" err="1">
                <a:solidFill>
                  <a:srgbClr val="0000FF"/>
                </a:solidFill>
              </a:rPr>
              <a:t>sal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2</a:t>
            </a:r>
            <a:endParaRPr lang="en-US" sz="1633" dirty="0"/>
          </a:p>
          <a:p>
            <a:r>
              <a:rPr lang="en-US" sz="1633" dirty="0">
                <a:solidFill>
                  <a:srgbClr val="0000FF"/>
                </a:solidFill>
              </a:rPr>
              <a:t>  ret</a:t>
            </a:r>
            <a:endParaRPr lang="en-US" sz="1633" dirty="0"/>
          </a:p>
        </p:txBody>
      </p:sp>
      <p:sp>
        <p:nvSpPr>
          <p:cNvPr id="10" name="Rectangle 9"/>
          <p:cNvSpPr/>
          <p:nvPr/>
        </p:nvSpPr>
        <p:spPr>
          <a:xfrm>
            <a:off x="669424" y="647049"/>
            <a:ext cx="4808368"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Compile time computations</a:t>
            </a:r>
          </a:p>
        </p:txBody>
      </p:sp>
    </p:spTree>
    <p:extLst>
      <p:ext uri="{BB962C8B-B14F-4D97-AF65-F5344CB8AC3E}">
        <p14:creationId xmlns:p14="http://schemas.microsoft.com/office/powerpoint/2010/main" val="3977077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63812" y="3584586"/>
            <a:ext cx="3923663" cy="2603686"/>
          </a:xfrm>
          <a:prstGeom prst="rect">
            <a:avLst/>
          </a:prstGeom>
          <a:solidFill>
            <a:schemeClr val="accent6">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7" name="Rectangle 6"/>
          <p:cNvSpPr/>
          <p:nvPr/>
        </p:nvSpPr>
        <p:spPr>
          <a:xfrm>
            <a:off x="1876772" y="3584586"/>
            <a:ext cx="3923663" cy="2603686"/>
          </a:xfrm>
          <a:prstGeom prst="rect">
            <a:avLst/>
          </a:prstGeom>
          <a:solidFill>
            <a:schemeClr val="accent2">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6" name="Rectangle 5"/>
          <p:cNvSpPr/>
          <p:nvPr/>
        </p:nvSpPr>
        <p:spPr>
          <a:xfrm>
            <a:off x="6555601" y="3912953"/>
            <a:ext cx="2981200" cy="846194"/>
          </a:xfrm>
          <a:prstGeom prst="rect">
            <a:avLst/>
          </a:prstGeom>
        </p:spPr>
        <p:txBody>
          <a:bodyPr wrap="square">
            <a:spAutoFit/>
          </a:bodyPr>
          <a:lstStyle/>
          <a:p>
            <a:r>
              <a:rPr lang="en-US" sz="1633" dirty="0">
                <a:solidFill>
                  <a:srgbClr val="008080"/>
                </a:solidFill>
              </a:rPr>
              <a:t>main:</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32</a:t>
            </a:r>
            <a:endParaRPr lang="en-US" sz="1633" dirty="0"/>
          </a:p>
          <a:p>
            <a:r>
              <a:rPr lang="en-US" sz="1633" dirty="0">
                <a:solidFill>
                  <a:srgbClr val="0000FF"/>
                </a:solidFill>
              </a:rPr>
              <a:t>  ret</a:t>
            </a:r>
            <a:endParaRPr lang="en-US" sz="1633" dirty="0"/>
          </a:p>
        </p:txBody>
      </p:sp>
      <p:sp>
        <p:nvSpPr>
          <p:cNvPr id="11" name="Rectangle 10"/>
          <p:cNvSpPr/>
          <p:nvPr/>
        </p:nvSpPr>
        <p:spPr>
          <a:xfrm>
            <a:off x="2037830" y="3912954"/>
            <a:ext cx="3877195" cy="1851341"/>
          </a:xfrm>
          <a:prstGeom prst="rect">
            <a:avLst/>
          </a:prstGeom>
        </p:spPr>
        <p:txBody>
          <a:bodyPr wrap="square">
            <a:spAutoFit/>
          </a:bodyPr>
          <a:lstStyle/>
          <a:p>
            <a:r>
              <a:rPr lang="en-US" sz="1633" dirty="0">
                <a:solidFill>
                  <a:srgbClr val="008080"/>
                </a:solidFill>
              </a:rPr>
              <a:t>BITS_IN_BYTE:</a:t>
            </a:r>
            <a:endParaRPr lang="en-US" sz="1633" dirty="0"/>
          </a:p>
          <a:p>
            <a:r>
              <a:rPr lang="en-US" sz="1633" dirty="0">
                <a:solidFill>
                  <a:srgbClr val="0000FF"/>
                </a:solidFill>
              </a:rPr>
              <a:t>  .long</a:t>
            </a:r>
            <a:r>
              <a:rPr lang="en-US" sz="1633" dirty="0">
                <a:solidFill>
                  <a:srgbClr val="000000"/>
                </a:solidFill>
              </a:rPr>
              <a:t> </a:t>
            </a:r>
            <a:r>
              <a:rPr lang="en-US" sz="1633" dirty="0">
                <a:solidFill>
                  <a:srgbClr val="09885A"/>
                </a:solidFill>
              </a:rPr>
              <a:t>8</a:t>
            </a:r>
            <a:endParaRPr lang="en-US" sz="1633" dirty="0"/>
          </a:p>
          <a:p>
            <a:r>
              <a:rPr lang="en-US" sz="1633" dirty="0">
                <a:solidFill>
                  <a:srgbClr val="008080"/>
                </a:solidFill>
              </a:rPr>
              <a:t>main:</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808080"/>
                </a:solidFill>
              </a:rPr>
              <a:t>DWORD</a:t>
            </a:r>
            <a:r>
              <a:rPr lang="en-US" sz="1633" dirty="0">
                <a:solidFill>
                  <a:srgbClr val="000000"/>
                </a:solidFill>
              </a:rPr>
              <a:t> </a:t>
            </a:r>
            <a:r>
              <a:rPr lang="en-US" sz="1633" dirty="0">
                <a:solidFill>
                  <a:srgbClr val="808080"/>
                </a:solidFill>
              </a:rPr>
              <a:t>PTR</a:t>
            </a:r>
            <a:r>
              <a:rPr lang="en-US" sz="1633" dirty="0">
                <a:solidFill>
                  <a:srgbClr val="000000"/>
                </a:solidFill>
              </a:rPr>
              <a:t> </a:t>
            </a:r>
            <a:r>
              <a:rPr lang="en-US" sz="1633" dirty="0">
                <a:solidFill>
                  <a:srgbClr val="008080"/>
                </a:solidFill>
              </a:rPr>
              <a:t>BITS_IN_BYTE</a:t>
            </a:r>
            <a:r>
              <a:rPr lang="en-US" sz="1633" dirty="0">
                <a:solidFill>
                  <a:srgbClr val="000000"/>
                </a:solidFill>
              </a:rPr>
              <a:t>[</a:t>
            </a:r>
            <a:r>
              <a:rPr lang="en-US" sz="1633" dirty="0">
                <a:solidFill>
                  <a:srgbClr val="4864AA"/>
                </a:solidFill>
              </a:rPr>
              <a:t>rip</a:t>
            </a:r>
            <a:r>
              <a:rPr lang="en-US" sz="1633" dirty="0">
                <a:solidFill>
                  <a:srgbClr val="000000"/>
                </a:solidFill>
              </a:rPr>
              <a:t>]</a:t>
            </a:r>
            <a:endParaRPr lang="en-US" sz="1633" dirty="0"/>
          </a:p>
          <a:p>
            <a:r>
              <a:rPr lang="en-US" sz="1633" dirty="0">
                <a:solidFill>
                  <a:srgbClr val="0000FF"/>
                </a:solidFill>
              </a:rPr>
              <a:t>  </a:t>
            </a:r>
            <a:r>
              <a:rPr lang="en-US" sz="1633" dirty="0" err="1">
                <a:solidFill>
                  <a:srgbClr val="0000FF"/>
                </a:solidFill>
              </a:rPr>
              <a:t>cdqe</a:t>
            </a:r>
            <a:endParaRPr lang="en-US" sz="1633" dirty="0"/>
          </a:p>
          <a:p>
            <a:r>
              <a:rPr lang="en-US" sz="1633" dirty="0">
                <a:solidFill>
                  <a:srgbClr val="0000FF"/>
                </a:solidFill>
              </a:rPr>
              <a:t>  </a:t>
            </a:r>
            <a:r>
              <a:rPr lang="en-US" sz="1633" dirty="0" err="1">
                <a:solidFill>
                  <a:srgbClr val="0000FF"/>
                </a:solidFill>
              </a:rPr>
              <a:t>sal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2</a:t>
            </a:r>
            <a:endParaRPr lang="en-US" sz="1633" dirty="0"/>
          </a:p>
          <a:p>
            <a:r>
              <a:rPr lang="en-US" sz="1633" dirty="0">
                <a:solidFill>
                  <a:srgbClr val="0000FF"/>
                </a:solidFill>
              </a:rPr>
              <a:t>  ret</a:t>
            </a:r>
            <a:endParaRPr lang="en-US" sz="1633" dirty="0"/>
          </a:p>
        </p:txBody>
      </p:sp>
      <p:sp>
        <p:nvSpPr>
          <p:cNvPr id="9" name="Rectangle 8"/>
          <p:cNvSpPr/>
          <p:nvPr/>
        </p:nvSpPr>
        <p:spPr>
          <a:xfrm>
            <a:off x="669424" y="647049"/>
            <a:ext cx="4808368"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Compile time computations</a:t>
            </a:r>
          </a:p>
        </p:txBody>
      </p:sp>
      <p:sp>
        <p:nvSpPr>
          <p:cNvPr id="12" name="Rectangle 11"/>
          <p:cNvSpPr/>
          <p:nvPr/>
        </p:nvSpPr>
        <p:spPr>
          <a:xfrm>
            <a:off x="4200902" y="1823429"/>
            <a:ext cx="4709398" cy="1169551"/>
          </a:xfrm>
          <a:prstGeom prst="rect">
            <a:avLst/>
          </a:prstGeom>
        </p:spPr>
        <p:txBody>
          <a:bodyPr wrap="square">
            <a:spAutoFit/>
          </a:bodyPr>
          <a:lstStyle/>
          <a:p>
            <a:r>
              <a:rPr lang="en-US" sz="1400" dirty="0">
                <a:solidFill>
                  <a:srgbClr val="0000FF"/>
                </a:solidFill>
                <a:latin typeface="Courier New" panose="02070309020205020404" pitchFamily="49" charset="0"/>
                <a:cs typeface="Courier New" panose="02070309020205020404" pitchFamily="49" charset="0"/>
              </a:rPr>
              <a:t>static</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BITS_IN_BYTE = </a:t>
            </a:r>
            <a:r>
              <a:rPr lang="en-US" sz="1400" dirty="0">
                <a:solidFill>
                  <a:srgbClr val="09885A"/>
                </a:solidFill>
                <a:latin typeface="Courier New" panose="02070309020205020404" pitchFamily="49" charset="0"/>
                <a:cs typeface="Courier New" panose="02070309020205020404" pitchFamily="49" charset="0"/>
              </a:rPr>
              <a:t>8</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 {</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sizeof</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)*BITS_IN_BYTE;</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5051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76772" y="3584586"/>
            <a:ext cx="3923663" cy="2603686"/>
          </a:xfrm>
          <a:prstGeom prst="rect">
            <a:avLst/>
          </a:prstGeom>
          <a:solidFill>
            <a:schemeClr val="accent2">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1" name="Rectangle 10"/>
          <p:cNvSpPr/>
          <p:nvPr/>
        </p:nvSpPr>
        <p:spPr>
          <a:xfrm>
            <a:off x="2037830" y="3912954"/>
            <a:ext cx="3829570" cy="1851341"/>
          </a:xfrm>
          <a:prstGeom prst="rect">
            <a:avLst/>
          </a:prstGeom>
        </p:spPr>
        <p:txBody>
          <a:bodyPr wrap="square">
            <a:spAutoFit/>
          </a:bodyPr>
          <a:lstStyle/>
          <a:p>
            <a:r>
              <a:rPr lang="en-US" sz="1633" dirty="0">
                <a:solidFill>
                  <a:srgbClr val="008080"/>
                </a:solidFill>
              </a:rPr>
              <a:t>BITS_IN_BYTE:</a:t>
            </a:r>
            <a:endParaRPr lang="en-US" sz="1633" dirty="0"/>
          </a:p>
          <a:p>
            <a:r>
              <a:rPr lang="en-US" sz="1633" dirty="0">
                <a:solidFill>
                  <a:srgbClr val="0000FF"/>
                </a:solidFill>
              </a:rPr>
              <a:t>  .long</a:t>
            </a:r>
            <a:r>
              <a:rPr lang="en-US" sz="1633" dirty="0">
                <a:solidFill>
                  <a:srgbClr val="000000"/>
                </a:solidFill>
              </a:rPr>
              <a:t> </a:t>
            </a:r>
            <a:r>
              <a:rPr lang="en-US" sz="1633" dirty="0">
                <a:solidFill>
                  <a:srgbClr val="09885A"/>
                </a:solidFill>
              </a:rPr>
              <a:t>8</a:t>
            </a:r>
            <a:endParaRPr lang="en-US" sz="1633" dirty="0"/>
          </a:p>
          <a:p>
            <a:r>
              <a:rPr lang="en-US" sz="1633" dirty="0">
                <a:solidFill>
                  <a:srgbClr val="008080"/>
                </a:solidFill>
              </a:rPr>
              <a:t>main:</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a:solidFill>
                  <a:srgbClr val="808080"/>
                </a:solidFill>
              </a:rPr>
              <a:t>DWORD</a:t>
            </a:r>
            <a:r>
              <a:rPr lang="en-US" sz="1633">
                <a:solidFill>
                  <a:srgbClr val="000000"/>
                </a:solidFill>
              </a:rPr>
              <a:t> </a:t>
            </a:r>
            <a:r>
              <a:rPr lang="en-US" sz="1633" smtClean="0">
                <a:solidFill>
                  <a:srgbClr val="808080"/>
                </a:solidFill>
              </a:rPr>
              <a:t>PTR </a:t>
            </a:r>
            <a:r>
              <a:rPr lang="en-US" sz="1633" smtClean="0">
                <a:solidFill>
                  <a:srgbClr val="008080"/>
                </a:solidFill>
              </a:rPr>
              <a:t>BITS_IN_BYTE</a:t>
            </a:r>
            <a:r>
              <a:rPr lang="en-US" sz="1633" smtClean="0">
                <a:solidFill>
                  <a:srgbClr val="000000"/>
                </a:solidFill>
              </a:rPr>
              <a:t>[</a:t>
            </a:r>
            <a:r>
              <a:rPr lang="en-US" sz="1633" smtClean="0">
                <a:solidFill>
                  <a:srgbClr val="4864AA"/>
                </a:solidFill>
              </a:rPr>
              <a:t>rip</a:t>
            </a:r>
            <a:r>
              <a:rPr lang="en-US" sz="1633" dirty="0">
                <a:solidFill>
                  <a:srgbClr val="000000"/>
                </a:solidFill>
              </a:rPr>
              <a:t>]</a:t>
            </a:r>
            <a:endParaRPr lang="en-US" sz="1633" dirty="0"/>
          </a:p>
          <a:p>
            <a:r>
              <a:rPr lang="en-US" sz="1633" dirty="0">
                <a:solidFill>
                  <a:srgbClr val="0000FF"/>
                </a:solidFill>
              </a:rPr>
              <a:t>  </a:t>
            </a:r>
            <a:r>
              <a:rPr lang="en-US" sz="1633" dirty="0" err="1">
                <a:solidFill>
                  <a:srgbClr val="0000FF"/>
                </a:solidFill>
              </a:rPr>
              <a:t>cdqe</a:t>
            </a:r>
            <a:endParaRPr lang="en-US" sz="1633" dirty="0"/>
          </a:p>
          <a:p>
            <a:r>
              <a:rPr lang="en-US" sz="1633" dirty="0">
                <a:solidFill>
                  <a:srgbClr val="0000FF"/>
                </a:solidFill>
              </a:rPr>
              <a:t>  </a:t>
            </a:r>
            <a:r>
              <a:rPr lang="en-US" sz="1633" dirty="0" err="1">
                <a:solidFill>
                  <a:srgbClr val="0000FF"/>
                </a:solidFill>
              </a:rPr>
              <a:t>sal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2</a:t>
            </a:r>
            <a:endParaRPr lang="en-US" sz="1633" dirty="0"/>
          </a:p>
          <a:p>
            <a:r>
              <a:rPr lang="en-US" sz="1633" dirty="0">
                <a:solidFill>
                  <a:srgbClr val="0000FF"/>
                </a:solidFill>
              </a:rPr>
              <a:t>  ret</a:t>
            </a:r>
            <a:endParaRPr lang="en-US" sz="1633" dirty="0"/>
          </a:p>
        </p:txBody>
      </p:sp>
      <p:sp>
        <p:nvSpPr>
          <p:cNvPr id="8" name="Rectangle 7"/>
          <p:cNvSpPr/>
          <p:nvPr/>
        </p:nvSpPr>
        <p:spPr>
          <a:xfrm>
            <a:off x="6363812" y="3584586"/>
            <a:ext cx="3923663" cy="2603686"/>
          </a:xfrm>
          <a:prstGeom prst="rect">
            <a:avLst/>
          </a:prstGeom>
          <a:solidFill>
            <a:schemeClr val="accent6">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6" name="Rectangle 5"/>
          <p:cNvSpPr/>
          <p:nvPr/>
        </p:nvSpPr>
        <p:spPr>
          <a:xfrm>
            <a:off x="6555601" y="3912953"/>
            <a:ext cx="2981200" cy="846194"/>
          </a:xfrm>
          <a:prstGeom prst="rect">
            <a:avLst/>
          </a:prstGeom>
        </p:spPr>
        <p:txBody>
          <a:bodyPr wrap="square">
            <a:spAutoFit/>
          </a:bodyPr>
          <a:lstStyle/>
          <a:p>
            <a:r>
              <a:rPr lang="en-US" sz="1633" dirty="0">
                <a:solidFill>
                  <a:srgbClr val="008080"/>
                </a:solidFill>
              </a:rPr>
              <a:t>main:</a:t>
            </a:r>
            <a:endParaRPr lang="en-US" sz="1633" dirty="0"/>
          </a:p>
          <a:p>
            <a:r>
              <a:rPr lang="ru-RU"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32</a:t>
            </a:r>
            <a:endParaRPr lang="en-US" sz="1633" dirty="0"/>
          </a:p>
          <a:p>
            <a:r>
              <a:rPr lang="ru-RU" sz="1633" dirty="0">
                <a:solidFill>
                  <a:srgbClr val="0000FF"/>
                </a:solidFill>
              </a:rPr>
              <a:t>  </a:t>
            </a:r>
            <a:r>
              <a:rPr lang="en-US" sz="1633" dirty="0">
                <a:solidFill>
                  <a:srgbClr val="0000FF"/>
                </a:solidFill>
              </a:rPr>
              <a:t>ret</a:t>
            </a:r>
            <a:endParaRPr lang="en-US" sz="1633" dirty="0"/>
          </a:p>
        </p:txBody>
      </p:sp>
      <p:sp>
        <p:nvSpPr>
          <p:cNvPr id="9" name="Rectangle 8"/>
          <p:cNvSpPr/>
          <p:nvPr/>
        </p:nvSpPr>
        <p:spPr>
          <a:xfrm>
            <a:off x="4029075" y="4544745"/>
            <a:ext cx="1381125" cy="53089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0" name="Rectangle 9"/>
          <p:cNvSpPr/>
          <p:nvPr/>
        </p:nvSpPr>
        <p:spPr>
          <a:xfrm>
            <a:off x="7378375" y="4100400"/>
            <a:ext cx="521080" cy="46273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2" name="Rectangle 11"/>
          <p:cNvSpPr/>
          <p:nvPr/>
        </p:nvSpPr>
        <p:spPr>
          <a:xfrm>
            <a:off x="669424" y="647049"/>
            <a:ext cx="4808368"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Compile time computations</a:t>
            </a:r>
          </a:p>
        </p:txBody>
      </p:sp>
      <p:sp>
        <p:nvSpPr>
          <p:cNvPr id="14" name="Rectangle 13"/>
          <p:cNvSpPr/>
          <p:nvPr/>
        </p:nvSpPr>
        <p:spPr>
          <a:xfrm>
            <a:off x="4200902" y="1823429"/>
            <a:ext cx="4709398" cy="1169551"/>
          </a:xfrm>
          <a:prstGeom prst="rect">
            <a:avLst/>
          </a:prstGeom>
        </p:spPr>
        <p:txBody>
          <a:bodyPr wrap="square">
            <a:spAutoFit/>
          </a:bodyPr>
          <a:lstStyle/>
          <a:p>
            <a:r>
              <a:rPr lang="en-US" sz="1400" dirty="0">
                <a:solidFill>
                  <a:srgbClr val="0000FF"/>
                </a:solidFill>
                <a:latin typeface="Courier New" panose="02070309020205020404" pitchFamily="49" charset="0"/>
                <a:cs typeface="Courier New" panose="02070309020205020404" pitchFamily="49" charset="0"/>
              </a:rPr>
              <a:t>static</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BITS_IN_BYTE = </a:t>
            </a:r>
            <a:r>
              <a:rPr lang="en-US" sz="1400" dirty="0">
                <a:solidFill>
                  <a:srgbClr val="09885A"/>
                </a:solidFill>
                <a:latin typeface="Courier New" panose="02070309020205020404" pitchFamily="49" charset="0"/>
                <a:cs typeface="Courier New" panose="02070309020205020404" pitchFamily="49" charset="0"/>
              </a:rPr>
              <a:t>8</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 {</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sizeof</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)*BITS_IN_BYTE;</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619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63812" y="3584586"/>
            <a:ext cx="3923663" cy="2603686"/>
          </a:xfrm>
          <a:prstGeom prst="rect">
            <a:avLst/>
          </a:prstGeom>
          <a:solidFill>
            <a:schemeClr val="accent6">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7" name="Rectangle 6"/>
          <p:cNvSpPr/>
          <p:nvPr/>
        </p:nvSpPr>
        <p:spPr>
          <a:xfrm>
            <a:off x="1876772" y="3584586"/>
            <a:ext cx="3923663" cy="2603686"/>
          </a:xfrm>
          <a:prstGeom prst="rect">
            <a:avLst/>
          </a:prstGeom>
          <a:solidFill>
            <a:schemeClr val="accent2">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6" name="Rectangle 5"/>
          <p:cNvSpPr/>
          <p:nvPr/>
        </p:nvSpPr>
        <p:spPr>
          <a:xfrm>
            <a:off x="6555601" y="3912953"/>
            <a:ext cx="2981200" cy="846194"/>
          </a:xfrm>
          <a:prstGeom prst="rect">
            <a:avLst/>
          </a:prstGeom>
        </p:spPr>
        <p:txBody>
          <a:bodyPr wrap="square">
            <a:spAutoFit/>
          </a:bodyPr>
          <a:lstStyle/>
          <a:p>
            <a:r>
              <a:rPr lang="en-US" sz="1633" dirty="0">
                <a:solidFill>
                  <a:srgbClr val="008080"/>
                </a:solidFill>
              </a:rPr>
              <a:t>main:</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32</a:t>
            </a:r>
            <a:endParaRPr lang="en-US" sz="1633" dirty="0"/>
          </a:p>
          <a:p>
            <a:r>
              <a:rPr lang="en-US" sz="1633" dirty="0">
                <a:solidFill>
                  <a:srgbClr val="0000FF"/>
                </a:solidFill>
              </a:rPr>
              <a:t>  ret</a:t>
            </a:r>
            <a:endParaRPr lang="en-US" sz="1633" dirty="0"/>
          </a:p>
        </p:txBody>
      </p:sp>
      <p:sp>
        <p:nvSpPr>
          <p:cNvPr id="10" name="Rectangle 9"/>
          <p:cNvSpPr/>
          <p:nvPr/>
        </p:nvSpPr>
        <p:spPr>
          <a:xfrm>
            <a:off x="6593794" y="4106160"/>
            <a:ext cx="1302527" cy="64442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1" name="TextBox 10"/>
          <p:cNvSpPr txBox="1"/>
          <p:nvPr/>
        </p:nvSpPr>
        <p:spPr>
          <a:xfrm>
            <a:off x="6477374" y="4765823"/>
            <a:ext cx="3356945" cy="1015663"/>
          </a:xfrm>
          <a:prstGeom prst="rect">
            <a:avLst/>
          </a:prstGeom>
          <a:noFill/>
        </p:spPr>
        <p:txBody>
          <a:bodyPr wrap="none" rtlCol="0">
            <a:spAutoFit/>
          </a:bodyPr>
          <a:lstStyle/>
          <a:p>
            <a:r>
              <a:rPr lang="uk-UA" sz="2000" dirty="0"/>
              <a:t>Результат </a:t>
            </a:r>
            <a:r>
              <a:rPr lang="en-US" sz="2000" dirty="0"/>
              <a:t>main </a:t>
            </a:r>
            <a:r>
              <a:rPr lang="uk-UA" sz="2000"/>
              <a:t>повертається </a:t>
            </a:r>
            <a:endParaRPr lang="en-US" sz="2000" smtClean="0"/>
          </a:p>
          <a:p>
            <a:r>
              <a:rPr lang="uk-UA" sz="2000" smtClean="0"/>
              <a:t>через </a:t>
            </a:r>
            <a:r>
              <a:rPr lang="en-US" sz="2000" dirty="0" err="1"/>
              <a:t>eax</a:t>
            </a:r>
            <a:r>
              <a:rPr lang="uk-UA" sz="2000" dirty="0"/>
              <a:t>.</a:t>
            </a:r>
          </a:p>
          <a:p>
            <a:r>
              <a:rPr lang="en-US" sz="2000" dirty="0" err="1"/>
              <a:t>eax</a:t>
            </a:r>
            <a:r>
              <a:rPr lang="en-US" sz="2000" dirty="0"/>
              <a:t> – </a:t>
            </a:r>
            <a:r>
              <a:rPr lang="uk-UA" sz="2000" dirty="0"/>
              <a:t>це регістр.</a:t>
            </a:r>
          </a:p>
        </p:txBody>
      </p:sp>
      <p:sp>
        <p:nvSpPr>
          <p:cNvPr id="12" name="Rectangle 11"/>
          <p:cNvSpPr/>
          <p:nvPr/>
        </p:nvSpPr>
        <p:spPr>
          <a:xfrm>
            <a:off x="2037830" y="3912954"/>
            <a:ext cx="3954394" cy="1851341"/>
          </a:xfrm>
          <a:prstGeom prst="rect">
            <a:avLst/>
          </a:prstGeom>
        </p:spPr>
        <p:txBody>
          <a:bodyPr wrap="square">
            <a:spAutoFit/>
          </a:bodyPr>
          <a:lstStyle/>
          <a:p>
            <a:r>
              <a:rPr lang="en-US" sz="1633" dirty="0">
                <a:solidFill>
                  <a:srgbClr val="008080"/>
                </a:solidFill>
              </a:rPr>
              <a:t>BITS_IN_BYTE:</a:t>
            </a:r>
            <a:endParaRPr lang="en-US" sz="1633" dirty="0"/>
          </a:p>
          <a:p>
            <a:r>
              <a:rPr lang="en-US" sz="1633" dirty="0">
                <a:solidFill>
                  <a:srgbClr val="0000FF"/>
                </a:solidFill>
              </a:rPr>
              <a:t>  .long</a:t>
            </a:r>
            <a:r>
              <a:rPr lang="en-US" sz="1633" dirty="0">
                <a:solidFill>
                  <a:srgbClr val="000000"/>
                </a:solidFill>
              </a:rPr>
              <a:t> </a:t>
            </a:r>
            <a:r>
              <a:rPr lang="en-US" sz="1633" dirty="0">
                <a:solidFill>
                  <a:srgbClr val="09885A"/>
                </a:solidFill>
              </a:rPr>
              <a:t>8</a:t>
            </a:r>
            <a:endParaRPr lang="en-US" sz="1633" dirty="0"/>
          </a:p>
          <a:p>
            <a:r>
              <a:rPr lang="en-US" sz="1633" dirty="0">
                <a:solidFill>
                  <a:srgbClr val="008080"/>
                </a:solidFill>
              </a:rPr>
              <a:t>main:</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808080"/>
                </a:solidFill>
              </a:rPr>
              <a:t>DWORD</a:t>
            </a:r>
            <a:r>
              <a:rPr lang="en-US" sz="1633" dirty="0">
                <a:solidFill>
                  <a:srgbClr val="000000"/>
                </a:solidFill>
              </a:rPr>
              <a:t> </a:t>
            </a:r>
            <a:r>
              <a:rPr lang="en-US" sz="1633" dirty="0">
                <a:solidFill>
                  <a:srgbClr val="808080"/>
                </a:solidFill>
              </a:rPr>
              <a:t>PTR</a:t>
            </a:r>
            <a:r>
              <a:rPr lang="en-US" sz="1633" dirty="0">
                <a:solidFill>
                  <a:srgbClr val="000000"/>
                </a:solidFill>
              </a:rPr>
              <a:t> </a:t>
            </a:r>
            <a:r>
              <a:rPr lang="en-US" sz="1633" dirty="0">
                <a:solidFill>
                  <a:srgbClr val="008080"/>
                </a:solidFill>
              </a:rPr>
              <a:t>BITS_IN_BYTE</a:t>
            </a:r>
            <a:r>
              <a:rPr lang="en-US" sz="1633" dirty="0">
                <a:solidFill>
                  <a:srgbClr val="000000"/>
                </a:solidFill>
              </a:rPr>
              <a:t>[</a:t>
            </a:r>
            <a:r>
              <a:rPr lang="en-US" sz="1633" dirty="0">
                <a:solidFill>
                  <a:srgbClr val="4864AA"/>
                </a:solidFill>
              </a:rPr>
              <a:t>rip</a:t>
            </a:r>
            <a:r>
              <a:rPr lang="en-US" sz="1633" dirty="0">
                <a:solidFill>
                  <a:srgbClr val="000000"/>
                </a:solidFill>
              </a:rPr>
              <a:t>]</a:t>
            </a:r>
            <a:endParaRPr lang="en-US" sz="1633" dirty="0"/>
          </a:p>
          <a:p>
            <a:r>
              <a:rPr lang="en-US" sz="1633" dirty="0">
                <a:solidFill>
                  <a:srgbClr val="0000FF"/>
                </a:solidFill>
              </a:rPr>
              <a:t>  </a:t>
            </a:r>
            <a:r>
              <a:rPr lang="en-US" sz="1633" dirty="0" err="1">
                <a:solidFill>
                  <a:srgbClr val="0000FF"/>
                </a:solidFill>
              </a:rPr>
              <a:t>cdqe</a:t>
            </a:r>
            <a:endParaRPr lang="en-US" sz="1633" dirty="0"/>
          </a:p>
          <a:p>
            <a:r>
              <a:rPr lang="en-US" sz="1633" dirty="0">
                <a:solidFill>
                  <a:srgbClr val="0000FF"/>
                </a:solidFill>
              </a:rPr>
              <a:t>  </a:t>
            </a:r>
            <a:r>
              <a:rPr lang="en-US" sz="1633" dirty="0" err="1">
                <a:solidFill>
                  <a:srgbClr val="0000FF"/>
                </a:solidFill>
              </a:rPr>
              <a:t>sal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2</a:t>
            </a:r>
            <a:endParaRPr lang="en-US" sz="1633" dirty="0"/>
          </a:p>
          <a:p>
            <a:r>
              <a:rPr lang="en-US" sz="1633" dirty="0">
                <a:solidFill>
                  <a:srgbClr val="0000FF"/>
                </a:solidFill>
              </a:rPr>
              <a:t>  ret</a:t>
            </a:r>
            <a:endParaRPr lang="en-US" sz="1633" dirty="0"/>
          </a:p>
        </p:txBody>
      </p:sp>
      <p:sp>
        <p:nvSpPr>
          <p:cNvPr id="13" name="TextBox 12"/>
          <p:cNvSpPr txBox="1"/>
          <p:nvPr/>
        </p:nvSpPr>
        <p:spPr>
          <a:xfrm>
            <a:off x="1876772" y="1955188"/>
            <a:ext cx="8303073" cy="915745"/>
          </a:xfrm>
          <a:prstGeom prst="rect">
            <a:avLst/>
          </a:prstGeom>
          <a:noFill/>
          <a:ln>
            <a:noFill/>
          </a:ln>
        </p:spPr>
        <p:txBody>
          <a:bodyPr vert="horz" wrap="none" lIns="81646" tIns="40823" rIns="81646" bIns="40823" anchorCtr="0" compatLnSpc="0"/>
          <a:lstStyle/>
          <a:p>
            <a:pPr hangingPunct="0">
              <a:spcBef>
                <a:spcPts val="1080"/>
              </a:spcBef>
              <a:spcAft>
                <a:spcPts val="900"/>
              </a:spcAft>
              <a:defRPr sz="1800"/>
            </a:pPr>
            <a:r>
              <a:rPr lang="en-US" sz="2000" b="1" dirty="0">
                <a:ea typeface="Noto Sans CJK SC Regular" pitchFamily="2"/>
                <a:cs typeface="FreeSans" pitchFamily="2"/>
              </a:rPr>
              <a:t>  </a:t>
            </a:r>
            <a:r>
              <a:rPr lang="en-US" sz="2000" b="1" dirty="0" err="1">
                <a:ea typeface="Noto Sans CJK SC Regular" pitchFamily="2"/>
                <a:cs typeface="FreeSans" pitchFamily="2"/>
              </a:rPr>
              <a:t>mov</a:t>
            </a:r>
            <a:r>
              <a:rPr lang="en-US" sz="2000" dirty="0">
                <a:ea typeface="Noto Sans CJK SC Regular" pitchFamily="2"/>
                <a:cs typeface="FreeSans" pitchFamily="2"/>
              </a:rPr>
              <a:t> </a:t>
            </a:r>
            <a:r>
              <a:rPr lang="en-US" sz="2000" i="1" dirty="0" err="1">
                <a:ea typeface="Noto Sans CJK SC Regular" pitchFamily="2"/>
                <a:cs typeface="FreeSans" pitchFamily="2"/>
              </a:rPr>
              <a:t>eax</a:t>
            </a:r>
            <a:r>
              <a:rPr lang="en-US" sz="2000" dirty="0">
                <a:ea typeface="Noto Sans CJK SC Regular" pitchFamily="2"/>
                <a:cs typeface="FreeSans" pitchFamily="2"/>
              </a:rPr>
              <a:t>, </a:t>
            </a:r>
            <a:r>
              <a:rPr lang="en-US" sz="2000" dirty="0" err="1">
                <a:ea typeface="Noto Sans CJK SC Regular" pitchFamily="2"/>
                <a:cs typeface="FreeSans" pitchFamily="2"/>
              </a:rPr>
              <a:t>dword</a:t>
            </a:r>
            <a:r>
              <a:rPr lang="en-US" sz="2000" dirty="0">
                <a:ea typeface="Noto Sans CJK SC Regular" pitchFamily="2"/>
                <a:cs typeface="FreeSans" pitchFamily="2"/>
              </a:rPr>
              <a:t> </a:t>
            </a:r>
            <a:r>
              <a:rPr lang="en-US" sz="2000" dirty="0" err="1">
                <a:ea typeface="Noto Sans CJK SC Regular" pitchFamily="2"/>
                <a:cs typeface="FreeSans" pitchFamily="2"/>
              </a:rPr>
              <a:t>ptr</a:t>
            </a:r>
            <a:r>
              <a:rPr lang="en-US" sz="2000" dirty="0">
                <a:ea typeface="Noto Sans CJK SC Regular" pitchFamily="2"/>
                <a:cs typeface="FreeSans" pitchFamily="2"/>
              </a:rPr>
              <a:t> [</a:t>
            </a:r>
            <a:r>
              <a:rPr lang="en-US" sz="2000" i="1" dirty="0">
                <a:ea typeface="Noto Sans CJK SC Regular" pitchFamily="2"/>
                <a:cs typeface="FreeSans" pitchFamily="2"/>
              </a:rPr>
              <a:t>rsp</a:t>
            </a:r>
            <a:r>
              <a:rPr lang="en-US" sz="2000" dirty="0">
                <a:ea typeface="Noto Sans CJK SC Regular" pitchFamily="2"/>
                <a:cs typeface="FreeSans" pitchFamily="2"/>
              </a:rPr>
              <a:t>+20]</a:t>
            </a:r>
          </a:p>
          <a:p>
            <a:pPr hangingPunct="0">
              <a:spcBef>
                <a:spcPts val="1080"/>
              </a:spcBef>
              <a:spcAft>
                <a:spcPts val="900"/>
              </a:spcAft>
              <a:defRPr sz="1800"/>
            </a:pPr>
            <a:r>
              <a:rPr lang="en-US" sz="2000" dirty="0">
                <a:ea typeface="Noto Sans CJK SC Regular" pitchFamily="2"/>
                <a:cs typeface="FreeSans" pitchFamily="2"/>
              </a:rPr>
              <a:t> “</a:t>
            </a:r>
            <a:r>
              <a:rPr lang="uk-UA" sz="2000" dirty="0">
                <a:ea typeface="Noto Sans CJK SC Regular" pitchFamily="2"/>
                <a:cs typeface="FreeSans" pitchFamily="2"/>
              </a:rPr>
              <a:t>перекласти</a:t>
            </a:r>
            <a:r>
              <a:rPr lang="en-US" sz="2000" dirty="0">
                <a:ea typeface="Noto Sans CJK SC Regular" pitchFamily="2"/>
                <a:cs typeface="FreeSans" pitchFamily="2"/>
              </a:rPr>
              <a:t> 4 </a:t>
            </a:r>
            <a:r>
              <a:rPr lang="uk-UA" sz="2000" dirty="0">
                <a:ea typeface="Noto Sans CJK SC Regular" pitchFamily="2"/>
                <a:cs typeface="FreeSans" pitchFamily="2"/>
              </a:rPr>
              <a:t>байти, які лежать на</a:t>
            </a:r>
            <a:r>
              <a:rPr lang="en-US" sz="2000" dirty="0">
                <a:ea typeface="Noto Sans CJK SC Regular" pitchFamily="2"/>
                <a:cs typeface="FreeSans" pitchFamily="2"/>
              </a:rPr>
              <a:t> 20 </a:t>
            </a:r>
            <a:r>
              <a:rPr lang="uk-UA" sz="2000" dirty="0">
                <a:ea typeface="Noto Sans CJK SC Regular" pitchFamily="2"/>
                <a:cs typeface="FreeSans" pitchFamily="2"/>
              </a:rPr>
              <a:t>байт від голови стека в регістр </a:t>
            </a:r>
            <a:r>
              <a:rPr lang="en-US" sz="2000" dirty="0" err="1">
                <a:ea typeface="Noto Sans CJK SC Regular" pitchFamily="2"/>
                <a:cs typeface="FreeSans" pitchFamily="2"/>
              </a:rPr>
              <a:t>eax</a:t>
            </a:r>
            <a:r>
              <a:rPr lang="en-US" sz="2000" dirty="0">
                <a:ea typeface="Noto Sans CJK SC Regular" pitchFamily="2"/>
                <a:cs typeface="FreeSans" pitchFamily="2"/>
              </a:rPr>
              <a:t>”.</a:t>
            </a:r>
          </a:p>
        </p:txBody>
      </p:sp>
      <p:sp>
        <p:nvSpPr>
          <p:cNvPr id="14" name="Rectangle 13"/>
          <p:cNvSpPr/>
          <p:nvPr/>
        </p:nvSpPr>
        <p:spPr>
          <a:xfrm>
            <a:off x="669424" y="647049"/>
            <a:ext cx="4808368"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Compile time computations</a:t>
            </a:r>
          </a:p>
        </p:txBody>
      </p:sp>
    </p:spTree>
    <p:extLst>
      <p:ext uri="{BB962C8B-B14F-4D97-AF65-F5344CB8AC3E}">
        <p14:creationId xmlns:p14="http://schemas.microsoft.com/office/powerpoint/2010/main" val="3102079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41206359"/>
              </p:ext>
            </p:extLst>
          </p:nvPr>
        </p:nvGraphicFramePr>
        <p:xfrm>
          <a:off x="805348" y="1495463"/>
          <a:ext cx="7869404" cy="1659056"/>
        </p:xfrm>
        <a:graphic>
          <a:graphicData uri="http://schemas.openxmlformats.org/drawingml/2006/table">
            <a:tbl>
              <a:tblPr/>
              <a:tblGrid>
                <a:gridCol w="3934049"/>
                <a:gridCol w="1968004"/>
                <a:gridCol w="984002"/>
                <a:gridCol w="983349"/>
              </a:tblGrid>
              <a:tr h="414764">
                <a:tc gridSpan="4">
                  <a:txBody>
                    <a:bodyPr/>
                    <a:lstStyle/>
                    <a:p>
                      <a:pPr marL="54720" marR="0" lvl="0" indent="0" rtl="0" hangingPunct="0">
                        <a:lnSpc>
                          <a:spcPct val="100000"/>
                        </a:lnSpc>
                        <a:spcBef>
                          <a:spcPts val="0"/>
                        </a:spcBef>
                        <a:spcAft>
                          <a:spcPts val="0"/>
                        </a:spcAft>
                        <a:buNone/>
                        <a:tabLst/>
                      </a:pPr>
                      <a:r>
                        <a:rPr lang="en-US" sz="2000" b="0" i="0" u="none" strike="noStrike" kern="1200" cap="none">
                          <a:ln>
                            <a:noFill/>
                          </a:ln>
                          <a:latin typeface="+mn-lt"/>
                          <a:ea typeface="Noto Sans CJK SC Regular" pitchFamily="2"/>
                          <a:cs typeface="FreeSans" pitchFamily="2"/>
                        </a:rPr>
                        <a:t>rax - 64 bit</a:t>
                      </a:r>
                    </a:p>
                  </a:txBody>
                  <a:tcPr marL="82953" marR="82953" marT="41476" marB="41476"/>
                </a:tc>
                <a:tc hMerge="1">
                  <a:txBody>
                    <a:bodyPr/>
                    <a:lstStyle/>
                    <a:p>
                      <a:endParaRPr lang="uk-UA"/>
                    </a:p>
                  </a:txBody>
                  <a:tcPr/>
                </a:tc>
                <a:tc hMerge="1">
                  <a:txBody>
                    <a:bodyPr/>
                    <a:lstStyle/>
                    <a:p>
                      <a:endParaRPr lang="uk-UA"/>
                    </a:p>
                  </a:txBody>
                  <a:tcPr/>
                </a:tc>
                <a:tc hMerge="1">
                  <a:txBody>
                    <a:bodyPr/>
                    <a:lstStyle/>
                    <a:p>
                      <a:endParaRPr lang="uk-UA"/>
                    </a:p>
                  </a:txBody>
                  <a:tcPr/>
                </a:tc>
              </a:tr>
              <a:tr h="414764">
                <a:tc>
                  <a:txBody>
                    <a:bodyPr/>
                    <a:lstStyle/>
                    <a:p>
                      <a:pPr marL="0" marR="0" indent="0" rtl="0" hangingPunct="0">
                        <a:lnSpc>
                          <a:spcPct val="100000"/>
                        </a:lnSpc>
                        <a:spcBef>
                          <a:spcPts val="0"/>
                        </a:spcBef>
                        <a:spcAft>
                          <a:spcPts val="0"/>
                        </a:spcAft>
                        <a:tabLst/>
                      </a:pPr>
                      <a:endParaRPr lang="en-US" sz="2000" b="0" i="0" u="none" strike="noStrike" kern="1200" cap="none">
                        <a:ln>
                          <a:noFill/>
                        </a:ln>
                        <a:latin typeface="+mn-lt"/>
                      </a:endParaRPr>
                    </a:p>
                  </a:txBody>
                  <a:tcPr marL="82953" marR="82953" marT="41476" marB="41476"/>
                </a:tc>
                <a:tc gridSpan="3">
                  <a:txBody>
                    <a:bodyPr/>
                    <a:lstStyle/>
                    <a:p>
                      <a:pPr marL="54720" marR="0" lvl="0" indent="0" rtl="0" hangingPunct="0">
                        <a:lnSpc>
                          <a:spcPct val="100000"/>
                        </a:lnSpc>
                        <a:spcBef>
                          <a:spcPts val="0"/>
                        </a:spcBef>
                        <a:spcAft>
                          <a:spcPts val="0"/>
                        </a:spcAft>
                        <a:buNone/>
                        <a:tabLst/>
                      </a:pPr>
                      <a:r>
                        <a:rPr lang="en-US" sz="2000" b="0" i="0" u="none" strike="noStrike" kern="1200" cap="none">
                          <a:ln>
                            <a:noFill/>
                          </a:ln>
                          <a:latin typeface="+mn-lt"/>
                          <a:ea typeface="Noto Sans CJK SC Regular" pitchFamily="2"/>
                          <a:cs typeface="FreeSans" pitchFamily="2"/>
                        </a:rPr>
                        <a:t>eax - 32</a:t>
                      </a:r>
                    </a:p>
                  </a:txBody>
                  <a:tcPr marL="82953" marR="82953" marT="41476" marB="41476"/>
                </a:tc>
                <a:tc hMerge="1">
                  <a:txBody>
                    <a:bodyPr/>
                    <a:lstStyle/>
                    <a:p>
                      <a:endParaRPr lang="uk-UA"/>
                    </a:p>
                  </a:txBody>
                  <a:tcPr/>
                </a:tc>
                <a:tc hMerge="1">
                  <a:txBody>
                    <a:bodyPr/>
                    <a:lstStyle/>
                    <a:p>
                      <a:endParaRPr lang="uk-UA"/>
                    </a:p>
                  </a:txBody>
                  <a:tcPr/>
                </a:tc>
              </a:tr>
              <a:tr h="414764">
                <a:tc rowSpan="2">
                  <a:txBody>
                    <a:bodyPr/>
                    <a:lstStyle/>
                    <a:p>
                      <a:pPr marL="0" marR="0" indent="0" rtl="0" hangingPunct="0">
                        <a:lnSpc>
                          <a:spcPct val="100000"/>
                        </a:lnSpc>
                        <a:spcBef>
                          <a:spcPts val="0"/>
                        </a:spcBef>
                        <a:spcAft>
                          <a:spcPts val="0"/>
                        </a:spcAft>
                        <a:tabLst/>
                      </a:pPr>
                      <a:endParaRPr lang="en-US" sz="2000" b="0" i="0" u="none" strike="noStrike" kern="1200" cap="none">
                        <a:ln>
                          <a:noFill/>
                        </a:ln>
                        <a:latin typeface="+mn-lt"/>
                      </a:endParaRPr>
                    </a:p>
                  </a:txBody>
                  <a:tcPr marL="82953" marR="82953" marT="41476" marB="41476"/>
                </a:tc>
                <a:tc>
                  <a:txBody>
                    <a:bodyPr/>
                    <a:lstStyle/>
                    <a:p>
                      <a:pPr marL="0" marR="0" indent="0" rtl="0" hangingPunct="0">
                        <a:lnSpc>
                          <a:spcPct val="100000"/>
                        </a:lnSpc>
                        <a:spcBef>
                          <a:spcPts val="0"/>
                        </a:spcBef>
                        <a:spcAft>
                          <a:spcPts val="0"/>
                        </a:spcAft>
                        <a:tabLst/>
                      </a:pPr>
                      <a:endParaRPr lang="en-US" sz="2000" b="0" i="0" u="none" strike="noStrike" kern="1200" cap="none">
                        <a:ln>
                          <a:noFill/>
                        </a:ln>
                        <a:latin typeface="+mn-lt"/>
                      </a:endParaRPr>
                    </a:p>
                  </a:txBody>
                  <a:tcPr marL="82953" marR="82953" marT="41476" marB="41476"/>
                </a:tc>
                <a:tc gridSpan="2">
                  <a:txBody>
                    <a:bodyPr/>
                    <a:lstStyle/>
                    <a:p>
                      <a:pPr marL="54720" marR="0" lvl="0" indent="0" rtl="0" hangingPunct="0">
                        <a:lnSpc>
                          <a:spcPct val="100000"/>
                        </a:lnSpc>
                        <a:spcBef>
                          <a:spcPts val="0"/>
                        </a:spcBef>
                        <a:spcAft>
                          <a:spcPts val="0"/>
                        </a:spcAft>
                        <a:buNone/>
                        <a:tabLst/>
                      </a:pPr>
                      <a:r>
                        <a:rPr lang="en-US" sz="2000" b="0" i="0" u="none" strike="noStrike" kern="1200" cap="none" smtClean="0">
                          <a:ln>
                            <a:noFill/>
                          </a:ln>
                          <a:latin typeface="+mn-lt"/>
                          <a:ea typeface="Noto Sans CJK SC Regular" pitchFamily="2"/>
                          <a:cs typeface="FreeSans" pitchFamily="2"/>
                        </a:rPr>
                        <a:t>        ax </a:t>
                      </a:r>
                      <a:r>
                        <a:rPr lang="en-US" sz="2000" b="0" i="0" u="none" strike="noStrike" kern="1200" cap="none">
                          <a:ln>
                            <a:noFill/>
                          </a:ln>
                          <a:latin typeface="+mn-lt"/>
                          <a:ea typeface="Noto Sans CJK SC Regular" pitchFamily="2"/>
                          <a:cs typeface="FreeSans" pitchFamily="2"/>
                        </a:rPr>
                        <a:t>- 16</a:t>
                      </a:r>
                    </a:p>
                  </a:txBody>
                  <a:tcPr marL="82953" marR="82953" marT="41476" marB="41476"/>
                </a:tc>
                <a:tc hMerge="1">
                  <a:txBody>
                    <a:bodyPr/>
                    <a:lstStyle/>
                    <a:p>
                      <a:endParaRPr lang="uk-UA"/>
                    </a:p>
                  </a:txBody>
                  <a:tcPr/>
                </a:tc>
              </a:tr>
              <a:tr h="414764">
                <a:tc vMerge="1">
                  <a:txBody>
                    <a:bodyPr/>
                    <a:lstStyle/>
                    <a:p>
                      <a:endParaRPr lang="uk-UA"/>
                    </a:p>
                  </a:txBody>
                  <a:tcPr/>
                </a:tc>
                <a:tc>
                  <a:txBody>
                    <a:bodyPr/>
                    <a:lstStyle/>
                    <a:p>
                      <a:pPr marL="0" marR="0" indent="0" rtl="0" hangingPunct="0">
                        <a:lnSpc>
                          <a:spcPct val="100000"/>
                        </a:lnSpc>
                        <a:spcBef>
                          <a:spcPts val="0"/>
                        </a:spcBef>
                        <a:spcAft>
                          <a:spcPts val="0"/>
                        </a:spcAft>
                        <a:tabLst/>
                      </a:pPr>
                      <a:endParaRPr lang="en-US" sz="2000" b="0" i="0" u="none" strike="noStrike" kern="1200" cap="none">
                        <a:ln>
                          <a:noFill/>
                        </a:ln>
                        <a:latin typeface="+mn-lt"/>
                      </a:endParaRPr>
                    </a:p>
                  </a:txBody>
                  <a:tcPr marL="82953" marR="82953" marT="41476" marB="41476"/>
                </a:tc>
                <a:tc>
                  <a:txBody>
                    <a:bodyPr/>
                    <a:lstStyle/>
                    <a:p>
                      <a:pPr marL="0" marR="0" lvl="0" indent="0" rtl="0" hangingPunct="0">
                        <a:lnSpc>
                          <a:spcPct val="100000"/>
                        </a:lnSpc>
                        <a:spcBef>
                          <a:spcPts val="0"/>
                        </a:spcBef>
                        <a:spcAft>
                          <a:spcPts val="0"/>
                        </a:spcAft>
                        <a:buNone/>
                        <a:tabLst/>
                      </a:pPr>
                      <a:r>
                        <a:rPr lang="en-US" sz="2000" b="0" i="0" u="none" strike="noStrike" kern="1200" cap="none">
                          <a:ln>
                            <a:noFill/>
                          </a:ln>
                          <a:latin typeface="+mn-lt"/>
                          <a:ea typeface="Noto Sans CJK SC Regular" pitchFamily="2"/>
                          <a:cs typeface="FreeSans" pitchFamily="2"/>
                        </a:rPr>
                        <a:t>ah - 8</a:t>
                      </a:r>
                    </a:p>
                  </a:txBody>
                  <a:tcPr marL="82953" marR="82953" marT="41476" marB="41476"/>
                </a:tc>
                <a:tc>
                  <a:txBody>
                    <a:bodyPr/>
                    <a:lstStyle/>
                    <a:p>
                      <a:pPr marL="0" marR="0" lvl="0" indent="0" rtl="0" hangingPunct="0">
                        <a:lnSpc>
                          <a:spcPct val="100000"/>
                        </a:lnSpc>
                        <a:spcBef>
                          <a:spcPts val="0"/>
                        </a:spcBef>
                        <a:spcAft>
                          <a:spcPts val="0"/>
                        </a:spcAft>
                        <a:buNone/>
                        <a:tabLst/>
                      </a:pPr>
                      <a:r>
                        <a:rPr lang="en-US" sz="2000" b="0" i="0" u="none" strike="noStrike" kern="1200" cap="none">
                          <a:ln>
                            <a:noFill/>
                          </a:ln>
                          <a:latin typeface="+mn-lt"/>
                          <a:ea typeface="Noto Sans CJK SC Regular" pitchFamily="2"/>
                          <a:cs typeface="FreeSans" pitchFamily="2"/>
                        </a:rPr>
                        <a:t>al - 8</a:t>
                      </a:r>
                    </a:p>
                  </a:txBody>
                  <a:tcPr marL="82953" marR="82953" marT="41476" marB="41476"/>
                </a:tc>
              </a:tr>
            </a:tbl>
          </a:graphicData>
        </a:graphic>
      </p:graphicFrame>
      <p:sp>
        <p:nvSpPr>
          <p:cNvPr id="4" name="TextBox 3"/>
          <p:cNvSpPr txBox="1"/>
          <p:nvPr/>
        </p:nvSpPr>
        <p:spPr>
          <a:xfrm>
            <a:off x="2187141" y="3753448"/>
            <a:ext cx="5806689" cy="1475186"/>
          </a:xfrm>
          <a:prstGeom prst="rect">
            <a:avLst/>
          </a:prstGeom>
          <a:noFill/>
          <a:ln>
            <a:noFill/>
          </a:ln>
        </p:spPr>
        <p:txBody>
          <a:bodyPr vert="horz" wrap="none" lIns="81646" tIns="40823" rIns="81646" bIns="40823" anchorCtr="0" compatLnSpc="0"/>
          <a:lstStyle/>
          <a:p>
            <a:pPr hangingPunct="0"/>
            <a:endParaRPr lang="en-US" sz="1633" dirty="0">
              <a:latin typeface="Liberation Sans" pitchFamily="18"/>
              <a:ea typeface="Noto Sans CJK SC Regular" pitchFamily="2"/>
              <a:cs typeface="FreeSans" pitchFamily="2"/>
            </a:endParaRPr>
          </a:p>
        </p:txBody>
      </p:sp>
      <p:sp>
        <p:nvSpPr>
          <p:cNvPr id="5" name="TextBox 4"/>
          <p:cNvSpPr txBox="1"/>
          <p:nvPr/>
        </p:nvSpPr>
        <p:spPr>
          <a:xfrm>
            <a:off x="720990" y="3295839"/>
            <a:ext cx="11224575" cy="3397077"/>
          </a:xfrm>
          <a:prstGeom prst="rect">
            <a:avLst/>
          </a:prstGeom>
          <a:noFill/>
          <a:ln>
            <a:noFill/>
          </a:ln>
        </p:spPr>
        <p:txBody>
          <a:bodyPr vert="horz" wrap="none" lIns="81646" tIns="40823" rIns="81646" bIns="40823" anchorCtr="0" compatLnSpc="0"/>
          <a:lstStyle/>
          <a:p>
            <a:pPr hangingPunct="0">
              <a:spcAft>
                <a:spcPts val="1200"/>
              </a:spcAft>
            </a:pPr>
            <a:r>
              <a:rPr lang="uk-UA" sz="2000" dirty="0">
                <a:ea typeface="Noto Sans CJK SC Regular" pitchFamily="2"/>
                <a:cs typeface="FreeSans" pitchFamily="2"/>
              </a:rPr>
              <a:t>16 регістрів по</a:t>
            </a:r>
            <a:r>
              <a:rPr lang="en-US" sz="2000" dirty="0">
                <a:ea typeface="Noto Sans CJK SC Regular" pitchFamily="2"/>
                <a:cs typeface="FreeSans" pitchFamily="2"/>
              </a:rPr>
              <a:t> 64</a:t>
            </a:r>
            <a:r>
              <a:rPr lang="uk-UA" sz="2000" dirty="0">
                <a:ea typeface="Noto Sans CJK SC Regular" pitchFamily="2"/>
                <a:cs typeface="FreeSans" pitchFamily="2"/>
              </a:rPr>
              <a:t> </a:t>
            </a:r>
            <a:r>
              <a:rPr lang="uk-UA" sz="2000">
                <a:ea typeface="Noto Sans CJK SC Regular" pitchFamily="2"/>
                <a:cs typeface="FreeSans" pitchFamily="2"/>
              </a:rPr>
              <a:t>біти</a:t>
            </a:r>
            <a:r>
              <a:rPr lang="en-US" sz="2000" smtClean="0">
                <a:ea typeface="Noto Sans CJK SC Regular" pitchFamily="2"/>
                <a:cs typeface="FreeSans" pitchFamily="2"/>
              </a:rPr>
              <a:t>: </a:t>
            </a:r>
            <a:r>
              <a:rPr lang="en-US" sz="2000" b="1" smtClean="0">
                <a:ea typeface="Noto Sans CJK SC Regular" pitchFamily="2"/>
                <a:cs typeface="FreeSans" pitchFamily="2"/>
              </a:rPr>
              <a:t>rax</a:t>
            </a:r>
            <a:r>
              <a:rPr lang="en-US" sz="2000" dirty="0">
                <a:ea typeface="Noto Sans CJK SC Regular" pitchFamily="2"/>
                <a:cs typeface="FreeSans" pitchFamily="2"/>
              </a:rPr>
              <a:t>, </a:t>
            </a:r>
            <a:r>
              <a:rPr lang="en-US" sz="2000" b="1" dirty="0" err="1">
                <a:ea typeface="Noto Sans CJK SC Regular" pitchFamily="2"/>
                <a:cs typeface="FreeSans" pitchFamily="2"/>
              </a:rPr>
              <a:t>rbx</a:t>
            </a:r>
            <a:r>
              <a:rPr lang="en-US" sz="2000" dirty="0">
                <a:ea typeface="Noto Sans CJK SC Regular" pitchFamily="2"/>
                <a:cs typeface="FreeSans" pitchFamily="2"/>
              </a:rPr>
              <a:t>, </a:t>
            </a:r>
            <a:r>
              <a:rPr lang="en-US" sz="2000" b="1" dirty="0" err="1">
                <a:ea typeface="Noto Sans CJK SC Regular" pitchFamily="2"/>
                <a:cs typeface="FreeSans" pitchFamily="2"/>
              </a:rPr>
              <a:t>rcx</a:t>
            </a:r>
            <a:r>
              <a:rPr lang="en-US" sz="2000" dirty="0">
                <a:ea typeface="Noto Sans CJK SC Regular" pitchFamily="2"/>
                <a:cs typeface="FreeSans" pitchFamily="2"/>
              </a:rPr>
              <a:t>, </a:t>
            </a:r>
            <a:r>
              <a:rPr lang="en-US" sz="2000" b="1" dirty="0" err="1">
                <a:ea typeface="Noto Sans CJK SC Regular" pitchFamily="2"/>
                <a:cs typeface="FreeSans" pitchFamily="2"/>
              </a:rPr>
              <a:t>rdx</a:t>
            </a:r>
            <a:r>
              <a:rPr lang="en-US" sz="2000" dirty="0">
                <a:ea typeface="Noto Sans CJK SC Regular" pitchFamily="2"/>
                <a:cs typeface="FreeSans" pitchFamily="2"/>
              </a:rPr>
              <a:t>, </a:t>
            </a:r>
            <a:r>
              <a:rPr lang="en-US" sz="2000" b="1" dirty="0" err="1">
                <a:ea typeface="Noto Sans CJK SC Regular" pitchFamily="2"/>
                <a:cs typeface="FreeSans" pitchFamily="2"/>
              </a:rPr>
              <a:t>rsi</a:t>
            </a:r>
            <a:r>
              <a:rPr lang="en-US" sz="2000" dirty="0">
                <a:ea typeface="Noto Sans CJK SC Regular" pitchFamily="2"/>
                <a:cs typeface="FreeSans" pitchFamily="2"/>
              </a:rPr>
              <a:t>, </a:t>
            </a:r>
            <a:r>
              <a:rPr lang="en-US" sz="2000" b="1" dirty="0" err="1">
                <a:ea typeface="Noto Sans CJK SC Regular" pitchFamily="2"/>
                <a:cs typeface="FreeSans" pitchFamily="2"/>
              </a:rPr>
              <a:t>rdi</a:t>
            </a:r>
            <a:r>
              <a:rPr lang="en-US" sz="2000" dirty="0">
                <a:ea typeface="Noto Sans CJK SC Regular" pitchFamily="2"/>
                <a:cs typeface="FreeSans" pitchFamily="2"/>
              </a:rPr>
              <a:t>, </a:t>
            </a:r>
            <a:r>
              <a:rPr lang="en-US" sz="2000" b="1" dirty="0" err="1">
                <a:ea typeface="Noto Sans CJK SC Regular" pitchFamily="2"/>
                <a:cs typeface="FreeSans" pitchFamily="2"/>
              </a:rPr>
              <a:t>rbp</a:t>
            </a:r>
            <a:r>
              <a:rPr lang="en-US" sz="2000" dirty="0">
                <a:ea typeface="Noto Sans CJK SC Regular" pitchFamily="2"/>
                <a:cs typeface="FreeSans" pitchFamily="2"/>
              </a:rPr>
              <a:t>, </a:t>
            </a:r>
            <a:r>
              <a:rPr lang="en-US" sz="2000" b="1" dirty="0" err="1">
                <a:ea typeface="Noto Sans CJK SC Regular" pitchFamily="2"/>
                <a:cs typeface="FreeSans" pitchFamily="2"/>
              </a:rPr>
              <a:t>rsp</a:t>
            </a:r>
            <a:r>
              <a:rPr lang="en-US" sz="2000" dirty="0">
                <a:ea typeface="Noto Sans CJK SC Regular" pitchFamily="2"/>
                <a:cs typeface="FreeSans" pitchFamily="2"/>
              </a:rPr>
              <a:t>, </a:t>
            </a:r>
            <a:r>
              <a:rPr lang="en-US" sz="2000" b="1" dirty="0">
                <a:ea typeface="Noto Sans CJK SC Regular" pitchFamily="2"/>
                <a:cs typeface="FreeSans" pitchFamily="2"/>
              </a:rPr>
              <a:t>r8</a:t>
            </a:r>
            <a:r>
              <a:rPr lang="en-US" sz="2000" dirty="0">
                <a:ea typeface="Noto Sans CJK SC Regular" pitchFamily="2"/>
                <a:cs typeface="FreeSans" pitchFamily="2"/>
              </a:rPr>
              <a:t>, </a:t>
            </a:r>
            <a:r>
              <a:rPr lang="en-US" sz="2000" b="1" dirty="0">
                <a:ea typeface="Noto Sans CJK SC Regular" pitchFamily="2"/>
                <a:cs typeface="FreeSans" pitchFamily="2"/>
              </a:rPr>
              <a:t>r9</a:t>
            </a:r>
            <a:r>
              <a:rPr lang="en-US" sz="2000" dirty="0">
                <a:ea typeface="Noto Sans CJK SC Regular" pitchFamily="2"/>
                <a:cs typeface="FreeSans" pitchFamily="2"/>
              </a:rPr>
              <a:t>, </a:t>
            </a:r>
            <a:r>
              <a:rPr lang="en-US" sz="2000" b="1" dirty="0">
                <a:ea typeface="Noto Sans CJK SC Regular" pitchFamily="2"/>
                <a:cs typeface="FreeSans" pitchFamily="2"/>
              </a:rPr>
              <a:t>r10</a:t>
            </a:r>
            <a:r>
              <a:rPr lang="en-US" sz="2000" dirty="0">
                <a:ea typeface="Noto Sans CJK SC Regular" pitchFamily="2"/>
                <a:cs typeface="FreeSans" pitchFamily="2"/>
              </a:rPr>
              <a:t>, </a:t>
            </a:r>
            <a:r>
              <a:rPr lang="en-US" sz="2000" b="1" dirty="0">
                <a:ea typeface="Noto Sans CJK SC Regular" pitchFamily="2"/>
                <a:cs typeface="FreeSans" pitchFamily="2"/>
              </a:rPr>
              <a:t>r11</a:t>
            </a:r>
            <a:r>
              <a:rPr lang="en-US" sz="2000" dirty="0">
                <a:ea typeface="Noto Sans CJK SC Regular" pitchFamily="2"/>
                <a:cs typeface="FreeSans" pitchFamily="2"/>
              </a:rPr>
              <a:t>, </a:t>
            </a:r>
            <a:r>
              <a:rPr lang="en-US" sz="2000" b="1" dirty="0">
                <a:ea typeface="Noto Sans CJK SC Regular" pitchFamily="2"/>
                <a:cs typeface="FreeSans" pitchFamily="2"/>
              </a:rPr>
              <a:t>r12</a:t>
            </a:r>
            <a:r>
              <a:rPr lang="en-US" sz="2000" dirty="0">
                <a:ea typeface="Noto Sans CJK SC Regular" pitchFamily="2"/>
                <a:cs typeface="FreeSans" pitchFamily="2"/>
              </a:rPr>
              <a:t>, </a:t>
            </a:r>
            <a:r>
              <a:rPr lang="en-US" sz="2000" b="1" dirty="0">
                <a:ea typeface="Noto Sans CJK SC Regular" pitchFamily="2"/>
                <a:cs typeface="FreeSans" pitchFamily="2"/>
              </a:rPr>
              <a:t>r13</a:t>
            </a:r>
            <a:r>
              <a:rPr lang="en-US" sz="2000" dirty="0">
                <a:ea typeface="Noto Sans CJK SC Regular" pitchFamily="2"/>
                <a:cs typeface="FreeSans" pitchFamily="2"/>
              </a:rPr>
              <a:t>, </a:t>
            </a:r>
            <a:r>
              <a:rPr lang="en-US" sz="2000" b="1" dirty="0">
                <a:ea typeface="Noto Sans CJK SC Regular" pitchFamily="2"/>
                <a:cs typeface="FreeSans" pitchFamily="2"/>
              </a:rPr>
              <a:t>r14</a:t>
            </a:r>
            <a:r>
              <a:rPr lang="en-US" sz="2000" dirty="0">
                <a:ea typeface="Noto Sans CJK SC Regular" pitchFamily="2"/>
                <a:cs typeface="FreeSans" pitchFamily="2"/>
              </a:rPr>
              <a:t>, </a:t>
            </a:r>
            <a:r>
              <a:rPr lang="en-US" sz="2000" b="1" dirty="0">
                <a:ea typeface="Noto Sans CJK SC Regular" pitchFamily="2"/>
                <a:cs typeface="FreeSans" pitchFamily="2"/>
              </a:rPr>
              <a:t>r15</a:t>
            </a:r>
            <a:endParaRPr lang="ru-RU" sz="2000" b="1" dirty="0">
              <a:ea typeface="Noto Sans CJK SC Regular" pitchFamily="2"/>
              <a:cs typeface="FreeSans" pitchFamily="2"/>
            </a:endParaRPr>
          </a:p>
          <a:p>
            <a:pPr lvl="0" hangingPunct="0"/>
            <a:r>
              <a:rPr lang="en-US" sz="2000" smtClean="0">
                <a:ea typeface="Noto Sans CJK SC Regular" pitchFamily="2"/>
                <a:cs typeface="FreeSans" pitchFamily="2"/>
              </a:rPr>
              <a:t>4 </a:t>
            </a:r>
            <a:r>
              <a:rPr lang="uk-UA" sz="2000" dirty="0">
                <a:ea typeface="Noto Sans CJK SC Regular" pitchFamily="2"/>
                <a:cs typeface="FreeSans" pitchFamily="2"/>
              </a:rPr>
              <a:t>мають історичне найменування, це не за алфавітом.</a:t>
            </a:r>
            <a:endParaRPr lang="en-US" sz="2000" dirty="0">
              <a:ea typeface="Noto Sans CJK SC Regular" pitchFamily="2"/>
              <a:cs typeface="FreeSans" pitchFamily="2"/>
            </a:endParaRPr>
          </a:p>
          <a:p>
            <a:pPr lvl="1" hangingPunct="0">
              <a:buSzPct val="45000"/>
            </a:pPr>
            <a:r>
              <a:rPr lang="en-US" sz="2000" dirty="0" err="1">
                <a:ea typeface="Noto Sans CJK SC Regular" pitchFamily="2"/>
                <a:cs typeface="FreeSans" pitchFamily="2"/>
              </a:rPr>
              <a:t>rax</a:t>
            </a:r>
            <a:r>
              <a:rPr lang="en-US" sz="2000" dirty="0">
                <a:ea typeface="Noto Sans CJK SC Regular" pitchFamily="2"/>
                <a:cs typeface="FreeSans" pitchFamily="2"/>
              </a:rPr>
              <a:t>, </a:t>
            </a:r>
            <a:r>
              <a:rPr lang="en-US" dirty="0" err="1">
                <a:ea typeface="Noto Sans CJK SC Regular" pitchFamily="2"/>
                <a:cs typeface="FreeSans" pitchFamily="2"/>
              </a:rPr>
              <a:t>eax</a:t>
            </a:r>
            <a:r>
              <a:rPr lang="en-US" dirty="0">
                <a:ea typeface="Noto Sans CJK SC Regular" pitchFamily="2"/>
                <a:cs typeface="FreeSans" pitchFamily="2"/>
              </a:rPr>
              <a:t>,</a:t>
            </a:r>
            <a:r>
              <a:rPr lang="en-US" sz="2000" dirty="0">
                <a:ea typeface="Noto Sans CJK SC Regular" pitchFamily="2"/>
                <a:cs typeface="FreeSans" pitchFamily="2"/>
              </a:rPr>
              <a:t> </a:t>
            </a:r>
            <a:r>
              <a:rPr lang="en-US" sz="1600" dirty="0">
                <a:ea typeface="Noto Sans CJK SC Regular" pitchFamily="2"/>
                <a:cs typeface="FreeSans" pitchFamily="2"/>
              </a:rPr>
              <a:t>ax,</a:t>
            </a:r>
            <a:r>
              <a:rPr lang="en-US" sz="2000" dirty="0">
                <a:ea typeface="Noto Sans CJK SC Regular" pitchFamily="2"/>
                <a:cs typeface="FreeSans" pitchFamily="2"/>
              </a:rPr>
              <a:t> </a:t>
            </a:r>
            <a:r>
              <a:rPr lang="en-US" sz="1400" dirty="0">
                <a:ea typeface="Noto Sans CJK SC Regular" pitchFamily="2"/>
                <a:cs typeface="FreeSans" pitchFamily="2"/>
              </a:rPr>
              <a:t>ah, al </a:t>
            </a:r>
            <a:r>
              <a:rPr lang="en-US" sz="2000" dirty="0">
                <a:ea typeface="Noto Sans CJK SC Regular" pitchFamily="2"/>
                <a:cs typeface="FreeSans" pitchFamily="2"/>
              </a:rPr>
              <a:t>- accumulator</a:t>
            </a:r>
          </a:p>
          <a:p>
            <a:pPr lvl="1" hangingPunct="0">
              <a:buSzPct val="45000"/>
            </a:pPr>
            <a:r>
              <a:rPr lang="en-US" sz="2000" dirty="0" err="1">
                <a:ea typeface="Noto Sans CJK SC Regular" pitchFamily="2"/>
                <a:cs typeface="FreeSans" pitchFamily="2"/>
              </a:rPr>
              <a:t>rbx</a:t>
            </a:r>
            <a:r>
              <a:rPr lang="en-US" sz="2000" dirty="0">
                <a:ea typeface="Noto Sans CJK SC Regular" pitchFamily="2"/>
                <a:cs typeface="FreeSans" pitchFamily="2"/>
              </a:rPr>
              <a:t>, </a:t>
            </a:r>
            <a:r>
              <a:rPr lang="en-US" dirty="0" err="1">
                <a:ea typeface="Noto Sans CJK SC Regular" pitchFamily="2"/>
                <a:cs typeface="FreeSans" pitchFamily="2"/>
              </a:rPr>
              <a:t>ebx</a:t>
            </a:r>
            <a:r>
              <a:rPr lang="en-US" dirty="0">
                <a:ea typeface="Noto Sans CJK SC Regular" pitchFamily="2"/>
                <a:cs typeface="FreeSans" pitchFamily="2"/>
              </a:rPr>
              <a:t>, </a:t>
            </a:r>
            <a:r>
              <a:rPr lang="en-US" sz="1600" dirty="0" err="1">
                <a:ea typeface="Noto Sans CJK SC Regular" pitchFamily="2"/>
                <a:cs typeface="FreeSans" pitchFamily="2"/>
              </a:rPr>
              <a:t>bx</a:t>
            </a:r>
            <a:r>
              <a:rPr lang="en-US" sz="1600" dirty="0">
                <a:ea typeface="Noto Sans CJK SC Regular" pitchFamily="2"/>
                <a:cs typeface="FreeSans" pitchFamily="2"/>
              </a:rPr>
              <a:t>,</a:t>
            </a:r>
            <a:r>
              <a:rPr lang="en-US" sz="2000" dirty="0">
                <a:ea typeface="Noto Sans CJK SC Regular" pitchFamily="2"/>
                <a:cs typeface="FreeSans" pitchFamily="2"/>
              </a:rPr>
              <a:t> </a:t>
            </a:r>
            <a:r>
              <a:rPr lang="en-US" sz="1400" dirty="0" err="1">
                <a:ea typeface="Noto Sans CJK SC Regular" pitchFamily="2"/>
                <a:cs typeface="FreeSans" pitchFamily="2"/>
              </a:rPr>
              <a:t>bh</a:t>
            </a:r>
            <a:r>
              <a:rPr lang="en-US" sz="1400" dirty="0">
                <a:ea typeface="Noto Sans CJK SC Regular" pitchFamily="2"/>
                <a:cs typeface="FreeSans" pitchFamily="2"/>
              </a:rPr>
              <a:t>, </a:t>
            </a:r>
            <a:r>
              <a:rPr lang="en-US" sz="1400" dirty="0" err="1">
                <a:ea typeface="Noto Sans CJK SC Regular" pitchFamily="2"/>
                <a:cs typeface="FreeSans" pitchFamily="2"/>
              </a:rPr>
              <a:t>bl</a:t>
            </a:r>
            <a:r>
              <a:rPr lang="en-US" sz="1400" dirty="0">
                <a:ea typeface="Noto Sans CJK SC Regular" pitchFamily="2"/>
                <a:cs typeface="FreeSans" pitchFamily="2"/>
              </a:rPr>
              <a:t> </a:t>
            </a:r>
            <a:r>
              <a:rPr lang="en-US" sz="2000" dirty="0">
                <a:ea typeface="Noto Sans CJK SC Regular" pitchFamily="2"/>
                <a:cs typeface="FreeSans" pitchFamily="2"/>
              </a:rPr>
              <a:t>- base</a:t>
            </a:r>
          </a:p>
          <a:p>
            <a:pPr lvl="1" hangingPunct="0">
              <a:buSzPct val="45000"/>
            </a:pPr>
            <a:r>
              <a:rPr lang="en-US" sz="2000" dirty="0" err="1">
                <a:ea typeface="Noto Sans CJK SC Regular" pitchFamily="2"/>
                <a:cs typeface="FreeSans" pitchFamily="2"/>
              </a:rPr>
              <a:t>rcx</a:t>
            </a:r>
            <a:r>
              <a:rPr lang="en-US" sz="2000" dirty="0">
                <a:ea typeface="Noto Sans CJK SC Regular" pitchFamily="2"/>
                <a:cs typeface="FreeSans" pitchFamily="2"/>
              </a:rPr>
              <a:t>, </a:t>
            </a:r>
            <a:r>
              <a:rPr lang="en-US" dirty="0" err="1">
                <a:ea typeface="Noto Sans CJK SC Regular" pitchFamily="2"/>
                <a:cs typeface="FreeSans" pitchFamily="2"/>
              </a:rPr>
              <a:t>ecx</a:t>
            </a:r>
            <a:r>
              <a:rPr lang="en-US" dirty="0">
                <a:ea typeface="Noto Sans CJK SC Regular" pitchFamily="2"/>
                <a:cs typeface="FreeSans" pitchFamily="2"/>
              </a:rPr>
              <a:t>, </a:t>
            </a:r>
            <a:r>
              <a:rPr lang="en-US" sz="1600" dirty="0">
                <a:ea typeface="Noto Sans CJK SC Regular" pitchFamily="2"/>
                <a:cs typeface="FreeSans" pitchFamily="2"/>
              </a:rPr>
              <a:t>cx, </a:t>
            </a:r>
            <a:r>
              <a:rPr lang="en-US" sz="1400" dirty="0" err="1">
                <a:ea typeface="Noto Sans CJK SC Regular" pitchFamily="2"/>
                <a:cs typeface="FreeSans" pitchFamily="2"/>
              </a:rPr>
              <a:t>ch</a:t>
            </a:r>
            <a:r>
              <a:rPr lang="en-US" sz="1400" dirty="0">
                <a:ea typeface="Noto Sans CJK SC Regular" pitchFamily="2"/>
                <a:cs typeface="FreeSans" pitchFamily="2"/>
              </a:rPr>
              <a:t>, cl </a:t>
            </a:r>
            <a:r>
              <a:rPr lang="en-US" sz="2000" dirty="0">
                <a:ea typeface="Noto Sans CJK SC Regular" pitchFamily="2"/>
                <a:cs typeface="FreeSans" pitchFamily="2"/>
              </a:rPr>
              <a:t>- counter</a:t>
            </a:r>
          </a:p>
          <a:p>
            <a:pPr lvl="1" hangingPunct="0">
              <a:spcAft>
                <a:spcPts val="1200"/>
              </a:spcAft>
              <a:buSzPct val="45000"/>
            </a:pPr>
            <a:r>
              <a:rPr lang="en-US" sz="2000" dirty="0" err="1">
                <a:ea typeface="Noto Sans CJK SC Regular" pitchFamily="2"/>
                <a:cs typeface="FreeSans" pitchFamily="2"/>
              </a:rPr>
              <a:t>rdx</a:t>
            </a:r>
            <a:r>
              <a:rPr lang="en-US" sz="2000" dirty="0">
                <a:ea typeface="Noto Sans CJK SC Regular" pitchFamily="2"/>
                <a:cs typeface="FreeSans" pitchFamily="2"/>
              </a:rPr>
              <a:t>, </a:t>
            </a:r>
            <a:r>
              <a:rPr lang="en-US" dirty="0" err="1">
                <a:ea typeface="Noto Sans CJK SC Regular" pitchFamily="2"/>
                <a:cs typeface="FreeSans" pitchFamily="2"/>
              </a:rPr>
              <a:t>edx</a:t>
            </a:r>
            <a:r>
              <a:rPr lang="en-US" dirty="0">
                <a:ea typeface="Noto Sans CJK SC Regular" pitchFamily="2"/>
                <a:cs typeface="FreeSans" pitchFamily="2"/>
              </a:rPr>
              <a:t>, </a:t>
            </a:r>
            <a:r>
              <a:rPr lang="en-US" sz="1600" dirty="0">
                <a:ea typeface="Noto Sans CJK SC Regular" pitchFamily="2"/>
                <a:cs typeface="FreeSans" pitchFamily="2"/>
              </a:rPr>
              <a:t>dx, </a:t>
            </a:r>
            <a:r>
              <a:rPr lang="en-US" sz="1400" dirty="0">
                <a:ea typeface="Noto Sans CJK SC Regular" pitchFamily="2"/>
                <a:cs typeface="FreeSans" pitchFamily="2"/>
              </a:rPr>
              <a:t>dh, dl </a:t>
            </a:r>
            <a:r>
              <a:rPr lang="en-US" sz="2000" dirty="0">
                <a:ea typeface="Noto Sans CJK SC Regular" pitchFamily="2"/>
                <a:cs typeface="FreeSans" pitchFamily="2"/>
              </a:rPr>
              <a:t>- data</a:t>
            </a:r>
          </a:p>
          <a:p>
            <a:pPr lvl="0" hangingPunct="0"/>
            <a:r>
              <a:rPr lang="uk-UA" sz="2000" smtClean="0">
                <a:ea typeface="Noto Sans CJK SC Regular" pitchFamily="2"/>
                <a:cs typeface="FreeSans" pitchFamily="2"/>
              </a:rPr>
              <a:t>Ще </a:t>
            </a:r>
            <a:r>
              <a:rPr lang="en-US" sz="2000" dirty="0">
                <a:ea typeface="Noto Sans CJK SC Regular" pitchFamily="2"/>
                <a:cs typeface="FreeSans" pitchFamily="2"/>
              </a:rPr>
              <a:t>2 </a:t>
            </a:r>
            <a:r>
              <a:rPr lang="uk-UA" sz="2000" dirty="0">
                <a:ea typeface="Noto Sans CJK SC Regular" pitchFamily="2"/>
                <a:cs typeface="FreeSans" pitchFamily="2"/>
              </a:rPr>
              <a:t>ви бачитимете найчастіше. Вони вказують на стек.</a:t>
            </a:r>
            <a:endParaRPr lang="en-US" sz="2000" dirty="0">
              <a:ea typeface="Noto Sans CJK SC Regular" pitchFamily="2"/>
              <a:cs typeface="FreeSans" pitchFamily="2"/>
            </a:endParaRPr>
          </a:p>
          <a:p>
            <a:pPr lvl="1" hangingPunct="0">
              <a:buSzPct val="45000"/>
            </a:pPr>
            <a:r>
              <a:rPr lang="en-US" sz="2000" dirty="0" err="1">
                <a:ea typeface="Noto Sans CJK SC Regular" pitchFamily="2"/>
                <a:cs typeface="FreeSans" pitchFamily="2"/>
              </a:rPr>
              <a:t>rbp</a:t>
            </a:r>
            <a:r>
              <a:rPr lang="en-US" sz="2000" dirty="0">
                <a:ea typeface="Noto Sans CJK SC Regular" pitchFamily="2"/>
                <a:cs typeface="FreeSans" pitchFamily="2"/>
              </a:rPr>
              <a:t> - Base (Frame)</a:t>
            </a:r>
            <a:r>
              <a:rPr lang="uk-UA" sz="2000" dirty="0">
                <a:ea typeface="Noto Sans CJK SC Regular" pitchFamily="2"/>
                <a:cs typeface="FreeSans" pitchFamily="2"/>
              </a:rPr>
              <a:t> </a:t>
            </a:r>
            <a:r>
              <a:rPr lang="en-US" sz="2000" dirty="0">
                <a:ea typeface="Noto Sans CJK SC Regular" pitchFamily="2"/>
                <a:cs typeface="FreeSans" pitchFamily="2"/>
              </a:rPr>
              <a:t>Pointer:  [</a:t>
            </a:r>
            <a:r>
              <a:rPr lang="en-US" sz="2000" dirty="0" err="1">
                <a:ea typeface="Noto Sans CJK SC Regular" pitchFamily="2"/>
                <a:cs typeface="FreeSans" pitchFamily="2"/>
              </a:rPr>
              <a:t>rbp</a:t>
            </a:r>
            <a:r>
              <a:rPr lang="en-US" sz="2000" dirty="0">
                <a:ea typeface="Noto Sans CJK SC Regular" pitchFamily="2"/>
                <a:cs typeface="FreeSans" pitchFamily="2"/>
              </a:rPr>
              <a:t>-SOME_NUMBER] – </a:t>
            </a:r>
            <a:r>
              <a:rPr lang="uk-UA" sz="2000" dirty="0">
                <a:ea typeface="Noto Sans CJK SC Regular" pitchFamily="2"/>
                <a:cs typeface="FreeSans" pitchFamily="2"/>
              </a:rPr>
              <a:t>локальна змінна чи аргумент</a:t>
            </a:r>
            <a:r>
              <a:rPr lang="en-US" sz="2000" dirty="0">
                <a:ea typeface="Noto Sans CJK SC Regular" pitchFamily="2"/>
                <a:cs typeface="FreeSans" pitchFamily="2"/>
              </a:rPr>
              <a:t>.</a:t>
            </a:r>
          </a:p>
          <a:p>
            <a:pPr lvl="1" hangingPunct="0">
              <a:buSzPct val="45000"/>
            </a:pPr>
            <a:r>
              <a:rPr lang="en-US" sz="2000" dirty="0" err="1">
                <a:ea typeface="Noto Sans CJK SC Regular" pitchFamily="2"/>
                <a:cs typeface="FreeSans" pitchFamily="2"/>
              </a:rPr>
              <a:t>rsp</a:t>
            </a:r>
            <a:r>
              <a:rPr lang="en-US" sz="2000" dirty="0">
                <a:ea typeface="Noto Sans CJK SC Regular" pitchFamily="2"/>
                <a:cs typeface="FreeSans" pitchFamily="2"/>
              </a:rPr>
              <a:t> - Stack Pointer: [</a:t>
            </a:r>
            <a:r>
              <a:rPr lang="en-US" sz="2000" dirty="0" err="1">
                <a:ea typeface="Noto Sans CJK SC Regular" pitchFamily="2"/>
                <a:cs typeface="FreeSans" pitchFamily="2"/>
              </a:rPr>
              <a:t>rsp+SOME_NUMBER</a:t>
            </a:r>
            <a:r>
              <a:rPr lang="en-US" sz="2000" dirty="0">
                <a:ea typeface="Noto Sans CJK SC Regular" pitchFamily="2"/>
                <a:cs typeface="FreeSans" pitchFamily="2"/>
              </a:rPr>
              <a:t>] – </a:t>
            </a:r>
            <a:r>
              <a:rPr lang="uk-UA" sz="2000" dirty="0">
                <a:ea typeface="Noto Sans CJK SC Regular" pitchFamily="2"/>
                <a:cs typeface="FreeSans" pitchFamily="2"/>
              </a:rPr>
              <a:t>також лоальна змінна </a:t>
            </a:r>
            <a:r>
              <a:rPr lang="uk-UA" sz="2000">
                <a:ea typeface="Noto Sans CJK SC Regular" pitchFamily="2"/>
                <a:cs typeface="FreeSans" pitchFamily="2"/>
              </a:rPr>
              <a:t>чи </a:t>
            </a:r>
            <a:r>
              <a:rPr lang="uk-UA" sz="2000" smtClean="0">
                <a:ea typeface="Noto Sans CJK SC Regular" pitchFamily="2"/>
                <a:cs typeface="FreeSans" pitchFamily="2"/>
              </a:rPr>
              <a:t>аргумент</a:t>
            </a:r>
            <a:endParaRPr lang="en-US" sz="2000" dirty="0">
              <a:ea typeface="Noto Sans CJK SC Regular" pitchFamily="2"/>
              <a:cs typeface="FreeSans" pitchFamily="2"/>
            </a:endParaRPr>
          </a:p>
        </p:txBody>
      </p:sp>
      <p:sp>
        <p:nvSpPr>
          <p:cNvPr id="7" name="Rectangle 6"/>
          <p:cNvSpPr/>
          <p:nvPr/>
        </p:nvSpPr>
        <p:spPr>
          <a:xfrm>
            <a:off x="669424" y="647049"/>
            <a:ext cx="5958041" cy="584775"/>
          </a:xfrm>
          <a:prstGeom prst="rect">
            <a:avLst/>
          </a:prstGeom>
        </p:spPr>
        <p:txBody>
          <a:bodyPr wrap="none">
            <a:spAutoFit/>
          </a:bodyPr>
          <a:lstStyle/>
          <a:p>
            <a:r>
              <a:rPr lang="uk-UA" sz="3200" smtClean="0">
                <a:solidFill>
                  <a:srgbClr val="1F497D"/>
                </a:solidFill>
                <a:effectLst/>
                <a:latin typeface="Calibri" panose="020F0502020204030204" pitchFamily="34" charset="0"/>
                <a:ea typeface="Calibri" panose="020F0502020204030204" pitchFamily="34" charset="0"/>
              </a:rPr>
              <a:t>Регістри загального призначення</a:t>
            </a:r>
          </a:p>
        </p:txBody>
      </p:sp>
    </p:spTree>
    <p:extLst>
      <p:ext uri="{BB962C8B-B14F-4D97-AF65-F5344CB8AC3E}">
        <p14:creationId xmlns:p14="http://schemas.microsoft.com/office/powerpoint/2010/main" val="1628299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4228" y="2685741"/>
            <a:ext cx="3835972" cy="1860231"/>
          </a:xfrm>
          <a:prstGeom prst="rect">
            <a:avLst/>
          </a:prstGeom>
          <a:noFill/>
          <a:ln>
            <a:noFill/>
          </a:ln>
        </p:spPr>
        <p:txBody>
          <a:bodyPr vert="horz" wrap="none" lIns="81646" tIns="40823" rIns="81646" bIns="40823" anchorCtr="0" compatLnSpc="0"/>
          <a:lstStyle/>
          <a:p>
            <a:r>
              <a:rPr lang="en-US" sz="1400" dirty="0">
                <a:solidFill>
                  <a:srgbClr val="0000FF"/>
                </a:solidFill>
                <a:latin typeface="Courier New" panose="02070309020205020404" pitchFamily="49" charset="0"/>
                <a:cs typeface="Courier New" panose="02070309020205020404" pitchFamily="49" charset="0"/>
              </a:rPr>
              <a:t>inline</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square(</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x</a:t>
            </a:r>
            <a:r>
              <a:rPr lang="en-US" sz="1400">
                <a:solidFill>
                  <a:srgbClr val="000000"/>
                </a:solidFill>
                <a:latin typeface="Courier New" panose="02070309020205020404" pitchFamily="49" charset="0"/>
                <a:cs typeface="Courier New" panose="02070309020205020404" pitchFamily="49" charset="0"/>
              </a:rPr>
              <a:t>) </a:t>
            </a:r>
            <a:r>
              <a:rPr lang="en-US" sz="1400" smtClean="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x * x;</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srgbClr val="000000"/>
                </a:solidFill>
                <a:latin typeface="Courier New" panose="02070309020205020404" pitchFamily="49" charset="0"/>
                <a:cs typeface="Courier New" panose="02070309020205020404" pitchFamily="49" charset="0"/>
              </a:rPr>
              <a:t>** </a:t>
            </a:r>
            <a:r>
              <a:rPr lang="en-US" sz="1400" err="1">
                <a:solidFill>
                  <a:srgbClr val="000000"/>
                </a:solidFill>
                <a:latin typeface="Courier New" panose="02070309020205020404" pitchFamily="49" charset="0"/>
                <a:cs typeface="Courier New" panose="02070309020205020404" pitchFamily="49" charset="0"/>
              </a:rPr>
              <a:t>argv</a:t>
            </a:r>
            <a:r>
              <a:rPr lang="en-US" sz="1400" smtClean="0">
                <a:solidFill>
                  <a:srgbClr val="000000"/>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square(</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12" name="TextBox 11"/>
          <p:cNvSpPr txBox="1"/>
          <p:nvPr/>
        </p:nvSpPr>
        <p:spPr>
          <a:xfrm>
            <a:off x="7432023" y="3012347"/>
            <a:ext cx="4217051" cy="1007780"/>
          </a:xfrm>
          <a:prstGeom prst="rect">
            <a:avLst/>
          </a:prstGeom>
          <a:noFill/>
          <a:ln>
            <a:noFill/>
          </a:ln>
        </p:spPr>
        <p:txBody>
          <a:bodyPr vert="horz" wrap="none" lIns="81646" tIns="40823" rIns="81646" bIns="40823" anchorCtr="0" compatLnSpc="0"/>
          <a:lstStyle/>
          <a:p>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srgbClr val="000000"/>
                </a:solidFill>
                <a:latin typeface="Courier New" panose="02070309020205020404" pitchFamily="49" charset="0"/>
                <a:cs typeface="Courier New" panose="02070309020205020404" pitchFamily="49" charset="0"/>
              </a:rPr>
              <a:t>** </a:t>
            </a:r>
            <a:r>
              <a:rPr lang="en-US" sz="1400" err="1">
                <a:solidFill>
                  <a:srgbClr val="000000"/>
                </a:solidFill>
                <a:latin typeface="Courier New" panose="02070309020205020404" pitchFamily="49" charset="0"/>
                <a:cs typeface="Courier New" panose="02070309020205020404" pitchFamily="49" charset="0"/>
              </a:rPr>
              <a:t>argv</a:t>
            </a:r>
            <a:r>
              <a:rPr lang="en-US" sz="1400" smtClean="0">
                <a:solidFill>
                  <a:srgbClr val="000000"/>
                </a:solidFill>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6" name="Rectangle 5"/>
          <p:cNvSpPr/>
          <p:nvPr/>
        </p:nvSpPr>
        <p:spPr>
          <a:xfrm>
            <a:off x="669424" y="647049"/>
            <a:ext cx="2743059"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Function inlinig</a:t>
            </a:r>
          </a:p>
        </p:txBody>
      </p:sp>
      <p:sp>
        <p:nvSpPr>
          <p:cNvPr id="5" name="Right Arrow 4"/>
          <p:cNvSpPr/>
          <p:nvPr/>
        </p:nvSpPr>
        <p:spPr>
          <a:xfrm>
            <a:off x="5632315" y="2898047"/>
            <a:ext cx="1001949" cy="787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3823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217" y="1659773"/>
            <a:ext cx="4930008" cy="1860231"/>
          </a:xfrm>
          <a:prstGeom prst="rect">
            <a:avLst/>
          </a:prstGeom>
          <a:noFill/>
          <a:ln>
            <a:noFill/>
          </a:ln>
        </p:spPr>
        <p:txBody>
          <a:bodyPr vert="horz" wrap="none" lIns="81646" tIns="40823" rIns="81646" bIns="40823" anchorCtr="0" compatLnSpc="0"/>
          <a:lstStyle/>
          <a:p>
            <a:r>
              <a:rPr lang="en-US" sz="1400" dirty="0">
                <a:solidFill>
                  <a:srgbClr val="0000FF"/>
                </a:solidFill>
                <a:latin typeface="Courier New" panose="02070309020205020404" pitchFamily="49" charset="0"/>
                <a:cs typeface="Courier New" panose="02070309020205020404" pitchFamily="49" charset="0"/>
              </a:rPr>
              <a:t>inline</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square(</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x</a:t>
            </a:r>
            <a:r>
              <a:rPr lang="en-US" sz="1400">
                <a:solidFill>
                  <a:srgbClr val="000000"/>
                </a:solidFill>
                <a:latin typeface="Courier New" panose="02070309020205020404" pitchFamily="49" charset="0"/>
                <a:cs typeface="Courier New" panose="02070309020205020404" pitchFamily="49" charset="0"/>
              </a:rPr>
              <a:t>) </a:t>
            </a:r>
            <a:r>
              <a:rPr lang="en-US" sz="1400" smtClean="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x * x;</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srgbClr val="000000"/>
                </a:solidFill>
                <a:latin typeface="Courier New" panose="02070309020205020404" pitchFamily="49" charset="0"/>
                <a:cs typeface="Courier New" panose="02070309020205020404" pitchFamily="49" charset="0"/>
              </a:rPr>
              <a:t>** </a:t>
            </a:r>
            <a:r>
              <a:rPr lang="en-US" sz="1400" err="1">
                <a:solidFill>
                  <a:srgbClr val="000000"/>
                </a:solidFill>
                <a:latin typeface="Courier New" panose="02070309020205020404" pitchFamily="49" charset="0"/>
                <a:cs typeface="Courier New" panose="02070309020205020404" pitchFamily="49" charset="0"/>
              </a:rPr>
              <a:t>argv</a:t>
            </a:r>
            <a:r>
              <a:rPr lang="en-US" sz="1400" smtClean="0">
                <a:solidFill>
                  <a:srgbClr val="000000"/>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square(</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8" name="Rectangle 7"/>
          <p:cNvSpPr/>
          <p:nvPr/>
        </p:nvSpPr>
        <p:spPr>
          <a:xfrm>
            <a:off x="6363812" y="3584586"/>
            <a:ext cx="3923663" cy="2603686"/>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9" name="Rectangle 8"/>
          <p:cNvSpPr/>
          <p:nvPr/>
        </p:nvSpPr>
        <p:spPr>
          <a:xfrm>
            <a:off x="1876772" y="3584586"/>
            <a:ext cx="3923663" cy="2603686"/>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0" name="Rectangle 9"/>
          <p:cNvSpPr/>
          <p:nvPr/>
        </p:nvSpPr>
        <p:spPr>
          <a:xfrm>
            <a:off x="2104843" y="3912953"/>
            <a:ext cx="3628577" cy="1097480"/>
          </a:xfrm>
          <a:prstGeom prst="rect">
            <a:avLst/>
          </a:prstGeom>
        </p:spPr>
        <p:txBody>
          <a:bodyPr wrap="square">
            <a:spAutoFit/>
          </a:bodyPr>
          <a:lstStyle/>
          <a:p>
            <a:r>
              <a:rPr lang="it-IT" sz="1633" dirty="0">
                <a:solidFill>
                  <a:srgbClr val="008080"/>
                </a:solidFill>
              </a:rPr>
              <a:t>main:</a:t>
            </a:r>
            <a:endParaRPr lang="it-IT" sz="1633" dirty="0"/>
          </a:p>
          <a:p>
            <a:r>
              <a:rPr lang="it-IT" sz="1633" dirty="0">
                <a:solidFill>
                  <a:srgbClr val="0000FF"/>
                </a:solidFill>
              </a:rPr>
              <a:t>  imul</a:t>
            </a:r>
            <a:r>
              <a:rPr lang="it-IT" sz="1633" dirty="0">
                <a:solidFill>
                  <a:srgbClr val="000000"/>
                </a:solidFill>
              </a:rPr>
              <a:t> </a:t>
            </a:r>
            <a:r>
              <a:rPr lang="it-IT" sz="1633" dirty="0">
                <a:solidFill>
                  <a:srgbClr val="4864AA"/>
                </a:solidFill>
              </a:rPr>
              <a:t>edi</a:t>
            </a:r>
            <a:r>
              <a:rPr lang="it-IT" sz="1633" dirty="0">
                <a:solidFill>
                  <a:srgbClr val="000000"/>
                </a:solidFill>
              </a:rPr>
              <a:t>, </a:t>
            </a:r>
            <a:r>
              <a:rPr lang="it-IT" sz="1633" dirty="0">
                <a:solidFill>
                  <a:srgbClr val="4864AA"/>
                </a:solidFill>
              </a:rPr>
              <a:t>edi</a:t>
            </a:r>
            <a:endParaRPr lang="it-IT" sz="1633" dirty="0"/>
          </a:p>
          <a:p>
            <a:r>
              <a:rPr lang="it-IT" sz="1633" dirty="0">
                <a:solidFill>
                  <a:srgbClr val="0000FF"/>
                </a:solidFill>
              </a:rPr>
              <a:t>  mov</a:t>
            </a:r>
            <a:r>
              <a:rPr lang="it-IT" sz="1633" dirty="0">
                <a:solidFill>
                  <a:srgbClr val="000000"/>
                </a:solidFill>
              </a:rPr>
              <a:t> </a:t>
            </a:r>
            <a:r>
              <a:rPr lang="it-IT" sz="1633" dirty="0">
                <a:solidFill>
                  <a:srgbClr val="4864AA"/>
                </a:solidFill>
              </a:rPr>
              <a:t>eax</a:t>
            </a:r>
            <a:r>
              <a:rPr lang="it-IT" sz="1633" dirty="0">
                <a:solidFill>
                  <a:srgbClr val="000000"/>
                </a:solidFill>
              </a:rPr>
              <a:t>, </a:t>
            </a:r>
            <a:r>
              <a:rPr lang="it-IT" sz="1633" dirty="0">
                <a:solidFill>
                  <a:srgbClr val="4864AA"/>
                </a:solidFill>
              </a:rPr>
              <a:t>edi</a:t>
            </a:r>
            <a:endParaRPr lang="it-IT" sz="1633" dirty="0"/>
          </a:p>
          <a:p>
            <a:r>
              <a:rPr lang="it-IT" sz="1633" dirty="0">
                <a:solidFill>
                  <a:srgbClr val="0000FF"/>
                </a:solidFill>
              </a:rPr>
              <a:t>  ret</a:t>
            </a:r>
            <a:endParaRPr lang="it-IT" sz="1633" dirty="0"/>
          </a:p>
        </p:txBody>
      </p:sp>
      <p:sp>
        <p:nvSpPr>
          <p:cNvPr id="11" name="Rectangle 10"/>
          <p:cNvSpPr/>
          <p:nvPr/>
        </p:nvSpPr>
        <p:spPr>
          <a:xfrm>
            <a:off x="6555601" y="3713750"/>
            <a:ext cx="2981200" cy="2353914"/>
          </a:xfrm>
          <a:prstGeom prst="rect">
            <a:avLst/>
          </a:prstGeom>
        </p:spPr>
        <p:txBody>
          <a:bodyPr wrap="square">
            <a:spAutoFit/>
          </a:bodyPr>
          <a:lstStyle/>
          <a:p>
            <a:r>
              <a:rPr lang="en-US" sz="1633" dirty="0">
                <a:solidFill>
                  <a:srgbClr val="008080"/>
                </a:solidFill>
              </a:rPr>
              <a:t>square(</a:t>
            </a:r>
            <a:r>
              <a:rPr lang="en-US" sz="1633" dirty="0" err="1">
                <a:solidFill>
                  <a:srgbClr val="008080"/>
                </a:solidFill>
              </a:rPr>
              <a:t>int</a:t>
            </a:r>
            <a:r>
              <a:rPr lang="en-US" sz="1633" dirty="0">
                <a:solidFill>
                  <a:srgbClr val="008080"/>
                </a:solidFill>
              </a:rPr>
              <a:t>):</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edi</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ret</a:t>
            </a:r>
            <a:endParaRPr lang="en-US" sz="1633" dirty="0"/>
          </a:p>
          <a:p>
            <a:r>
              <a:rPr lang="en-US" sz="1633" dirty="0">
                <a:solidFill>
                  <a:srgbClr val="008080"/>
                </a:solidFill>
              </a:rPr>
              <a:t>main:</a:t>
            </a:r>
            <a:endParaRPr lang="en-US" sz="1633" dirty="0"/>
          </a:p>
          <a:p>
            <a:r>
              <a:rPr lang="en-US" sz="1633" dirty="0">
                <a:solidFill>
                  <a:srgbClr val="0000FF"/>
                </a:solidFill>
              </a:rPr>
              <a:t>  sub</a:t>
            </a:r>
            <a:r>
              <a:rPr lang="en-US" sz="1633" dirty="0">
                <a:solidFill>
                  <a:srgbClr val="000000"/>
                </a:solidFill>
              </a:rPr>
              <a:t> </a:t>
            </a:r>
            <a:r>
              <a:rPr lang="en-US" sz="1633" dirty="0" err="1">
                <a:solidFill>
                  <a:srgbClr val="4864AA"/>
                </a:solidFill>
              </a:rPr>
              <a:t>rsp</a:t>
            </a:r>
            <a:r>
              <a:rPr lang="en-US" sz="1633" dirty="0">
                <a:solidFill>
                  <a:srgbClr val="000000"/>
                </a:solidFill>
              </a:rPr>
              <a:t>, </a:t>
            </a:r>
            <a:r>
              <a:rPr lang="en-US" sz="1633" dirty="0">
                <a:solidFill>
                  <a:srgbClr val="09885A"/>
                </a:solidFill>
              </a:rPr>
              <a:t>8</a:t>
            </a:r>
            <a:endParaRPr lang="en-US" sz="1633" dirty="0"/>
          </a:p>
          <a:p>
            <a:r>
              <a:rPr lang="en-US" sz="1633" dirty="0">
                <a:solidFill>
                  <a:srgbClr val="0000FF"/>
                </a:solidFill>
              </a:rPr>
              <a:t>  call</a:t>
            </a:r>
            <a:r>
              <a:rPr lang="en-US" sz="1633" dirty="0">
                <a:solidFill>
                  <a:srgbClr val="000000"/>
                </a:solidFill>
              </a:rPr>
              <a:t> </a:t>
            </a:r>
            <a:r>
              <a:rPr lang="en-US" sz="1633" dirty="0">
                <a:solidFill>
                  <a:srgbClr val="008080"/>
                </a:solidFill>
              </a:rPr>
              <a:t>square</a:t>
            </a:r>
            <a:r>
              <a:rPr lang="en-US" sz="1633" dirty="0">
                <a:solidFill>
                  <a:srgbClr val="000000"/>
                </a:solidFill>
              </a:rPr>
              <a:t>(</a:t>
            </a:r>
            <a:r>
              <a:rPr lang="en-US" sz="1633" dirty="0" err="1">
                <a:solidFill>
                  <a:srgbClr val="008080"/>
                </a:solidFill>
              </a:rPr>
              <a:t>int</a:t>
            </a:r>
            <a:r>
              <a:rPr lang="en-US" sz="1633" dirty="0">
                <a:solidFill>
                  <a:srgbClr val="000000"/>
                </a:solidFill>
              </a:rPr>
              <a:t>)</a:t>
            </a:r>
            <a:endParaRPr lang="en-US" sz="1633" dirty="0"/>
          </a:p>
          <a:p>
            <a:r>
              <a:rPr lang="en-US" sz="1633" dirty="0">
                <a:solidFill>
                  <a:srgbClr val="0000FF"/>
                </a:solidFill>
              </a:rPr>
              <a:t>  add</a:t>
            </a:r>
            <a:r>
              <a:rPr lang="en-US" sz="1633" dirty="0">
                <a:solidFill>
                  <a:srgbClr val="000000"/>
                </a:solidFill>
              </a:rPr>
              <a:t> </a:t>
            </a:r>
            <a:r>
              <a:rPr lang="en-US" sz="1633" dirty="0" err="1">
                <a:solidFill>
                  <a:srgbClr val="4864AA"/>
                </a:solidFill>
              </a:rPr>
              <a:t>rsp</a:t>
            </a:r>
            <a:r>
              <a:rPr lang="en-US" sz="1633" dirty="0">
                <a:solidFill>
                  <a:srgbClr val="000000"/>
                </a:solidFill>
              </a:rPr>
              <a:t>, </a:t>
            </a:r>
            <a:r>
              <a:rPr lang="en-US" sz="1633" dirty="0">
                <a:solidFill>
                  <a:srgbClr val="09885A"/>
                </a:solidFill>
              </a:rPr>
              <a:t>8</a:t>
            </a:r>
            <a:endParaRPr lang="en-US" sz="1633" dirty="0"/>
          </a:p>
          <a:p>
            <a:r>
              <a:rPr lang="en-US" sz="1633" dirty="0">
                <a:solidFill>
                  <a:srgbClr val="0000FF"/>
                </a:solidFill>
              </a:rPr>
              <a:t>  ret</a:t>
            </a:r>
            <a:endParaRPr lang="en-US" sz="1633" dirty="0"/>
          </a:p>
        </p:txBody>
      </p:sp>
      <p:sp>
        <p:nvSpPr>
          <p:cNvPr id="12" name="Rectangle 11"/>
          <p:cNvSpPr/>
          <p:nvPr/>
        </p:nvSpPr>
        <p:spPr>
          <a:xfrm>
            <a:off x="669424" y="647049"/>
            <a:ext cx="2743059"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Function inlinig</a:t>
            </a:r>
          </a:p>
        </p:txBody>
      </p:sp>
    </p:spTree>
    <p:extLst>
      <p:ext uri="{BB962C8B-B14F-4D97-AF65-F5344CB8AC3E}">
        <p14:creationId xmlns:p14="http://schemas.microsoft.com/office/powerpoint/2010/main" val="4244762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63812" y="3584586"/>
            <a:ext cx="3923663" cy="2603686"/>
          </a:xfrm>
          <a:prstGeom prst="rect">
            <a:avLst/>
          </a:prstGeom>
          <a:solidFill>
            <a:schemeClr val="accent2">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9" name="Rectangle 8"/>
          <p:cNvSpPr/>
          <p:nvPr/>
        </p:nvSpPr>
        <p:spPr>
          <a:xfrm>
            <a:off x="1876772" y="3584586"/>
            <a:ext cx="3923663" cy="2603686"/>
          </a:xfrm>
          <a:prstGeom prst="rect">
            <a:avLst/>
          </a:prstGeom>
          <a:solidFill>
            <a:schemeClr val="accent6">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0" name="Rectangle 9"/>
          <p:cNvSpPr/>
          <p:nvPr/>
        </p:nvSpPr>
        <p:spPr>
          <a:xfrm>
            <a:off x="2104843" y="3912953"/>
            <a:ext cx="3628577" cy="1097480"/>
          </a:xfrm>
          <a:prstGeom prst="rect">
            <a:avLst/>
          </a:prstGeom>
        </p:spPr>
        <p:txBody>
          <a:bodyPr wrap="square">
            <a:spAutoFit/>
          </a:bodyPr>
          <a:lstStyle/>
          <a:p>
            <a:r>
              <a:rPr lang="it-IT" sz="1633" dirty="0">
                <a:solidFill>
                  <a:srgbClr val="008080"/>
                </a:solidFill>
              </a:rPr>
              <a:t>main:</a:t>
            </a:r>
            <a:endParaRPr lang="it-IT" sz="1633" dirty="0"/>
          </a:p>
          <a:p>
            <a:r>
              <a:rPr lang="it-IT" sz="1633" dirty="0">
                <a:solidFill>
                  <a:srgbClr val="0000FF"/>
                </a:solidFill>
              </a:rPr>
              <a:t>  imul</a:t>
            </a:r>
            <a:r>
              <a:rPr lang="it-IT" sz="1633" dirty="0">
                <a:solidFill>
                  <a:srgbClr val="000000"/>
                </a:solidFill>
              </a:rPr>
              <a:t> </a:t>
            </a:r>
            <a:r>
              <a:rPr lang="it-IT" sz="1633" dirty="0">
                <a:solidFill>
                  <a:srgbClr val="4864AA"/>
                </a:solidFill>
              </a:rPr>
              <a:t>edi</a:t>
            </a:r>
            <a:r>
              <a:rPr lang="it-IT" sz="1633" dirty="0">
                <a:solidFill>
                  <a:srgbClr val="000000"/>
                </a:solidFill>
              </a:rPr>
              <a:t>, </a:t>
            </a:r>
            <a:r>
              <a:rPr lang="it-IT" sz="1633" dirty="0">
                <a:solidFill>
                  <a:srgbClr val="4864AA"/>
                </a:solidFill>
              </a:rPr>
              <a:t>edi</a:t>
            </a:r>
            <a:endParaRPr lang="it-IT" sz="1633" dirty="0"/>
          </a:p>
          <a:p>
            <a:r>
              <a:rPr lang="it-IT" sz="1633" dirty="0">
                <a:solidFill>
                  <a:srgbClr val="0000FF"/>
                </a:solidFill>
              </a:rPr>
              <a:t>  mov</a:t>
            </a:r>
            <a:r>
              <a:rPr lang="it-IT" sz="1633" dirty="0">
                <a:solidFill>
                  <a:srgbClr val="000000"/>
                </a:solidFill>
              </a:rPr>
              <a:t> </a:t>
            </a:r>
            <a:r>
              <a:rPr lang="it-IT" sz="1633" dirty="0">
                <a:solidFill>
                  <a:srgbClr val="4864AA"/>
                </a:solidFill>
              </a:rPr>
              <a:t>eax</a:t>
            </a:r>
            <a:r>
              <a:rPr lang="it-IT" sz="1633" dirty="0">
                <a:solidFill>
                  <a:srgbClr val="000000"/>
                </a:solidFill>
              </a:rPr>
              <a:t>, </a:t>
            </a:r>
            <a:r>
              <a:rPr lang="it-IT" sz="1633" dirty="0">
                <a:solidFill>
                  <a:srgbClr val="4864AA"/>
                </a:solidFill>
              </a:rPr>
              <a:t>edi</a:t>
            </a:r>
            <a:endParaRPr lang="it-IT" sz="1633" dirty="0"/>
          </a:p>
          <a:p>
            <a:r>
              <a:rPr lang="it-IT" sz="1633" dirty="0">
                <a:solidFill>
                  <a:srgbClr val="0000FF"/>
                </a:solidFill>
              </a:rPr>
              <a:t>  ret</a:t>
            </a:r>
            <a:endParaRPr lang="it-IT" sz="1633" dirty="0"/>
          </a:p>
        </p:txBody>
      </p:sp>
      <p:sp>
        <p:nvSpPr>
          <p:cNvPr id="11" name="Rectangle 10"/>
          <p:cNvSpPr/>
          <p:nvPr/>
        </p:nvSpPr>
        <p:spPr>
          <a:xfrm>
            <a:off x="6555601" y="3713750"/>
            <a:ext cx="2981200" cy="2353914"/>
          </a:xfrm>
          <a:prstGeom prst="rect">
            <a:avLst/>
          </a:prstGeom>
        </p:spPr>
        <p:txBody>
          <a:bodyPr wrap="square">
            <a:spAutoFit/>
          </a:bodyPr>
          <a:lstStyle/>
          <a:p>
            <a:r>
              <a:rPr lang="en-US" sz="1633" dirty="0">
                <a:solidFill>
                  <a:srgbClr val="008080"/>
                </a:solidFill>
              </a:rPr>
              <a:t>square(</a:t>
            </a:r>
            <a:r>
              <a:rPr lang="en-US" sz="1633" dirty="0" err="1">
                <a:solidFill>
                  <a:srgbClr val="008080"/>
                </a:solidFill>
              </a:rPr>
              <a:t>int</a:t>
            </a:r>
            <a:r>
              <a:rPr lang="en-US" sz="1633" dirty="0">
                <a:solidFill>
                  <a:srgbClr val="008080"/>
                </a:solidFill>
              </a:rPr>
              <a:t>):</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edi</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ret</a:t>
            </a:r>
            <a:endParaRPr lang="en-US" sz="1633" dirty="0"/>
          </a:p>
          <a:p>
            <a:r>
              <a:rPr lang="en-US" sz="1633" dirty="0">
                <a:solidFill>
                  <a:srgbClr val="008080"/>
                </a:solidFill>
              </a:rPr>
              <a:t>main:</a:t>
            </a:r>
            <a:endParaRPr lang="en-US" sz="1633" dirty="0"/>
          </a:p>
          <a:p>
            <a:r>
              <a:rPr lang="en-US" sz="1633" dirty="0">
                <a:solidFill>
                  <a:srgbClr val="0000FF"/>
                </a:solidFill>
              </a:rPr>
              <a:t>  sub</a:t>
            </a:r>
            <a:r>
              <a:rPr lang="en-US" sz="1633" dirty="0">
                <a:solidFill>
                  <a:srgbClr val="000000"/>
                </a:solidFill>
              </a:rPr>
              <a:t> </a:t>
            </a:r>
            <a:r>
              <a:rPr lang="en-US" sz="1633" dirty="0" err="1">
                <a:solidFill>
                  <a:srgbClr val="4864AA"/>
                </a:solidFill>
              </a:rPr>
              <a:t>rsp</a:t>
            </a:r>
            <a:r>
              <a:rPr lang="en-US" sz="1633" dirty="0">
                <a:solidFill>
                  <a:srgbClr val="000000"/>
                </a:solidFill>
              </a:rPr>
              <a:t>, </a:t>
            </a:r>
            <a:r>
              <a:rPr lang="en-US" sz="1633" dirty="0">
                <a:solidFill>
                  <a:srgbClr val="09885A"/>
                </a:solidFill>
              </a:rPr>
              <a:t>8</a:t>
            </a:r>
            <a:endParaRPr lang="en-US" sz="1633" dirty="0"/>
          </a:p>
          <a:p>
            <a:r>
              <a:rPr lang="en-US" sz="1633" dirty="0">
                <a:solidFill>
                  <a:srgbClr val="0000FF"/>
                </a:solidFill>
              </a:rPr>
              <a:t>  call</a:t>
            </a:r>
            <a:r>
              <a:rPr lang="en-US" sz="1633" dirty="0">
                <a:solidFill>
                  <a:srgbClr val="000000"/>
                </a:solidFill>
              </a:rPr>
              <a:t> </a:t>
            </a:r>
            <a:r>
              <a:rPr lang="en-US" sz="1633" dirty="0">
                <a:solidFill>
                  <a:srgbClr val="008080"/>
                </a:solidFill>
              </a:rPr>
              <a:t>square</a:t>
            </a:r>
            <a:r>
              <a:rPr lang="en-US" sz="1633" dirty="0">
                <a:solidFill>
                  <a:srgbClr val="000000"/>
                </a:solidFill>
              </a:rPr>
              <a:t>(</a:t>
            </a:r>
            <a:r>
              <a:rPr lang="en-US" sz="1633" dirty="0" err="1">
                <a:solidFill>
                  <a:srgbClr val="008080"/>
                </a:solidFill>
              </a:rPr>
              <a:t>int</a:t>
            </a:r>
            <a:r>
              <a:rPr lang="en-US" sz="1633" dirty="0">
                <a:solidFill>
                  <a:srgbClr val="000000"/>
                </a:solidFill>
              </a:rPr>
              <a:t>)</a:t>
            </a:r>
            <a:endParaRPr lang="en-US" sz="1633" dirty="0"/>
          </a:p>
          <a:p>
            <a:r>
              <a:rPr lang="en-US" sz="1633" dirty="0">
                <a:solidFill>
                  <a:srgbClr val="0000FF"/>
                </a:solidFill>
              </a:rPr>
              <a:t>  add</a:t>
            </a:r>
            <a:r>
              <a:rPr lang="en-US" sz="1633" dirty="0">
                <a:solidFill>
                  <a:srgbClr val="000000"/>
                </a:solidFill>
              </a:rPr>
              <a:t> </a:t>
            </a:r>
            <a:r>
              <a:rPr lang="en-US" sz="1633" dirty="0" err="1">
                <a:solidFill>
                  <a:srgbClr val="4864AA"/>
                </a:solidFill>
              </a:rPr>
              <a:t>rsp</a:t>
            </a:r>
            <a:r>
              <a:rPr lang="en-US" sz="1633" dirty="0">
                <a:solidFill>
                  <a:srgbClr val="000000"/>
                </a:solidFill>
              </a:rPr>
              <a:t>, </a:t>
            </a:r>
            <a:r>
              <a:rPr lang="en-US" sz="1633" dirty="0">
                <a:solidFill>
                  <a:srgbClr val="09885A"/>
                </a:solidFill>
              </a:rPr>
              <a:t>8</a:t>
            </a:r>
            <a:endParaRPr lang="en-US" sz="1633" dirty="0"/>
          </a:p>
          <a:p>
            <a:r>
              <a:rPr lang="en-US" sz="1633" dirty="0">
                <a:solidFill>
                  <a:srgbClr val="0000FF"/>
                </a:solidFill>
              </a:rPr>
              <a:t>  ret</a:t>
            </a:r>
            <a:endParaRPr lang="en-US" sz="1633" dirty="0"/>
          </a:p>
        </p:txBody>
      </p:sp>
      <p:sp>
        <p:nvSpPr>
          <p:cNvPr id="12" name="Rectangle 11"/>
          <p:cNvSpPr/>
          <p:nvPr/>
        </p:nvSpPr>
        <p:spPr>
          <a:xfrm>
            <a:off x="669424" y="647049"/>
            <a:ext cx="2743059"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Function inlinig</a:t>
            </a:r>
          </a:p>
        </p:txBody>
      </p:sp>
      <p:sp>
        <p:nvSpPr>
          <p:cNvPr id="13" name="TextBox 12"/>
          <p:cNvSpPr txBox="1"/>
          <p:nvPr/>
        </p:nvSpPr>
        <p:spPr>
          <a:xfrm>
            <a:off x="4490217" y="1659773"/>
            <a:ext cx="4930008" cy="1860231"/>
          </a:xfrm>
          <a:prstGeom prst="rect">
            <a:avLst/>
          </a:prstGeom>
          <a:noFill/>
          <a:ln>
            <a:noFill/>
          </a:ln>
        </p:spPr>
        <p:txBody>
          <a:bodyPr vert="horz" wrap="none" lIns="81646" tIns="40823" rIns="81646" bIns="40823" anchorCtr="0" compatLnSpc="0"/>
          <a:lstStyle/>
          <a:p>
            <a:r>
              <a:rPr lang="en-US" sz="1400" dirty="0">
                <a:solidFill>
                  <a:srgbClr val="0000FF"/>
                </a:solidFill>
                <a:latin typeface="Courier New" panose="02070309020205020404" pitchFamily="49" charset="0"/>
                <a:cs typeface="Courier New" panose="02070309020205020404" pitchFamily="49" charset="0"/>
              </a:rPr>
              <a:t>inline</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square(</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x</a:t>
            </a:r>
            <a:r>
              <a:rPr lang="en-US" sz="1400">
                <a:solidFill>
                  <a:srgbClr val="000000"/>
                </a:solidFill>
                <a:latin typeface="Courier New" panose="02070309020205020404" pitchFamily="49" charset="0"/>
                <a:cs typeface="Courier New" panose="02070309020205020404" pitchFamily="49" charset="0"/>
              </a:rPr>
              <a:t>) </a:t>
            </a:r>
            <a:r>
              <a:rPr lang="en-US" sz="1400" smtClean="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x * x;</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srgbClr val="000000"/>
                </a:solidFill>
                <a:latin typeface="Courier New" panose="02070309020205020404" pitchFamily="49" charset="0"/>
                <a:cs typeface="Courier New" panose="02070309020205020404" pitchFamily="49" charset="0"/>
              </a:rPr>
              <a:t>** </a:t>
            </a:r>
            <a:r>
              <a:rPr lang="en-US" sz="1400" err="1">
                <a:solidFill>
                  <a:srgbClr val="000000"/>
                </a:solidFill>
                <a:latin typeface="Courier New" panose="02070309020205020404" pitchFamily="49" charset="0"/>
                <a:cs typeface="Courier New" panose="02070309020205020404" pitchFamily="49" charset="0"/>
              </a:rPr>
              <a:t>argv</a:t>
            </a:r>
            <a:r>
              <a:rPr lang="en-US" sz="1400" smtClean="0">
                <a:solidFill>
                  <a:srgbClr val="000000"/>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square(</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6789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63812" y="3584586"/>
            <a:ext cx="3923663" cy="2603686"/>
          </a:xfrm>
          <a:prstGeom prst="rect">
            <a:avLst/>
          </a:prstGeom>
          <a:solidFill>
            <a:schemeClr val="accent2">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9" name="Rectangle 8"/>
          <p:cNvSpPr/>
          <p:nvPr/>
        </p:nvSpPr>
        <p:spPr>
          <a:xfrm>
            <a:off x="1876772" y="3584586"/>
            <a:ext cx="3923663" cy="2603686"/>
          </a:xfrm>
          <a:prstGeom prst="rect">
            <a:avLst/>
          </a:prstGeom>
          <a:solidFill>
            <a:schemeClr val="accent6">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0" name="Rectangle 9"/>
          <p:cNvSpPr/>
          <p:nvPr/>
        </p:nvSpPr>
        <p:spPr>
          <a:xfrm>
            <a:off x="2104843" y="3912953"/>
            <a:ext cx="3628577" cy="1097480"/>
          </a:xfrm>
          <a:prstGeom prst="rect">
            <a:avLst/>
          </a:prstGeom>
        </p:spPr>
        <p:txBody>
          <a:bodyPr wrap="square">
            <a:spAutoFit/>
          </a:bodyPr>
          <a:lstStyle/>
          <a:p>
            <a:r>
              <a:rPr lang="it-IT" sz="1633" dirty="0">
                <a:solidFill>
                  <a:srgbClr val="008080"/>
                </a:solidFill>
              </a:rPr>
              <a:t>main:</a:t>
            </a:r>
            <a:endParaRPr lang="it-IT" sz="1633" dirty="0"/>
          </a:p>
          <a:p>
            <a:r>
              <a:rPr lang="it-IT" sz="1633" dirty="0">
                <a:solidFill>
                  <a:srgbClr val="0000FF"/>
                </a:solidFill>
              </a:rPr>
              <a:t>  imul</a:t>
            </a:r>
            <a:r>
              <a:rPr lang="it-IT" sz="1633" dirty="0">
                <a:solidFill>
                  <a:srgbClr val="000000"/>
                </a:solidFill>
              </a:rPr>
              <a:t> </a:t>
            </a:r>
            <a:r>
              <a:rPr lang="it-IT" sz="1633" dirty="0">
                <a:solidFill>
                  <a:srgbClr val="4864AA"/>
                </a:solidFill>
              </a:rPr>
              <a:t>edi</a:t>
            </a:r>
            <a:r>
              <a:rPr lang="it-IT" sz="1633" dirty="0">
                <a:solidFill>
                  <a:srgbClr val="000000"/>
                </a:solidFill>
              </a:rPr>
              <a:t>, </a:t>
            </a:r>
            <a:r>
              <a:rPr lang="it-IT" sz="1633" dirty="0">
                <a:solidFill>
                  <a:srgbClr val="4864AA"/>
                </a:solidFill>
              </a:rPr>
              <a:t>edi</a:t>
            </a:r>
            <a:endParaRPr lang="it-IT" sz="1633" dirty="0"/>
          </a:p>
          <a:p>
            <a:r>
              <a:rPr lang="it-IT" sz="1633" dirty="0">
                <a:solidFill>
                  <a:srgbClr val="0000FF"/>
                </a:solidFill>
              </a:rPr>
              <a:t>  mov</a:t>
            </a:r>
            <a:r>
              <a:rPr lang="it-IT" sz="1633" dirty="0">
                <a:solidFill>
                  <a:srgbClr val="000000"/>
                </a:solidFill>
              </a:rPr>
              <a:t> </a:t>
            </a:r>
            <a:r>
              <a:rPr lang="it-IT" sz="1633" dirty="0">
                <a:solidFill>
                  <a:srgbClr val="4864AA"/>
                </a:solidFill>
              </a:rPr>
              <a:t>eax</a:t>
            </a:r>
            <a:r>
              <a:rPr lang="it-IT" sz="1633" dirty="0">
                <a:solidFill>
                  <a:srgbClr val="000000"/>
                </a:solidFill>
              </a:rPr>
              <a:t>, </a:t>
            </a:r>
            <a:r>
              <a:rPr lang="it-IT" sz="1633" dirty="0">
                <a:solidFill>
                  <a:srgbClr val="4864AA"/>
                </a:solidFill>
              </a:rPr>
              <a:t>edi</a:t>
            </a:r>
            <a:endParaRPr lang="it-IT" sz="1633" dirty="0"/>
          </a:p>
          <a:p>
            <a:r>
              <a:rPr lang="it-IT" sz="1633" dirty="0">
                <a:solidFill>
                  <a:srgbClr val="0000FF"/>
                </a:solidFill>
              </a:rPr>
              <a:t>  ret</a:t>
            </a:r>
            <a:endParaRPr lang="it-IT" sz="1633" dirty="0"/>
          </a:p>
        </p:txBody>
      </p:sp>
      <p:sp>
        <p:nvSpPr>
          <p:cNvPr id="11" name="Rectangle 10"/>
          <p:cNvSpPr/>
          <p:nvPr/>
        </p:nvSpPr>
        <p:spPr>
          <a:xfrm>
            <a:off x="6555601" y="3713750"/>
            <a:ext cx="2981200" cy="2353914"/>
          </a:xfrm>
          <a:prstGeom prst="rect">
            <a:avLst/>
          </a:prstGeom>
        </p:spPr>
        <p:txBody>
          <a:bodyPr wrap="square">
            <a:spAutoFit/>
          </a:bodyPr>
          <a:lstStyle/>
          <a:p>
            <a:r>
              <a:rPr lang="en-US" sz="1633" dirty="0">
                <a:solidFill>
                  <a:srgbClr val="008080"/>
                </a:solidFill>
              </a:rPr>
              <a:t>square(</a:t>
            </a:r>
            <a:r>
              <a:rPr lang="en-US" sz="1633" dirty="0" err="1">
                <a:solidFill>
                  <a:srgbClr val="008080"/>
                </a:solidFill>
              </a:rPr>
              <a:t>int</a:t>
            </a:r>
            <a:r>
              <a:rPr lang="en-US" sz="1633" dirty="0">
                <a:solidFill>
                  <a:srgbClr val="008080"/>
                </a:solidFill>
              </a:rPr>
              <a:t>):</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edi</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ret</a:t>
            </a:r>
            <a:endParaRPr lang="en-US" sz="1633" dirty="0"/>
          </a:p>
          <a:p>
            <a:r>
              <a:rPr lang="en-US" sz="1633" dirty="0">
                <a:solidFill>
                  <a:srgbClr val="008080"/>
                </a:solidFill>
              </a:rPr>
              <a:t>main:</a:t>
            </a:r>
            <a:endParaRPr lang="en-US" sz="1633" dirty="0"/>
          </a:p>
          <a:p>
            <a:r>
              <a:rPr lang="en-US" sz="1633" dirty="0">
                <a:solidFill>
                  <a:srgbClr val="0000FF"/>
                </a:solidFill>
              </a:rPr>
              <a:t>  sub</a:t>
            </a:r>
            <a:r>
              <a:rPr lang="en-US" sz="1633" dirty="0">
                <a:solidFill>
                  <a:srgbClr val="000000"/>
                </a:solidFill>
              </a:rPr>
              <a:t> </a:t>
            </a:r>
            <a:r>
              <a:rPr lang="en-US" sz="1633" dirty="0" err="1">
                <a:solidFill>
                  <a:srgbClr val="4864AA"/>
                </a:solidFill>
              </a:rPr>
              <a:t>rsp</a:t>
            </a:r>
            <a:r>
              <a:rPr lang="en-US" sz="1633" dirty="0">
                <a:solidFill>
                  <a:srgbClr val="000000"/>
                </a:solidFill>
              </a:rPr>
              <a:t>, </a:t>
            </a:r>
            <a:r>
              <a:rPr lang="en-US" sz="1633" dirty="0">
                <a:solidFill>
                  <a:srgbClr val="09885A"/>
                </a:solidFill>
              </a:rPr>
              <a:t>8</a:t>
            </a:r>
            <a:endParaRPr lang="en-US" sz="1633" dirty="0"/>
          </a:p>
          <a:p>
            <a:r>
              <a:rPr lang="en-US" sz="1633" dirty="0">
                <a:solidFill>
                  <a:srgbClr val="0000FF"/>
                </a:solidFill>
              </a:rPr>
              <a:t>  call</a:t>
            </a:r>
            <a:r>
              <a:rPr lang="en-US" sz="1633" dirty="0">
                <a:solidFill>
                  <a:srgbClr val="000000"/>
                </a:solidFill>
              </a:rPr>
              <a:t> </a:t>
            </a:r>
            <a:r>
              <a:rPr lang="en-US" sz="1633" dirty="0">
                <a:solidFill>
                  <a:srgbClr val="008080"/>
                </a:solidFill>
              </a:rPr>
              <a:t>square</a:t>
            </a:r>
            <a:r>
              <a:rPr lang="en-US" sz="1633" dirty="0">
                <a:solidFill>
                  <a:srgbClr val="000000"/>
                </a:solidFill>
              </a:rPr>
              <a:t>(</a:t>
            </a:r>
            <a:r>
              <a:rPr lang="en-US" sz="1633" dirty="0" err="1">
                <a:solidFill>
                  <a:srgbClr val="008080"/>
                </a:solidFill>
              </a:rPr>
              <a:t>int</a:t>
            </a:r>
            <a:r>
              <a:rPr lang="en-US" sz="1633" dirty="0">
                <a:solidFill>
                  <a:srgbClr val="000000"/>
                </a:solidFill>
              </a:rPr>
              <a:t>)</a:t>
            </a:r>
            <a:endParaRPr lang="en-US" sz="1633" dirty="0"/>
          </a:p>
          <a:p>
            <a:r>
              <a:rPr lang="en-US" sz="1633" dirty="0">
                <a:solidFill>
                  <a:srgbClr val="0000FF"/>
                </a:solidFill>
              </a:rPr>
              <a:t>  add</a:t>
            </a:r>
            <a:r>
              <a:rPr lang="en-US" sz="1633" dirty="0">
                <a:solidFill>
                  <a:srgbClr val="000000"/>
                </a:solidFill>
              </a:rPr>
              <a:t> </a:t>
            </a:r>
            <a:r>
              <a:rPr lang="en-US" sz="1633" dirty="0" err="1">
                <a:solidFill>
                  <a:srgbClr val="4864AA"/>
                </a:solidFill>
              </a:rPr>
              <a:t>rsp</a:t>
            </a:r>
            <a:r>
              <a:rPr lang="en-US" sz="1633" dirty="0">
                <a:solidFill>
                  <a:srgbClr val="000000"/>
                </a:solidFill>
              </a:rPr>
              <a:t>, </a:t>
            </a:r>
            <a:r>
              <a:rPr lang="en-US" sz="1633" dirty="0">
                <a:solidFill>
                  <a:srgbClr val="09885A"/>
                </a:solidFill>
              </a:rPr>
              <a:t>8</a:t>
            </a:r>
            <a:endParaRPr lang="en-US" sz="1633" dirty="0"/>
          </a:p>
          <a:p>
            <a:r>
              <a:rPr lang="en-US" sz="1633" dirty="0">
                <a:solidFill>
                  <a:srgbClr val="0000FF"/>
                </a:solidFill>
              </a:rPr>
              <a:t>  ret</a:t>
            </a:r>
            <a:endParaRPr lang="en-US" sz="1633" dirty="0"/>
          </a:p>
        </p:txBody>
      </p:sp>
      <p:sp>
        <p:nvSpPr>
          <p:cNvPr id="12" name="Rectangle 11"/>
          <p:cNvSpPr/>
          <p:nvPr/>
        </p:nvSpPr>
        <p:spPr>
          <a:xfrm>
            <a:off x="6678010" y="5171848"/>
            <a:ext cx="1456334" cy="3924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3" name="Rectangle 12"/>
          <p:cNvSpPr/>
          <p:nvPr/>
        </p:nvSpPr>
        <p:spPr>
          <a:xfrm>
            <a:off x="6477682" y="3713750"/>
            <a:ext cx="1456334" cy="3924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4" name="Rectangle 13"/>
          <p:cNvSpPr/>
          <p:nvPr/>
        </p:nvSpPr>
        <p:spPr>
          <a:xfrm>
            <a:off x="669424" y="647049"/>
            <a:ext cx="2743059"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Function inlinig</a:t>
            </a:r>
          </a:p>
        </p:txBody>
      </p:sp>
      <p:sp>
        <p:nvSpPr>
          <p:cNvPr id="15" name="TextBox 14"/>
          <p:cNvSpPr txBox="1"/>
          <p:nvPr/>
        </p:nvSpPr>
        <p:spPr>
          <a:xfrm>
            <a:off x="4490217" y="1659773"/>
            <a:ext cx="4930008" cy="1860231"/>
          </a:xfrm>
          <a:prstGeom prst="rect">
            <a:avLst/>
          </a:prstGeom>
          <a:noFill/>
          <a:ln>
            <a:noFill/>
          </a:ln>
        </p:spPr>
        <p:txBody>
          <a:bodyPr vert="horz" wrap="none" lIns="81646" tIns="40823" rIns="81646" bIns="40823" anchorCtr="0" compatLnSpc="0"/>
          <a:lstStyle/>
          <a:p>
            <a:r>
              <a:rPr lang="en-US" sz="1400" dirty="0">
                <a:solidFill>
                  <a:srgbClr val="0000FF"/>
                </a:solidFill>
                <a:latin typeface="Courier New" panose="02070309020205020404" pitchFamily="49" charset="0"/>
                <a:cs typeface="Courier New" panose="02070309020205020404" pitchFamily="49" charset="0"/>
              </a:rPr>
              <a:t>inline</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square(</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x</a:t>
            </a:r>
            <a:r>
              <a:rPr lang="en-US" sz="1400">
                <a:solidFill>
                  <a:srgbClr val="000000"/>
                </a:solidFill>
                <a:latin typeface="Courier New" panose="02070309020205020404" pitchFamily="49" charset="0"/>
                <a:cs typeface="Courier New" panose="02070309020205020404" pitchFamily="49" charset="0"/>
              </a:rPr>
              <a:t>) </a:t>
            </a:r>
            <a:r>
              <a:rPr lang="en-US" sz="1400" smtClean="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x * x;</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srgbClr val="000000"/>
                </a:solidFill>
                <a:latin typeface="Courier New" panose="02070309020205020404" pitchFamily="49" charset="0"/>
                <a:cs typeface="Courier New" panose="02070309020205020404" pitchFamily="49" charset="0"/>
              </a:rPr>
              <a:t>** </a:t>
            </a:r>
            <a:r>
              <a:rPr lang="en-US" sz="1400" err="1">
                <a:solidFill>
                  <a:srgbClr val="000000"/>
                </a:solidFill>
                <a:latin typeface="Courier New" panose="02070309020205020404" pitchFamily="49" charset="0"/>
                <a:cs typeface="Courier New" panose="02070309020205020404" pitchFamily="49" charset="0"/>
              </a:rPr>
              <a:t>argv</a:t>
            </a:r>
            <a:r>
              <a:rPr lang="en-US" sz="1400" smtClean="0">
                <a:solidFill>
                  <a:srgbClr val="000000"/>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square(</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2810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5512" y="1604538"/>
            <a:ext cx="1659054" cy="2171793"/>
          </a:xfrm>
          <a:prstGeom prst="rect">
            <a:avLst/>
          </a:prstGeom>
          <a:noFill/>
          <a:ln>
            <a:noFill/>
          </a:ln>
        </p:spPr>
        <p:txBody>
          <a:bodyPr vert="horz" wrap="none" lIns="81646" tIns="40823" rIns="81646" bIns="40823" anchorCtr="0" compatLnSpc="0"/>
          <a:lstStyle/>
          <a:p>
            <a:pPr hangingPunct="0"/>
            <a:r>
              <a:rPr lang="en-US" sz="1633" dirty="0">
                <a:latin typeface="Liberation Sans" pitchFamily="18"/>
                <a:ea typeface="Noto Sans CJK SC Regular" pitchFamily="2"/>
                <a:cs typeface="FreeSans" pitchFamily="2"/>
              </a:rPr>
              <a:t>xxx:</a:t>
            </a:r>
          </a:p>
          <a:p>
            <a:pPr hangingPunct="0"/>
            <a:r>
              <a:rPr lang="en-US" sz="1633" i="1" dirty="0">
                <a:latin typeface="Liberation Sans" pitchFamily="18"/>
                <a:ea typeface="Noto Sans CJK SC Regular" pitchFamily="2"/>
                <a:cs typeface="FreeSans" pitchFamily="2"/>
              </a:rPr>
              <a:t>...some code...</a:t>
            </a:r>
          </a:p>
          <a:p>
            <a:pPr hangingPunct="0"/>
            <a:r>
              <a:rPr lang="en-US" sz="1633" dirty="0">
                <a:latin typeface="Liberation Sans" pitchFamily="18"/>
                <a:ea typeface="Noto Sans CJK SC Regular" pitchFamily="2"/>
                <a:cs typeface="FreeSans" pitchFamily="2"/>
              </a:rPr>
              <a:t>ret</a:t>
            </a:r>
          </a:p>
          <a:p>
            <a:pPr hangingPunct="0"/>
            <a:endParaRPr lang="en-US" sz="1633" dirty="0">
              <a:latin typeface="Liberation Sans" pitchFamily="18"/>
              <a:ea typeface="Noto Sans CJK SC Regular" pitchFamily="2"/>
              <a:cs typeface="FreeSans" pitchFamily="2"/>
            </a:endParaRPr>
          </a:p>
          <a:p>
            <a:pPr hangingPunct="0"/>
            <a:r>
              <a:rPr lang="en-US" sz="1633" dirty="0">
                <a:latin typeface="Liberation Sans" pitchFamily="18"/>
                <a:ea typeface="Noto Sans CJK SC Regular" pitchFamily="2"/>
                <a:cs typeface="FreeSans" pitchFamily="2"/>
              </a:rPr>
              <a:t>...</a:t>
            </a:r>
          </a:p>
          <a:p>
            <a:pPr hangingPunct="0"/>
            <a:endParaRPr lang="en-US" sz="1633" dirty="0">
              <a:latin typeface="Liberation Sans" pitchFamily="18"/>
              <a:ea typeface="Noto Sans CJK SC Regular" pitchFamily="2"/>
              <a:cs typeface="FreeSans" pitchFamily="2"/>
            </a:endParaRPr>
          </a:p>
          <a:p>
            <a:pPr hangingPunct="0"/>
            <a:r>
              <a:rPr lang="en-US" sz="1633" dirty="0">
                <a:latin typeface="Liberation Sans" pitchFamily="18"/>
                <a:ea typeface="Noto Sans CJK SC Regular" pitchFamily="2"/>
                <a:cs typeface="FreeSans" pitchFamily="2"/>
              </a:rPr>
              <a:t>call xxx</a:t>
            </a:r>
          </a:p>
          <a:p>
            <a:pPr hangingPunct="0"/>
            <a:r>
              <a:rPr lang="en-US" sz="1633" i="1" dirty="0">
                <a:latin typeface="Liberation Sans" pitchFamily="18"/>
                <a:ea typeface="Noto Sans CJK SC Regular" pitchFamily="2"/>
                <a:cs typeface="FreeSans" pitchFamily="2"/>
              </a:rPr>
              <a:t>...more code...</a:t>
            </a:r>
          </a:p>
          <a:p>
            <a:pPr hangingPunct="0"/>
            <a:endParaRPr lang="en-US" sz="1633" dirty="0">
              <a:latin typeface="Liberation Sans" pitchFamily="18"/>
              <a:ea typeface="Noto Sans CJK SC Regular" pitchFamily="2"/>
              <a:cs typeface="FreeSans" pitchFamily="2"/>
            </a:endParaRPr>
          </a:p>
        </p:txBody>
      </p:sp>
      <p:sp>
        <p:nvSpPr>
          <p:cNvPr id="4" name="Straight Connector 3"/>
          <p:cNvSpPr/>
          <p:nvPr/>
        </p:nvSpPr>
        <p:spPr>
          <a:xfrm>
            <a:off x="3251612" y="3180313"/>
            <a:ext cx="663622" cy="0"/>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Noto Sans CJK SC Regular" pitchFamily="2"/>
              <a:cs typeface="FreeSans" pitchFamily="2"/>
            </a:endParaRPr>
          </a:p>
        </p:txBody>
      </p:sp>
      <p:sp>
        <p:nvSpPr>
          <p:cNvPr id="5" name="Straight Connector 4"/>
          <p:cNvSpPr/>
          <p:nvPr/>
        </p:nvSpPr>
        <p:spPr>
          <a:xfrm flipV="1">
            <a:off x="3915234" y="1770117"/>
            <a:ext cx="0" cy="1410196"/>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Noto Sans CJK SC Regular" pitchFamily="2"/>
              <a:cs typeface="FreeSans" pitchFamily="2"/>
            </a:endParaRPr>
          </a:p>
        </p:txBody>
      </p:sp>
      <p:sp>
        <p:nvSpPr>
          <p:cNvPr id="6" name="Straight Connector 5"/>
          <p:cNvSpPr/>
          <p:nvPr/>
        </p:nvSpPr>
        <p:spPr>
          <a:xfrm flipH="1">
            <a:off x="3251612" y="1770117"/>
            <a:ext cx="663622" cy="0"/>
          </a:xfrm>
          <a:prstGeom prst="line">
            <a:avLst/>
          </a:prstGeom>
          <a:noFill/>
          <a:ln w="0">
            <a:solidFill>
              <a:srgbClr val="000000"/>
            </a:solidFill>
            <a:prstDash val="solid"/>
            <a:tailEnd type="arrow"/>
          </a:ln>
        </p:spPr>
        <p:txBody>
          <a:bodyPr vert="horz" wrap="none" lIns="81646" tIns="40823" rIns="81646" bIns="40823" anchor="ctr" anchorCtr="0" compatLnSpc="0"/>
          <a:lstStyle/>
          <a:p>
            <a:pPr hangingPunct="0"/>
            <a:endParaRPr lang="en-US" sz="1633">
              <a:latin typeface="Liberation Sans" pitchFamily="18"/>
              <a:ea typeface="Noto Sans CJK SC Regular" pitchFamily="2"/>
              <a:cs typeface="FreeSans" pitchFamily="2"/>
            </a:endParaRPr>
          </a:p>
        </p:txBody>
      </p:sp>
      <p:sp>
        <p:nvSpPr>
          <p:cNvPr id="7" name="Straight Connector 6"/>
          <p:cNvSpPr/>
          <p:nvPr/>
        </p:nvSpPr>
        <p:spPr>
          <a:xfrm>
            <a:off x="871458" y="2267834"/>
            <a:ext cx="663622" cy="0"/>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Noto Sans CJK SC Regular" pitchFamily="2"/>
              <a:cs typeface="FreeSans" pitchFamily="2"/>
            </a:endParaRPr>
          </a:p>
        </p:txBody>
      </p:sp>
      <p:sp>
        <p:nvSpPr>
          <p:cNvPr id="8" name="Straight Connector 7"/>
          <p:cNvSpPr/>
          <p:nvPr/>
        </p:nvSpPr>
        <p:spPr>
          <a:xfrm flipV="1">
            <a:off x="871459" y="2267834"/>
            <a:ext cx="0" cy="1161338"/>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Noto Sans CJK SC Regular" pitchFamily="2"/>
              <a:cs typeface="FreeSans" pitchFamily="2"/>
            </a:endParaRPr>
          </a:p>
        </p:txBody>
      </p:sp>
      <p:sp>
        <p:nvSpPr>
          <p:cNvPr id="9" name="Straight Connector 8"/>
          <p:cNvSpPr/>
          <p:nvPr/>
        </p:nvSpPr>
        <p:spPr>
          <a:xfrm>
            <a:off x="871459" y="3429172"/>
            <a:ext cx="746573" cy="0"/>
          </a:xfrm>
          <a:prstGeom prst="line">
            <a:avLst/>
          </a:prstGeom>
          <a:noFill/>
          <a:ln w="0">
            <a:solidFill>
              <a:srgbClr val="000000"/>
            </a:solidFill>
            <a:prstDash val="solid"/>
            <a:tailEnd type="arrow"/>
          </a:ln>
        </p:spPr>
        <p:txBody>
          <a:bodyPr vert="horz" wrap="none" lIns="81646" tIns="40823" rIns="81646" bIns="40823" anchor="ctr" anchorCtr="0" compatLnSpc="0"/>
          <a:lstStyle/>
          <a:p>
            <a:pPr hangingPunct="0"/>
            <a:endParaRPr lang="en-US" sz="1633">
              <a:latin typeface="Liberation Sans" pitchFamily="18"/>
              <a:ea typeface="Noto Sans CJK SC Regular" pitchFamily="2"/>
              <a:cs typeface="FreeSans" pitchFamily="2"/>
            </a:endParaRPr>
          </a:p>
        </p:txBody>
      </p:sp>
      <p:sp>
        <p:nvSpPr>
          <p:cNvPr id="10" name="TextBox 9"/>
          <p:cNvSpPr txBox="1"/>
          <p:nvPr/>
        </p:nvSpPr>
        <p:spPr>
          <a:xfrm>
            <a:off x="669424" y="4039189"/>
            <a:ext cx="10476554" cy="2195962"/>
          </a:xfrm>
          <a:prstGeom prst="rect">
            <a:avLst/>
          </a:prstGeom>
          <a:noFill/>
          <a:ln>
            <a:noFill/>
          </a:ln>
        </p:spPr>
        <p:txBody>
          <a:bodyPr vert="horz" wrap="none" lIns="81646" tIns="40823" rIns="81646" bIns="40823" anchorCtr="0" compatLnSpc="0"/>
          <a:lstStyle/>
          <a:p>
            <a:pPr hangingPunct="0"/>
            <a:r>
              <a:rPr lang="uk-UA" sz="2000" smtClean="0">
                <a:ea typeface="Noto Sans CJK SC Regular" pitchFamily="2"/>
                <a:cs typeface="FreeSans" pitchFamily="2"/>
              </a:rPr>
              <a:t> </a:t>
            </a:r>
            <a:r>
              <a:rPr lang="uk-UA" sz="2000" dirty="0">
                <a:ea typeface="Noto Sans CJK SC Regular" pitchFamily="2"/>
                <a:cs typeface="FreeSans" pitchFamily="2"/>
              </a:rPr>
              <a:t>Адреса повернення зберігається в стеці.</a:t>
            </a:r>
            <a:endParaRPr lang="en-US" sz="2000" dirty="0">
              <a:ea typeface="Noto Sans CJK SC Regular" pitchFamily="2"/>
              <a:cs typeface="FreeSans" pitchFamily="2"/>
            </a:endParaRPr>
          </a:p>
          <a:p>
            <a:pPr hangingPunct="0"/>
            <a:r>
              <a:rPr lang="uk-UA" sz="2000" dirty="0">
                <a:ea typeface="Noto Sans CJK SC Regular" pitchFamily="2"/>
                <a:cs typeface="FreeSans" pitchFamily="2"/>
              </a:rPr>
              <a:t> </a:t>
            </a:r>
            <a:endParaRPr lang="en-US" sz="2000" dirty="0">
              <a:ea typeface="Noto Sans CJK SC Regular" pitchFamily="2"/>
              <a:cs typeface="FreeSans" pitchFamily="2"/>
            </a:endParaRPr>
          </a:p>
          <a:p>
            <a:pPr hangingPunct="0"/>
            <a:r>
              <a:rPr lang="uk-UA" sz="2000" dirty="0">
                <a:ea typeface="Noto Sans CJK SC Regular" pitchFamily="2"/>
                <a:cs typeface="FreeSans" pitchFamily="2"/>
              </a:rPr>
              <a:t> Є конвенція як само передавати змінні </a:t>
            </a:r>
            <a:r>
              <a:rPr lang="uk-UA" sz="2000">
                <a:ea typeface="Noto Sans CJK SC Regular" pitchFamily="2"/>
                <a:cs typeface="FreeSans" pitchFamily="2"/>
              </a:rPr>
              <a:t>у фуцнкцію</a:t>
            </a:r>
            <a:r>
              <a:rPr lang="en-US" sz="2000">
                <a:ea typeface="Noto Sans CJK SC Regular" pitchFamily="2"/>
                <a:cs typeface="FreeSans" pitchFamily="2"/>
              </a:rPr>
              <a:t> </a:t>
            </a:r>
            <a:r>
              <a:rPr lang="en-US" sz="1600">
                <a:ea typeface="Noto Sans CJK SC Regular" pitchFamily="2"/>
                <a:cs typeface="FreeSans" pitchFamily="2"/>
              </a:rPr>
              <a:t>(</a:t>
            </a:r>
            <a:r>
              <a:rPr lang="uk-UA" sz="1600">
                <a:ea typeface="Noto Sans CJK SC Regular" pitchFamily="2"/>
                <a:cs typeface="FreeSans" pitchFamily="2"/>
              </a:rPr>
              <a:t>насправді, багато конвенцій</a:t>
            </a:r>
            <a:r>
              <a:rPr lang="en-US" sz="1600">
                <a:ea typeface="Noto Sans CJK SC Regular" pitchFamily="2"/>
                <a:cs typeface="FreeSans" pitchFamily="2"/>
              </a:rPr>
              <a:t>)</a:t>
            </a:r>
            <a:r>
              <a:rPr lang="uk-UA" sz="2000">
                <a:ea typeface="Noto Sans CJK SC Regular" pitchFamily="2"/>
                <a:cs typeface="FreeSans" pitchFamily="2"/>
              </a:rPr>
              <a:t>.</a:t>
            </a:r>
            <a:endParaRPr lang="uk-UA" sz="2000" dirty="0">
              <a:ea typeface="Noto Sans CJK SC Regular" pitchFamily="2"/>
              <a:cs typeface="FreeSans" pitchFamily="2"/>
            </a:endParaRPr>
          </a:p>
          <a:p>
            <a:pPr hangingPunct="0"/>
            <a:r>
              <a:rPr lang="uk-UA" sz="2000" dirty="0">
                <a:ea typeface="Noto Sans CJK SC Regular" pitchFamily="2"/>
                <a:cs typeface="FreeSans" pitchFamily="2"/>
              </a:rPr>
              <a:t> Перші через регістри, решта – через стек.</a:t>
            </a:r>
            <a:endParaRPr lang="en-US" sz="2000" dirty="0">
              <a:ea typeface="Noto Sans CJK SC Regular" pitchFamily="2"/>
              <a:cs typeface="FreeSans" pitchFamily="2"/>
            </a:endParaRPr>
          </a:p>
          <a:p>
            <a:pPr hangingPunct="0"/>
            <a:endParaRPr lang="en-US" sz="2000" dirty="0">
              <a:ea typeface="Noto Sans CJK SC Regular" pitchFamily="2"/>
              <a:cs typeface="FreeSans" pitchFamily="2"/>
            </a:endParaRPr>
          </a:p>
          <a:p>
            <a:pPr hangingPunct="0"/>
            <a:r>
              <a:rPr lang="uk-UA" sz="2000">
                <a:ea typeface="Noto Sans CJK SC Regular" pitchFamily="2"/>
                <a:cs typeface="FreeSans" pitchFamily="2"/>
              </a:rPr>
              <a:t> Викликати </a:t>
            </a:r>
            <a:r>
              <a:rPr lang="uk-UA" sz="2000" dirty="0">
                <a:ea typeface="Noto Sans CJK SC Regular" pitchFamily="2"/>
                <a:cs typeface="FreeSans" pitchFamily="2"/>
              </a:rPr>
              <a:t>функцію відносно недорого, але ще дешевше функцію </a:t>
            </a:r>
            <a:r>
              <a:rPr lang="uk-UA" sz="2000">
                <a:ea typeface="Noto Sans CJK SC Regular" pitchFamily="2"/>
                <a:cs typeface="FreeSans" pitchFamily="2"/>
              </a:rPr>
              <a:t>не викликати</a:t>
            </a:r>
            <a:r>
              <a:rPr lang="uk-UA" sz="2000" dirty="0">
                <a:ea typeface="Noto Sans CJK SC Regular" pitchFamily="2"/>
                <a:cs typeface="FreeSans" pitchFamily="2"/>
              </a:rPr>
              <a:t>.</a:t>
            </a:r>
            <a:endParaRPr lang="en-US" sz="2000" dirty="0">
              <a:ea typeface="Noto Sans CJK SC Regular" pitchFamily="2"/>
              <a:cs typeface="FreeSans" pitchFamily="2"/>
            </a:endParaRPr>
          </a:p>
          <a:p>
            <a:pPr hangingPunct="0"/>
            <a:r>
              <a:rPr lang="en-US" sz="1600" dirty="0">
                <a:ea typeface="Noto Sans CJK SC Regular" pitchFamily="2"/>
                <a:cs typeface="FreeSans" pitchFamily="2"/>
              </a:rPr>
              <a:t>(</a:t>
            </a:r>
            <a:r>
              <a:rPr lang="uk-UA" sz="1600" dirty="0">
                <a:ea typeface="Noto Sans CJK SC Regular" pitchFamily="2"/>
                <a:cs typeface="FreeSans" pitchFamily="2"/>
              </a:rPr>
              <a:t>доцільніше використовується кеш</a:t>
            </a:r>
            <a:r>
              <a:rPr lang="en-US" sz="1600" dirty="0">
                <a:ea typeface="Noto Sans CJK SC Regular" pitchFamily="2"/>
                <a:cs typeface="FreeSans" pitchFamily="2"/>
              </a:rPr>
              <a:t>, </a:t>
            </a:r>
            <a:r>
              <a:rPr lang="uk-UA" sz="1600" dirty="0">
                <a:ea typeface="Noto Sans CJK SC Regular" pitchFamily="2"/>
                <a:cs typeface="FreeSans" pitchFamily="2"/>
              </a:rPr>
              <a:t>не навантажується стек</a:t>
            </a:r>
            <a:r>
              <a:rPr lang="en-US" sz="1600" dirty="0">
                <a:ea typeface="Noto Sans CJK SC Regular" pitchFamily="2"/>
                <a:cs typeface="FreeSans" pitchFamily="2"/>
              </a:rPr>
              <a:t>, </a:t>
            </a:r>
            <a:r>
              <a:rPr lang="uk-UA" sz="1600" dirty="0">
                <a:ea typeface="Noto Sans CJK SC Regular" pitchFamily="2"/>
                <a:cs typeface="FreeSans" pitchFamily="2"/>
              </a:rPr>
              <a:t>менше кода якщо не зловживати</a:t>
            </a:r>
            <a:r>
              <a:rPr lang="en-US" sz="1600" dirty="0">
                <a:ea typeface="Noto Sans CJK SC Regular" pitchFamily="2"/>
                <a:cs typeface="FreeSans" pitchFamily="2"/>
              </a:rPr>
              <a:t>)</a:t>
            </a:r>
          </a:p>
        </p:txBody>
      </p:sp>
      <p:sp>
        <p:nvSpPr>
          <p:cNvPr id="11" name="Rectangle 10"/>
          <p:cNvSpPr/>
          <p:nvPr/>
        </p:nvSpPr>
        <p:spPr>
          <a:xfrm>
            <a:off x="669424" y="647049"/>
            <a:ext cx="6091732" cy="584775"/>
          </a:xfrm>
          <a:prstGeom prst="rect">
            <a:avLst/>
          </a:prstGeom>
        </p:spPr>
        <p:txBody>
          <a:bodyPr wrap="none">
            <a:spAutoFit/>
          </a:bodyPr>
          <a:lstStyle/>
          <a:p>
            <a:r>
              <a:rPr lang="uk-UA" sz="3200" smtClean="0">
                <a:solidFill>
                  <a:srgbClr val="1F497D"/>
                </a:solidFill>
                <a:effectLst/>
                <a:latin typeface="Calibri" panose="020F0502020204030204" pitchFamily="34" charset="0"/>
                <a:ea typeface="Calibri" panose="020F0502020204030204" pitchFamily="34" charset="0"/>
              </a:rPr>
              <a:t> Функція – це паттерн ассемблера</a:t>
            </a:r>
          </a:p>
        </p:txBody>
      </p:sp>
    </p:spTree>
    <p:extLst>
      <p:ext uri="{BB962C8B-B14F-4D97-AF65-F5344CB8AC3E}">
        <p14:creationId xmlns:p14="http://schemas.microsoft.com/office/powerpoint/2010/main" val="3713604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13251" y="609576"/>
            <a:ext cx="5116749" cy="3633752"/>
          </a:xfrm>
          <a:prstGeom prst="rect">
            <a:avLst/>
          </a:prstGeom>
        </p:spPr>
        <p:txBody>
          <a:bodyPr wrap="square">
            <a:spAutoFit/>
          </a:bodyPr>
          <a:lstStyle/>
          <a:p>
            <a:pPr>
              <a:lnSpc>
                <a:spcPct val="107000"/>
              </a:lnSpc>
            </a:pPr>
            <a:r>
              <a:rPr lang="en-US" b="0" i="1" smtClean="0">
                <a:solidFill>
                  <a:schemeClr val="tx1">
                    <a:lumMod val="75000"/>
                    <a:lumOff val="25000"/>
                  </a:schemeClr>
                </a:solidFill>
                <a:effectLst/>
                <a:latin typeface="Helvetica Neue"/>
              </a:rPr>
              <a:t>The conventional wisdom shared by many of today’s software engineers calls for ignoring efficiency in the small; but I believe this is simply an overreaction to the abuses they see being practiced by penny-wise- and-pound-foolish programmers, who can’t debug or maintain their “optimized” programs. </a:t>
            </a:r>
            <a:r>
              <a:rPr lang="en-US" b="1" i="1" smtClean="0">
                <a:solidFill>
                  <a:schemeClr val="tx1">
                    <a:lumMod val="75000"/>
                    <a:lumOff val="25000"/>
                  </a:schemeClr>
                </a:solidFill>
                <a:effectLst/>
                <a:latin typeface="Helvetica Neue"/>
              </a:rPr>
              <a:t>In established engineering disciplines a 12% improvement, easily obtained, is never considered marginal</a:t>
            </a:r>
            <a:r>
              <a:rPr lang="en-US" b="0" i="1" smtClean="0">
                <a:solidFill>
                  <a:schemeClr val="tx1">
                    <a:lumMod val="75000"/>
                    <a:lumOff val="25000"/>
                  </a:schemeClr>
                </a:solidFill>
                <a:effectLst/>
                <a:latin typeface="Helvetica Neue"/>
              </a:rPr>
              <a:t>; </a:t>
            </a:r>
            <a:r>
              <a:rPr lang="en-US" b="1" i="1" smtClean="0">
                <a:solidFill>
                  <a:schemeClr val="tx1">
                    <a:lumMod val="75000"/>
                    <a:lumOff val="25000"/>
                  </a:schemeClr>
                </a:solidFill>
                <a:effectLst/>
                <a:latin typeface="Helvetica Neue"/>
              </a:rPr>
              <a:t>and I believe the same viewpoint should prevail in software engineering. </a:t>
            </a:r>
            <a:endParaRPr lang="en-US">
              <a:solidFill>
                <a:schemeClr val="tx1">
                  <a:lumMod val="75000"/>
                  <a:lumOff val="25000"/>
                </a:schemeClr>
              </a:solidFill>
            </a:endParaRPr>
          </a:p>
        </p:txBody>
      </p:sp>
      <p:sp>
        <p:nvSpPr>
          <p:cNvPr id="4" name="Rectangle 3"/>
          <p:cNvSpPr/>
          <p:nvPr/>
        </p:nvSpPr>
        <p:spPr>
          <a:xfrm>
            <a:off x="509081" y="609576"/>
            <a:ext cx="5064868" cy="3055965"/>
          </a:xfrm>
          <a:prstGeom prst="rect">
            <a:avLst/>
          </a:prstGeom>
        </p:spPr>
        <p:txBody>
          <a:bodyPr wrap="square">
            <a:spAutoFit/>
          </a:bodyPr>
          <a:lstStyle/>
          <a:p>
            <a:pPr>
              <a:lnSpc>
                <a:spcPct val="107000"/>
              </a:lnSpc>
              <a:spcAft>
                <a:spcPts val="800"/>
              </a:spcAft>
            </a:pPr>
            <a:r>
              <a:rPr lang="en-US" i="1" smtClean="0">
                <a:solidFill>
                  <a:schemeClr val="tx1">
                    <a:lumMod val="75000"/>
                    <a:lumOff val="25000"/>
                  </a:schemeClr>
                </a:solidFill>
                <a:effectLst/>
                <a:latin typeface="Helvetica Neue"/>
                <a:ea typeface="Calibri" panose="020F0502020204030204" pitchFamily="34" charset="0"/>
                <a:cs typeface="Times New Roman" panose="02020603050405020304" pitchFamily="18" charset="0"/>
              </a:rPr>
              <a:t>There is no doubt that the grail of efficiency leads to abuse. Programmers waste enormous amounts of time thinking about, or worrying about, the speed of noncritical parts of their programs, and these attempts at efficiency actually have a strong negative impact when debugging and maintenance are considered. </a:t>
            </a:r>
            <a:r>
              <a:rPr lang="en-US" b="1" i="1" smtClean="0">
                <a:solidFill>
                  <a:schemeClr val="tx1">
                    <a:lumMod val="75000"/>
                    <a:lumOff val="25000"/>
                  </a:schemeClr>
                </a:solidFill>
                <a:effectLst/>
                <a:latin typeface="Helvetica Neue"/>
                <a:ea typeface="Calibri" panose="020F0502020204030204" pitchFamily="34" charset="0"/>
                <a:cs typeface="Times New Roman" panose="02020603050405020304" pitchFamily="18" charset="0"/>
              </a:rPr>
              <a:t>We should forget about small efficiencies, say about 97% of the time: premature optimization is the root of all evil</a:t>
            </a:r>
            <a:r>
              <a:rPr lang="en-US" i="1" smtClean="0">
                <a:solidFill>
                  <a:schemeClr val="tx1">
                    <a:lumMod val="75000"/>
                    <a:lumOff val="25000"/>
                  </a:schemeClr>
                </a:solidFill>
                <a:effectLst/>
                <a:latin typeface="Helvetica Neue"/>
                <a:ea typeface="Calibri" panose="020F0502020204030204" pitchFamily="34" charset="0"/>
                <a:cs typeface="Times New Roman" panose="02020603050405020304" pitchFamily="18" charset="0"/>
              </a:rPr>
              <a:t>.</a:t>
            </a:r>
            <a:endParaRPr lang="en-US" i="1">
              <a:solidFill>
                <a:schemeClr val="tx1">
                  <a:lumMod val="75000"/>
                  <a:lumOff val="25000"/>
                </a:schemeClr>
              </a:solidFill>
              <a:effectLst/>
              <a:latin typeface="Helvetica Neue"/>
              <a:ea typeface="Calibri" panose="020F0502020204030204" pitchFamily="34" charset="0"/>
              <a:cs typeface="Times New Roman" panose="02020603050405020304" pitchFamily="18" charset="0"/>
            </a:endParaRPr>
          </a:p>
        </p:txBody>
      </p:sp>
      <p:sp>
        <p:nvSpPr>
          <p:cNvPr id="5" name="Rectangle 4"/>
          <p:cNvSpPr/>
          <p:nvPr/>
        </p:nvSpPr>
        <p:spPr>
          <a:xfrm>
            <a:off x="509081" y="4876269"/>
            <a:ext cx="6096000" cy="1434367"/>
          </a:xfrm>
          <a:prstGeom prst="rect">
            <a:avLst/>
          </a:prstGeom>
        </p:spPr>
        <p:txBody>
          <a:bodyPr>
            <a:spAutoFit/>
          </a:bodyPr>
          <a:lstStyle/>
          <a:p>
            <a:pPr>
              <a:lnSpc>
                <a:spcPct val="150000"/>
              </a:lnSpc>
            </a:pPr>
            <a:r>
              <a:rPr lang="en-US" sz="2400" smtClean="0"/>
              <a:t>Structured Programming with go to Statements </a:t>
            </a:r>
          </a:p>
          <a:p>
            <a:pPr>
              <a:lnSpc>
                <a:spcPct val="150000"/>
              </a:lnSpc>
            </a:pPr>
            <a:r>
              <a:rPr lang="en-US" spc="300" smtClean="0"/>
              <a:t>DONALD E. KNUTH </a:t>
            </a:r>
          </a:p>
          <a:p>
            <a:pPr>
              <a:lnSpc>
                <a:spcPct val="150000"/>
              </a:lnSpc>
            </a:pPr>
            <a:r>
              <a:rPr lang="en-US" smtClean="0"/>
              <a:t>Computing Surveys, VoL 6, No. 4, December 1974 </a:t>
            </a:r>
            <a:endParaRPr lang="en-US"/>
          </a:p>
        </p:txBody>
      </p:sp>
    </p:spTree>
    <p:extLst>
      <p:ext uri="{BB962C8B-B14F-4D97-AF65-F5344CB8AC3E}">
        <p14:creationId xmlns:p14="http://schemas.microsoft.com/office/powerpoint/2010/main" val="2898693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27037" y="2724670"/>
            <a:ext cx="4571040" cy="1384995"/>
          </a:xfrm>
          <a:prstGeom prst="rect">
            <a:avLst/>
          </a:prstGeom>
        </p:spPr>
        <p:txBody>
          <a:bodyPr>
            <a:spAutoFit/>
          </a:bodyPr>
          <a:lstStyle/>
          <a:p>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srgbClr val="000000"/>
                </a:solidFill>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result = 1;</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for</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 = </a:t>
            </a:r>
            <a:r>
              <a:rPr lang="en-US" sz="1400" dirty="0">
                <a:solidFill>
                  <a:srgbClr val="09885A"/>
                </a:solidFill>
                <a:latin typeface="Courier New" panose="02070309020205020404" pitchFamily="49" charset="0"/>
                <a:cs typeface="Courier New" panose="02070309020205020404" pitchFamily="49" charset="0"/>
              </a:rPr>
              <a:t>0</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 &lt; </a:t>
            </a:r>
            <a:r>
              <a:rPr lang="en-US" sz="1400" dirty="0">
                <a:solidFill>
                  <a:srgbClr val="09885A"/>
                </a:solidFill>
                <a:latin typeface="Courier New" panose="02070309020205020404" pitchFamily="49" charset="0"/>
                <a:cs typeface="Courier New" panose="02070309020205020404" pitchFamily="49" charset="0"/>
              </a:rPr>
              <a:t>3</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result *=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15" name="Rectangle 14"/>
          <p:cNvSpPr/>
          <p:nvPr/>
        </p:nvSpPr>
        <p:spPr>
          <a:xfrm>
            <a:off x="7229325" y="2566897"/>
            <a:ext cx="3333900" cy="1600438"/>
          </a:xfrm>
          <a:prstGeom prst="rect">
            <a:avLst/>
          </a:prstGeom>
        </p:spPr>
        <p:txBody>
          <a:bodyPr wrap="square">
            <a:spAutoFit/>
          </a:bodyPr>
          <a:lstStyle/>
          <a:p>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a:t>
            </a:r>
            <a:r>
              <a:rPr lang="en-US" sz="1400">
                <a:solidFill>
                  <a:srgbClr val="0000FF"/>
                </a:solidFill>
                <a:latin typeface="Courier New" panose="02070309020205020404" pitchFamily="49" charset="0"/>
                <a:cs typeface="Courier New" panose="02070309020205020404" pitchFamily="49" charset="0"/>
              </a:rPr>
              <a:t>char</a:t>
            </a:r>
            <a:r>
              <a:rPr lang="en-US" sz="1400" smtClean="0">
                <a:solidFill>
                  <a:srgbClr val="000000"/>
                </a:solidFill>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result = 1;</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result *=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result *=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00"/>
                </a:solidFill>
                <a:latin typeface="Courier New" panose="02070309020205020404" pitchFamily="49" charset="0"/>
                <a:cs typeface="Courier New" panose="02070309020205020404" pitchFamily="49" charset="0"/>
              </a:rPr>
              <a:t>    result *=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6" name="Rectangle 5"/>
          <p:cNvSpPr/>
          <p:nvPr/>
        </p:nvSpPr>
        <p:spPr>
          <a:xfrm>
            <a:off x="669424" y="647049"/>
            <a:ext cx="2579360"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Loop unrolling</a:t>
            </a:r>
          </a:p>
        </p:txBody>
      </p:sp>
      <p:sp>
        <p:nvSpPr>
          <p:cNvPr id="7" name="Right Arrow 6"/>
          <p:cNvSpPr/>
          <p:nvPr/>
        </p:nvSpPr>
        <p:spPr>
          <a:xfrm>
            <a:off x="5632315" y="2898047"/>
            <a:ext cx="1001949" cy="787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17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08816" y="1827696"/>
            <a:ext cx="4571040" cy="1384995"/>
          </a:xfrm>
          <a:prstGeom prst="rect">
            <a:avLst/>
          </a:prstGeom>
        </p:spPr>
        <p:txBody>
          <a:bodyPr>
            <a:spAutoFit/>
          </a:bodyPr>
          <a:lstStyle/>
          <a:p>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srgbClr val="000000"/>
                </a:solidFill>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result = 1;</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for</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 = </a:t>
            </a:r>
            <a:r>
              <a:rPr lang="en-US" sz="1400" dirty="0">
                <a:solidFill>
                  <a:srgbClr val="09885A"/>
                </a:solidFill>
                <a:latin typeface="Courier New" panose="02070309020205020404" pitchFamily="49" charset="0"/>
                <a:cs typeface="Courier New" panose="02070309020205020404" pitchFamily="49" charset="0"/>
              </a:rPr>
              <a:t>0</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 &lt; </a:t>
            </a:r>
            <a:r>
              <a:rPr lang="en-US" sz="1400" dirty="0">
                <a:solidFill>
                  <a:srgbClr val="09885A"/>
                </a:solidFill>
                <a:latin typeface="Courier New" panose="02070309020205020404" pitchFamily="49" charset="0"/>
                <a:cs typeface="Courier New" panose="02070309020205020404" pitchFamily="49" charset="0"/>
              </a:rPr>
              <a:t>3</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result *=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11" name="Rectangle 10"/>
          <p:cNvSpPr/>
          <p:nvPr/>
        </p:nvSpPr>
        <p:spPr>
          <a:xfrm>
            <a:off x="6363812" y="3584586"/>
            <a:ext cx="3923663" cy="2603686"/>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2" name="Rectangle 11"/>
          <p:cNvSpPr/>
          <p:nvPr/>
        </p:nvSpPr>
        <p:spPr>
          <a:xfrm>
            <a:off x="1876772" y="3584586"/>
            <a:ext cx="3923663" cy="2603686"/>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3" name="Rectangle 12"/>
          <p:cNvSpPr/>
          <p:nvPr/>
        </p:nvSpPr>
        <p:spPr>
          <a:xfrm>
            <a:off x="2105169" y="3713750"/>
            <a:ext cx="3628577" cy="2102627"/>
          </a:xfrm>
          <a:prstGeom prst="rect">
            <a:avLst/>
          </a:prstGeom>
        </p:spPr>
        <p:txBody>
          <a:bodyPr wrap="square">
            <a:spAutoFit/>
          </a:bodyPr>
          <a:lstStyle/>
          <a:p>
            <a:r>
              <a:rPr lang="en-US" sz="1633" dirty="0">
                <a:solidFill>
                  <a:srgbClr val="008080"/>
                </a:solidFill>
              </a:rPr>
              <a:t>main:</a:t>
            </a:r>
          </a:p>
          <a:p>
            <a:r>
              <a:rPr lang="en-US" sz="1633" dirty="0">
                <a:solidFill>
                  <a:srgbClr val="008080"/>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1</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ecx</a:t>
            </a:r>
            <a:r>
              <a:rPr lang="en-US" sz="1633" dirty="0">
                <a:solidFill>
                  <a:srgbClr val="000000"/>
                </a:solidFill>
              </a:rPr>
              <a:t>, </a:t>
            </a:r>
            <a:r>
              <a:rPr lang="en-US" sz="1633" dirty="0">
                <a:solidFill>
                  <a:srgbClr val="09885A"/>
                </a:solidFill>
              </a:rPr>
              <a:t>3</a:t>
            </a:r>
            <a:endParaRPr lang="en-US" sz="1633" dirty="0"/>
          </a:p>
          <a:p>
            <a:r>
              <a:rPr lang="en-US" sz="1633" dirty="0">
                <a:solidFill>
                  <a:srgbClr val="008080"/>
                </a:solidFill>
              </a:rPr>
              <a:t>.LBB0_1:</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dec</a:t>
            </a:r>
            <a:r>
              <a:rPr lang="en-US" sz="1633" dirty="0">
                <a:solidFill>
                  <a:srgbClr val="000000"/>
                </a:solidFill>
              </a:rPr>
              <a:t> </a:t>
            </a:r>
            <a:r>
              <a:rPr lang="en-US" sz="1633" dirty="0" err="1">
                <a:solidFill>
                  <a:srgbClr val="4864AA"/>
                </a:solidFill>
              </a:rPr>
              <a:t>ecx</a:t>
            </a:r>
            <a:endParaRPr lang="en-US" sz="1633" dirty="0"/>
          </a:p>
          <a:p>
            <a:r>
              <a:rPr lang="en-US" sz="1633" dirty="0">
                <a:solidFill>
                  <a:srgbClr val="0000FF"/>
                </a:solidFill>
              </a:rPr>
              <a:t>  </a:t>
            </a:r>
            <a:r>
              <a:rPr lang="en-US" sz="1633" dirty="0" err="1">
                <a:solidFill>
                  <a:srgbClr val="0000FF"/>
                </a:solidFill>
              </a:rPr>
              <a:t>jne</a:t>
            </a:r>
            <a:r>
              <a:rPr lang="en-US" sz="1633" dirty="0">
                <a:solidFill>
                  <a:srgbClr val="000000"/>
                </a:solidFill>
              </a:rPr>
              <a:t> </a:t>
            </a:r>
            <a:r>
              <a:rPr lang="en-US" sz="1633" dirty="0">
                <a:solidFill>
                  <a:srgbClr val="008080"/>
                </a:solidFill>
              </a:rPr>
              <a:t>.LBB0_1</a:t>
            </a:r>
            <a:endParaRPr lang="en-US" sz="1633" dirty="0"/>
          </a:p>
          <a:p>
            <a:r>
              <a:rPr lang="en-US" sz="1633" dirty="0">
                <a:solidFill>
                  <a:srgbClr val="0000FF"/>
                </a:solidFill>
              </a:rPr>
              <a:t>  ret</a:t>
            </a:r>
            <a:endParaRPr lang="en-US" sz="1633" dirty="0"/>
          </a:p>
        </p:txBody>
      </p:sp>
      <p:sp>
        <p:nvSpPr>
          <p:cNvPr id="14" name="Rectangle 13"/>
          <p:cNvSpPr/>
          <p:nvPr/>
        </p:nvSpPr>
        <p:spPr>
          <a:xfrm>
            <a:off x="6555601" y="3713750"/>
            <a:ext cx="2981200" cy="1348767"/>
          </a:xfrm>
          <a:prstGeom prst="rect">
            <a:avLst/>
          </a:prstGeom>
        </p:spPr>
        <p:txBody>
          <a:bodyPr wrap="square">
            <a:spAutoFit/>
          </a:bodyPr>
          <a:lstStyle/>
          <a:p>
            <a:r>
              <a:rPr lang="en-US" sz="1633" dirty="0">
                <a:solidFill>
                  <a:srgbClr val="008080"/>
                </a:solidFill>
              </a:rPr>
              <a:t>main:</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ret</a:t>
            </a:r>
            <a:endParaRPr lang="en-US" sz="1633" dirty="0"/>
          </a:p>
        </p:txBody>
      </p:sp>
      <p:sp>
        <p:nvSpPr>
          <p:cNvPr id="8" name="Rectangle 7"/>
          <p:cNvSpPr/>
          <p:nvPr/>
        </p:nvSpPr>
        <p:spPr>
          <a:xfrm>
            <a:off x="669424" y="647049"/>
            <a:ext cx="2579360"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Loop unrolling</a:t>
            </a:r>
          </a:p>
        </p:txBody>
      </p:sp>
    </p:spTree>
    <p:extLst>
      <p:ext uri="{BB962C8B-B14F-4D97-AF65-F5344CB8AC3E}">
        <p14:creationId xmlns:p14="http://schemas.microsoft.com/office/powerpoint/2010/main" val="770382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363812" y="3584586"/>
            <a:ext cx="3923663" cy="2603686"/>
          </a:xfrm>
          <a:prstGeom prst="rect">
            <a:avLst/>
          </a:prstGeom>
          <a:solidFill>
            <a:schemeClr val="accent6">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2" name="Rectangle 11"/>
          <p:cNvSpPr/>
          <p:nvPr/>
        </p:nvSpPr>
        <p:spPr>
          <a:xfrm>
            <a:off x="1876772" y="3584586"/>
            <a:ext cx="3923663" cy="2603686"/>
          </a:xfrm>
          <a:prstGeom prst="rect">
            <a:avLst/>
          </a:prstGeom>
          <a:solidFill>
            <a:schemeClr val="accent2">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3" name="Rectangle 12"/>
          <p:cNvSpPr/>
          <p:nvPr/>
        </p:nvSpPr>
        <p:spPr>
          <a:xfrm>
            <a:off x="2105169" y="3713750"/>
            <a:ext cx="3628577" cy="2102627"/>
          </a:xfrm>
          <a:prstGeom prst="rect">
            <a:avLst/>
          </a:prstGeom>
        </p:spPr>
        <p:txBody>
          <a:bodyPr wrap="square">
            <a:spAutoFit/>
          </a:bodyPr>
          <a:lstStyle/>
          <a:p>
            <a:r>
              <a:rPr lang="en-US" sz="1633" dirty="0">
                <a:solidFill>
                  <a:srgbClr val="008080"/>
                </a:solidFill>
              </a:rPr>
              <a:t>main:</a:t>
            </a:r>
          </a:p>
          <a:p>
            <a:r>
              <a:rPr lang="en-US" sz="1633" dirty="0">
                <a:solidFill>
                  <a:srgbClr val="008080"/>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1</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ecx</a:t>
            </a:r>
            <a:r>
              <a:rPr lang="en-US" sz="1633" dirty="0">
                <a:solidFill>
                  <a:srgbClr val="000000"/>
                </a:solidFill>
              </a:rPr>
              <a:t>, </a:t>
            </a:r>
            <a:r>
              <a:rPr lang="en-US" sz="1633" dirty="0">
                <a:solidFill>
                  <a:srgbClr val="09885A"/>
                </a:solidFill>
              </a:rPr>
              <a:t>3</a:t>
            </a:r>
            <a:endParaRPr lang="en-US" sz="1633" dirty="0"/>
          </a:p>
          <a:p>
            <a:r>
              <a:rPr lang="en-US" sz="1633" dirty="0">
                <a:solidFill>
                  <a:srgbClr val="008080"/>
                </a:solidFill>
              </a:rPr>
              <a:t>.LBB0_1:</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dec</a:t>
            </a:r>
            <a:r>
              <a:rPr lang="en-US" sz="1633" dirty="0">
                <a:solidFill>
                  <a:srgbClr val="000000"/>
                </a:solidFill>
              </a:rPr>
              <a:t> </a:t>
            </a:r>
            <a:r>
              <a:rPr lang="en-US" sz="1633" dirty="0" err="1">
                <a:solidFill>
                  <a:srgbClr val="4864AA"/>
                </a:solidFill>
              </a:rPr>
              <a:t>ecx</a:t>
            </a:r>
            <a:endParaRPr lang="en-US" sz="1633" dirty="0"/>
          </a:p>
          <a:p>
            <a:r>
              <a:rPr lang="en-US" sz="1633" dirty="0">
                <a:solidFill>
                  <a:srgbClr val="0000FF"/>
                </a:solidFill>
              </a:rPr>
              <a:t>  </a:t>
            </a:r>
            <a:r>
              <a:rPr lang="en-US" sz="1633" dirty="0" err="1">
                <a:solidFill>
                  <a:srgbClr val="0000FF"/>
                </a:solidFill>
              </a:rPr>
              <a:t>jne</a:t>
            </a:r>
            <a:r>
              <a:rPr lang="en-US" sz="1633" dirty="0">
                <a:solidFill>
                  <a:srgbClr val="000000"/>
                </a:solidFill>
              </a:rPr>
              <a:t> </a:t>
            </a:r>
            <a:r>
              <a:rPr lang="en-US" sz="1633" dirty="0">
                <a:solidFill>
                  <a:srgbClr val="008080"/>
                </a:solidFill>
              </a:rPr>
              <a:t>.LBB0_1</a:t>
            </a:r>
            <a:endParaRPr lang="en-US" sz="1633" dirty="0"/>
          </a:p>
          <a:p>
            <a:r>
              <a:rPr lang="en-US" sz="1633" dirty="0">
                <a:solidFill>
                  <a:srgbClr val="0000FF"/>
                </a:solidFill>
              </a:rPr>
              <a:t>  ret</a:t>
            </a:r>
            <a:endParaRPr lang="en-US" sz="1633" dirty="0"/>
          </a:p>
        </p:txBody>
      </p:sp>
      <p:sp>
        <p:nvSpPr>
          <p:cNvPr id="14" name="Rectangle 13"/>
          <p:cNvSpPr/>
          <p:nvPr/>
        </p:nvSpPr>
        <p:spPr>
          <a:xfrm>
            <a:off x="6555601" y="3713750"/>
            <a:ext cx="2981200" cy="1348767"/>
          </a:xfrm>
          <a:prstGeom prst="rect">
            <a:avLst/>
          </a:prstGeom>
        </p:spPr>
        <p:txBody>
          <a:bodyPr wrap="square">
            <a:spAutoFit/>
          </a:bodyPr>
          <a:lstStyle/>
          <a:p>
            <a:r>
              <a:rPr lang="en-US" sz="1633" dirty="0">
                <a:solidFill>
                  <a:srgbClr val="008080"/>
                </a:solidFill>
              </a:rPr>
              <a:t>main:</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ret</a:t>
            </a:r>
            <a:endParaRPr lang="en-US" sz="1633" dirty="0"/>
          </a:p>
        </p:txBody>
      </p:sp>
      <p:sp>
        <p:nvSpPr>
          <p:cNvPr id="8" name="Rectangle 7"/>
          <p:cNvSpPr/>
          <p:nvPr/>
        </p:nvSpPr>
        <p:spPr>
          <a:xfrm>
            <a:off x="669424" y="647049"/>
            <a:ext cx="2579360"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Loop unrolling</a:t>
            </a:r>
          </a:p>
        </p:txBody>
      </p:sp>
      <p:sp>
        <p:nvSpPr>
          <p:cNvPr id="9" name="Rectangle 8"/>
          <p:cNvSpPr/>
          <p:nvPr/>
        </p:nvSpPr>
        <p:spPr>
          <a:xfrm>
            <a:off x="4508816" y="1827696"/>
            <a:ext cx="4571040" cy="1384995"/>
          </a:xfrm>
          <a:prstGeom prst="rect">
            <a:avLst/>
          </a:prstGeom>
        </p:spPr>
        <p:txBody>
          <a:bodyPr>
            <a:spAutoFit/>
          </a:bodyPr>
          <a:lstStyle/>
          <a:p>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srgbClr val="000000"/>
                </a:solidFill>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result = 1;</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for</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 = </a:t>
            </a:r>
            <a:r>
              <a:rPr lang="en-US" sz="1400" dirty="0">
                <a:solidFill>
                  <a:srgbClr val="09885A"/>
                </a:solidFill>
                <a:latin typeface="Courier New" panose="02070309020205020404" pitchFamily="49" charset="0"/>
                <a:cs typeface="Courier New" panose="02070309020205020404" pitchFamily="49" charset="0"/>
              </a:rPr>
              <a:t>0</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 &lt; </a:t>
            </a:r>
            <a:r>
              <a:rPr lang="en-US" sz="1400" dirty="0">
                <a:solidFill>
                  <a:srgbClr val="09885A"/>
                </a:solidFill>
                <a:latin typeface="Courier New" panose="02070309020205020404" pitchFamily="49" charset="0"/>
                <a:cs typeface="Courier New" panose="02070309020205020404" pitchFamily="49" charset="0"/>
              </a:rPr>
              <a:t>3</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result *=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9825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363812" y="3584586"/>
            <a:ext cx="3923663" cy="2603686"/>
          </a:xfrm>
          <a:prstGeom prst="rect">
            <a:avLst/>
          </a:prstGeom>
          <a:solidFill>
            <a:schemeClr val="accent6">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dirty="0"/>
          </a:p>
        </p:txBody>
      </p:sp>
      <p:sp>
        <p:nvSpPr>
          <p:cNvPr id="12" name="Rectangle 11"/>
          <p:cNvSpPr/>
          <p:nvPr/>
        </p:nvSpPr>
        <p:spPr>
          <a:xfrm>
            <a:off x="1876772" y="3584586"/>
            <a:ext cx="3923663" cy="2603686"/>
          </a:xfrm>
          <a:prstGeom prst="rect">
            <a:avLst/>
          </a:prstGeom>
          <a:solidFill>
            <a:schemeClr val="accent2">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3" name="Rectangle 12"/>
          <p:cNvSpPr/>
          <p:nvPr/>
        </p:nvSpPr>
        <p:spPr>
          <a:xfrm>
            <a:off x="2105169" y="3713750"/>
            <a:ext cx="3628577" cy="2102627"/>
          </a:xfrm>
          <a:prstGeom prst="rect">
            <a:avLst/>
          </a:prstGeom>
        </p:spPr>
        <p:txBody>
          <a:bodyPr wrap="square">
            <a:spAutoFit/>
          </a:bodyPr>
          <a:lstStyle/>
          <a:p>
            <a:r>
              <a:rPr lang="en-US" sz="1633" dirty="0">
                <a:solidFill>
                  <a:srgbClr val="008080"/>
                </a:solidFill>
              </a:rPr>
              <a:t>main:</a:t>
            </a:r>
          </a:p>
          <a:p>
            <a:r>
              <a:rPr lang="en-US" sz="1633" dirty="0">
                <a:solidFill>
                  <a:srgbClr val="008080"/>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1</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ecx</a:t>
            </a:r>
            <a:r>
              <a:rPr lang="en-US" sz="1633" dirty="0">
                <a:solidFill>
                  <a:srgbClr val="000000"/>
                </a:solidFill>
              </a:rPr>
              <a:t>, </a:t>
            </a:r>
            <a:r>
              <a:rPr lang="en-US" sz="1633" dirty="0">
                <a:solidFill>
                  <a:srgbClr val="09885A"/>
                </a:solidFill>
              </a:rPr>
              <a:t>3</a:t>
            </a:r>
            <a:endParaRPr lang="en-US" sz="1633" dirty="0"/>
          </a:p>
          <a:p>
            <a:r>
              <a:rPr lang="en-US" sz="1633" dirty="0">
                <a:solidFill>
                  <a:srgbClr val="008080"/>
                </a:solidFill>
              </a:rPr>
              <a:t>.LBB0_1:</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dec</a:t>
            </a:r>
            <a:r>
              <a:rPr lang="en-US" sz="1633" dirty="0">
                <a:solidFill>
                  <a:srgbClr val="000000"/>
                </a:solidFill>
              </a:rPr>
              <a:t> </a:t>
            </a:r>
            <a:r>
              <a:rPr lang="en-US" sz="1633" dirty="0" err="1">
                <a:solidFill>
                  <a:srgbClr val="4864AA"/>
                </a:solidFill>
              </a:rPr>
              <a:t>ecx</a:t>
            </a:r>
            <a:endParaRPr lang="en-US" sz="1633" dirty="0"/>
          </a:p>
          <a:p>
            <a:r>
              <a:rPr lang="en-US" sz="1633" dirty="0">
                <a:solidFill>
                  <a:srgbClr val="0000FF"/>
                </a:solidFill>
              </a:rPr>
              <a:t>  </a:t>
            </a:r>
            <a:r>
              <a:rPr lang="en-US" sz="1633" dirty="0" err="1">
                <a:solidFill>
                  <a:srgbClr val="0000FF"/>
                </a:solidFill>
              </a:rPr>
              <a:t>jne</a:t>
            </a:r>
            <a:r>
              <a:rPr lang="en-US" sz="1633" dirty="0">
                <a:solidFill>
                  <a:srgbClr val="000000"/>
                </a:solidFill>
              </a:rPr>
              <a:t> </a:t>
            </a:r>
            <a:r>
              <a:rPr lang="en-US" sz="1633" dirty="0">
                <a:solidFill>
                  <a:srgbClr val="008080"/>
                </a:solidFill>
              </a:rPr>
              <a:t>.LBB0_1</a:t>
            </a:r>
            <a:endParaRPr lang="en-US" sz="1633" dirty="0"/>
          </a:p>
          <a:p>
            <a:r>
              <a:rPr lang="en-US" sz="1633" dirty="0">
                <a:solidFill>
                  <a:srgbClr val="0000FF"/>
                </a:solidFill>
              </a:rPr>
              <a:t>  ret</a:t>
            </a:r>
            <a:endParaRPr lang="en-US" sz="1633" dirty="0"/>
          </a:p>
        </p:txBody>
      </p:sp>
      <p:sp>
        <p:nvSpPr>
          <p:cNvPr id="14" name="Rectangle 13"/>
          <p:cNvSpPr/>
          <p:nvPr/>
        </p:nvSpPr>
        <p:spPr>
          <a:xfrm>
            <a:off x="6555601" y="3713750"/>
            <a:ext cx="2981200" cy="1348767"/>
          </a:xfrm>
          <a:prstGeom prst="rect">
            <a:avLst/>
          </a:prstGeom>
        </p:spPr>
        <p:txBody>
          <a:bodyPr wrap="square">
            <a:spAutoFit/>
          </a:bodyPr>
          <a:lstStyle/>
          <a:p>
            <a:r>
              <a:rPr lang="en-US" sz="1633" dirty="0">
                <a:solidFill>
                  <a:srgbClr val="008080"/>
                </a:solidFill>
              </a:rPr>
              <a:t>main:</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ret</a:t>
            </a:r>
            <a:endParaRPr lang="en-US" sz="1633" dirty="0"/>
          </a:p>
        </p:txBody>
      </p:sp>
      <p:sp>
        <p:nvSpPr>
          <p:cNvPr id="8" name="Rectangle 7"/>
          <p:cNvSpPr/>
          <p:nvPr/>
        </p:nvSpPr>
        <p:spPr>
          <a:xfrm>
            <a:off x="6589867" y="3974476"/>
            <a:ext cx="1544476" cy="86725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9" name="Rectangle 8"/>
          <p:cNvSpPr/>
          <p:nvPr/>
        </p:nvSpPr>
        <p:spPr>
          <a:xfrm>
            <a:off x="669424" y="647049"/>
            <a:ext cx="2579360"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Loop unrolling</a:t>
            </a:r>
          </a:p>
        </p:txBody>
      </p:sp>
      <p:sp>
        <p:nvSpPr>
          <p:cNvPr id="15" name="Rectangle 14"/>
          <p:cNvSpPr/>
          <p:nvPr/>
        </p:nvSpPr>
        <p:spPr>
          <a:xfrm>
            <a:off x="4508816" y="1827696"/>
            <a:ext cx="4571040" cy="1384995"/>
          </a:xfrm>
          <a:prstGeom prst="rect">
            <a:avLst/>
          </a:prstGeom>
        </p:spPr>
        <p:txBody>
          <a:bodyPr>
            <a:spAutoFit/>
          </a:bodyPr>
          <a:lstStyle/>
          <a:p>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srgbClr val="000000"/>
                </a:solidFill>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result = 1;</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for</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 = </a:t>
            </a:r>
            <a:r>
              <a:rPr lang="en-US" sz="1400" dirty="0">
                <a:solidFill>
                  <a:srgbClr val="09885A"/>
                </a:solidFill>
                <a:latin typeface="Courier New" panose="02070309020205020404" pitchFamily="49" charset="0"/>
                <a:cs typeface="Courier New" panose="02070309020205020404" pitchFamily="49" charset="0"/>
              </a:rPr>
              <a:t>0</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 &lt; </a:t>
            </a:r>
            <a:r>
              <a:rPr lang="en-US" sz="1400" dirty="0">
                <a:solidFill>
                  <a:srgbClr val="09885A"/>
                </a:solidFill>
                <a:latin typeface="Courier New" panose="02070309020205020404" pitchFamily="49" charset="0"/>
                <a:cs typeface="Courier New" panose="02070309020205020404" pitchFamily="49" charset="0"/>
              </a:rPr>
              <a:t>3</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result *=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520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363812" y="3584586"/>
            <a:ext cx="3923663" cy="2603686"/>
          </a:xfrm>
          <a:prstGeom prst="rect">
            <a:avLst/>
          </a:prstGeom>
          <a:solidFill>
            <a:schemeClr val="accent6">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dirty="0"/>
          </a:p>
        </p:txBody>
      </p:sp>
      <p:sp>
        <p:nvSpPr>
          <p:cNvPr id="12" name="Rectangle 11"/>
          <p:cNvSpPr/>
          <p:nvPr/>
        </p:nvSpPr>
        <p:spPr>
          <a:xfrm>
            <a:off x="1876772" y="3584586"/>
            <a:ext cx="3923663" cy="2603686"/>
          </a:xfrm>
          <a:prstGeom prst="rect">
            <a:avLst/>
          </a:prstGeom>
          <a:solidFill>
            <a:schemeClr val="accent2">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3" name="Rectangle 12"/>
          <p:cNvSpPr/>
          <p:nvPr/>
        </p:nvSpPr>
        <p:spPr>
          <a:xfrm>
            <a:off x="2105169" y="3713750"/>
            <a:ext cx="3628577" cy="2102627"/>
          </a:xfrm>
          <a:prstGeom prst="rect">
            <a:avLst/>
          </a:prstGeom>
        </p:spPr>
        <p:txBody>
          <a:bodyPr wrap="square">
            <a:spAutoFit/>
          </a:bodyPr>
          <a:lstStyle/>
          <a:p>
            <a:r>
              <a:rPr lang="en-US" sz="1633" dirty="0">
                <a:solidFill>
                  <a:srgbClr val="008080"/>
                </a:solidFill>
              </a:rPr>
              <a:t>main:</a:t>
            </a:r>
          </a:p>
          <a:p>
            <a:r>
              <a:rPr lang="en-US" sz="1633" dirty="0">
                <a:solidFill>
                  <a:srgbClr val="008080"/>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a:solidFill>
                  <a:srgbClr val="09885A"/>
                </a:solidFill>
              </a:rPr>
              <a:t>1</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ecx</a:t>
            </a:r>
            <a:r>
              <a:rPr lang="en-US" sz="1633" dirty="0">
                <a:solidFill>
                  <a:srgbClr val="000000"/>
                </a:solidFill>
              </a:rPr>
              <a:t>, </a:t>
            </a:r>
            <a:r>
              <a:rPr lang="en-US" sz="1633" dirty="0">
                <a:solidFill>
                  <a:srgbClr val="09885A"/>
                </a:solidFill>
              </a:rPr>
              <a:t>3</a:t>
            </a:r>
            <a:endParaRPr lang="en-US" sz="1633" dirty="0"/>
          </a:p>
          <a:p>
            <a:r>
              <a:rPr lang="en-US" sz="1633" dirty="0">
                <a:solidFill>
                  <a:srgbClr val="008080"/>
                </a:solidFill>
              </a:rPr>
              <a:t>.LBB0_1:</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dec</a:t>
            </a:r>
            <a:r>
              <a:rPr lang="en-US" sz="1633" dirty="0">
                <a:solidFill>
                  <a:srgbClr val="000000"/>
                </a:solidFill>
              </a:rPr>
              <a:t> </a:t>
            </a:r>
            <a:r>
              <a:rPr lang="en-US" sz="1633" dirty="0" err="1">
                <a:solidFill>
                  <a:srgbClr val="4864AA"/>
                </a:solidFill>
              </a:rPr>
              <a:t>ecx</a:t>
            </a:r>
            <a:endParaRPr lang="en-US" sz="1633" dirty="0"/>
          </a:p>
          <a:p>
            <a:r>
              <a:rPr lang="en-US" sz="1633" dirty="0">
                <a:solidFill>
                  <a:srgbClr val="0000FF"/>
                </a:solidFill>
              </a:rPr>
              <a:t>  </a:t>
            </a:r>
            <a:r>
              <a:rPr lang="en-US" sz="1633" dirty="0" err="1">
                <a:solidFill>
                  <a:srgbClr val="0000FF"/>
                </a:solidFill>
              </a:rPr>
              <a:t>jne</a:t>
            </a:r>
            <a:r>
              <a:rPr lang="en-US" sz="1633" dirty="0">
                <a:solidFill>
                  <a:srgbClr val="000000"/>
                </a:solidFill>
              </a:rPr>
              <a:t> </a:t>
            </a:r>
            <a:r>
              <a:rPr lang="en-US" sz="1633" dirty="0">
                <a:solidFill>
                  <a:srgbClr val="008080"/>
                </a:solidFill>
              </a:rPr>
              <a:t>.LBB0_1</a:t>
            </a:r>
            <a:endParaRPr lang="en-US" sz="1633" dirty="0"/>
          </a:p>
          <a:p>
            <a:r>
              <a:rPr lang="en-US" sz="1633" dirty="0">
                <a:solidFill>
                  <a:srgbClr val="0000FF"/>
                </a:solidFill>
              </a:rPr>
              <a:t>  ret</a:t>
            </a:r>
            <a:endParaRPr lang="en-US" sz="1633" dirty="0"/>
          </a:p>
        </p:txBody>
      </p:sp>
      <p:sp>
        <p:nvSpPr>
          <p:cNvPr id="14" name="Rectangle 13"/>
          <p:cNvSpPr/>
          <p:nvPr/>
        </p:nvSpPr>
        <p:spPr>
          <a:xfrm>
            <a:off x="6555601" y="3713750"/>
            <a:ext cx="2981200" cy="1348767"/>
          </a:xfrm>
          <a:prstGeom prst="rect">
            <a:avLst/>
          </a:prstGeom>
        </p:spPr>
        <p:txBody>
          <a:bodyPr wrap="square">
            <a:spAutoFit/>
          </a:bodyPr>
          <a:lstStyle/>
          <a:p>
            <a:r>
              <a:rPr lang="en-US" sz="1633" dirty="0">
                <a:solidFill>
                  <a:srgbClr val="008080"/>
                </a:solidFill>
              </a:rPr>
              <a:t>main:</a:t>
            </a:r>
            <a:endParaRPr lang="en-US" sz="1633" dirty="0"/>
          </a:p>
          <a:p>
            <a:r>
              <a:rPr lang="en-US" sz="1633" dirty="0">
                <a:solidFill>
                  <a:srgbClr val="0000FF"/>
                </a:solidFill>
              </a:rPr>
              <a:t>  </a:t>
            </a:r>
            <a:r>
              <a:rPr lang="en-US" sz="1633" dirty="0" err="1">
                <a:solidFill>
                  <a:srgbClr val="0000FF"/>
                </a:solidFill>
              </a:rPr>
              <a:t>mov</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a:t>
            </a:r>
            <a:r>
              <a:rPr lang="en-US" sz="1633" dirty="0" err="1">
                <a:solidFill>
                  <a:srgbClr val="0000FF"/>
                </a:solidFill>
              </a:rPr>
              <a:t>imul</a:t>
            </a:r>
            <a:r>
              <a:rPr lang="en-US" sz="1633" dirty="0">
                <a:solidFill>
                  <a:srgbClr val="000000"/>
                </a:solidFill>
              </a:rPr>
              <a:t> </a:t>
            </a:r>
            <a:r>
              <a:rPr lang="en-US" sz="1633" dirty="0" err="1">
                <a:solidFill>
                  <a:srgbClr val="4864AA"/>
                </a:solidFill>
              </a:rPr>
              <a:t>eax</a:t>
            </a:r>
            <a:r>
              <a:rPr lang="en-US" sz="1633" dirty="0">
                <a:solidFill>
                  <a:srgbClr val="000000"/>
                </a:solidFill>
              </a:rPr>
              <a:t>, </a:t>
            </a:r>
            <a:r>
              <a:rPr lang="en-US" sz="1633" dirty="0" err="1">
                <a:solidFill>
                  <a:srgbClr val="4864AA"/>
                </a:solidFill>
              </a:rPr>
              <a:t>edi</a:t>
            </a:r>
            <a:endParaRPr lang="en-US" sz="1633" dirty="0"/>
          </a:p>
          <a:p>
            <a:r>
              <a:rPr lang="en-US" sz="1633" dirty="0">
                <a:solidFill>
                  <a:srgbClr val="0000FF"/>
                </a:solidFill>
              </a:rPr>
              <a:t>  ret</a:t>
            </a:r>
            <a:endParaRPr lang="en-US" sz="1633" dirty="0"/>
          </a:p>
        </p:txBody>
      </p:sp>
      <p:sp>
        <p:nvSpPr>
          <p:cNvPr id="8" name="Rectangle 7"/>
          <p:cNvSpPr/>
          <p:nvPr/>
        </p:nvSpPr>
        <p:spPr>
          <a:xfrm>
            <a:off x="2038480" y="4240747"/>
            <a:ext cx="1339661" cy="5200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9" name="Rectangle 8"/>
          <p:cNvSpPr/>
          <p:nvPr/>
        </p:nvSpPr>
        <p:spPr>
          <a:xfrm>
            <a:off x="2193664" y="5024283"/>
            <a:ext cx="1339661" cy="52003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633"/>
          </a:p>
        </p:txBody>
      </p:sp>
      <p:sp>
        <p:nvSpPr>
          <p:cNvPr id="15" name="Rectangle 14"/>
          <p:cNvSpPr/>
          <p:nvPr/>
        </p:nvSpPr>
        <p:spPr>
          <a:xfrm>
            <a:off x="669424" y="647049"/>
            <a:ext cx="2579360"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Loop unrolling</a:t>
            </a:r>
          </a:p>
        </p:txBody>
      </p:sp>
      <p:sp>
        <p:nvSpPr>
          <p:cNvPr id="16" name="Rectangle 15"/>
          <p:cNvSpPr/>
          <p:nvPr/>
        </p:nvSpPr>
        <p:spPr>
          <a:xfrm>
            <a:off x="4508816" y="1827696"/>
            <a:ext cx="4571040" cy="1384995"/>
          </a:xfrm>
          <a:prstGeom prst="rect">
            <a:avLst/>
          </a:prstGeom>
        </p:spPr>
        <p:txBody>
          <a:bodyPr>
            <a:spAutoFit/>
          </a:bodyPr>
          <a:lstStyle/>
          <a:p>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char</a:t>
            </a:r>
            <a:r>
              <a:rPr lang="en-US" sz="1400" dirty="0">
                <a:solidFill>
                  <a:srgbClr val="000000"/>
                </a:solidFill>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result = 1;</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for</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 = </a:t>
            </a:r>
            <a:r>
              <a:rPr lang="en-US" sz="1400" dirty="0">
                <a:solidFill>
                  <a:srgbClr val="09885A"/>
                </a:solidFill>
                <a:latin typeface="Courier New" panose="02070309020205020404" pitchFamily="49" charset="0"/>
                <a:cs typeface="Courier New" panose="02070309020205020404" pitchFamily="49" charset="0"/>
              </a:rPr>
              <a:t>0</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 &lt; </a:t>
            </a:r>
            <a:r>
              <a:rPr lang="en-US" sz="1400" dirty="0">
                <a:solidFill>
                  <a:srgbClr val="09885A"/>
                </a:solidFill>
                <a:latin typeface="Courier New" panose="02070309020205020404" pitchFamily="49" charset="0"/>
                <a:cs typeface="Courier New" panose="02070309020205020404" pitchFamily="49" charset="0"/>
              </a:rPr>
              <a:t>3</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i</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         result *= </a:t>
            </a:r>
            <a:r>
              <a:rPr lang="en-US" sz="1400" dirty="0" err="1">
                <a:solidFill>
                  <a:srgbClr val="000000"/>
                </a:solidFill>
                <a:latin typeface="Courier New" panose="02070309020205020404" pitchFamily="49" charset="0"/>
                <a:cs typeface="Courier New" panose="02070309020205020404" pitchFamily="49" charset="0"/>
              </a:rPr>
              <a:t>argc</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59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83928" y="1643451"/>
            <a:ext cx="1659054" cy="2171793"/>
          </a:xfrm>
          <a:prstGeom prst="rect">
            <a:avLst/>
          </a:prstGeom>
          <a:noFill/>
          <a:ln>
            <a:noFill/>
          </a:ln>
        </p:spPr>
        <p:txBody>
          <a:bodyPr vert="horz" wrap="none" lIns="81646" tIns="40823" rIns="81646" bIns="40823" anchorCtr="0" compatLnSpc="0"/>
          <a:lstStyle/>
          <a:p>
            <a:pPr hangingPunct="0"/>
            <a:r>
              <a:rPr lang="en-US" sz="1633" dirty="0">
                <a:latin typeface="Liberation Sans" pitchFamily="18"/>
                <a:ea typeface="Noto Sans CJK SC Regular" pitchFamily="2"/>
                <a:cs typeface="FreeSans" pitchFamily="2"/>
              </a:rPr>
              <a:t>  </a:t>
            </a:r>
            <a:r>
              <a:rPr lang="en-US" sz="1633" dirty="0" err="1">
                <a:latin typeface="Liberation Sans" pitchFamily="18"/>
                <a:ea typeface="Noto Sans CJK SC Regular" pitchFamily="2"/>
                <a:cs typeface="FreeSans" pitchFamily="2"/>
              </a:rPr>
              <a:t>mov</a:t>
            </a:r>
            <a:r>
              <a:rPr lang="en-US" sz="1633" dirty="0">
                <a:latin typeface="Liberation Sans" pitchFamily="18"/>
                <a:ea typeface="Noto Sans CJK SC Regular" pitchFamily="2"/>
                <a:cs typeface="FreeSans" pitchFamily="2"/>
              </a:rPr>
              <a:t> </a:t>
            </a:r>
            <a:r>
              <a:rPr lang="en-US" sz="1633" dirty="0" err="1">
                <a:latin typeface="Liberation Sans" pitchFamily="18"/>
                <a:ea typeface="Noto Sans CJK SC Regular" pitchFamily="2"/>
                <a:cs typeface="FreeSans" pitchFamily="2"/>
              </a:rPr>
              <a:t>ecx</a:t>
            </a:r>
            <a:r>
              <a:rPr lang="en-US" sz="1633" dirty="0">
                <a:latin typeface="Liberation Sans" pitchFamily="18"/>
                <a:ea typeface="Noto Sans CJK SC Regular" pitchFamily="2"/>
                <a:cs typeface="FreeSans" pitchFamily="2"/>
              </a:rPr>
              <a:t>, </a:t>
            </a:r>
            <a:r>
              <a:rPr lang="en-US" sz="1633" i="1" dirty="0">
                <a:latin typeface="Liberation Sans" pitchFamily="18"/>
                <a:ea typeface="Noto Sans CJK SC Regular" pitchFamily="2"/>
                <a:cs typeface="FreeSans" pitchFamily="2"/>
              </a:rPr>
              <a:t>n</a:t>
            </a:r>
          </a:p>
          <a:p>
            <a:pPr hangingPunct="0"/>
            <a:r>
              <a:rPr lang="en-US" sz="1633" dirty="0">
                <a:latin typeface="Liberation Sans" pitchFamily="18"/>
                <a:ea typeface="Noto Sans CJK SC Regular" pitchFamily="2"/>
                <a:cs typeface="FreeSans" pitchFamily="2"/>
              </a:rPr>
              <a:t>xxx:</a:t>
            </a:r>
          </a:p>
          <a:p>
            <a:pPr hangingPunct="0"/>
            <a:r>
              <a:rPr lang="en-US" sz="1633" i="1" dirty="0">
                <a:latin typeface="Liberation Sans" pitchFamily="18"/>
                <a:ea typeface="Noto Sans CJK SC Regular" pitchFamily="2"/>
                <a:cs typeface="FreeSans" pitchFamily="2"/>
              </a:rPr>
              <a:t>...some code...</a:t>
            </a:r>
          </a:p>
          <a:p>
            <a:pPr hangingPunct="0"/>
            <a:r>
              <a:rPr lang="en-US" sz="1633" dirty="0">
                <a:latin typeface="Liberation Sans" pitchFamily="18"/>
                <a:ea typeface="Noto Sans CJK SC Regular" pitchFamily="2"/>
                <a:cs typeface="FreeSans" pitchFamily="2"/>
              </a:rPr>
              <a:t>  </a:t>
            </a:r>
            <a:r>
              <a:rPr lang="en-US" sz="1633" dirty="0" err="1">
                <a:latin typeface="Liberation Sans" pitchFamily="18"/>
                <a:ea typeface="Noto Sans CJK SC Regular" pitchFamily="2"/>
                <a:cs typeface="FreeSans" pitchFamily="2"/>
              </a:rPr>
              <a:t>dec</a:t>
            </a:r>
            <a:r>
              <a:rPr lang="en-US" sz="1633" dirty="0">
                <a:latin typeface="Liberation Sans" pitchFamily="18"/>
                <a:ea typeface="Noto Sans CJK SC Regular" pitchFamily="2"/>
                <a:cs typeface="FreeSans" pitchFamily="2"/>
              </a:rPr>
              <a:t> </a:t>
            </a:r>
            <a:r>
              <a:rPr lang="en-US" sz="1633" dirty="0" err="1">
                <a:latin typeface="Liberation Sans" pitchFamily="18"/>
                <a:ea typeface="Noto Sans CJK SC Regular" pitchFamily="2"/>
                <a:cs typeface="FreeSans" pitchFamily="2"/>
              </a:rPr>
              <a:t>ecx</a:t>
            </a:r>
            <a:endParaRPr lang="en-US" sz="1633" dirty="0">
              <a:latin typeface="Liberation Sans" pitchFamily="18"/>
              <a:ea typeface="Noto Sans CJK SC Regular" pitchFamily="2"/>
              <a:cs typeface="FreeSans" pitchFamily="2"/>
            </a:endParaRPr>
          </a:p>
          <a:p>
            <a:pPr hangingPunct="0"/>
            <a:r>
              <a:rPr lang="en-US" sz="1633" dirty="0">
                <a:latin typeface="Liberation Sans" pitchFamily="18"/>
                <a:ea typeface="Noto Sans CJK SC Regular" pitchFamily="2"/>
                <a:cs typeface="FreeSans" pitchFamily="2"/>
              </a:rPr>
              <a:t>  </a:t>
            </a:r>
            <a:r>
              <a:rPr lang="en-US" sz="1633" dirty="0" err="1">
                <a:latin typeface="Liberation Sans" pitchFamily="18"/>
                <a:ea typeface="Noto Sans CJK SC Regular" pitchFamily="2"/>
                <a:cs typeface="FreeSans" pitchFamily="2"/>
              </a:rPr>
              <a:t>jne</a:t>
            </a:r>
            <a:r>
              <a:rPr lang="en-US" sz="1633" dirty="0">
                <a:latin typeface="Liberation Sans" pitchFamily="18"/>
                <a:ea typeface="Noto Sans CJK SC Regular" pitchFamily="2"/>
                <a:cs typeface="FreeSans" pitchFamily="2"/>
              </a:rPr>
              <a:t> xxx:</a:t>
            </a:r>
          </a:p>
          <a:p>
            <a:pPr hangingPunct="0"/>
            <a:r>
              <a:rPr lang="en-US" sz="1633" i="1" dirty="0">
                <a:latin typeface="Liberation Sans" pitchFamily="18"/>
                <a:ea typeface="Noto Sans CJK SC Regular" pitchFamily="2"/>
                <a:cs typeface="FreeSans" pitchFamily="2"/>
              </a:rPr>
              <a:t>...more code...</a:t>
            </a:r>
          </a:p>
          <a:p>
            <a:pPr hangingPunct="0"/>
            <a:endParaRPr lang="en-US" sz="1633" dirty="0">
              <a:latin typeface="Liberation Sans" pitchFamily="18"/>
              <a:ea typeface="Noto Sans CJK SC Regular" pitchFamily="2"/>
              <a:cs typeface="FreeSans" pitchFamily="2"/>
            </a:endParaRPr>
          </a:p>
        </p:txBody>
      </p:sp>
      <p:sp>
        <p:nvSpPr>
          <p:cNvPr id="9" name="Straight Connector 8"/>
          <p:cNvSpPr/>
          <p:nvPr/>
        </p:nvSpPr>
        <p:spPr>
          <a:xfrm>
            <a:off x="2890735" y="2747968"/>
            <a:ext cx="663622" cy="0"/>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Noto Sans CJK SC Regular" pitchFamily="2"/>
              <a:cs typeface="FreeSans" pitchFamily="2"/>
            </a:endParaRPr>
          </a:p>
        </p:txBody>
      </p:sp>
      <p:sp>
        <p:nvSpPr>
          <p:cNvPr id="10" name="Straight Connector 9"/>
          <p:cNvSpPr/>
          <p:nvPr/>
        </p:nvSpPr>
        <p:spPr>
          <a:xfrm flipV="1">
            <a:off x="3554357" y="2062966"/>
            <a:ext cx="0" cy="685002"/>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Noto Sans CJK SC Regular" pitchFamily="2"/>
              <a:cs typeface="FreeSans" pitchFamily="2"/>
            </a:endParaRPr>
          </a:p>
        </p:txBody>
      </p:sp>
      <p:sp>
        <p:nvSpPr>
          <p:cNvPr id="11" name="Straight Connector 10"/>
          <p:cNvSpPr/>
          <p:nvPr/>
        </p:nvSpPr>
        <p:spPr>
          <a:xfrm flipH="1">
            <a:off x="2890735" y="2062966"/>
            <a:ext cx="663622" cy="0"/>
          </a:xfrm>
          <a:prstGeom prst="line">
            <a:avLst/>
          </a:prstGeom>
          <a:noFill/>
          <a:ln w="0">
            <a:solidFill>
              <a:srgbClr val="000000"/>
            </a:solidFill>
            <a:prstDash val="solid"/>
            <a:tailEnd type="arrow"/>
          </a:ln>
        </p:spPr>
        <p:txBody>
          <a:bodyPr vert="horz" wrap="none" lIns="81646" tIns="40823" rIns="81646" bIns="40823" anchor="ctr" anchorCtr="0" compatLnSpc="0"/>
          <a:lstStyle/>
          <a:p>
            <a:pPr hangingPunct="0"/>
            <a:endParaRPr lang="en-US" sz="1633">
              <a:latin typeface="Liberation Sans" pitchFamily="18"/>
              <a:ea typeface="Noto Sans CJK SC Regular" pitchFamily="2"/>
              <a:cs typeface="FreeSans" pitchFamily="2"/>
            </a:endParaRPr>
          </a:p>
        </p:txBody>
      </p:sp>
      <p:sp>
        <p:nvSpPr>
          <p:cNvPr id="16" name="TextBox 15"/>
          <p:cNvSpPr txBox="1"/>
          <p:nvPr/>
        </p:nvSpPr>
        <p:spPr>
          <a:xfrm>
            <a:off x="669424" y="3624267"/>
            <a:ext cx="10254738" cy="2781035"/>
          </a:xfrm>
          <a:prstGeom prst="rect">
            <a:avLst/>
          </a:prstGeom>
          <a:noFill/>
          <a:ln>
            <a:noFill/>
          </a:ln>
        </p:spPr>
        <p:txBody>
          <a:bodyPr vert="horz" wrap="none" lIns="81646" tIns="40823" rIns="81646" bIns="40823" anchorCtr="0" compatLnSpc="0"/>
          <a:lstStyle/>
          <a:p>
            <a:pPr lvl="0" hangingPunct="0"/>
            <a:r>
              <a:rPr lang="uk-UA" sz="2000" i="1" smtClean="0">
                <a:ea typeface="Noto Sans CJK SC Regular" pitchFamily="2"/>
                <a:cs typeface="FreeSans" pitchFamily="2"/>
              </a:rPr>
              <a:t> </a:t>
            </a:r>
            <a:r>
              <a:rPr lang="en-US" sz="2000" i="1" dirty="0" err="1">
                <a:ea typeface="Noto Sans CJK SC Regular" pitchFamily="2"/>
                <a:cs typeface="FreeSans" pitchFamily="2"/>
              </a:rPr>
              <a:t>jmp</a:t>
            </a:r>
            <a:r>
              <a:rPr lang="uk-UA" sz="2000" dirty="0">
                <a:ea typeface="Noto Sans CJK SC Regular" pitchFamily="2"/>
                <a:cs typeface="FreeSans" pitchFamily="2"/>
              </a:rPr>
              <a:t> – інструкція безумовного переходу.</a:t>
            </a:r>
          </a:p>
          <a:p>
            <a:pPr lvl="0" hangingPunct="0">
              <a:spcAft>
                <a:spcPts val="1200"/>
              </a:spcAft>
            </a:pPr>
            <a:r>
              <a:rPr lang="en-US" sz="2000" dirty="0">
                <a:ea typeface="Noto Sans CJK SC Regular" pitchFamily="2"/>
                <a:cs typeface="FreeSans" pitchFamily="2"/>
              </a:rPr>
              <a:t> </a:t>
            </a:r>
            <a:r>
              <a:rPr lang="en-US" sz="2000" i="1" dirty="0">
                <a:ea typeface="Noto Sans CJK SC Regular" pitchFamily="2"/>
                <a:cs typeface="FreeSans" pitchFamily="2"/>
              </a:rPr>
              <a:t>j* </a:t>
            </a:r>
            <a:r>
              <a:rPr lang="uk-UA" sz="2000" dirty="0">
                <a:ea typeface="Noto Sans CJK SC Regular" pitchFamily="2"/>
                <a:cs typeface="FreeSans" pitchFamily="2"/>
              </a:rPr>
              <a:t>– інструкції умовного переходу.</a:t>
            </a:r>
            <a:endParaRPr lang="en-US" sz="2000" dirty="0">
              <a:ea typeface="Noto Sans CJK SC Regular" pitchFamily="2"/>
              <a:cs typeface="FreeSans" pitchFamily="2"/>
            </a:endParaRPr>
          </a:p>
          <a:p>
            <a:pPr hangingPunct="0"/>
            <a:r>
              <a:rPr lang="uk-UA" sz="2000">
                <a:ea typeface="Noto Sans CJK SC Regular" pitchFamily="2"/>
                <a:cs typeface="FreeSans" pitchFamily="2"/>
              </a:rPr>
              <a:t> </a:t>
            </a:r>
            <a:r>
              <a:rPr lang="uk-UA" sz="2000" smtClean="0">
                <a:ea typeface="Noto Sans CJK SC Regular" pitchFamily="2"/>
                <a:cs typeface="FreeSans" pitchFamily="2"/>
              </a:rPr>
              <a:t> </a:t>
            </a:r>
            <a:r>
              <a:rPr lang="uk-UA" sz="2000" dirty="0">
                <a:ea typeface="Noto Sans CJK SC Regular" pitchFamily="2"/>
                <a:cs typeface="FreeSans" pitchFamily="2"/>
              </a:rPr>
              <a:t>Порівняння можна визивати явно:</a:t>
            </a:r>
            <a:endParaRPr lang="en-US" sz="2000" dirty="0">
              <a:ea typeface="Noto Sans CJK SC Regular" pitchFamily="2"/>
              <a:cs typeface="FreeSans" pitchFamily="2"/>
            </a:endParaRPr>
          </a:p>
          <a:p>
            <a:pPr lvl="1" hangingPunct="0">
              <a:defRPr sz="1400"/>
            </a:pPr>
            <a:r>
              <a:rPr lang="en-US" sz="1600" dirty="0" err="1">
                <a:latin typeface="Liberation Mono" pitchFamily="49"/>
                <a:ea typeface="Liberation Mono" pitchFamily="49"/>
                <a:cs typeface="Liberation Mono" pitchFamily="49"/>
              </a:rPr>
              <a:t>cmp</a:t>
            </a:r>
            <a:r>
              <a:rPr lang="en-US" sz="1600" dirty="0">
                <a:latin typeface="Liberation Mono" pitchFamily="49"/>
                <a:ea typeface="Liberation Mono" pitchFamily="49"/>
                <a:cs typeface="Liberation Mono" pitchFamily="49"/>
              </a:rPr>
              <a:t> </a:t>
            </a:r>
            <a:r>
              <a:rPr lang="en-US" sz="1600" dirty="0" err="1">
                <a:latin typeface="Liberation Mono" pitchFamily="49"/>
                <a:ea typeface="Liberation Mono" pitchFamily="49"/>
                <a:cs typeface="Liberation Mono" pitchFamily="49"/>
              </a:rPr>
              <a:t>eax</a:t>
            </a:r>
            <a:r>
              <a:rPr lang="en-US" sz="1600" dirty="0">
                <a:latin typeface="Liberation Mono" pitchFamily="49"/>
                <a:ea typeface="Liberation Mono" pitchFamily="49"/>
                <a:cs typeface="Liberation Mono" pitchFamily="49"/>
              </a:rPr>
              <a:t>, </a:t>
            </a:r>
            <a:r>
              <a:rPr lang="en-US" sz="1600" dirty="0" err="1">
                <a:latin typeface="Liberation Mono" pitchFamily="49"/>
                <a:ea typeface="Liberation Mono" pitchFamily="49"/>
                <a:cs typeface="Liberation Mono" pitchFamily="49"/>
              </a:rPr>
              <a:t>ebx</a:t>
            </a:r>
            <a:r>
              <a:rPr lang="en-US" sz="1600" dirty="0">
                <a:latin typeface="Liberation Mono" pitchFamily="49"/>
                <a:ea typeface="Liberation Mono" pitchFamily="49"/>
                <a:cs typeface="Liberation Mono" pitchFamily="49"/>
              </a:rPr>
              <a:t> ; </a:t>
            </a:r>
            <a:r>
              <a:rPr lang="uk-UA" sz="1600" dirty="0">
                <a:latin typeface="Liberation Mono" pitchFamily="49"/>
                <a:ea typeface="Liberation Mono" pitchFamily="49"/>
                <a:cs typeface="Liberation Mono" pitchFamily="49"/>
              </a:rPr>
              <a:t>порівняти </a:t>
            </a:r>
            <a:r>
              <a:rPr lang="en-US" sz="1600" dirty="0">
                <a:latin typeface="Liberation Mono" pitchFamily="49"/>
                <a:ea typeface="Liberation Mono" pitchFamily="49"/>
                <a:cs typeface="Liberation Mono" pitchFamily="49"/>
              </a:rPr>
              <a:t>`</a:t>
            </a:r>
            <a:r>
              <a:rPr lang="en-US" sz="1600" dirty="0" err="1">
                <a:latin typeface="Liberation Mono" pitchFamily="49"/>
                <a:ea typeface="Liberation Mono" pitchFamily="49"/>
                <a:cs typeface="Liberation Mono" pitchFamily="49"/>
              </a:rPr>
              <a:t>eax</a:t>
            </a:r>
            <a:r>
              <a:rPr lang="en-US" sz="1600" dirty="0">
                <a:latin typeface="Liberation Mono" pitchFamily="49"/>
                <a:ea typeface="Liberation Mono" pitchFamily="49"/>
                <a:cs typeface="Liberation Mono" pitchFamily="49"/>
              </a:rPr>
              <a:t>` </a:t>
            </a:r>
            <a:r>
              <a:rPr lang="uk-UA" sz="1600" dirty="0">
                <a:latin typeface="Liberation Mono" pitchFamily="49"/>
                <a:ea typeface="Liberation Mono" pitchFamily="49"/>
                <a:cs typeface="Liberation Mono" pitchFamily="49"/>
              </a:rPr>
              <a:t>та</a:t>
            </a:r>
            <a:r>
              <a:rPr lang="en-US" sz="1600" dirty="0">
                <a:latin typeface="Liberation Mono" pitchFamily="49"/>
                <a:ea typeface="Liberation Mono" pitchFamily="49"/>
                <a:cs typeface="Liberation Mono" pitchFamily="49"/>
              </a:rPr>
              <a:t> `</a:t>
            </a:r>
            <a:r>
              <a:rPr lang="en-US" sz="1600" dirty="0" err="1">
                <a:latin typeface="Liberation Mono" pitchFamily="49"/>
                <a:ea typeface="Liberation Mono" pitchFamily="49"/>
                <a:cs typeface="Liberation Mono" pitchFamily="49"/>
              </a:rPr>
              <a:t>ebx</a:t>
            </a:r>
            <a:r>
              <a:rPr lang="en-US" sz="1600" dirty="0">
                <a:latin typeface="Liberation Mono" pitchFamily="49"/>
                <a:ea typeface="Liberation Mono" pitchFamily="49"/>
                <a:cs typeface="Liberation Mono" pitchFamily="49"/>
              </a:rPr>
              <a:t>`</a:t>
            </a:r>
          </a:p>
          <a:p>
            <a:pPr lvl="1" hangingPunct="0">
              <a:spcAft>
                <a:spcPts val="1200"/>
              </a:spcAft>
              <a:defRPr sz="1400"/>
            </a:pPr>
            <a:r>
              <a:rPr lang="en-US" sz="1600" dirty="0" err="1">
                <a:latin typeface="Liberation Mono" pitchFamily="49"/>
                <a:ea typeface="Liberation Mono" pitchFamily="49"/>
                <a:cs typeface="Liberation Mono" pitchFamily="49"/>
              </a:rPr>
              <a:t>jg</a:t>
            </a:r>
            <a:r>
              <a:rPr lang="en-US" sz="1600" dirty="0">
                <a:latin typeface="Liberation Mono" pitchFamily="49"/>
                <a:ea typeface="Liberation Mono" pitchFamily="49"/>
                <a:cs typeface="Liberation Mono" pitchFamily="49"/>
              </a:rPr>
              <a:t> SOMEWHERE ; </a:t>
            </a:r>
            <a:r>
              <a:rPr lang="uk-UA" sz="1600" dirty="0">
                <a:latin typeface="Liberation Mono" pitchFamily="49"/>
                <a:ea typeface="Liberation Mono" pitchFamily="49"/>
                <a:cs typeface="Liberation Mono" pitchFamily="49"/>
              </a:rPr>
              <a:t>перейти якщо перший більший (</a:t>
            </a:r>
            <a:r>
              <a:rPr lang="en-US" sz="1600" dirty="0">
                <a:latin typeface="Liberation Mono" pitchFamily="49"/>
                <a:ea typeface="Liberation Mono" pitchFamily="49"/>
                <a:cs typeface="Liberation Mono" pitchFamily="49"/>
              </a:rPr>
              <a:t>greater</a:t>
            </a:r>
            <a:r>
              <a:rPr lang="uk-UA" sz="1600" dirty="0">
                <a:latin typeface="Liberation Mono" pitchFamily="49"/>
                <a:ea typeface="Liberation Mono" pitchFamily="49"/>
                <a:cs typeface="Liberation Mono" pitchFamily="49"/>
              </a:rPr>
              <a:t>) за другий </a:t>
            </a:r>
            <a:r>
              <a:rPr lang="en-US" sz="1600" dirty="0">
                <a:latin typeface="Liberation Mono" pitchFamily="49"/>
                <a:ea typeface="Liberation Mono" pitchFamily="49"/>
                <a:cs typeface="Liberation Mono" pitchFamily="49"/>
              </a:rPr>
              <a:t>(</a:t>
            </a:r>
            <a:r>
              <a:rPr lang="en-US" sz="1600" dirty="0" err="1">
                <a:latin typeface="Liberation Mono" pitchFamily="49"/>
                <a:ea typeface="Liberation Mono" pitchFamily="49"/>
                <a:cs typeface="Liberation Mono" pitchFamily="49"/>
              </a:rPr>
              <a:t>eax</a:t>
            </a:r>
            <a:r>
              <a:rPr lang="en-US" sz="1600" dirty="0">
                <a:latin typeface="Liberation Mono" pitchFamily="49"/>
                <a:ea typeface="Liberation Mono" pitchFamily="49"/>
                <a:cs typeface="Liberation Mono" pitchFamily="49"/>
              </a:rPr>
              <a:t> &gt; </a:t>
            </a:r>
            <a:r>
              <a:rPr lang="en-US" sz="1600" dirty="0" err="1">
                <a:latin typeface="Liberation Mono" pitchFamily="49"/>
                <a:ea typeface="Liberation Mono" pitchFamily="49"/>
                <a:cs typeface="Liberation Mono" pitchFamily="49"/>
              </a:rPr>
              <a:t>ebx</a:t>
            </a:r>
            <a:r>
              <a:rPr lang="en-US" sz="1600" dirty="0">
                <a:latin typeface="Liberation Mono" pitchFamily="49"/>
                <a:ea typeface="Liberation Mono" pitchFamily="49"/>
                <a:cs typeface="Liberation Mono" pitchFamily="49"/>
              </a:rPr>
              <a:t>)</a:t>
            </a:r>
          </a:p>
          <a:p>
            <a:pPr hangingPunct="0"/>
            <a:r>
              <a:rPr lang="uk-UA" sz="2000" smtClean="0">
                <a:ea typeface="Noto Sans CJK SC Regular" pitchFamily="2"/>
                <a:cs typeface="FreeSans" pitchFamily="2"/>
              </a:rPr>
              <a:t> </a:t>
            </a:r>
            <a:r>
              <a:rPr lang="uk-UA" sz="2000" dirty="0">
                <a:ea typeface="Noto Sans CJK SC Regular" pitchFamily="2"/>
                <a:cs typeface="FreeSans" pitchFamily="2"/>
              </a:rPr>
              <a:t>А можна переходити в залежності від флагів від останньої операції</a:t>
            </a:r>
            <a:r>
              <a:rPr lang="en-US" sz="2000" dirty="0">
                <a:ea typeface="Noto Sans CJK SC Regular" pitchFamily="2"/>
                <a:cs typeface="FreeSans" pitchFamily="2"/>
              </a:rPr>
              <a:t>:</a:t>
            </a:r>
          </a:p>
          <a:p>
            <a:pPr lvl="1" hangingPunct="0">
              <a:defRPr sz="1400"/>
            </a:pPr>
            <a:r>
              <a:rPr lang="en-US" sz="1600" dirty="0">
                <a:latin typeface="Liberation Mono" pitchFamily="49"/>
                <a:ea typeface="Liberation Mono" pitchFamily="49"/>
                <a:cs typeface="Liberation Mono" pitchFamily="49"/>
              </a:rPr>
              <a:t>sub </a:t>
            </a:r>
            <a:r>
              <a:rPr lang="en-US" sz="1600" dirty="0" err="1">
                <a:latin typeface="Liberation Mono" pitchFamily="49"/>
                <a:ea typeface="Liberation Mono" pitchFamily="49"/>
                <a:cs typeface="Liberation Mono" pitchFamily="49"/>
              </a:rPr>
              <a:t>eax</a:t>
            </a:r>
            <a:r>
              <a:rPr lang="en-US" sz="1600" dirty="0">
                <a:latin typeface="Liberation Mono" pitchFamily="49"/>
                <a:ea typeface="Liberation Mono" pitchFamily="49"/>
                <a:cs typeface="Liberation Mono" pitchFamily="49"/>
              </a:rPr>
              <a:t>, 42        ; </a:t>
            </a:r>
            <a:r>
              <a:rPr lang="uk-UA" sz="1600" dirty="0">
                <a:latin typeface="Liberation Mono" pitchFamily="49"/>
                <a:ea typeface="Liberation Mono" pitchFamily="49"/>
                <a:cs typeface="Liberation Mono" pitchFamily="49"/>
              </a:rPr>
              <a:t>відняти</a:t>
            </a:r>
            <a:r>
              <a:rPr lang="en-US" sz="1600" dirty="0">
                <a:latin typeface="Liberation Mono" pitchFamily="49"/>
                <a:ea typeface="Liberation Mono" pitchFamily="49"/>
                <a:cs typeface="Liberation Mono" pitchFamily="49"/>
              </a:rPr>
              <a:t> 42 </a:t>
            </a:r>
            <a:r>
              <a:rPr lang="uk-UA" sz="1600" dirty="0">
                <a:latin typeface="Liberation Mono" pitchFamily="49"/>
                <a:ea typeface="Liberation Mono" pitchFamily="49"/>
                <a:cs typeface="Liberation Mono" pitchFamily="49"/>
              </a:rPr>
              <a:t>від</a:t>
            </a:r>
            <a:r>
              <a:rPr lang="en-US" sz="1600" dirty="0">
                <a:latin typeface="Liberation Mono" pitchFamily="49"/>
                <a:ea typeface="Liberation Mono" pitchFamily="49"/>
                <a:cs typeface="Liberation Mono" pitchFamily="49"/>
              </a:rPr>
              <a:t> `</a:t>
            </a:r>
            <a:r>
              <a:rPr lang="en-US" sz="1600" dirty="0" err="1">
                <a:latin typeface="Liberation Mono" pitchFamily="49"/>
                <a:ea typeface="Liberation Mono" pitchFamily="49"/>
                <a:cs typeface="Liberation Mono" pitchFamily="49"/>
              </a:rPr>
              <a:t>eax</a:t>
            </a:r>
            <a:r>
              <a:rPr lang="en-US" sz="1600" dirty="0">
                <a:latin typeface="Liberation Mono" pitchFamily="49"/>
                <a:ea typeface="Liberation Mono" pitchFamily="49"/>
                <a:cs typeface="Liberation Mono" pitchFamily="49"/>
              </a:rPr>
              <a:t>`</a:t>
            </a:r>
          </a:p>
          <a:p>
            <a:pPr lvl="1" hangingPunct="0">
              <a:defRPr sz="1400"/>
            </a:pPr>
            <a:r>
              <a:rPr lang="en-US" sz="1600" dirty="0" err="1">
                <a:latin typeface="Liberation Mono" pitchFamily="49"/>
                <a:ea typeface="Liberation Mono" pitchFamily="49"/>
                <a:cs typeface="Liberation Mono" pitchFamily="49"/>
              </a:rPr>
              <a:t>jz</a:t>
            </a:r>
            <a:r>
              <a:rPr lang="en-US" sz="1600" dirty="0">
                <a:latin typeface="Liberation Mono" pitchFamily="49"/>
                <a:ea typeface="Liberation Mono" pitchFamily="49"/>
                <a:cs typeface="Liberation Mono" pitchFamily="49"/>
              </a:rPr>
              <a:t> SOMEWHERE_ELSE  ; </a:t>
            </a:r>
            <a:r>
              <a:rPr lang="uk-UA" sz="1600" dirty="0">
                <a:latin typeface="Liberation Mono" pitchFamily="49"/>
                <a:ea typeface="Liberation Mono" pitchFamily="49"/>
                <a:cs typeface="Liberation Mono" pitchFamily="49"/>
              </a:rPr>
              <a:t>перейти якщо</a:t>
            </a:r>
            <a:r>
              <a:rPr lang="en-US" sz="1600" dirty="0">
                <a:latin typeface="Liberation Mono" pitchFamily="49"/>
                <a:ea typeface="Liberation Mono" pitchFamily="49"/>
                <a:cs typeface="Liberation Mono" pitchFamily="49"/>
              </a:rPr>
              <a:t> `</a:t>
            </a:r>
            <a:r>
              <a:rPr lang="en-US" sz="1600" dirty="0" err="1">
                <a:latin typeface="Liberation Mono" pitchFamily="49"/>
                <a:ea typeface="Liberation Mono" pitchFamily="49"/>
                <a:cs typeface="Liberation Mono" pitchFamily="49"/>
              </a:rPr>
              <a:t>eax</a:t>
            </a:r>
            <a:r>
              <a:rPr lang="en-US" sz="1600" dirty="0">
                <a:latin typeface="Liberation Mono" pitchFamily="49"/>
                <a:ea typeface="Liberation Mono" pitchFamily="49"/>
                <a:cs typeface="Liberation Mono" pitchFamily="49"/>
              </a:rPr>
              <a:t>` </a:t>
            </a:r>
            <a:r>
              <a:rPr lang="uk-UA" sz="1600" dirty="0">
                <a:latin typeface="Liberation Mono" pitchFamily="49"/>
                <a:ea typeface="Liberation Mono" pitchFamily="49"/>
                <a:cs typeface="Liberation Mono" pitchFamily="49"/>
              </a:rPr>
              <a:t>тепер дорівнює нулю</a:t>
            </a:r>
            <a:endParaRPr lang="en-US" sz="1600" dirty="0">
              <a:latin typeface="Liberation Mono" pitchFamily="49"/>
              <a:ea typeface="Liberation Mono" pitchFamily="49"/>
              <a:cs typeface="Liberation Mono" pitchFamily="49"/>
            </a:endParaRPr>
          </a:p>
          <a:p>
            <a:pPr hangingPunct="0"/>
            <a:endParaRPr lang="en-US" sz="2000" dirty="0">
              <a:latin typeface="Liberation Sans" pitchFamily="18"/>
              <a:ea typeface="Noto Sans CJK SC Regular" pitchFamily="2"/>
              <a:cs typeface="FreeSans" pitchFamily="2"/>
            </a:endParaRPr>
          </a:p>
        </p:txBody>
      </p:sp>
      <p:sp>
        <p:nvSpPr>
          <p:cNvPr id="12" name="Rectangle 11"/>
          <p:cNvSpPr/>
          <p:nvPr/>
        </p:nvSpPr>
        <p:spPr>
          <a:xfrm>
            <a:off x="669424" y="647049"/>
            <a:ext cx="6441956" cy="1077218"/>
          </a:xfrm>
          <a:prstGeom prst="rect">
            <a:avLst/>
          </a:prstGeom>
        </p:spPr>
        <p:txBody>
          <a:bodyPr wrap="none">
            <a:spAutoFit/>
          </a:bodyPr>
          <a:lstStyle/>
          <a:p>
            <a:r>
              <a:rPr lang="ru-RU" sz="3200" smtClean="0">
                <a:solidFill>
                  <a:srgbClr val="1F497D"/>
                </a:solidFill>
                <a:effectLst/>
                <a:latin typeface="Calibri" panose="020F0502020204030204" pitchFamily="34" charset="0"/>
                <a:ea typeface="Calibri" panose="020F0502020204030204" pitchFamily="34" charset="0"/>
              </a:rPr>
              <a:t>Цикл в Ассемблері – це теж паттерн</a:t>
            </a:r>
          </a:p>
          <a:p>
            <a:endParaRPr lang="ru-RU" sz="3200" smtClean="0">
              <a:solidFill>
                <a:srgbClr val="1F497D"/>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4563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69424" y="1873748"/>
            <a:ext cx="8253614" cy="3539430"/>
          </a:xfrm>
          <a:prstGeom prst="rect">
            <a:avLst/>
          </a:prstGeom>
        </p:spPr>
        <p:txBody>
          <a:bodyPr wrap="square">
            <a:spAutoFit/>
          </a:bodyPr>
          <a:lstStyle/>
          <a:p>
            <a:pPr lvl="0" hangingPunct="0"/>
            <a:r>
              <a:rPr lang="uk-UA" sz="2000" dirty="0">
                <a:ea typeface="Noto Sans CJK SC Regular" pitchFamily="2"/>
                <a:cs typeface="FreeSans" pitchFamily="2"/>
              </a:rPr>
              <a:t>Все для пришвидшення.</a:t>
            </a:r>
          </a:p>
          <a:p>
            <a:pPr lvl="0" hangingPunct="0"/>
            <a:endParaRPr lang="uk-UA" sz="2000" dirty="0">
              <a:ea typeface="Noto Sans CJK SC Regular" pitchFamily="2"/>
              <a:cs typeface="FreeSans" pitchFamily="2"/>
            </a:endParaRPr>
          </a:p>
          <a:p>
            <a:pPr lvl="0" hangingPunct="0"/>
            <a:r>
              <a:rPr lang="uk-UA" sz="2000" dirty="0">
                <a:ea typeface="Noto Sans CJK SC Regular" pitchFamily="2"/>
                <a:cs typeface="FreeSans" pitchFamily="2"/>
              </a:rPr>
              <a:t>Переписування дінамічного діспетчера для завантаження 3</a:t>
            </a:r>
            <a:r>
              <a:rPr lang="en-US" sz="2000" dirty="0">
                <a:ea typeface="Noto Sans CJK SC Regular" pitchFamily="2"/>
                <a:cs typeface="FreeSans" pitchFamily="2"/>
              </a:rPr>
              <a:t>D</a:t>
            </a:r>
            <a:r>
              <a:rPr lang="ru-RU" sz="2000" dirty="0">
                <a:ea typeface="Noto Sans CJK SC Regular" pitchFamily="2"/>
                <a:cs typeface="FreeSans" pitchFamily="2"/>
              </a:rPr>
              <a:t> </a:t>
            </a:r>
            <a:r>
              <a:rPr lang="uk-UA" sz="2000">
                <a:ea typeface="Noto Sans CJK SC Regular" pitchFamily="2"/>
                <a:cs typeface="FreeSans" pitchFamily="2"/>
              </a:rPr>
              <a:t>зображень </a:t>
            </a:r>
            <a:endParaRPr lang="en-US" sz="2000" smtClean="0">
              <a:ea typeface="Noto Sans CJK SC Regular" pitchFamily="2"/>
              <a:cs typeface="FreeSans" pitchFamily="2"/>
            </a:endParaRPr>
          </a:p>
          <a:p>
            <a:pPr lvl="0" hangingPunct="0"/>
            <a:r>
              <a:rPr lang="uk-UA" sz="2000" smtClean="0">
                <a:ea typeface="Noto Sans CJK SC Regular" pitchFamily="2"/>
                <a:cs typeface="FreeSans" pitchFamily="2"/>
              </a:rPr>
              <a:t>на </a:t>
            </a:r>
            <a:r>
              <a:rPr lang="uk-UA" sz="2000" dirty="0">
                <a:ea typeface="Noto Sans CJK SC Regular" pitchFamily="2"/>
                <a:cs typeface="FreeSans" pitchFamily="2"/>
              </a:rPr>
              <a:t>статичний: </a:t>
            </a:r>
            <a:r>
              <a:rPr lang="uk-UA" sz="4400" dirty="0">
                <a:ea typeface="Noto Sans CJK SC Regular" pitchFamily="2"/>
                <a:cs typeface="FreeSans" pitchFamily="2"/>
              </a:rPr>
              <a:t>100-500%</a:t>
            </a:r>
          </a:p>
          <a:p>
            <a:pPr lvl="0" hangingPunct="0"/>
            <a:endParaRPr lang="uk-UA" sz="2000" dirty="0">
              <a:ea typeface="Noto Sans CJK SC Regular" pitchFamily="2"/>
              <a:cs typeface="FreeSans" pitchFamily="2"/>
            </a:endParaRPr>
          </a:p>
          <a:p>
            <a:pPr lvl="0" hangingPunct="0"/>
            <a:r>
              <a:rPr lang="uk-UA" sz="2000" dirty="0">
                <a:ea typeface="Noto Sans CJK SC Regular" pitchFamily="2"/>
                <a:cs typeface="FreeSans" pitchFamily="2"/>
              </a:rPr>
              <a:t>Інлайнінг при розрахунку відстаней між відрізками: </a:t>
            </a:r>
            <a:r>
              <a:rPr lang="uk-UA" sz="3600">
                <a:ea typeface="Noto Sans CJK SC Regular" pitchFamily="2"/>
                <a:cs typeface="FreeSans" pitchFamily="2"/>
              </a:rPr>
              <a:t>50</a:t>
            </a:r>
            <a:r>
              <a:rPr lang="uk-UA" sz="3600" smtClean="0">
                <a:ea typeface="Noto Sans CJK SC Regular" pitchFamily="2"/>
                <a:cs typeface="FreeSans" pitchFamily="2"/>
              </a:rPr>
              <a:t>%</a:t>
            </a:r>
            <a:endParaRPr lang="uk-UA" sz="3600" dirty="0">
              <a:ea typeface="Noto Sans CJK SC Regular" pitchFamily="2"/>
              <a:cs typeface="FreeSans" pitchFamily="2"/>
            </a:endParaRPr>
          </a:p>
          <a:p>
            <a:pPr lvl="0" hangingPunct="0"/>
            <a:r>
              <a:rPr lang="uk-UA" sz="2000" dirty="0">
                <a:ea typeface="Noto Sans CJK SC Regular" pitchFamily="2"/>
                <a:cs typeface="FreeSans" pitchFamily="2"/>
              </a:rPr>
              <a:t> </a:t>
            </a:r>
          </a:p>
          <a:p>
            <a:pPr lvl="0" hangingPunct="0"/>
            <a:r>
              <a:rPr lang="uk-UA" sz="2000" dirty="0">
                <a:ea typeface="Noto Sans CJK SC Regular" pitchFamily="2"/>
                <a:cs typeface="FreeSans" pitchFamily="2"/>
              </a:rPr>
              <a:t>Розгортка циклу всередині </a:t>
            </a:r>
            <a:r>
              <a:rPr lang="uk-UA" sz="2000">
                <a:ea typeface="Noto Sans CJK SC Regular" pitchFamily="2"/>
                <a:cs typeface="FreeSans" pitchFamily="2"/>
              </a:rPr>
              <a:t>матричного </a:t>
            </a:r>
            <a:r>
              <a:rPr lang="uk-UA" sz="2000" smtClean="0">
                <a:ea typeface="Noto Sans CJK SC Regular" pitchFamily="2"/>
                <a:cs typeface="FreeSans" pitchFamily="2"/>
              </a:rPr>
              <a:t>множення: </a:t>
            </a:r>
            <a:r>
              <a:rPr lang="uk-UA" sz="2400" dirty="0">
                <a:ea typeface="Noto Sans CJK SC Regular" pitchFamily="2"/>
                <a:cs typeface="FreeSans" pitchFamily="2"/>
              </a:rPr>
              <a:t>10%</a:t>
            </a:r>
            <a:r>
              <a:rPr lang="uk-UA" sz="2000" dirty="0">
                <a:ea typeface="Noto Sans CJK SC Regular" pitchFamily="2"/>
                <a:cs typeface="FreeSans" pitchFamily="2"/>
              </a:rPr>
              <a:t>*</a:t>
            </a:r>
            <a:endParaRPr lang="en-US" sz="2000" dirty="0">
              <a:ea typeface="Noto Sans CJK SC Regular" pitchFamily="2"/>
              <a:cs typeface="FreeSans" pitchFamily="2"/>
            </a:endParaRPr>
          </a:p>
          <a:p>
            <a:pPr lvl="0" hangingPunct="0"/>
            <a:endParaRPr lang="en-US" sz="2000" dirty="0">
              <a:ea typeface="Noto Sans CJK SC Regular" pitchFamily="2"/>
              <a:cs typeface="FreeSans" pitchFamily="2"/>
            </a:endParaRPr>
          </a:p>
        </p:txBody>
      </p:sp>
      <p:sp>
        <p:nvSpPr>
          <p:cNvPr id="10" name="Rectangle 9"/>
          <p:cNvSpPr/>
          <p:nvPr/>
        </p:nvSpPr>
        <p:spPr>
          <a:xfrm>
            <a:off x="5770022" y="5816888"/>
            <a:ext cx="5828775" cy="369332"/>
          </a:xfrm>
          <a:prstGeom prst="rect">
            <a:avLst/>
          </a:prstGeom>
        </p:spPr>
        <p:txBody>
          <a:bodyPr wrap="none">
            <a:spAutoFit/>
          </a:bodyPr>
          <a:lstStyle/>
          <a:p>
            <a:r>
              <a:rPr lang="uk-UA" dirty="0">
                <a:ea typeface="Noto Sans CJK SC Regular" pitchFamily="2"/>
                <a:cs typeface="FreeSans" pitchFamily="2"/>
              </a:rPr>
              <a:t>* вся суть правки – заміна типу індекса із </a:t>
            </a:r>
            <a:r>
              <a:rPr lang="en-US" i="1" dirty="0">
                <a:ea typeface="Noto Sans CJK SC Regular" pitchFamily="2"/>
                <a:cs typeface="FreeSans" pitchFamily="2"/>
              </a:rPr>
              <a:t>short </a:t>
            </a:r>
            <a:r>
              <a:rPr lang="en-US" i="1" dirty="0" err="1">
                <a:ea typeface="Noto Sans CJK SC Regular" pitchFamily="2"/>
                <a:cs typeface="FreeSans" pitchFamily="2"/>
              </a:rPr>
              <a:t>int</a:t>
            </a:r>
            <a:r>
              <a:rPr lang="en-US" dirty="0">
                <a:ea typeface="Noto Sans CJK SC Regular" pitchFamily="2"/>
                <a:cs typeface="FreeSans" pitchFamily="2"/>
              </a:rPr>
              <a:t> </a:t>
            </a:r>
            <a:r>
              <a:rPr lang="uk-UA" dirty="0">
                <a:ea typeface="Noto Sans CJK SC Regular" pitchFamily="2"/>
                <a:cs typeface="FreeSans" pitchFamily="2"/>
              </a:rPr>
              <a:t>на </a:t>
            </a:r>
            <a:r>
              <a:rPr lang="en-US" i="1" dirty="0">
                <a:ea typeface="Noto Sans CJK SC Regular" pitchFamily="2"/>
                <a:cs typeface="FreeSans" pitchFamily="2"/>
              </a:rPr>
              <a:t>auto</a:t>
            </a:r>
            <a:endParaRPr lang="uk-UA" i="1" dirty="0"/>
          </a:p>
        </p:txBody>
      </p:sp>
      <p:sp>
        <p:nvSpPr>
          <p:cNvPr id="5" name="Rectangle 4"/>
          <p:cNvSpPr/>
          <p:nvPr/>
        </p:nvSpPr>
        <p:spPr>
          <a:xfrm>
            <a:off x="669424" y="647049"/>
            <a:ext cx="7886518" cy="1077218"/>
          </a:xfrm>
          <a:prstGeom prst="rect">
            <a:avLst/>
          </a:prstGeom>
        </p:spPr>
        <p:txBody>
          <a:bodyPr wrap="none">
            <a:spAutoFit/>
          </a:bodyPr>
          <a:lstStyle/>
          <a:p>
            <a:r>
              <a:rPr lang="ru-RU" sz="3200" smtClean="0">
                <a:solidFill>
                  <a:srgbClr val="1F497D"/>
                </a:solidFill>
                <a:effectLst/>
                <a:latin typeface="Calibri" panose="020F0502020204030204" pitchFamily="34" charset="0"/>
                <a:ea typeface="Calibri" panose="020F0502020204030204" pitchFamily="34" charset="0"/>
              </a:rPr>
              <a:t>Всі приклади спрощені, але взяті з практики</a:t>
            </a:r>
          </a:p>
          <a:p>
            <a:endParaRPr lang="ru-RU" sz="3200" smtClean="0">
              <a:solidFill>
                <a:srgbClr val="1F497D"/>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2710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6765570" cy="584775"/>
          </a:xfrm>
          <a:prstGeom prst="rect">
            <a:avLst/>
          </a:prstGeom>
        </p:spPr>
        <p:txBody>
          <a:bodyPr wrap="none">
            <a:spAutoFit/>
          </a:bodyPr>
          <a:lstStyle/>
          <a:p>
            <a:r>
              <a:rPr lang="" sz="3200" smtClean="0">
                <a:solidFill>
                  <a:srgbClr val="1F497D"/>
                </a:solidFill>
                <a:effectLst/>
                <a:latin typeface="Calibri" panose="020F0502020204030204" pitchFamily="34" charset="0"/>
                <a:ea typeface="Calibri" panose="020F0502020204030204" pitchFamily="34" charset="0"/>
              </a:rPr>
              <a:t>В</a:t>
            </a:r>
            <a:r>
              <a:rPr lang="uk-UA" sz="3200" smtClean="0">
                <a:solidFill>
                  <a:srgbClr val="1F497D"/>
                </a:solidFill>
                <a:latin typeface="Calibri" panose="020F0502020204030204" pitchFamily="34" charset="0"/>
                <a:ea typeface="Calibri" panose="020F0502020204030204" pitchFamily="34" charset="0"/>
              </a:rPr>
              <a:t>ітаю! Ви можете читати дізасемблер</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3" name="Rectangle 2"/>
          <p:cNvSpPr/>
          <p:nvPr/>
        </p:nvSpPr>
        <p:spPr>
          <a:xfrm>
            <a:off x="808942" y="5724887"/>
            <a:ext cx="7944354" cy="461665"/>
          </a:xfrm>
          <a:prstGeom prst="rect">
            <a:avLst/>
          </a:prstGeom>
        </p:spPr>
        <p:txBody>
          <a:bodyPr wrap="none">
            <a:spAutoFit/>
          </a:bodyPr>
          <a:lstStyle/>
          <a:p>
            <a:r>
              <a:rPr lang="uk-UA" sz="2400" smtClean="0"/>
              <a:t>Така рекомендація що майже реклама: </a:t>
            </a:r>
            <a:r>
              <a:rPr lang="en-US" sz="2400" smtClean="0">
                <a:hlinkClick r:id="rId2"/>
              </a:rPr>
              <a:t>https://godbolt.org/</a:t>
            </a:r>
            <a:endParaRPr lang="en-US" sz="2400" smtClean="0"/>
          </a:p>
        </p:txBody>
      </p:sp>
      <p:pic>
        <p:nvPicPr>
          <p:cNvPr id="4" name="Picture 3"/>
          <p:cNvPicPr>
            <a:picLocks noChangeAspect="1"/>
          </p:cNvPicPr>
          <p:nvPr/>
        </p:nvPicPr>
        <p:blipFill>
          <a:blip r:embed="rId3"/>
          <a:stretch>
            <a:fillRect/>
          </a:stretch>
        </p:blipFill>
        <p:spPr>
          <a:xfrm>
            <a:off x="1332688" y="1610476"/>
            <a:ext cx="7576225" cy="3613277"/>
          </a:xfrm>
          <a:prstGeom prst="rect">
            <a:avLst/>
          </a:prstGeom>
        </p:spPr>
      </p:pic>
    </p:spTree>
    <p:extLst>
      <p:ext uri="{BB962C8B-B14F-4D97-AF65-F5344CB8AC3E}">
        <p14:creationId xmlns:p14="http://schemas.microsoft.com/office/powerpoint/2010/main" val="3588773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8075801" cy="584775"/>
          </a:xfrm>
          <a:prstGeom prst="rect">
            <a:avLst/>
          </a:prstGeom>
        </p:spPr>
        <p:txBody>
          <a:bodyPr wrap="none">
            <a:spAutoFit/>
          </a:bodyPr>
          <a:lstStyle/>
          <a:p>
            <a:r>
              <a:rPr lang="uk-UA" sz="3200" smtClean="0">
                <a:solidFill>
                  <a:srgbClr val="1F497D"/>
                </a:solidFill>
                <a:latin typeface="Calibri" panose="020F0502020204030204" pitchFamily="34" charset="0"/>
                <a:ea typeface="Calibri" panose="020F0502020204030204" pitchFamily="34" charset="0"/>
              </a:rPr>
              <a:t>Приклад мікрооптимізації із дізасемблером</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4" name="TextBox 3"/>
          <p:cNvSpPr txBox="1"/>
          <p:nvPr/>
        </p:nvSpPr>
        <p:spPr>
          <a:xfrm>
            <a:off x="669423" y="1567165"/>
            <a:ext cx="7667181" cy="3108543"/>
          </a:xfrm>
          <a:prstGeom prst="rect">
            <a:avLst/>
          </a:prstGeom>
          <a:noFill/>
        </p:spPr>
        <p:txBody>
          <a:bodyPr wrap="square" rtlCol="0">
            <a:spAutoFit/>
          </a:bodyPr>
          <a:lstStyle/>
          <a:p>
            <a:r>
              <a:rPr lang="uk-UA" sz="2800" smtClean="0"/>
              <a:t>Сортування триплетів: </a:t>
            </a:r>
            <a:r>
              <a:rPr lang="en-US" sz="2800" smtClean="0"/>
              <a:t>[6,</a:t>
            </a:r>
            <a:r>
              <a:rPr lang="uk-UA" sz="2800" smtClean="0"/>
              <a:t> </a:t>
            </a:r>
            <a:r>
              <a:rPr lang="en-US" sz="2800" smtClean="0"/>
              <a:t>4,</a:t>
            </a:r>
            <a:r>
              <a:rPr lang="uk-UA" sz="2800" smtClean="0"/>
              <a:t> </a:t>
            </a:r>
            <a:r>
              <a:rPr lang="en-US" sz="2800" smtClean="0"/>
              <a:t>1</a:t>
            </a:r>
            <a:r>
              <a:rPr lang="uk-UA" sz="2800" smtClean="0"/>
              <a:t>2</a:t>
            </a:r>
            <a:r>
              <a:rPr lang="en-US" sz="2800" smtClean="0"/>
              <a:t>.5]</a:t>
            </a:r>
            <a:r>
              <a:rPr lang="uk-UA" sz="2800" smtClean="0"/>
              <a:t> </a:t>
            </a:r>
            <a:r>
              <a:rPr lang="en-US" sz="2800" smtClean="0"/>
              <a:t>→ [4, 6, 12.5]</a:t>
            </a:r>
            <a:endParaRPr lang="uk-UA" sz="2800" smtClean="0"/>
          </a:p>
          <a:p>
            <a:endParaRPr lang="en-US" sz="2800" smtClean="0"/>
          </a:p>
          <a:p>
            <a:pPr marL="514350" indent="-514350">
              <a:buFont typeface="+mj-lt"/>
              <a:buAutoNum type="arabicPeriod"/>
            </a:pPr>
            <a:r>
              <a:rPr lang="uk-UA" sz="2800" smtClean="0"/>
              <a:t>Індекси трикутника</a:t>
            </a:r>
            <a:r>
              <a:rPr lang="en-US" sz="2800" smtClean="0"/>
              <a:t>,</a:t>
            </a:r>
          </a:p>
          <a:p>
            <a:pPr marL="514350" indent="-514350">
              <a:buFont typeface="+mj-lt"/>
              <a:buAutoNum type="arabicPeriod"/>
            </a:pPr>
            <a:r>
              <a:rPr lang="uk-UA" sz="2800" smtClean="0"/>
              <a:t>корені кубічного рівняння</a:t>
            </a:r>
            <a:r>
              <a:rPr lang="en-US" sz="2800" smtClean="0"/>
              <a:t>,</a:t>
            </a:r>
          </a:p>
          <a:p>
            <a:pPr marL="514350" indent="-514350">
              <a:buFont typeface="+mj-lt"/>
              <a:buAutoNum type="arabicPeriod"/>
            </a:pPr>
            <a:r>
              <a:rPr lang="uk-UA" sz="2800" smtClean="0"/>
              <a:t>розміри баундінг бокса.</a:t>
            </a:r>
          </a:p>
          <a:p>
            <a:pPr marL="514350" indent="-514350">
              <a:buFont typeface="+mj-lt"/>
              <a:buAutoNum type="arabicPeriod"/>
            </a:pPr>
            <a:endParaRPr lang="uk-UA" sz="2800"/>
          </a:p>
          <a:p>
            <a:r>
              <a:rPr lang="uk-UA" sz="2800" smtClean="0"/>
              <a:t>Чим можна замінити </a:t>
            </a:r>
            <a:r>
              <a:rPr lang="en-US" sz="2800" smtClean="0"/>
              <a:t>std::</a:t>
            </a:r>
            <a:r>
              <a:rPr lang="en-US" sz="2800" smtClean="0"/>
              <a:t>sort?</a:t>
            </a:r>
            <a:endParaRPr lang="en-US" sz="2800" smtClean="0"/>
          </a:p>
        </p:txBody>
      </p:sp>
      <p:pic>
        <p:nvPicPr>
          <p:cNvPr id="14338" name="Picture 2" descr="Image result for tri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357" y="2619375"/>
            <a:ext cx="4187753"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224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7" y="1402140"/>
            <a:ext cx="6660204"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a:t>
            </a:r>
            <a:r>
              <a:rPr lang="en-US" b="1" smtClean="0">
                <a:latin typeface="Courier New" panose="02070309020205020404" pitchFamily="49" charset="0"/>
                <a:cs typeface="Courier New" panose="02070309020205020404" pitchFamily="49" charset="0"/>
              </a:rPr>
              <a:t>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3       2       4       2</a:t>
            </a:r>
          </a:p>
          <a:p>
            <a:r>
              <a:rPr lang="en-US" smtClean="0">
                <a:latin typeface="Courier New" panose="02070309020205020404" pitchFamily="49" charset="0"/>
                <a:cs typeface="Courier New" panose="02070309020205020404" pitchFamily="49" charset="0"/>
              </a:rPr>
              <a:t>    3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769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3251" y="609576"/>
            <a:ext cx="5116749" cy="4522841"/>
          </a:xfrm>
          <a:prstGeom prst="rect">
            <a:avLst/>
          </a:prstGeom>
        </p:spPr>
        <p:txBody>
          <a:bodyPr wrap="square">
            <a:spAutoFit/>
          </a:bodyPr>
          <a:lstStyle/>
          <a:p>
            <a:pPr>
              <a:lnSpc>
                <a:spcPct val="107000"/>
              </a:lnSpc>
            </a:pPr>
            <a:r>
              <a:rPr lang="en-US" b="0" i="1" smtClean="0">
                <a:solidFill>
                  <a:schemeClr val="tx1">
                    <a:lumMod val="75000"/>
                    <a:lumOff val="25000"/>
                  </a:schemeClr>
                </a:solidFill>
                <a:effectLst/>
                <a:latin typeface="Helvetica Neue"/>
              </a:rPr>
              <a:t>The conventional wisdom shared by many of today’s software engineers calls for ignoring efficiency in the small; but I believe this is simply an overreaction to the abuses they see being practiced by penny-wise- and-pound-foolish programmers, who can’t debug or maintain their “optimized” programs. </a:t>
            </a:r>
            <a:r>
              <a:rPr lang="en-US" i="1" smtClean="0">
                <a:solidFill>
                  <a:schemeClr val="tx1">
                    <a:lumMod val="75000"/>
                    <a:lumOff val="25000"/>
                  </a:schemeClr>
                </a:solidFill>
                <a:effectLst/>
                <a:latin typeface="Helvetica Neue"/>
              </a:rPr>
              <a:t>In established engineering disciplines a 12% improvement, easily obtained, is never considered marginal; and I believe the same viewpoint should prevail in software engineering. </a:t>
            </a:r>
            <a:r>
              <a:rPr lang="en-US" b="1" i="1" smtClean="0">
                <a:solidFill>
                  <a:schemeClr val="tx1">
                    <a:lumMod val="75000"/>
                    <a:lumOff val="25000"/>
                  </a:schemeClr>
                </a:solidFill>
                <a:effectLst/>
                <a:latin typeface="Helvetica Neue"/>
              </a:rPr>
              <a:t>Of course I wouldn’t bother making such optimizations on a one-shot job</a:t>
            </a:r>
            <a:r>
              <a:rPr lang="en-US" b="0" i="1" smtClean="0">
                <a:solidFill>
                  <a:schemeClr val="tx1">
                    <a:lumMod val="75000"/>
                    <a:lumOff val="25000"/>
                  </a:schemeClr>
                </a:solidFill>
                <a:effectLst/>
                <a:latin typeface="Helvetica Neue"/>
              </a:rPr>
              <a:t>, but </a:t>
            </a:r>
            <a:r>
              <a:rPr lang="en-US" i="1" smtClean="0">
                <a:solidFill>
                  <a:schemeClr val="tx1">
                    <a:lumMod val="75000"/>
                    <a:lumOff val="25000"/>
                  </a:schemeClr>
                </a:solidFill>
                <a:effectLst/>
                <a:latin typeface="Helvetica Neue"/>
              </a:rPr>
              <a:t>when it’s a question of preparing quality programs, I don’t want to restrict myself to tools that deny me such efficiencies.</a:t>
            </a:r>
            <a:endParaRPr lang="en-US">
              <a:solidFill>
                <a:schemeClr val="tx1">
                  <a:lumMod val="75000"/>
                  <a:lumOff val="25000"/>
                </a:schemeClr>
              </a:solidFill>
            </a:endParaRPr>
          </a:p>
        </p:txBody>
      </p:sp>
      <p:sp>
        <p:nvSpPr>
          <p:cNvPr id="3" name="Rectangle 2"/>
          <p:cNvSpPr/>
          <p:nvPr/>
        </p:nvSpPr>
        <p:spPr>
          <a:xfrm>
            <a:off x="509081" y="609576"/>
            <a:ext cx="5064868" cy="5335691"/>
          </a:xfrm>
          <a:prstGeom prst="rect">
            <a:avLst/>
          </a:prstGeom>
        </p:spPr>
        <p:txBody>
          <a:bodyPr wrap="square">
            <a:spAutoFit/>
          </a:bodyPr>
          <a:lstStyle/>
          <a:p>
            <a:pPr>
              <a:lnSpc>
                <a:spcPct val="107000"/>
              </a:lnSpc>
              <a:spcAft>
                <a:spcPts val="800"/>
              </a:spcAft>
            </a:pPr>
            <a:r>
              <a:rPr lang="en-US" i="1" smtClean="0">
                <a:solidFill>
                  <a:schemeClr val="tx1">
                    <a:lumMod val="75000"/>
                    <a:lumOff val="25000"/>
                  </a:schemeClr>
                </a:solidFill>
                <a:effectLst/>
                <a:latin typeface="Helvetica Neue"/>
                <a:ea typeface="Calibri" panose="020F0502020204030204" pitchFamily="34" charset="0"/>
                <a:cs typeface="Times New Roman" panose="02020603050405020304" pitchFamily="18" charset="0"/>
              </a:rPr>
              <a:t>There is no doubt that the grail of efficiency leads to abuse. Programmers waste enormous amounts of time thinking about, or worrying about, the speed of noncritical parts of their programs, and these attempts at efficiency actually have a strong negative impact when debugging and maintenance are considered. We should forget about small efficiencies, say about 97% of the time: premature optimization is the root of all evil.</a:t>
            </a:r>
          </a:p>
          <a:p>
            <a:pPr>
              <a:lnSpc>
                <a:spcPct val="107000"/>
              </a:lnSpc>
              <a:spcAft>
                <a:spcPts val="800"/>
              </a:spcAft>
            </a:pPr>
            <a:r>
              <a:rPr lang="en-US" i="1" smtClean="0">
                <a:solidFill>
                  <a:schemeClr val="tx1">
                    <a:lumMod val="75000"/>
                    <a:lumOff val="25000"/>
                  </a:schemeClr>
                </a:solidFill>
                <a:latin typeface="Helvetica Neue"/>
                <a:ea typeface="Calibri" panose="020F0502020204030204" pitchFamily="34" charset="0"/>
                <a:cs typeface="Times New Roman" panose="02020603050405020304" pitchFamily="18" charset="0"/>
              </a:rPr>
              <a:t>Yet </a:t>
            </a:r>
            <a:r>
              <a:rPr lang="en-US" b="1" i="1" smtClean="0">
                <a:solidFill>
                  <a:schemeClr val="tx1">
                    <a:lumMod val="75000"/>
                    <a:lumOff val="25000"/>
                  </a:schemeClr>
                </a:solidFill>
                <a:latin typeface="Helvetica Neue"/>
                <a:ea typeface="Calibri" panose="020F0502020204030204" pitchFamily="34" charset="0"/>
                <a:cs typeface="Times New Roman" panose="02020603050405020304" pitchFamily="18" charset="0"/>
              </a:rPr>
              <a:t>we should not pass up our opportunities in that critical 3 %. </a:t>
            </a:r>
            <a:r>
              <a:rPr lang="en-US" i="1" smtClean="0">
                <a:solidFill>
                  <a:schemeClr val="tx1">
                    <a:lumMod val="75000"/>
                    <a:lumOff val="25000"/>
                  </a:schemeClr>
                </a:solidFill>
                <a:latin typeface="Helvetica Neue"/>
                <a:ea typeface="Calibri" panose="020F0502020204030204" pitchFamily="34" charset="0"/>
                <a:cs typeface="Times New Roman" panose="02020603050405020304" pitchFamily="18" charset="0"/>
              </a:rPr>
              <a:t>A good programmer will not be lulled into complacency by such reasoning, he will be wise to look carefully at the critical code; but only after that code has been identified.</a:t>
            </a:r>
            <a:endParaRPr lang="en-US" i="1" smtClean="0">
              <a:solidFill>
                <a:schemeClr val="tx1">
                  <a:lumMod val="75000"/>
                  <a:lumOff val="25000"/>
                </a:schemeClr>
              </a:solidFill>
              <a:effectLst/>
              <a:latin typeface="Helvetica Neue"/>
              <a:ea typeface="Calibri" panose="020F0502020204030204" pitchFamily="34" charset="0"/>
              <a:cs typeface="Times New Roman" panose="02020603050405020304" pitchFamily="18" charset="0"/>
            </a:endParaRPr>
          </a:p>
          <a:p>
            <a:pPr>
              <a:lnSpc>
                <a:spcPct val="107000"/>
              </a:lnSpc>
              <a:spcAft>
                <a:spcPts val="800"/>
              </a:spcAft>
            </a:pPr>
            <a:endParaRPr lang="en-US" i="1">
              <a:solidFill>
                <a:schemeClr val="tx1">
                  <a:lumMod val="75000"/>
                  <a:lumOff val="25000"/>
                </a:schemeClr>
              </a:solidFill>
              <a:effectLst/>
              <a:latin typeface="Helvetica Neue"/>
              <a:ea typeface="Calibri" panose="020F0502020204030204" pitchFamily="34" charset="0"/>
              <a:cs typeface="Times New Roman" panose="02020603050405020304" pitchFamily="18" charset="0"/>
            </a:endParaRPr>
          </a:p>
        </p:txBody>
      </p:sp>
      <p:sp>
        <p:nvSpPr>
          <p:cNvPr id="4" name="Rectangle 3"/>
          <p:cNvSpPr/>
          <p:nvPr/>
        </p:nvSpPr>
        <p:spPr>
          <a:xfrm>
            <a:off x="509081" y="6092227"/>
            <a:ext cx="10716638" cy="369332"/>
          </a:xfrm>
          <a:prstGeom prst="rect">
            <a:avLst/>
          </a:prstGeom>
        </p:spPr>
        <p:txBody>
          <a:bodyPr wrap="square">
            <a:spAutoFit/>
          </a:bodyPr>
          <a:lstStyle/>
          <a:p>
            <a:r>
              <a:rPr lang="en-US" smtClean="0">
                <a:hlinkClick r:id="rId2"/>
              </a:rPr>
              <a:t>http://web.archive.org/web/20130731202547/http://pplab.snu.ac.kr/courses/adv_pl05/papers/p261-knuth.pdf</a:t>
            </a:r>
            <a:endParaRPr lang="en-US"/>
          </a:p>
        </p:txBody>
      </p:sp>
    </p:spTree>
    <p:extLst>
      <p:ext uri="{BB962C8B-B14F-4D97-AF65-F5344CB8AC3E}">
        <p14:creationId xmlns:p14="http://schemas.microsoft.com/office/powerpoint/2010/main" val="637849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7" y="1402140"/>
            <a:ext cx="6504562"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3</a:t>
            </a:r>
            <a:r>
              <a:rPr lang="en-US" smtClean="0">
                <a:latin typeface="Courier New" panose="02070309020205020404" pitchFamily="49" charset="0"/>
                <a:cs typeface="Courier New" panose="02070309020205020404" pitchFamily="49" charset="0"/>
              </a:rPr>
              <a:t>       2       4       2</a:t>
            </a: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3           </a:t>
            </a:r>
            <a:r>
              <a:rPr lang="en-US" smtClean="0">
                <a:latin typeface="Courier New" panose="02070309020205020404" pitchFamily="49" charset="0"/>
                <a:cs typeface="Courier New" panose="02070309020205020404" pitchFamily="49" charset="0"/>
              </a:rPr>
              <a:t>&gt;</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       &gt;       </a:t>
            </a:r>
            <a:r>
              <a:rPr lang="en-US" b="1" smtClean="0">
                <a:latin typeface="Courier New" panose="02070309020205020404" pitchFamily="49" charset="0"/>
                <a:cs typeface="Courier New" panose="02070309020205020404" pitchFamily="49" charset="0"/>
              </a:rPr>
              <a:t>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960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7" y="1402140"/>
            <a:ext cx="6504562"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4       2</a:t>
            </a: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3           </a:t>
            </a:r>
            <a:r>
              <a:rPr lang="en-US" b="1" smtClean="0">
                <a:solidFill>
                  <a:srgbClr val="C00000"/>
                </a:solidFill>
                <a:latin typeface="Courier New" panose="02070309020205020404" pitchFamily="49" charset="0"/>
                <a:cs typeface="Courier New" panose="02070309020205020404" pitchFamily="49" charset="0"/>
              </a:rPr>
              <a:t>&gt;</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       &gt;       </a:t>
            </a:r>
            <a:r>
              <a:rPr lang="en-US" b="1" smtClean="0">
                <a:latin typeface="Courier New" panose="02070309020205020404" pitchFamily="49" charset="0"/>
                <a:cs typeface="Courier New" panose="02070309020205020404" pitchFamily="49" charset="0"/>
              </a:rPr>
              <a:t>1+?</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5756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7" y="1402140"/>
            <a:ext cx="6504562"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a:t>
            </a:r>
            <a:r>
              <a:rPr lang="en-US" b="1" smtClean="0">
                <a:latin typeface="Courier New" panose="02070309020205020404" pitchFamily="49" charset="0"/>
                <a:cs typeface="Courier New" panose="02070309020205020404" pitchFamily="49" charset="0"/>
              </a:rPr>
              <a:t>4</a:t>
            </a:r>
            <a:r>
              <a:rPr lang="en-US" smtClean="0">
                <a:latin typeface="Courier New" panose="02070309020205020404" pitchFamily="49" charset="0"/>
                <a:cs typeface="Courier New" panose="02070309020205020404" pitchFamily="49" charset="0"/>
              </a:rPr>
              <a:t>       2</a:t>
            </a: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3           </a:t>
            </a:r>
            <a:r>
              <a:rPr lang="en-US" smtClean="0">
                <a:latin typeface="Courier New" panose="02070309020205020404" pitchFamily="49" charset="0"/>
                <a:cs typeface="Courier New" panose="02070309020205020404" pitchFamily="49" charset="0"/>
              </a:rPr>
              <a:t>&gt; </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       &gt;       </a:t>
            </a:r>
            <a:r>
              <a:rPr lang="en-US" b="1" smtClean="0">
                <a:latin typeface="Courier New" panose="02070309020205020404" pitchFamily="49" charset="0"/>
                <a:cs typeface="Courier New" panose="02070309020205020404" pitchFamily="49" charset="0"/>
              </a:rPr>
              <a:t>1+?</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4766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572655"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3       2       4       </a:t>
            </a:r>
            <a:r>
              <a:rPr lang="en-US" b="1" smtClean="0">
                <a:latin typeface="Courier New" panose="02070309020205020404" pitchFamily="49" charset="0"/>
                <a:cs typeface="Courier New" panose="02070309020205020404" pitchFamily="49" charset="0"/>
              </a:rPr>
              <a:t>2</a:t>
            </a: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3</a:t>
            </a:r>
            <a:r>
              <a:rPr lang="en-US" smtClean="0">
                <a:latin typeface="Courier New" panose="02070309020205020404" pitchFamily="49" charset="0"/>
                <a:cs typeface="Courier New" panose="02070309020205020404" pitchFamily="49" charset="0"/>
              </a:rPr>
              <a:t>           &gt;       &gt;       </a:t>
            </a:r>
            <a:r>
              <a:rPr lang="en-US" b="1" smtClean="0">
                <a:solidFill>
                  <a:srgbClr val="C00000"/>
                </a:solidFill>
                <a:latin typeface="Courier New" panose="02070309020205020404" pitchFamily="49" charset="0"/>
                <a:cs typeface="Courier New" panose="02070309020205020404" pitchFamily="49" charset="0"/>
              </a:rPr>
              <a:t>&gt;</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6839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572655"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3       2       4       2</a:t>
            </a: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3</a:t>
            </a:r>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      &gt;       &gt;       &gt; </a:t>
            </a:r>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372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475379"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3</a:t>
            </a:r>
            <a:r>
              <a:rPr lang="en-US" smtClean="0">
                <a:latin typeface="Courier New" panose="02070309020205020404" pitchFamily="49" charset="0"/>
                <a:cs typeface="Courier New" panose="02070309020205020404" pitchFamily="49" charset="0"/>
              </a:rPr>
              <a:t>       2       4       2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&gt;=              &gt;       &gt;       </a:t>
            </a:r>
            <a:r>
              <a:rPr lang="en-US" b="1" smtClean="0">
                <a:latin typeface="Courier New" panose="02070309020205020404" pitchFamily="49" charset="0"/>
                <a:cs typeface="Courier New" panose="02070309020205020404" pitchFamily="49" charset="0"/>
              </a:rPr>
              <a:t>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4325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475379"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4       2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&gt;=              &gt;       &gt;       </a:t>
            </a:r>
            <a:r>
              <a:rPr lang="en-US" b="1" smtClean="0">
                <a:latin typeface="Courier New" panose="02070309020205020404" pitchFamily="49" charset="0"/>
                <a:cs typeface="Courier New" panose="02070309020205020404" pitchFamily="49" charset="0"/>
              </a:rPr>
              <a:t>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08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475379"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a:t>
            </a:r>
            <a:r>
              <a:rPr lang="en-US" b="1" smtClean="0">
                <a:latin typeface="Courier New" panose="02070309020205020404" pitchFamily="49" charset="0"/>
                <a:cs typeface="Courier New" panose="02070309020205020404" pitchFamily="49" charset="0"/>
              </a:rPr>
              <a:t>4</a:t>
            </a:r>
            <a:r>
              <a:rPr lang="en-US" smtClean="0">
                <a:latin typeface="Courier New" panose="02070309020205020404" pitchFamily="49" charset="0"/>
                <a:cs typeface="Courier New" panose="02070309020205020404" pitchFamily="49" charset="0"/>
              </a:rPr>
              <a:t>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&gt;=              &gt;       &gt;       </a:t>
            </a:r>
            <a:r>
              <a:rPr lang="en-US" b="1" smtClean="0">
                <a:latin typeface="Courier New" panose="02070309020205020404" pitchFamily="49" charset="0"/>
                <a:cs typeface="Courier New" panose="02070309020205020404" pitchFamily="49" charset="0"/>
              </a:rPr>
              <a:t>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55605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475379"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3       2       4       </a:t>
            </a:r>
            <a:r>
              <a:rPr lang="en-US" b="1" smtClean="0">
                <a:latin typeface="Courier New" panose="02070309020205020404" pitchFamily="49" charset="0"/>
                <a:cs typeface="Courier New" panose="02070309020205020404" pitchFamily="49" charset="0"/>
              </a:rPr>
              <a:t>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&gt;=              &gt;       &gt;       </a:t>
            </a:r>
            <a:r>
              <a:rPr lang="en-US" b="1" smtClean="0">
                <a:latin typeface="Courier New" panose="02070309020205020404" pitchFamily="49" charset="0"/>
                <a:cs typeface="Courier New" panose="02070309020205020404" pitchFamily="49" charset="0"/>
              </a:rPr>
              <a:t>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9718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475379"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3       2       4       2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 2   &gt;=              &gt;       &gt;       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490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0043" y="2840398"/>
            <a:ext cx="2718373" cy="523220"/>
          </a:xfrm>
          <a:prstGeom prst="rect">
            <a:avLst/>
          </a:prstGeom>
          <a:noFill/>
        </p:spPr>
        <p:txBody>
          <a:bodyPr wrap="none" rtlCol="0">
            <a:spAutoFit/>
          </a:bodyPr>
          <a:lstStyle/>
          <a:p>
            <a:r>
              <a:rPr lang="en-US" sz="2800" smtClean="0"/>
              <a:t>Batch processing </a:t>
            </a:r>
          </a:p>
        </p:txBody>
      </p:sp>
      <p:sp>
        <p:nvSpPr>
          <p:cNvPr id="3" name="TextBox 2"/>
          <p:cNvSpPr txBox="1"/>
          <p:nvPr/>
        </p:nvSpPr>
        <p:spPr>
          <a:xfrm>
            <a:off x="3498714" y="3363618"/>
            <a:ext cx="3432671" cy="523220"/>
          </a:xfrm>
          <a:prstGeom prst="rect">
            <a:avLst/>
          </a:prstGeom>
          <a:noFill/>
        </p:spPr>
        <p:txBody>
          <a:bodyPr wrap="none" rtlCol="0">
            <a:spAutoFit/>
          </a:bodyPr>
          <a:lstStyle/>
          <a:p>
            <a:r>
              <a:rPr lang="en-US" sz="2800" smtClean="0"/>
              <a:t>Time share computing</a:t>
            </a:r>
            <a:endParaRPr lang="en-US" sz="2800"/>
          </a:p>
        </p:txBody>
      </p:sp>
      <p:sp>
        <p:nvSpPr>
          <p:cNvPr id="4" name="TextBox 3"/>
          <p:cNvSpPr txBox="1"/>
          <p:nvPr/>
        </p:nvSpPr>
        <p:spPr>
          <a:xfrm>
            <a:off x="5927388" y="3886838"/>
            <a:ext cx="3072636" cy="523220"/>
          </a:xfrm>
          <a:prstGeom prst="rect">
            <a:avLst/>
          </a:prstGeom>
          <a:noFill/>
        </p:spPr>
        <p:txBody>
          <a:bodyPr wrap="none" rtlCol="0">
            <a:spAutoFit/>
          </a:bodyPr>
          <a:lstStyle/>
          <a:p>
            <a:r>
              <a:rPr lang="en-US" sz="2800" smtClean="0"/>
              <a:t>Personal computers</a:t>
            </a:r>
            <a:endParaRPr lang="en-US" sz="2800"/>
          </a:p>
        </p:txBody>
      </p:sp>
      <p:sp>
        <p:nvSpPr>
          <p:cNvPr id="5" name="TextBox 4"/>
          <p:cNvSpPr txBox="1"/>
          <p:nvPr/>
        </p:nvSpPr>
        <p:spPr>
          <a:xfrm>
            <a:off x="8540885" y="4410058"/>
            <a:ext cx="2669577" cy="523220"/>
          </a:xfrm>
          <a:prstGeom prst="rect">
            <a:avLst/>
          </a:prstGeom>
          <a:noFill/>
        </p:spPr>
        <p:txBody>
          <a:bodyPr wrap="none" rtlCol="0">
            <a:spAutoFit/>
          </a:bodyPr>
          <a:lstStyle/>
          <a:p>
            <a:r>
              <a:rPr lang="en-US" sz="2800" smtClean="0"/>
              <a:t>Cloud computing</a:t>
            </a:r>
            <a:endParaRPr lang="en-US" sz="2800"/>
          </a:p>
        </p:txBody>
      </p:sp>
      <p:sp>
        <p:nvSpPr>
          <p:cNvPr id="6" name="TextBox 5"/>
          <p:cNvSpPr txBox="1"/>
          <p:nvPr/>
        </p:nvSpPr>
        <p:spPr>
          <a:xfrm>
            <a:off x="496552" y="5204298"/>
            <a:ext cx="11341566" cy="707886"/>
          </a:xfrm>
          <a:prstGeom prst="rect">
            <a:avLst/>
          </a:prstGeom>
          <a:noFill/>
        </p:spPr>
        <p:txBody>
          <a:bodyPr wrap="none" rtlCol="0">
            <a:spAutoFit/>
          </a:bodyPr>
          <a:lstStyle/>
          <a:p>
            <a:r>
              <a:rPr lang="en-US" sz="4000" smtClean="0"/>
              <a:t> – 1950 – 1960 – 1970 – 1980 – 1990 – 2000 – 2010 – </a:t>
            </a:r>
            <a:endParaRPr lang="en-US" sz="4000"/>
          </a:p>
        </p:txBody>
      </p:sp>
      <p:pic>
        <p:nvPicPr>
          <p:cNvPr id="8194" name="Picture 2" descr="Evolution, Human Evolution, The Theory Of E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425" y="470644"/>
            <a:ext cx="5264150" cy="219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3773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7" y="1402140"/>
            <a:ext cx="6329464"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3 </a:t>
            </a:r>
            <a:r>
              <a:rPr lang="en-US" smtClean="0">
                <a:latin typeface="Courier New" panose="02070309020205020404" pitchFamily="49" charset="0"/>
                <a:cs typeface="Courier New" panose="02070309020205020404" pitchFamily="49" charset="0"/>
              </a:rPr>
              <a:t>      2       4       2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0</a:t>
            </a:r>
          </a:p>
          <a:p>
            <a:endParaRPr lang="en-US" smtClean="0">
              <a:latin typeface="Courier New" panose="02070309020205020404" pitchFamily="49" charset="0"/>
              <a:cs typeface="Courier New" panose="02070309020205020404" pitchFamily="49" charset="0"/>
            </a:endParaRPr>
          </a:p>
          <a:p>
            <a:r>
              <a:rPr lang="en-US" b="1" smtClean="0">
                <a:latin typeface="Courier New" panose="02070309020205020404" pitchFamily="49" charset="0"/>
                <a:cs typeface="Courier New" panose="02070309020205020404" pitchFamily="49" charset="0"/>
              </a:rPr>
              <a:t>    4   </a:t>
            </a:r>
            <a:r>
              <a:rPr lang="en-US" b="1" smtClean="0">
                <a:solidFill>
                  <a:srgbClr val="C00000"/>
                </a:solidFill>
                <a:latin typeface="Courier New" panose="02070309020205020404" pitchFamily="49" charset="0"/>
                <a:cs typeface="Courier New" panose="02070309020205020404" pitchFamily="49" charset="0"/>
              </a:rPr>
              <a:t>&gt;= </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              &gt;       </a:t>
            </a:r>
            <a:r>
              <a:rPr lang="en-US" b="1" smtClean="0">
                <a:latin typeface="Courier New" panose="02070309020205020404" pitchFamily="49" charset="0"/>
                <a:cs typeface="Courier New" panose="02070309020205020404" pitchFamily="49" charset="0"/>
              </a:rPr>
              <a:t>1+?</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9852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7" y="1402140"/>
            <a:ext cx="6368374"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a:t>
            </a:r>
            <a:r>
              <a:rPr lang="en-US" b="1" smtClean="0">
                <a:latin typeface="Courier New" panose="02070309020205020404" pitchFamily="49" charset="0"/>
                <a:cs typeface="Courier New" panose="02070309020205020404" pitchFamily="49" charset="0"/>
              </a:rPr>
              <a:t>2 </a:t>
            </a:r>
            <a:r>
              <a:rPr lang="en-US" smtClean="0">
                <a:latin typeface="Courier New" panose="02070309020205020404" pitchFamily="49" charset="0"/>
                <a:cs typeface="Courier New" panose="02070309020205020404" pitchFamily="49" charset="0"/>
              </a:rPr>
              <a:t>      4       2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4 </a:t>
            </a:r>
            <a:r>
              <a:rPr lang="en-US" smtClean="0">
                <a:latin typeface="Courier New" panose="02070309020205020404" pitchFamily="49" charset="0"/>
                <a:cs typeface="Courier New" panose="02070309020205020404" pitchFamily="49" charset="0"/>
              </a:rPr>
              <a:t>  &gt;=      </a:t>
            </a:r>
            <a:r>
              <a:rPr lang="en-US" b="1" smtClean="0">
                <a:solidFill>
                  <a:srgbClr val="C00000"/>
                </a:solidFill>
                <a:latin typeface="Courier New" panose="02070309020205020404" pitchFamily="49" charset="0"/>
                <a:cs typeface="Courier New" panose="02070309020205020404" pitchFamily="49" charset="0"/>
              </a:rPr>
              <a:t>&gt;=</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       </a:t>
            </a:r>
            <a:r>
              <a:rPr lang="en-US" b="1" smtClean="0">
                <a:latin typeface="Courier New" panose="02070309020205020404" pitchFamily="49" charset="0"/>
                <a:cs typeface="Courier New" panose="02070309020205020404" pitchFamily="49" charset="0"/>
              </a:rPr>
              <a:t>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8741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7" y="1402140"/>
            <a:ext cx="6329464"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2       </a:t>
            </a:r>
            <a:r>
              <a:rPr lang="en-US" b="1" smtClean="0">
                <a:latin typeface="Courier New" panose="02070309020205020404" pitchFamily="49" charset="0"/>
                <a:cs typeface="Courier New" panose="02070309020205020404" pitchFamily="49" charset="0"/>
              </a:rPr>
              <a:t>4</a:t>
            </a:r>
            <a:r>
              <a:rPr lang="en-US" smtClean="0">
                <a:latin typeface="Courier New" panose="02070309020205020404" pitchFamily="49" charset="0"/>
                <a:cs typeface="Courier New" panose="02070309020205020404" pitchFamily="49" charset="0"/>
              </a:rPr>
              <a:t>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0</a:t>
            </a:r>
          </a:p>
          <a:p>
            <a:endParaRPr lang="en-US" smtClean="0">
              <a:latin typeface="Courier New" panose="02070309020205020404" pitchFamily="49" charset="0"/>
              <a:cs typeface="Courier New" panose="02070309020205020404" pitchFamily="49" charset="0"/>
            </a:endParaRPr>
          </a:p>
          <a:p>
            <a:r>
              <a:rPr lang="en-US" b="1" smtClean="0">
                <a:latin typeface="Courier New" panose="02070309020205020404" pitchFamily="49" charset="0"/>
                <a:cs typeface="Courier New" panose="02070309020205020404" pitchFamily="49" charset="0"/>
              </a:rPr>
              <a:t>    4   </a:t>
            </a:r>
            <a:r>
              <a:rPr lang="en-US" smtClean="0">
                <a:latin typeface="Courier New" panose="02070309020205020404" pitchFamily="49" charset="0"/>
                <a:cs typeface="Courier New" panose="02070309020205020404" pitchFamily="49" charset="0"/>
              </a:rPr>
              <a:t>&gt;=</a:t>
            </a:r>
            <a:r>
              <a:rPr lang="en-US" b="1" smtClean="0">
                <a:solidFill>
                  <a:srgbClr val="C00000"/>
                </a:solidFill>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              &gt;       </a:t>
            </a:r>
            <a:r>
              <a:rPr lang="" b="1" smtClean="0">
                <a:latin typeface="Courier New" panose="02070309020205020404" pitchFamily="49" charset="0"/>
                <a:cs typeface="Courier New" panose="02070309020205020404" pitchFamily="49" charset="0"/>
              </a:rPr>
              <a:t>2</a:t>
            </a:r>
            <a:r>
              <a:rPr lang="en-US" b="1" smtClean="0">
                <a:latin typeface="Courier New" panose="02070309020205020404" pitchFamily="49" charset="0"/>
                <a:cs typeface="Courier New" panose="02070309020205020404" pitchFamily="49" charset="0"/>
              </a:rPr>
              <a:t>+?</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9761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397557"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3       2       4       </a:t>
            </a:r>
            <a:r>
              <a:rPr lang="en-US" b="1" smtClean="0">
                <a:latin typeface="Courier New" panose="02070309020205020404" pitchFamily="49" charset="0"/>
                <a:cs typeface="Courier New" panose="02070309020205020404" pitchFamily="49" charset="0"/>
              </a:rPr>
              <a:t>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 4   </a:t>
            </a:r>
            <a:r>
              <a:rPr lang="en-US" smtClean="0">
                <a:latin typeface="Courier New" panose="02070309020205020404" pitchFamily="49" charset="0"/>
                <a:cs typeface="Courier New" panose="02070309020205020404" pitchFamily="49" charset="0"/>
              </a:rPr>
              <a:t>&gt;=      &gt;=              </a:t>
            </a:r>
            <a:r>
              <a:rPr lang="en-US" b="1" smtClean="0">
                <a:solidFill>
                  <a:srgbClr val="C00000"/>
                </a:solidFill>
                <a:latin typeface="Courier New" panose="02070309020205020404" pitchFamily="49" charset="0"/>
                <a:cs typeface="Courier New" panose="02070309020205020404" pitchFamily="49" charset="0"/>
              </a:rPr>
              <a:t>&gt;</a:t>
            </a:r>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3+?</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17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397557"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3       2       4       2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0</a:t>
            </a:r>
          </a:p>
          <a:p>
            <a:endParaRPr lang="en-US" smtClean="0">
              <a:latin typeface="Courier New" panose="02070309020205020404" pitchFamily="49" charset="0"/>
              <a:cs typeface="Courier New" panose="02070309020205020404" pitchFamily="49" charset="0"/>
            </a:endParaRPr>
          </a:p>
          <a:p>
            <a:r>
              <a:rPr lang="en-US" b="1" smtClean="0">
                <a:latin typeface="Courier New" panose="02070309020205020404" pitchFamily="49" charset="0"/>
                <a:cs typeface="Courier New" panose="02070309020205020404" pitchFamily="49" charset="0"/>
              </a:rPr>
              <a:t>    4   &gt;=      &gt;=              &gt;       3</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4787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514289"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3</a:t>
            </a:r>
            <a:r>
              <a:rPr lang="en-US" smtClean="0">
                <a:latin typeface="Courier New" panose="02070309020205020404" pitchFamily="49" charset="0"/>
                <a:cs typeface="Courier New" panose="02070309020205020404" pitchFamily="49" charset="0"/>
              </a:rPr>
              <a:t>       2       4       2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3</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&gt;=     </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              </a:t>
            </a:r>
            <a:r>
              <a:rPr lang="en-US" b="1" smtClean="0">
                <a:latin typeface="Courier New" panose="02070309020205020404" pitchFamily="49" charset="0"/>
                <a:cs typeface="Courier New" panose="02070309020205020404" pitchFamily="49" charset="0"/>
              </a:rPr>
              <a:t>0+?</a:t>
            </a:r>
            <a:endParaRPr 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5034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514289"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4       2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3</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&gt;=     </a:t>
            </a:r>
            <a:r>
              <a:rPr lang="en-US" b="1" smtClean="0">
                <a:latin typeface="Courier New" panose="02070309020205020404" pitchFamily="49" charset="0"/>
                <a:cs typeface="Courier New" panose="02070309020205020404" pitchFamily="49" charset="0"/>
              </a:rPr>
              <a:t> </a:t>
            </a:r>
            <a:r>
              <a:rPr lang="en-US" b="1" smtClean="0">
                <a:solidFill>
                  <a:srgbClr val="C00000"/>
                </a:solidFill>
                <a:latin typeface="Courier New" panose="02070309020205020404" pitchFamily="49" charset="0"/>
                <a:cs typeface="Courier New" panose="02070309020205020404" pitchFamily="49" charset="0"/>
              </a:rPr>
              <a:t>&gt;=</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              </a:t>
            </a:r>
            <a:r>
              <a:rPr lang="en-US" b="1" smtClean="0">
                <a:latin typeface="Courier New" panose="02070309020205020404" pitchFamily="49" charset="0"/>
                <a:cs typeface="Courier New" panose="02070309020205020404" pitchFamily="49" charset="0"/>
              </a:rPr>
              <a:t>1+?</a:t>
            </a:r>
            <a:endParaRPr 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7461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514289"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a:t>
            </a:r>
            <a:r>
              <a:rPr lang="en-US" b="1" smtClean="0">
                <a:latin typeface="Courier New" panose="02070309020205020404" pitchFamily="49" charset="0"/>
                <a:cs typeface="Courier New" panose="02070309020205020404" pitchFamily="49" charset="0"/>
              </a:rPr>
              <a:t>4</a:t>
            </a:r>
            <a:r>
              <a:rPr lang="en-US" smtClean="0">
                <a:latin typeface="Courier New" panose="02070309020205020404" pitchFamily="49" charset="0"/>
                <a:cs typeface="Courier New" panose="02070309020205020404" pitchFamily="49" charset="0"/>
              </a:rPr>
              <a:t>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3</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&gt;=     </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              </a:t>
            </a:r>
            <a:r>
              <a:rPr lang="en-US" b="1" smtClean="0">
                <a:latin typeface="Courier New" panose="02070309020205020404" pitchFamily="49" charset="0"/>
                <a:cs typeface="Courier New" panose="02070309020205020404" pitchFamily="49" charset="0"/>
              </a:rPr>
              <a:t>1+?</a:t>
            </a:r>
            <a:endParaRPr 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9399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514289"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3       2       4       </a:t>
            </a:r>
            <a:r>
              <a:rPr lang="en-US" b="1" smtClean="0">
                <a:latin typeface="Courier New" panose="02070309020205020404" pitchFamily="49" charset="0"/>
                <a:cs typeface="Courier New" panose="02070309020205020404" pitchFamily="49" charset="0"/>
              </a:rPr>
              <a:t>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3</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&gt;=     </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a:t>
            </a:r>
            <a:r>
              <a:rPr lang="en-US" b="1" smtClean="0">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&gt;=              </a:t>
            </a:r>
            <a:r>
              <a:rPr lang="en-US" b="1" smtClean="0">
                <a:latin typeface="Courier New" panose="02070309020205020404" pitchFamily="49" charset="0"/>
                <a:cs typeface="Courier New" panose="02070309020205020404" pitchFamily="49" charset="0"/>
              </a:rPr>
              <a:t>1+?</a:t>
            </a:r>
            <a:endParaRPr 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4549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6514289" cy="3139321"/>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3       2       4       2</a:t>
            </a:r>
          </a:p>
          <a:p>
            <a:r>
              <a:rPr lang="en-US" smtClean="0">
                <a:latin typeface="Courier New" panose="02070309020205020404" pitchFamily="49" charset="0"/>
                <a:cs typeface="Courier New" panose="02070309020205020404" pitchFamily="49" charset="0"/>
              </a:rPr>
              <a:t>    3           &gt;       &gt;       &gt;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3</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2</a:t>
            </a:r>
            <a:r>
              <a:rPr lang="en-US" smtClean="0">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&gt;=      &gt;=      &gt;=              1</a:t>
            </a:r>
            <a:endParaRPr 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593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0043" y="2840398"/>
            <a:ext cx="2718373" cy="523220"/>
          </a:xfrm>
          <a:prstGeom prst="rect">
            <a:avLst/>
          </a:prstGeom>
          <a:noFill/>
        </p:spPr>
        <p:txBody>
          <a:bodyPr wrap="none" rtlCol="0">
            <a:spAutoFit/>
          </a:bodyPr>
          <a:lstStyle/>
          <a:p>
            <a:r>
              <a:rPr lang="en-US" sz="2800" smtClean="0">
                <a:solidFill>
                  <a:schemeClr val="accent1">
                    <a:lumMod val="50000"/>
                  </a:schemeClr>
                </a:solidFill>
              </a:rPr>
              <a:t>Batch processing </a:t>
            </a:r>
          </a:p>
        </p:txBody>
      </p:sp>
      <p:sp>
        <p:nvSpPr>
          <p:cNvPr id="3" name="TextBox 2"/>
          <p:cNvSpPr txBox="1"/>
          <p:nvPr/>
        </p:nvSpPr>
        <p:spPr>
          <a:xfrm>
            <a:off x="3498714" y="3363618"/>
            <a:ext cx="3432671" cy="523220"/>
          </a:xfrm>
          <a:prstGeom prst="rect">
            <a:avLst/>
          </a:prstGeom>
          <a:noFill/>
        </p:spPr>
        <p:txBody>
          <a:bodyPr wrap="none" rtlCol="0">
            <a:spAutoFit/>
          </a:bodyPr>
          <a:lstStyle/>
          <a:p>
            <a:r>
              <a:rPr lang="en-US" sz="2800" smtClean="0">
                <a:solidFill>
                  <a:srgbClr val="C00000"/>
                </a:solidFill>
              </a:rPr>
              <a:t>Time share computing</a:t>
            </a:r>
            <a:endParaRPr lang="en-US" sz="2800">
              <a:solidFill>
                <a:srgbClr val="C00000"/>
              </a:solidFill>
            </a:endParaRPr>
          </a:p>
        </p:txBody>
      </p:sp>
      <p:sp>
        <p:nvSpPr>
          <p:cNvPr id="4" name="TextBox 3"/>
          <p:cNvSpPr txBox="1"/>
          <p:nvPr/>
        </p:nvSpPr>
        <p:spPr>
          <a:xfrm>
            <a:off x="5927388" y="3886838"/>
            <a:ext cx="3072636" cy="523220"/>
          </a:xfrm>
          <a:prstGeom prst="rect">
            <a:avLst/>
          </a:prstGeom>
          <a:noFill/>
        </p:spPr>
        <p:txBody>
          <a:bodyPr wrap="none" rtlCol="0">
            <a:spAutoFit/>
          </a:bodyPr>
          <a:lstStyle/>
          <a:p>
            <a:r>
              <a:rPr lang="en-US" sz="2800" smtClean="0">
                <a:solidFill>
                  <a:schemeClr val="accent1">
                    <a:lumMod val="50000"/>
                  </a:schemeClr>
                </a:solidFill>
              </a:rPr>
              <a:t>Personal computers</a:t>
            </a:r>
            <a:endParaRPr lang="en-US" sz="2800">
              <a:solidFill>
                <a:schemeClr val="accent1">
                  <a:lumMod val="50000"/>
                </a:schemeClr>
              </a:solidFill>
            </a:endParaRPr>
          </a:p>
        </p:txBody>
      </p:sp>
      <p:sp>
        <p:nvSpPr>
          <p:cNvPr id="5" name="TextBox 4"/>
          <p:cNvSpPr txBox="1"/>
          <p:nvPr/>
        </p:nvSpPr>
        <p:spPr>
          <a:xfrm>
            <a:off x="8540885" y="4410058"/>
            <a:ext cx="2669577" cy="523220"/>
          </a:xfrm>
          <a:prstGeom prst="rect">
            <a:avLst/>
          </a:prstGeom>
          <a:noFill/>
        </p:spPr>
        <p:txBody>
          <a:bodyPr wrap="none" rtlCol="0">
            <a:spAutoFit/>
          </a:bodyPr>
          <a:lstStyle/>
          <a:p>
            <a:r>
              <a:rPr lang="en-US" sz="2800" smtClean="0">
                <a:solidFill>
                  <a:srgbClr val="C00000"/>
                </a:solidFill>
              </a:rPr>
              <a:t>Cloud computing</a:t>
            </a:r>
            <a:endParaRPr lang="en-US" sz="2800">
              <a:solidFill>
                <a:srgbClr val="C00000"/>
              </a:solidFill>
            </a:endParaRPr>
          </a:p>
        </p:txBody>
      </p:sp>
      <p:sp>
        <p:nvSpPr>
          <p:cNvPr id="6" name="TextBox 5"/>
          <p:cNvSpPr txBox="1"/>
          <p:nvPr/>
        </p:nvSpPr>
        <p:spPr>
          <a:xfrm>
            <a:off x="496552" y="5204298"/>
            <a:ext cx="11341566" cy="707886"/>
          </a:xfrm>
          <a:prstGeom prst="rect">
            <a:avLst/>
          </a:prstGeom>
          <a:noFill/>
        </p:spPr>
        <p:txBody>
          <a:bodyPr wrap="none" rtlCol="0">
            <a:spAutoFit/>
          </a:bodyPr>
          <a:lstStyle/>
          <a:p>
            <a:r>
              <a:rPr lang="en-US" sz="4000" smtClean="0"/>
              <a:t> – 1950 – 1960 – 1970 – 1980 – 1990 – 2000 – 2010 – </a:t>
            </a:r>
            <a:endParaRPr lang="en-US" sz="4000"/>
          </a:p>
        </p:txBody>
      </p:sp>
      <p:sp>
        <p:nvSpPr>
          <p:cNvPr id="7" name="TextBox 6"/>
          <p:cNvSpPr txBox="1"/>
          <p:nvPr/>
        </p:nvSpPr>
        <p:spPr>
          <a:xfrm>
            <a:off x="780341" y="568831"/>
            <a:ext cx="6445098" cy="954107"/>
          </a:xfrm>
          <a:prstGeom prst="rect">
            <a:avLst/>
          </a:prstGeom>
          <a:noFill/>
        </p:spPr>
        <p:txBody>
          <a:bodyPr wrap="none" rtlCol="0">
            <a:spAutoFit/>
          </a:bodyPr>
          <a:lstStyle/>
          <a:p>
            <a:r>
              <a:rPr lang="uk-UA" sz="2800" smtClean="0">
                <a:solidFill>
                  <a:schemeClr val="accent1">
                    <a:lumMod val="50000"/>
                  </a:schemeClr>
                </a:solidFill>
              </a:rPr>
              <a:t>Користувач платить за комп</a:t>
            </a:r>
            <a:r>
              <a:rPr lang="en-US" sz="2800" smtClean="0">
                <a:solidFill>
                  <a:schemeClr val="accent1">
                    <a:lumMod val="50000"/>
                  </a:schemeClr>
                </a:solidFill>
              </a:rPr>
              <a:t>’</a:t>
            </a:r>
            <a:r>
              <a:rPr lang="uk-UA" sz="2800" smtClean="0">
                <a:solidFill>
                  <a:schemeClr val="accent1">
                    <a:lumMod val="50000"/>
                  </a:schemeClr>
                </a:solidFill>
              </a:rPr>
              <a:t>ютер</a:t>
            </a:r>
          </a:p>
          <a:p>
            <a:r>
              <a:rPr lang="uk-UA" sz="2800" smtClean="0">
                <a:solidFill>
                  <a:srgbClr val="C00000"/>
                </a:solidFill>
              </a:rPr>
              <a:t>Користувач платить за комп</a:t>
            </a:r>
            <a:r>
              <a:rPr lang="en-US" sz="2800" smtClean="0">
                <a:solidFill>
                  <a:srgbClr val="C00000"/>
                </a:solidFill>
              </a:rPr>
              <a:t>’</a:t>
            </a:r>
            <a:r>
              <a:rPr lang="uk-UA" sz="2800" smtClean="0">
                <a:solidFill>
                  <a:srgbClr val="C00000"/>
                </a:solidFill>
              </a:rPr>
              <a:t>ютерний час</a:t>
            </a:r>
            <a:endParaRPr lang="en-US" sz="2800" smtClean="0">
              <a:solidFill>
                <a:srgbClr val="C00000"/>
              </a:solidFill>
            </a:endParaRPr>
          </a:p>
        </p:txBody>
      </p:sp>
    </p:spTree>
    <p:extLst>
      <p:ext uri="{BB962C8B-B14F-4D97-AF65-F5344CB8AC3E}">
        <p14:creationId xmlns:p14="http://schemas.microsoft.com/office/powerpoint/2010/main" val="859567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184717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3018816" y="1402140"/>
            <a:ext cx="8177719" cy="4247317"/>
          </a:xfrm>
          <a:prstGeom prst="rect">
            <a:avLst/>
          </a:prstGeom>
        </p:spPr>
        <p:txBody>
          <a:bodyPr wrap="square">
            <a:spAutoFit/>
          </a:bodyPr>
          <a:lstStyle/>
          <a:p>
            <a:r>
              <a:rPr lang="en-US" smtClean="0">
                <a:latin typeface="Courier New" panose="02070309020205020404" pitchFamily="49" charset="0"/>
                <a:cs typeface="Courier New" panose="02070309020205020404" pitchFamily="49" charset="0"/>
              </a:rPr>
              <a:t>X (assorted): 3 2 4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Xi   Comparisons                     Index</a:t>
            </a:r>
          </a:p>
          <a:p>
            <a:r>
              <a:rPr lang="en-US" smtClean="0">
                <a:latin typeface="Courier New" panose="02070309020205020404" pitchFamily="49" charset="0"/>
                <a:cs typeface="Courier New" panose="02070309020205020404" pitchFamily="49" charset="0"/>
              </a:rPr>
              <a:t>         3       2       4       2</a:t>
            </a:r>
          </a:p>
          <a:p>
            <a:r>
              <a:rPr lang="en-US" smtClean="0">
                <a:latin typeface="Courier New" panose="02070309020205020404" pitchFamily="49" charset="0"/>
                <a:cs typeface="Courier New" panose="02070309020205020404" pitchFamily="49" charset="0"/>
              </a:rPr>
              <a:t>    3           &gt;       &gt;       &gt;      </a:t>
            </a:r>
            <a:r>
              <a:rPr lang="en-US" smtClean="0">
                <a:solidFill>
                  <a:srgbClr val="C00000"/>
                </a:solidFill>
                <a:latin typeface="Courier New" panose="02070309020205020404" pitchFamily="49" charset="0"/>
                <a:cs typeface="Courier New" panose="02070309020205020404" pitchFamily="49" charset="0"/>
              </a:rPr>
              <a:t> 2</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r>
              <a:rPr lang="en-US" smtClean="0">
                <a:solidFill>
                  <a:srgbClr val="C00000"/>
                </a:solidFill>
                <a:latin typeface="Courier New" panose="02070309020205020404" pitchFamily="49" charset="0"/>
                <a:cs typeface="Courier New" panose="02070309020205020404" pitchFamily="49" charset="0"/>
              </a:rPr>
              <a:t> 0</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4   &gt;=      &gt;=              &gt;       </a:t>
            </a:r>
            <a:r>
              <a:rPr lang="en-US" smtClean="0">
                <a:solidFill>
                  <a:srgbClr val="C00000"/>
                </a:solidFill>
                <a:latin typeface="Courier New" panose="02070309020205020404" pitchFamily="49" charset="0"/>
                <a:cs typeface="Courier New" panose="02070309020205020404" pitchFamily="49" charset="0"/>
              </a:rPr>
              <a:t>3</a:t>
            </a: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2   &gt;=      &gt;=      &gt;=              </a:t>
            </a:r>
            <a:r>
              <a:rPr lang="en-US" smtClean="0">
                <a:solidFill>
                  <a:srgbClr val="C00000"/>
                </a:solidFill>
                <a:latin typeface="Courier New" panose="02070309020205020404" pitchFamily="49" charset="0"/>
                <a:cs typeface="Courier New" panose="02070309020205020404" pitchFamily="49" charset="0"/>
              </a:rPr>
              <a:t>1</a:t>
            </a:r>
          </a:p>
          <a:p>
            <a:endParaRPr lang="en-US" smtClean="0">
              <a:latin typeface="Courier New" panose="02070309020205020404" pitchFamily="49" charset="0"/>
              <a:cs typeface="Courier New" panose="02070309020205020404" pitchFamily="49" charset="0"/>
            </a:endParaRPr>
          </a:p>
          <a:p>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Xs (sorted): </a:t>
            </a:r>
            <a:r>
              <a:rPr lang="en-US" b="1" smtClean="0">
                <a:latin typeface="Courier New" panose="02070309020205020404" pitchFamily="49" charset="0"/>
                <a:cs typeface="Courier New" panose="02070309020205020404" pitchFamily="49" charset="0"/>
              </a:rPr>
              <a:t>2 2 3 4</a:t>
            </a:r>
          </a:p>
          <a:p>
            <a:r>
              <a:rPr lang="en-US" smtClean="0">
                <a:latin typeface="Courier New" panose="02070309020205020404" pitchFamily="49" charset="0"/>
                <a:cs typeface="Courier New" panose="02070309020205020404" pitchFamily="49" charset="0"/>
              </a:rPr>
              <a:t>       </a:t>
            </a:r>
            <a:r>
              <a:rPr lang="en-US" i="1" smtClean="0">
                <a:latin typeface="Courier New" panose="02070309020205020404" pitchFamily="49" charset="0"/>
                <a:cs typeface="Courier New" panose="02070309020205020404" pitchFamily="49" charset="0"/>
              </a:rPr>
              <a:t>(Xs[</a:t>
            </a:r>
            <a:r>
              <a:rPr lang="en-US" i="1" smtClean="0">
                <a:solidFill>
                  <a:srgbClr val="C00000"/>
                </a:solidFill>
                <a:latin typeface="Courier New" panose="02070309020205020404" pitchFamily="49" charset="0"/>
                <a:cs typeface="Courier New" panose="02070309020205020404" pitchFamily="49" charset="0"/>
              </a:rPr>
              <a:t>2</a:t>
            </a:r>
            <a:r>
              <a:rPr lang="en-US" i="1" smtClean="0">
                <a:latin typeface="Courier New" panose="02070309020205020404" pitchFamily="49" charset="0"/>
                <a:cs typeface="Courier New" panose="02070309020205020404" pitchFamily="49" charset="0"/>
              </a:rPr>
              <a:t>] = 3, Xs[</a:t>
            </a:r>
            <a:r>
              <a:rPr lang="en-US" i="1" smtClean="0">
                <a:solidFill>
                  <a:srgbClr val="C00000"/>
                </a:solidFill>
                <a:latin typeface="Courier New" panose="02070309020205020404" pitchFamily="49" charset="0"/>
                <a:cs typeface="Courier New" panose="02070309020205020404" pitchFamily="49" charset="0"/>
              </a:rPr>
              <a:t>0</a:t>
            </a:r>
            <a:r>
              <a:rPr lang="en-US" i="1" smtClean="0">
                <a:latin typeface="Courier New" panose="02070309020205020404" pitchFamily="49" charset="0"/>
                <a:cs typeface="Courier New" panose="02070309020205020404" pitchFamily="49" charset="0"/>
              </a:rPr>
              <a:t>] = 2, Xs[</a:t>
            </a:r>
            <a:r>
              <a:rPr lang="en-US" i="1" smtClean="0">
                <a:solidFill>
                  <a:srgbClr val="C00000"/>
                </a:solidFill>
                <a:latin typeface="Courier New" panose="02070309020205020404" pitchFamily="49" charset="0"/>
                <a:cs typeface="Courier New" panose="02070309020205020404" pitchFamily="49" charset="0"/>
              </a:rPr>
              <a:t>3</a:t>
            </a:r>
            <a:r>
              <a:rPr lang="en-US" i="1" smtClean="0">
                <a:latin typeface="Courier New" panose="02070309020205020404" pitchFamily="49" charset="0"/>
                <a:cs typeface="Courier New" panose="02070309020205020404" pitchFamily="49" charset="0"/>
              </a:rPr>
              <a:t>] = 8, Xs[</a:t>
            </a:r>
            <a:r>
              <a:rPr lang="en-US" i="1" smtClean="0">
                <a:solidFill>
                  <a:srgbClr val="C00000"/>
                </a:solidFill>
                <a:latin typeface="Courier New" panose="02070309020205020404" pitchFamily="49" charset="0"/>
                <a:cs typeface="Courier New" panose="02070309020205020404" pitchFamily="49" charset="0"/>
              </a:rPr>
              <a:t>1</a:t>
            </a:r>
            <a:r>
              <a:rPr lang="en-US" i="1" smtClean="0">
                <a:latin typeface="Courier New" panose="02070309020205020404" pitchFamily="49" charset="0"/>
                <a:cs typeface="Courier New" panose="02070309020205020404" pitchFamily="49" charset="0"/>
              </a:rPr>
              <a:t>] = 2)</a:t>
            </a:r>
            <a:endParaRPr lang="en-US" i="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8293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4773038" cy="584775"/>
          </a:xfrm>
          <a:prstGeom prst="rect">
            <a:avLst/>
          </a:prstGeom>
        </p:spPr>
        <p:txBody>
          <a:bodyPr wrap="none">
            <a:spAutoFit/>
          </a:bodyPr>
          <a:lstStyle/>
          <a:p>
            <a:r>
              <a:rPr lang="uk-UA" sz="3200" smtClean="0">
                <a:solidFill>
                  <a:srgbClr val="1F497D"/>
                </a:solidFill>
                <a:latin typeface="Calibri" panose="020F0502020204030204" pitchFamily="34" charset="0"/>
                <a:ea typeface="Calibri" panose="020F0502020204030204" pitchFamily="34" charset="0"/>
              </a:rPr>
              <a:t>Чому це має бути швидше</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TextBox 4"/>
          <p:cNvSpPr txBox="1"/>
          <p:nvPr/>
        </p:nvSpPr>
        <p:spPr>
          <a:xfrm>
            <a:off x="669423" y="1751991"/>
            <a:ext cx="10377518" cy="3539430"/>
          </a:xfrm>
          <a:prstGeom prst="rect">
            <a:avLst/>
          </a:prstGeom>
          <a:noFill/>
        </p:spPr>
        <p:txBody>
          <a:bodyPr wrap="square" rtlCol="0">
            <a:spAutoFit/>
          </a:bodyPr>
          <a:lstStyle/>
          <a:p>
            <a:r>
              <a:rPr lang="uk-UA" sz="2800" smtClean="0"/>
              <a:t>Сучасні процесори полюбляють </a:t>
            </a:r>
            <a:r>
              <a:rPr lang="en-US" sz="2800" smtClean="0"/>
              <a:t>speculative execution.</a:t>
            </a:r>
            <a:endParaRPr lang="uk-UA" sz="2800" smtClean="0"/>
          </a:p>
          <a:p>
            <a:r>
              <a:rPr lang="uk-UA" sz="2800" smtClean="0"/>
              <a:t>Для того, щоб зробити найбільше работи за один фетч, виконуються обидва бранчі, результат одного викидається.</a:t>
            </a:r>
          </a:p>
          <a:p>
            <a:endParaRPr lang="en-US" sz="2800" smtClean="0"/>
          </a:p>
          <a:p>
            <a:r>
              <a:rPr lang="uk-UA" sz="2800" smtClean="0"/>
              <a:t>Чим більше бранчів, тим більше процесор займається опаленням.</a:t>
            </a:r>
          </a:p>
          <a:p>
            <a:endParaRPr lang="uk-UA" sz="2800"/>
          </a:p>
          <a:p>
            <a:r>
              <a:rPr lang="uk-UA" sz="2800" smtClean="0"/>
              <a:t>Алгоритми без бранчінга можуть робити більше корисних операцій займаючи ті самі конвейери.</a:t>
            </a:r>
            <a:endParaRPr lang="en-US" sz="2800" smtClean="0"/>
          </a:p>
        </p:txBody>
      </p:sp>
    </p:spTree>
    <p:extLst>
      <p:ext uri="{BB962C8B-B14F-4D97-AF65-F5344CB8AC3E}">
        <p14:creationId xmlns:p14="http://schemas.microsoft.com/office/powerpoint/2010/main" val="3295545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647049"/>
            <a:ext cx="2659702" cy="584775"/>
          </a:xfrm>
          <a:prstGeom prst="rect">
            <a:avLst/>
          </a:prstGeom>
        </p:spPr>
        <p:txBody>
          <a:bodyPr wrap="none">
            <a:spAutoFit/>
          </a:bodyPr>
          <a:lstStyle/>
          <a:p>
            <a:r>
              <a:rPr lang="uk-UA" sz="3200" smtClean="0">
                <a:solidFill>
                  <a:srgbClr val="1F497D"/>
                </a:solidFill>
                <a:latin typeface="Calibri" panose="020F0502020204030204" pitchFamily="34" charset="0"/>
                <a:ea typeface="Calibri" panose="020F0502020204030204" pitchFamily="34" charset="0"/>
              </a:rPr>
              <a:t>Мій бенчмарк</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5" name="Rectangle 4"/>
          <p:cNvSpPr/>
          <p:nvPr/>
        </p:nvSpPr>
        <p:spPr>
          <a:xfrm>
            <a:off x="669424" y="1231824"/>
            <a:ext cx="7214681" cy="4832092"/>
          </a:xfrm>
          <a:prstGeom prst="rect">
            <a:avLst/>
          </a:prstGeom>
        </p:spPr>
        <p:txBody>
          <a:bodyPr wrap="square">
            <a:spAutoFit/>
          </a:bodyPr>
          <a:lstStyle/>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constexpr size_t samples = 10'000'000;</a:t>
            </a:r>
          </a:p>
          <a:p>
            <a:r>
              <a:rPr lang="en-US" sz="1400" smtClean="0">
                <a:latin typeface="Courier New" panose="02070309020205020404" pitchFamily="49" charset="0"/>
                <a:cs typeface="Courier New" panose="02070309020205020404" pitchFamily="49" charset="0"/>
              </a:rPr>
              <a:t>std::array&lt;std::array&lt;int, 3&gt;, samples&gt; g_data;</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static void ResetData() {</a:t>
            </a:r>
          </a:p>
          <a:p>
            <a:r>
              <a:rPr lang="en-US" sz="1400" smtClean="0">
                <a:latin typeface="Courier New" panose="02070309020205020404" pitchFamily="49" charset="0"/>
                <a:cs typeface="Courier New" panose="02070309020205020404" pitchFamily="49" charset="0"/>
              </a:rPr>
              <a:t>    std::mt19937 rng(0);</a:t>
            </a:r>
          </a:p>
          <a:p>
            <a:r>
              <a:rPr lang="en-US" sz="1400" smtClean="0">
                <a:latin typeface="Courier New" panose="02070309020205020404" pitchFamily="49" charset="0"/>
                <a:cs typeface="Courier New" panose="02070309020205020404" pitchFamily="49" charset="0"/>
              </a:rPr>
              <a:t>    std::uniform_int_distribution&lt;int&gt; random_number(1, 100);</a:t>
            </a:r>
          </a:p>
          <a:p>
            <a:r>
              <a:rPr lang="en-US" sz="1400" smtClean="0">
                <a:latin typeface="Courier New" panose="02070309020205020404" pitchFamily="49" charset="0"/>
                <a:cs typeface="Courier New" panose="02070309020205020404" pitchFamily="49" charset="0"/>
              </a:rPr>
              <a:t>    for (auto&amp; numbers : g_data) {</a:t>
            </a:r>
          </a:p>
          <a:p>
            <a:r>
              <a:rPr lang="en-US" sz="1400" smtClean="0">
                <a:latin typeface="Courier New" panose="02070309020205020404" pitchFamily="49" charset="0"/>
                <a:cs typeface="Courier New" panose="02070309020205020404" pitchFamily="49" charset="0"/>
              </a:rPr>
              <a:t>        numbers[0] = random_number(rng);</a:t>
            </a:r>
          </a:p>
          <a:p>
            <a:r>
              <a:rPr lang="en-US" sz="1400" smtClean="0">
                <a:latin typeface="Courier New" panose="02070309020205020404" pitchFamily="49" charset="0"/>
                <a:cs typeface="Courier New" panose="02070309020205020404" pitchFamily="49" charset="0"/>
              </a:rPr>
              <a:t>        numbers[1] = random_number(rng);</a:t>
            </a:r>
          </a:p>
          <a:p>
            <a:r>
              <a:rPr lang="en-US" sz="1400" smtClean="0">
                <a:latin typeface="Courier New" panose="02070309020205020404" pitchFamily="49" charset="0"/>
                <a:cs typeface="Courier New" panose="02070309020205020404" pitchFamily="49" charset="0"/>
              </a:rPr>
              <a:t>        numbers[2] = random_number(rng);</a:t>
            </a:r>
          </a:p>
          <a:p>
            <a:r>
              <a:rPr lang="en-US" sz="1400" smtClean="0">
                <a:latin typeface="Courier New" panose="02070309020205020404" pitchFamily="49" charset="0"/>
                <a:cs typeface="Courier New" panose="02070309020205020404" pitchFamily="49" charset="0"/>
              </a:rPr>
              <a:t>    }</a:t>
            </a:r>
          </a:p>
          <a:p>
            <a:r>
              <a:rPr lang="en-US" sz="1400" smtClean="0">
                <a:latin typeface="Courier New" panose="02070309020205020404" pitchFamily="49" charset="0"/>
                <a:cs typeface="Courier New" panose="02070309020205020404" pitchFamily="49" charset="0"/>
              </a:rPr>
              <a:t>}</a:t>
            </a:r>
          </a:p>
          <a:p>
            <a:endParaRPr lang="en-US"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int CheckDataForMissorts() {</a:t>
            </a:r>
          </a:p>
          <a:p>
            <a:r>
              <a:rPr lang="en-US" sz="1400" smtClean="0">
                <a:latin typeface="Courier New" panose="02070309020205020404" pitchFamily="49" charset="0"/>
                <a:cs typeface="Courier New" panose="02070309020205020404" pitchFamily="49" charset="0"/>
              </a:rPr>
              <a:t>    int missorts = 0; </a:t>
            </a:r>
          </a:p>
          <a:p>
            <a:r>
              <a:rPr lang="en-US" sz="1400" smtClean="0">
                <a:latin typeface="Courier New" panose="02070309020205020404" pitchFamily="49" charset="0"/>
                <a:cs typeface="Courier New" panose="02070309020205020404" pitchFamily="49" charset="0"/>
              </a:rPr>
              <a:t>    for (auto&amp; numbers : g_data) {</a:t>
            </a:r>
          </a:p>
          <a:p>
            <a:r>
              <a:rPr lang="en-US" sz="1400" smtClean="0">
                <a:latin typeface="Courier New" panose="02070309020205020404" pitchFamily="49" charset="0"/>
                <a:cs typeface="Courier New" panose="02070309020205020404" pitchFamily="49" charset="0"/>
              </a:rPr>
              <a:t>        if(numbers[1] &lt; numbers[0] || numbers[2] &lt; numbers[1])</a:t>
            </a:r>
          </a:p>
          <a:p>
            <a:r>
              <a:rPr lang="en-US" sz="1400" smtClean="0">
                <a:latin typeface="Courier New" panose="02070309020205020404" pitchFamily="49" charset="0"/>
                <a:cs typeface="Courier New" panose="02070309020205020404" pitchFamily="49" charset="0"/>
              </a:rPr>
              <a:t>            missorts++;</a:t>
            </a:r>
          </a:p>
          <a:p>
            <a:r>
              <a:rPr lang="en-US" sz="1400" smtClean="0">
                <a:latin typeface="Courier New" panose="02070309020205020404" pitchFamily="49" charset="0"/>
                <a:cs typeface="Courier New" panose="02070309020205020404" pitchFamily="49" charset="0"/>
              </a:rPr>
              <a:t>    }</a:t>
            </a:r>
          </a:p>
          <a:p>
            <a:r>
              <a:rPr lang="en-US" sz="1400" smtClean="0">
                <a:latin typeface="Courier New" panose="02070309020205020404" pitchFamily="49" charset="0"/>
                <a:cs typeface="Courier New" panose="02070309020205020404" pitchFamily="49" charset="0"/>
              </a:rPr>
              <a:t>    return missorts;</a:t>
            </a:r>
          </a:p>
          <a:p>
            <a:r>
              <a:rPr lang="en-US" sz="140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249647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424" y="1852563"/>
            <a:ext cx="7214681" cy="3108543"/>
          </a:xfrm>
          <a:prstGeom prst="rect">
            <a:avLst/>
          </a:prstGeom>
        </p:spPr>
        <p:txBody>
          <a:bodyPr wrap="square">
            <a:spAutoFit/>
          </a:bodyPr>
          <a:lstStyle/>
          <a:p>
            <a:r>
              <a:rPr lang="en-US" sz="1400" smtClean="0">
                <a:latin typeface="Courier New" panose="02070309020205020404" pitchFamily="49" charset="0"/>
                <a:cs typeface="Courier New" panose="02070309020205020404" pitchFamily="49" charset="0"/>
              </a:rPr>
              <a:t>#define MEASURE(CODE_TO_MEASURE, NAME_TO_PRINT) \</a:t>
            </a:r>
          </a:p>
          <a:p>
            <a:r>
              <a:rPr lang="en-US" sz="1400" smtClean="0">
                <a:latin typeface="Courier New" panose="02070309020205020404" pitchFamily="49" charset="0"/>
                <a:cs typeface="Courier New" panose="02070309020205020404" pitchFamily="49" charset="0"/>
              </a:rPr>
              <a:t>    { \</a:t>
            </a:r>
          </a:p>
          <a:p>
            <a:r>
              <a:rPr lang="en-US" sz="1400" smtClean="0">
                <a:latin typeface="Courier New" panose="02070309020205020404" pitchFamily="49" charset="0"/>
                <a:cs typeface="Courier New" panose="02070309020205020404" pitchFamily="49" charset="0"/>
              </a:rPr>
              <a:t>    ResetData();    \</a:t>
            </a:r>
          </a:p>
          <a:p>
            <a:r>
              <a:rPr lang="en-US" sz="1400" smtClean="0">
                <a:latin typeface="Courier New" panose="02070309020205020404" pitchFamily="49" charset="0"/>
                <a:cs typeface="Courier New" panose="02070309020205020404" pitchFamily="49" charset="0"/>
              </a:rPr>
              <a:t>    auto start = std::chrono::system_clock::now(); \</a:t>
            </a:r>
          </a:p>
          <a:p>
            <a:r>
              <a:rPr lang="en-US" sz="1400" smtClean="0">
                <a:latin typeface="Courier New" panose="02070309020205020404" pitchFamily="49" charset="0"/>
                <a:cs typeface="Courier New" panose="02070309020205020404" pitchFamily="49" charset="0"/>
              </a:rPr>
              <a:t>    for(auto&amp; t : g_data) { \</a:t>
            </a:r>
          </a:p>
          <a:p>
            <a:r>
              <a:rPr lang="en-US" sz="1400" smtClean="0">
                <a:latin typeface="Courier New" panose="02070309020205020404" pitchFamily="49" charset="0"/>
                <a:cs typeface="Courier New" panose="02070309020205020404" pitchFamily="49" charset="0"/>
              </a:rPr>
              <a:t>        CODE_TO_MEASURE \</a:t>
            </a:r>
          </a:p>
          <a:p>
            <a:r>
              <a:rPr lang="en-US" sz="1400" smtClean="0">
                <a:latin typeface="Courier New" panose="02070309020205020404" pitchFamily="49" charset="0"/>
                <a:cs typeface="Courier New" panose="02070309020205020404" pitchFamily="49" charset="0"/>
              </a:rPr>
              <a:t>    }   \</a:t>
            </a:r>
          </a:p>
          <a:p>
            <a:r>
              <a:rPr lang="en-US" sz="1400" smtClean="0">
                <a:latin typeface="Courier New" panose="02070309020205020404" pitchFamily="49" charset="0"/>
                <a:cs typeface="Courier New" panose="02070309020205020404" pitchFamily="49" charset="0"/>
              </a:rPr>
              <a:t>    auto end = std::chrono::system_clock::now(); \</a:t>
            </a:r>
          </a:p>
          <a:p>
            <a:r>
              <a:rPr lang="en-US" sz="1400" smtClean="0">
                <a:latin typeface="Courier New" panose="02070309020205020404" pitchFamily="49" charset="0"/>
                <a:cs typeface="Courier New" panose="02070309020205020404" pitchFamily="49" charset="0"/>
              </a:rPr>
              <a:t>    std::chrono::duration&lt;double&gt; time = end - start; \</a:t>
            </a:r>
          </a:p>
          <a:p>
            <a:r>
              <a:rPr lang="en-US" sz="1400" smtClean="0">
                <a:latin typeface="Courier New" panose="02070309020205020404" pitchFamily="49" charset="0"/>
                <a:cs typeface="Courier New" panose="02070309020205020404" pitchFamily="49" charset="0"/>
              </a:rPr>
              <a:t>    std::cout &lt;&lt; time.count() &lt;&lt; " - " &lt;&lt; NAME_TO_PRINT; \</a:t>
            </a:r>
          </a:p>
          <a:p>
            <a:r>
              <a:rPr lang="en-US" sz="1400" smtClean="0">
                <a:latin typeface="Courier New" panose="02070309020205020404" pitchFamily="49" charset="0"/>
                <a:cs typeface="Courier New" panose="02070309020205020404" pitchFamily="49" charset="0"/>
              </a:rPr>
              <a:t>    std::cout &lt;&lt; "\n"; \</a:t>
            </a:r>
          </a:p>
          <a:p>
            <a:r>
              <a:rPr lang="en-US" sz="1400" smtClean="0">
                <a:latin typeface="Courier New" panose="02070309020205020404" pitchFamily="49" charset="0"/>
                <a:cs typeface="Courier New" panose="02070309020205020404" pitchFamily="49" charset="0"/>
              </a:rPr>
              <a:t>    std::cout &lt;&lt; "missorts: " &lt;&lt; CheckDataForMissorts(); \</a:t>
            </a:r>
          </a:p>
          <a:p>
            <a:r>
              <a:rPr lang="en-US" sz="1400" smtClean="0">
                <a:latin typeface="Courier New" panose="02070309020205020404" pitchFamily="49" charset="0"/>
                <a:cs typeface="Courier New" panose="02070309020205020404" pitchFamily="49" charset="0"/>
              </a:rPr>
              <a:t>    std::cout &lt;&lt; "\n\n"; \</a:t>
            </a:r>
          </a:p>
          <a:p>
            <a:r>
              <a:rPr lang="en-US" sz="1400" smtClean="0">
                <a:latin typeface="Courier New" panose="02070309020205020404" pitchFamily="49" charset="0"/>
                <a:cs typeface="Courier New" panose="02070309020205020404" pitchFamily="49" charset="0"/>
              </a:rPr>
              <a:t>    }</a:t>
            </a:r>
            <a:endParaRPr lang="en-US" sz="1400">
              <a:latin typeface="Courier New" panose="02070309020205020404" pitchFamily="49" charset="0"/>
              <a:cs typeface="Courier New" panose="02070309020205020404" pitchFamily="49" charset="0"/>
            </a:endParaRPr>
          </a:p>
        </p:txBody>
      </p:sp>
      <p:sp>
        <p:nvSpPr>
          <p:cNvPr id="3" name="Rectangle 2"/>
          <p:cNvSpPr/>
          <p:nvPr/>
        </p:nvSpPr>
        <p:spPr>
          <a:xfrm>
            <a:off x="669424" y="647049"/>
            <a:ext cx="2659702" cy="584775"/>
          </a:xfrm>
          <a:prstGeom prst="rect">
            <a:avLst/>
          </a:prstGeom>
        </p:spPr>
        <p:txBody>
          <a:bodyPr wrap="none">
            <a:spAutoFit/>
          </a:bodyPr>
          <a:lstStyle/>
          <a:p>
            <a:r>
              <a:rPr lang="uk-UA" sz="3200" smtClean="0">
                <a:solidFill>
                  <a:srgbClr val="1F497D"/>
                </a:solidFill>
                <a:latin typeface="Calibri" panose="020F0502020204030204" pitchFamily="34" charset="0"/>
                <a:ea typeface="Calibri" panose="020F0502020204030204" pitchFamily="34" charset="0"/>
              </a:rPr>
              <a:t>Мій бенчмарк</a:t>
            </a:r>
            <a:endParaRPr lang="ru-RU" sz="3200" smtClean="0">
              <a:solidFill>
                <a:srgbClr val="1F497D"/>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68330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3855927"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std::sort vs. 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2603686"/>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  std::sort(t.begin(), t.end());</a:t>
            </a:r>
          </a:p>
        </p:txBody>
      </p:sp>
      <p:sp>
        <p:nvSpPr>
          <p:cNvPr id="8" name="Rectangle 7"/>
          <p:cNvSpPr/>
          <p:nvPr/>
        </p:nvSpPr>
        <p:spPr>
          <a:xfrm>
            <a:off x="6390406" y="1658509"/>
            <a:ext cx="4981228" cy="2603686"/>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smtClean="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const auto a = t[0];</a:t>
            </a:r>
          </a:p>
          <a:p>
            <a:r>
              <a:rPr lang="fr-FR" sz="1400" smtClean="0">
                <a:solidFill>
                  <a:schemeClr val="tx1"/>
                </a:solidFill>
                <a:latin typeface="Courier New" panose="02070309020205020404" pitchFamily="49" charset="0"/>
                <a:cs typeface="Courier New" panose="02070309020205020404" pitchFamily="49" charset="0"/>
              </a:rPr>
              <a:t>  const auto b = t[1];</a:t>
            </a:r>
          </a:p>
          <a:p>
            <a:r>
              <a:rPr lang="fr-FR" sz="1400" smtClean="0">
                <a:solidFill>
                  <a:schemeClr val="tx1"/>
                </a:solidFill>
                <a:latin typeface="Courier New" panose="02070309020205020404" pitchFamily="49" charset="0"/>
                <a:cs typeface="Courier New" panose="02070309020205020404" pitchFamily="49" charset="0"/>
              </a:rPr>
              <a:t>  const auto c = t[2];</a:t>
            </a:r>
          </a:p>
          <a:p>
            <a:r>
              <a:rPr lang="fr-FR" sz="1400" smtClean="0">
                <a:solidFill>
                  <a:schemeClr val="tx1"/>
                </a:solidFill>
                <a:latin typeface="Courier New" panose="02070309020205020404" pitchFamily="49" charset="0"/>
                <a:cs typeface="Courier New" panose="02070309020205020404" pitchFamily="49" charset="0"/>
              </a:rPr>
              <a:t>  t[int(a &gt; b) + int(a &gt; c)] = a;</a:t>
            </a:r>
          </a:p>
          <a:p>
            <a:r>
              <a:rPr lang="fr-FR" sz="1400" smtClean="0">
                <a:solidFill>
                  <a:schemeClr val="tx1"/>
                </a:solidFill>
                <a:latin typeface="Courier New" panose="02070309020205020404" pitchFamily="49" charset="0"/>
                <a:cs typeface="Courier New" panose="02070309020205020404" pitchFamily="49" charset="0"/>
              </a:rPr>
              <a:t>  t[int(b &gt;= a) + int(b &gt; c)] = b;</a:t>
            </a:r>
          </a:p>
          <a:p>
            <a:r>
              <a:rPr lang="fr-FR" sz="1400" smtClean="0">
                <a:solidFill>
                  <a:schemeClr val="tx1"/>
                </a:solidFill>
                <a:latin typeface="Courier New" panose="02070309020205020404" pitchFamily="49" charset="0"/>
                <a:cs typeface="Courier New" panose="02070309020205020404" pitchFamily="49" charset="0"/>
              </a:rPr>
              <a:t>  t[int(c &gt;= a) + int(c &gt;= b)] = c;</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Наскільки правий варіант швидший?</a:t>
            </a:r>
            <a:endParaRPr lang="en-US" sz="2800" smtClean="0"/>
          </a:p>
        </p:txBody>
      </p:sp>
    </p:spTree>
    <p:extLst>
      <p:ext uri="{BB962C8B-B14F-4D97-AF65-F5344CB8AC3E}">
        <p14:creationId xmlns:p14="http://schemas.microsoft.com/office/powerpoint/2010/main" val="4246484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2108269" cy="584775"/>
          </a:xfrm>
          <a:prstGeom prst="rect">
            <a:avLst/>
          </a:prstGeom>
        </p:spPr>
        <p:txBody>
          <a:bodyPr wrap="none">
            <a:spAutoFit/>
          </a:bodyPr>
          <a:lstStyle/>
          <a:p>
            <a:r>
              <a:rPr lang="" sz="3200" smtClean="0">
                <a:solidFill>
                  <a:srgbClr val="1F497D"/>
                </a:solidFill>
                <a:latin typeface="Calibri" panose="020F0502020204030204" pitchFamily="34" charset="0"/>
                <a:ea typeface="Calibri" panose="020F0502020204030204" pitchFamily="34" charset="0"/>
              </a:rPr>
              <a:t>Фальстарт!</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10" name="TextBox 9"/>
          <p:cNvSpPr txBox="1"/>
          <p:nvPr/>
        </p:nvSpPr>
        <p:spPr>
          <a:xfrm>
            <a:off x="669424" y="1751991"/>
            <a:ext cx="7667181" cy="3539430"/>
          </a:xfrm>
          <a:prstGeom prst="rect">
            <a:avLst/>
          </a:prstGeom>
          <a:noFill/>
        </p:spPr>
        <p:txBody>
          <a:bodyPr wrap="square" rtlCol="0">
            <a:spAutoFit/>
          </a:bodyPr>
          <a:lstStyle/>
          <a:p>
            <a:pPr>
              <a:lnSpc>
                <a:spcPct val="200000"/>
              </a:lnSpc>
            </a:pPr>
            <a:r>
              <a:rPr lang="" sz="2800" smtClean="0"/>
              <a:t>Контекст! Комп</a:t>
            </a:r>
            <a:r>
              <a:rPr lang="uk-UA" sz="2800" smtClean="0"/>
              <a:t>ілятор, оптимізації, процесор</a:t>
            </a:r>
            <a:endParaRPr lang="" sz="2800" smtClean="0"/>
          </a:p>
          <a:p>
            <a:pPr marL="457200" indent="-457200">
              <a:lnSpc>
                <a:spcPct val="200000"/>
              </a:lnSpc>
              <a:buFont typeface="Arial" panose="020B0604020202020204" pitchFamily="34" charset="0"/>
              <a:buChar char="•"/>
            </a:pPr>
            <a:r>
              <a:rPr lang="pl-PL" sz="2800" smtClean="0"/>
              <a:t>GCC 5.4.0</a:t>
            </a:r>
            <a:r>
              <a:rPr lang="pl-PL" sz="2800"/>
              <a:t> </a:t>
            </a:r>
            <a:endParaRPr lang="" sz="2800" smtClean="0"/>
          </a:p>
          <a:p>
            <a:pPr marL="457200" indent="-457200">
              <a:lnSpc>
                <a:spcPct val="200000"/>
              </a:lnSpc>
              <a:buFont typeface="Arial" panose="020B0604020202020204" pitchFamily="34" charset="0"/>
              <a:buChar char="•"/>
            </a:pPr>
            <a:r>
              <a:rPr lang="pl-PL" sz="2800" smtClean="0"/>
              <a:t>g</a:t>
            </a:r>
            <a:r>
              <a:rPr lang="pl-PL" sz="2800"/>
              <a:t>++ -std=c++14 -</a:t>
            </a:r>
            <a:r>
              <a:rPr lang="pl-PL" sz="2800" smtClean="0"/>
              <a:t>O3</a:t>
            </a:r>
            <a:endParaRPr lang="" sz="2800" smtClean="0"/>
          </a:p>
          <a:p>
            <a:pPr marL="457200" indent="-457200">
              <a:lnSpc>
                <a:spcPct val="200000"/>
              </a:lnSpc>
              <a:buFont typeface="Arial" panose="020B0604020202020204" pitchFamily="34" charset="0"/>
              <a:buChar char="•"/>
            </a:pPr>
            <a:r>
              <a:rPr lang="pt-BR" sz="2800" smtClean="0"/>
              <a:t>Intel(R</a:t>
            </a:r>
            <a:r>
              <a:rPr lang="pt-BR" sz="2800"/>
              <a:t>) Core(TM) i7-7700HQ CPU @ 2.80GHz</a:t>
            </a:r>
            <a:endParaRPr lang="en-US" sz="2800" smtClean="0"/>
          </a:p>
        </p:txBody>
      </p:sp>
      <p:pic>
        <p:nvPicPr>
          <p:cNvPr id="16386" name="Picture 2" descr="http://speedendurance.com/wp-content/uploads/2012/07/jon-drummond-Paris-WC-20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2257425"/>
            <a:ext cx="3581400" cy="279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229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3855927"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std::sort vs. index sort</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2603686"/>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smtClean="0">
              <a:solidFill>
                <a:schemeClr val="tx1"/>
              </a:solidFill>
              <a:latin typeface="Courier New" panose="02070309020205020404" pitchFamily="49" charset="0"/>
              <a:cs typeface="Courier New" panose="02070309020205020404" pitchFamily="49" charset="0"/>
            </a:endParaRPr>
          </a:p>
          <a:p>
            <a:r>
              <a:rPr lang="en-US" sz="1400" smtClean="0">
                <a:solidFill>
                  <a:schemeClr val="tx1"/>
                </a:solidFill>
                <a:latin typeface="Courier New" panose="02070309020205020404" pitchFamily="49" charset="0"/>
                <a:cs typeface="Courier New" panose="02070309020205020404" pitchFamily="49" charset="0"/>
              </a:rPr>
              <a:t>  std::sort(t.begin(), t.end());</a:t>
            </a:r>
          </a:p>
        </p:txBody>
      </p:sp>
      <p:sp>
        <p:nvSpPr>
          <p:cNvPr id="8" name="Rectangle 7"/>
          <p:cNvSpPr/>
          <p:nvPr/>
        </p:nvSpPr>
        <p:spPr>
          <a:xfrm>
            <a:off x="6390406" y="1658509"/>
            <a:ext cx="4981228" cy="2603686"/>
          </a:xfrm>
          <a:prstGeom prst="rect">
            <a:avLst/>
          </a:prstGeom>
          <a:solidFill>
            <a:schemeClr val="accent6">
              <a:lumMod val="40000"/>
              <a:lumOff val="6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smtClean="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const auto a = t[0];</a:t>
            </a:r>
          </a:p>
          <a:p>
            <a:r>
              <a:rPr lang="fr-FR" sz="1400" smtClean="0">
                <a:solidFill>
                  <a:schemeClr val="tx1"/>
                </a:solidFill>
                <a:latin typeface="Courier New" panose="02070309020205020404" pitchFamily="49" charset="0"/>
                <a:cs typeface="Courier New" panose="02070309020205020404" pitchFamily="49" charset="0"/>
              </a:rPr>
              <a:t>  const auto b = t[1];</a:t>
            </a:r>
          </a:p>
          <a:p>
            <a:r>
              <a:rPr lang="fr-FR" sz="1400" smtClean="0">
                <a:solidFill>
                  <a:schemeClr val="tx1"/>
                </a:solidFill>
                <a:latin typeface="Courier New" panose="02070309020205020404" pitchFamily="49" charset="0"/>
                <a:cs typeface="Courier New" panose="02070309020205020404" pitchFamily="49" charset="0"/>
              </a:rPr>
              <a:t>  const auto c = t[2];</a:t>
            </a:r>
          </a:p>
          <a:p>
            <a:r>
              <a:rPr lang="fr-FR" sz="1400" smtClean="0">
                <a:solidFill>
                  <a:schemeClr val="tx1"/>
                </a:solidFill>
                <a:latin typeface="Courier New" panose="02070309020205020404" pitchFamily="49" charset="0"/>
                <a:cs typeface="Courier New" panose="02070309020205020404" pitchFamily="49" charset="0"/>
              </a:rPr>
              <a:t>  t[int(a &gt; b) + int(a &gt; c)] = a;</a:t>
            </a:r>
          </a:p>
          <a:p>
            <a:r>
              <a:rPr lang="fr-FR" sz="1400" smtClean="0">
                <a:solidFill>
                  <a:schemeClr val="tx1"/>
                </a:solidFill>
                <a:latin typeface="Courier New" panose="02070309020205020404" pitchFamily="49" charset="0"/>
                <a:cs typeface="Courier New" panose="02070309020205020404" pitchFamily="49" charset="0"/>
              </a:rPr>
              <a:t>  t[int(b &gt;= a) + int(b &gt; c)] = b;</a:t>
            </a:r>
          </a:p>
          <a:p>
            <a:r>
              <a:rPr lang="fr-FR" sz="1400" smtClean="0">
                <a:solidFill>
                  <a:schemeClr val="tx1"/>
                </a:solidFill>
                <a:latin typeface="Courier New" panose="02070309020205020404" pitchFamily="49" charset="0"/>
                <a:cs typeface="Courier New" panose="02070309020205020404" pitchFamily="49" charset="0"/>
              </a:rPr>
              <a:t>  t[int(c &gt;= a) + int(c &gt;= b)] = c;</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Приблизно в 5 разів на бечмарку</a:t>
            </a:r>
            <a:endParaRPr lang="en-US" sz="2800" smtClean="0"/>
          </a:p>
        </p:txBody>
      </p:sp>
    </p:spTree>
    <p:extLst>
      <p:ext uri="{BB962C8B-B14F-4D97-AF65-F5344CB8AC3E}">
        <p14:creationId xmlns:p14="http://schemas.microsoft.com/office/powerpoint/2010/main" val="849183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353975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6 liner vs. templates</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smtClean="0">
              <a:solidFill>
                <a:schemeClr val="tx1"/>
              </a:solidFill>
              <a:latin typeface="Courier New" panose="02070309020205020404" pitchFamily="49" charset="0"/>
              <a:cs typeface="Courier New" panose="02070309020205020404" pitchFamily="49" charset="0"/>
            </a:endParaRPr>
          </a:p>
          <a:p>
            <a:r>
              <a:rPr lang="fr-FR" sz="1400" smtClean="0">
                <a:solidFill>
                  <a:schemeClr val="tx1"/>
                </a:solidFill>
                <a:latin typeface="Courier New" panose="02070309020205020404" pitchFamily="49" charset="0"/>
                <a:cs typeface="Courier New" panose="02070309020205020404" pitchFamily="49" charset="0"/>
              </a:rPr>
              <a:t>  const auto a = t[0];</a:t>
            </a:r>
          </a:p>
          <a:p>
            <a:r>
              <a:rPr lang="fr-FR" sz="1400" smtClean="0">
                <a:solidFill>
                  <a:schemeClr val="tx1"/>
                </a:solidFill>
                <a:latin typeface="Courier New" panose="02070309020205020404" pitchFamily="49" charset="0"/>
                <a:cs typeface="Courier New" panose="02070309020205020404" pitchFamily="49" charset="0"/>
              </a:rPr>
              <a:t>  const auto b = t[1];</a:t>
            </a:r>
          </a:p>
          <a:p>
            <a:r>
              <a:rPr lang="fr-FR" sz="1400" smtClean="0">
                <a:solidFill>
                  <a:schemeClr val="tx1"/>
                </a:solidFill>
                <a:latin typeface="Courier New" panose="02070309020205020404" pitchFamily="49" charset="0"/>
                <a:cs typeface="Courier New" panose="02070309020205020404" pitchFamily="49" charset="0"/>
              </a:rPr>
              <a:t>  const auto c = t[2];</a:t>
            </a:r>
          </a:p>
          <a:p>
            <a:r>
              <a:rPr lang="fr-FR" sz="1400" smtClean="0">
                <a:solidFill>
                  <a:schemeClr val="tx1"/>
                </a:solidFill>
                <a:latin typeface="Courier New" panose="02070309020205020404" pitchFamily="49" charset="0"/>
                <a:cs typeface="Courier New" panose="02070309020205020404" pitchFamily="49" charset="0"/>
              </a:rPr>
              <a:t>  t[int(a &gt; b) + int(a &gt; c)] = a;</a:t>
            </a:r>
          </a:p>
          <a:p>
            <a:r>
              <a:rPr lang="fr-FR" sz="1400" smtClean="0">
                <a:solidFill>
                  <a:schemeClr val="tx1"/>
                </a:solidFill>
                <a:latin typeface="Courier New" panose="02070309020205020404" pitchFamily="49" charset="0"/>
                <a:cs typeface="Courier New" panose="02070309020205020404" pitchFamily="49" charset="0"/>
              </a:rPr>
              <a:t>  t[int(b &gt;= a) + int(b &gt; c)] = b;</a:t>
            </a:r>
          </a:p>
          <a:p>
            <a:r>
              <a:rPr lang="fr-FR" sz="1400" smtClean="0">
                <a:solidFill>
                  <a:schemeClr val="tx1"/>
                </a:solidFill>
                <a:latin typeface="Courier New" panose="02070309020205020404" pitchFamily="49" charset="0"/>
                <a:cs typeface="Courier New" panose="02070309020205020404" pitchFamily="49" charset="0"/>
              </a:rPr>
              <a:t>  t[int(c &gt;= a) + int(c &gt;= b)] = c;</a:t>
            </a:r>
            <a:endParaRPr lang="uk-UA" sz="140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6390406"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smtClean="0">
              <a:solidFill>
                <a:schemeClr val="tx1"/>
              </a:solidFill>
              <a:latin typeface="Courier New" panose="02070309020205020404" pitchFamily="49" charset="0"/>
              <a:cs typeface="Courier New" panose="02070309020205020404" pitchFamily="49" charset="0"/>
            </a:endParaRPr>
          </a:p>
          <a:p>
            <a:r>
              <a:rPr lang="fr-FR" sz="1400" smtClean="0">
                <a:solidFill>
                  <a:schemeClr val="tx1"/>
                </a:solidFill>
                <a:latin typeface="Courier New" panose="02070309020205020404" pitchFamily="49" charset="0"/>
                <a:cs typeface="Courier New" panose="02070309020205020404" pitchFamily="49" charset="0"/>
              </a:rPr>
              <a:t>  template &lt;size_t N&gt; </a:t>
            </a:r>
          </a:p>
          <a:p>
            <a:r>
              <a:rPr lang="fr-FR" sz="1400" smtClean="0">
                <a:solidFill>
                  <a:schemeClr val="tx1"/>
                </a:solidFill>
                <a:latin typeface="Courier New" panose="02070309020205020404" pitchFamily="49" charset="0"/>
                <a:cs typeface="Courier New" panose="02070309020205020404" pitchFamily="49" charset="0"/>
              </a:rPr>
              <a:t>  void index_sort(std::array&lt;int, N&gt;&amp; t) {</a:t>
            </a:r>
          </a:p>
          <a:p>
            <a:r>
              <a:rPr lang="fr-FR" sz="1400" smtClean="0">
                <a:solidFill>
                  <a:schemeClr val="tx1"/>
                </a:solidFill>
                <a:latin typeface="Courier New" panose="02070309020205020404" pitchFamily="49" charset="0"/>
                <a:cs typeface="Courier New" panose="02070309020205020404" pitchFamily="49" charset="0"/>
              </a:rPr>
              <a:t>    std::array&lt;int, N&gt; a = t;</a:t>
            </a:r>
          </a:p>
          <a:p>
            <a:r>
              <a:rPr lang="fr-FR" sz="1400" smtClean="0">
                <a:solidFill>
                  <a:schemeClr val="tx1"/>
                </a:solidFill>
                <a:latin typeface="Courier New" panose="02070309020205020404" pitchFamily="49" charset="0"/>
                <a:cs typeface="Courier New" panose="02070309020205020404" pitchFamily="49" charset="0"/>
              </a:rPr>
              <a:t>    for(auto i = 0u; i &lt; N; ++i) {</a:t>
            </a:r>
          </a:p>
          <a:p>
            <a:r>
              <a:rPr lang="fr-FR" sz="1400" smtClean="0">
                <a:solidFill>
                  <a:schemeClr val="tx1"/>
                </a:solidFill>
                <a:latin typeface="Courier New" panose="02070309020205020404" pitchFamily="49" charset="0"/>
                <a:cs typeface="Courier New" panose="02070309020205020404" pitchFamily="49" charset="0"/>
              </a:rPr>
              <a:t>      auto k = 0u;</a:t>
            </a:r>
          </a:p>
          <a:p>
            <a:r>
              <a:rPr lang="fr-FR" sz="1400" smtClean="0">
                <a:solidFill>
                  <a:schemeClr val="tx1"/>
                </a:solidFill>
                <a:latin typeface="Courier New" panose="02070309020205020404" pitchFamily="49" charset="0"/>
                <a:cs typeface="Courier New" panose="02070309020205020404" pitchFamily="49" charset="0"/>
              </a:rPr>
              <a:t>      for(auto j = 0u; j &lt; N; ++j) {</a:t>
            </a:r>
          </a:p>
          <a:p>
            <a:r>
              <a:rPr lang="fr-FR" sz="1400" smtClean="0">
                <a:solidFill>
                  <a:schemeClr val="tx1"/>
                </a:solidFill>
                <a:latin typeface="Courier New" panose="02070309020205020404" pitchFamily="49" charset="0"/>
                <a:cs typeface="Courier New" panose="02070309020205020404" pitchFamily="49" charset="0"/>
              </a:rPr>
              <a:t>        if(j &gt; i)</a:t>
            </a:r>
          </a:p>
          <a:p>
            <a:r>
              <a:rPr lang="fr-FR" sz="1400" smtClean="0">
                <a:solidFill>
                  <a:schemeClr val="tx1"/>
                </a:solidFill>
                <a:latin typeface="Courier New" panose="02070309020205020404" pitchFamily="49" charset="0"/>
                <a:cs typeface="Courier New" panose="02070309020205020404" pitchFamily="49" charset="0"/>
              </a:rPr>
              <a:t>          k += int(a[i] &gt; a[j]);</a:t>
            </a:r>
          </a:p>
          <a:p>
            <a:r>
              <a:rPr lang="fr-FR" sz="1400" smtClean="0">
                <a:solidFill>
                  <a:schemeClr val="tx1"/>
                </a:solidFill>
                <a:latin typeface="Courier New" panose="02070309020205020404" pitchFamily="49" charset="0"/>
                <a:cs typeface="Courier New" panose="02070309020205020404" pitchFamily="49" charset="0"/>
              </a:rPr>
              <a:t>        else if(j &lt; i)</a:t>
            </a:r>
          </a:p>
          <a:p>
            <a:r>
              <a:rPr lang="fr-FR" sz="1400" smtClean="0">
                <a:solidFill>
                  <a:schemeClr val="tx1"/>
                </a:solidFill>
                <a:latin typeface="Courier New" panose="02070309020205020404" pitchFamily="49" charset="0"/>
                <a:cs typeface="Courier New" panose="02070309020205020404" pitchFamily="49" charset="0"/>
              </a:rPr>
              <a:t>          k += int(a[i] &gt;= a[j]);</a:t>
            </a:r>
          </a:p>
          <a:p>
            <a:r>
              <a:rPr lang="fr-FR" sz="1400" smtClean="0">
                <a:solidFill>
                  <a:schemeClr val="tx1"/>
                </a:solidFill>
                <a:latin typeface="Courier New" panose="02070309020205020404" pitchFamily="49" charset="0"/>
                <a:cs typeface="Courier New" panose="02070309020205020404" pitchFamily="49" charset="0"/>
              </a:rPr>
              <a:t>      }</a:t>
            </a:r>
          </a:p>
          <a:p>
            <a:r>
              <a:rPr lang="fr-FR" sz="1400" smtClean="0">
                <a:solidFill>
                  <a:schemeClr val="tx1"/>
                </a:solidFill>
                <a:latin typeface="Courier New" panose="02070309020205020404" pitchFamily="49" charset="0"/>
                <a:cs typeface="Courier New" panose="02070309020205020404" pitchFamily="49" charset="0"/>
              </a:rPr>
              <a:t>      t[k] = a[i];</a:t>
            </a:r>
          </a:p>
          <a:p>
            <a:r>
              <a:rPr lang="fr-FR" sz="1400" smtClean="0">
                <a:solidFill>
                  <a:schemeClr val="tx1"/>
                </a:solidFill>
                <a:latin typeface="Courier New" panose="02070309020205020404" pitchFamily="49" charset="0"/>
                <a:cs typeface="Courier New" panose="02070309020205020404" pitchFamily="49" charset="0"/>
              </a:rPr>
              <a:t>    }</a:t>
            </a:r>
          </a:p>
          <a:p>
            <a:r>
              <a:rPr lang="fr-FR" sz="1400" smtClean="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Який варіант швидший?</a:t>
            </a:r>
            <a:endParaRPr lang="en-US" sz="2800" smtClean="0"/>
          </a:p>
        </p:txBody>
      </p:sp>
    </p:spTree>
    <p:extLst>
      <p:ext uri="{BB962C8B-B14F-4D97-AF65-F5344CB8AC3E}">
        <p14:creationId xmlns:p14="http://schemas.microsoft.com/office/powerpoint/2010/main" val="3380615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85825" y="266700"/>
            <a:ext cx="10420350" cy="6324600"/>
          </a:xfrm>
          <a:prstGeom prst="rect">
            <a:avLst/>
          </a:prstGeom>
        </p:spPr>
      </p:pic>
    </p:spTree>
    <p:extLst>
      <p:ext uri="{BB962C8B-B14F-4D97-AF65-F5344CB8AC3E}">
        <p14:creationId xmlns:p14="http://schemas.microsoft.com/office/powerpoint/2010/main" val="6247109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353975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6 liner vs. templates</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smtClean="0">
              <a:solidFill>
                <a:schemeClr val="tx1"/>
              </a:solidFill>
              <a:latin typeface="Courier New" panose="02070309020205020404" pitchFamily="49" charset="0"/>
              <a:cs typeface="Courier New" panose="02070309020205020404" pitchFamily="49" charset="0"/>
            </a:endParaRPr>
          </a:p>
          <a:p>
            <a:r>
              <a:rPr lang="fr-FR" sz="1400" smtClean="0">
                <a:solidFill>
                  <a:schemeClr val="tx1"/>
                </a:solidFill>
                <a:latin typeface="Courier New" panose="02070309020205020404" pitchFamily="49" charset="0"/>
                <a:cs typeface="Courier New" panose="02070309020205020404" pitchFamily="49" charset="0"/>
              </a:rPr>
              <a:t>  const auto a = t[0];</a:t>
            </a:r>
          </a:p>
          <a:p>
            <a:r>
              <a:rPr lang="fr-FR" sz="1400" smtClean="0">
                <a:solidFill>
                  <a:schemeClr val="tx1"/>
                </a:solidFill>
                <a:latin typeface="Courier New" panose="02070309020205020404" pitchFamily="49" charset="0"/>
                <a:cs typeface="Courier New" panose="02070309020205020404" pitchFamily="49" charset="0"/>
              </a:rPr>
              <a:t>  const auto b = t[1];</a:t>
            </a:r>
          </a:p>
          <a:p>
            <a:r>
              <a:rPr lang="fr-FR" sz="1400" smtClean="0">
                <a:solidFill>
                  <a:schemeClr val="tx1"/>
                </a:solidFill>
                <a:latin typeface="Courier New" panose="02070309020205020404" pitchFamily="49" charset="0"/>
                <a:cs typeface="Courier New" panose="02070309020205020404" pitchFamily="49" charset="0"/>
              </a:rPr>
              <a:t>  const auto c = t[2];</a:t>
            </a:r>
          </a:p>
          <a:p>
            <a:r>
              <a:rPr lang="fr-FR" sz="1400" smtClean="0">
                <a:solidFill>
                  <a:schemeClr val="tx1"/>
                </a:solidFill>
                <a:latin typeface="Courier New" panose="02070309020205020404" pitchFamily="49" charset="0"/>
                <a:cs typeface="Courier New" panose="02070309020205020404" pitchFamily="49" charset="0"/>
              </a:rPr>
              <a:t>  t[int(a &gt; b) + int(a &gt; c)] = a;</a:t>
            </a:r>
          </a:p>
          <a:p>
            <a:r>
              <a:rPr lang="fr-FR" sz="1400" smtClean="0">
                <a:solidFill>
                  <a:schemeClr val="tx1"/>
                </a:solidFill>
                <a:latin typeface="Courier New" panose="02070309020205020404" pitchFamily="49" charset="0"/>
                <a:cs typeface="Courier New" panose="02070309020205020404" pitchFamily="49" charset="0"/>
              </a:rPr>
              <a:t>  t[int(b &gt;= a) + int(b &gt; c)] = b;</a:t>
            </a:r>
          </a:p>
          <a:p>
            <a:r>
              <a:rPr lang="fr-FR" sz="1400" smtClean="0">
                <a:solidFill>
                  <a:schemeClr val="tx1"/>
                </a:solidFill>
                <a:latin typeface="Courier New" panose="02070309020205020404" pitchFamily="49" charset="0"/>
                <a:cs typeface="Courier New" panose="02070309020205020404" pitchFamily="49" charset="0"/>
              </a:rPr>
              <a:t>  t[int(c &gt;= a) + int(c &gt;= b)] = c;</a:t>
            </a:r>
            <a:endParaRPr lang="uk-UA" sz="140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6390406" y="1658509"/>
            <a:ext cx="4981228" cy="3565244"/>
          </a:xfrm>
          <a:prstGeom prst="rect">
            <a:avLst/>
          </a:prstGeom>
          <a:solidFill>
            <a:schemeClr val="accent6">
              <a:lumMod val="40000"/>
              <a:lumOff val="6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smtClean="0">
              <a:solidFill>
                <a:schemeClr val="tx1"/>
              </a:solidFill>
              <a:latin typeface="Courier New" panose="02070309020205020404" pitchFamily="49" charset="0"/>
              <a:cs typeface="Courier New" panose="02070309020205020404" pitchFamily="49" charset="0"/>
            </a:endParaRPr>
          </a:p>
          <a:p>
            <a:r>
              <a:rPr lang="fr-FR" sz="1400" smtClean="0">
                <a:solidFill>
                  <a:schemeClr val="tx1"/>
                </a:solidFill>
                <a:latin typeface="Courier New" panose="02070309020205020404" pitchFamily="49" charset="0"/>
                <a:cs typeface="Courier New" panose="02070309020205020404" pitchFamily="49" charset="0"/>
              </a:rPr>
              <a:t>  template &lt;size_t N&gt; </a:t>
            </a:r>
          </a:p>
          <a:p>
            <a:r>
              <a:rPr lang="fr-FR" sz="1400" smtClean="0">
                <a:solidFill>
                  <a:schemeClr val="tx1"/>
                </a:solidFill>
                <a:latin typeface="Courier New" panose="02070309020205020404" pitchFamily="49" charset="0"/>
                <a:cs typeface="Courier New" panose="02070309020205020404" pitchFamily="49" charset="0"/>
              </a:rPr>
              <a:t>  void index_sort(std::array&lt;int, N&gt;&amp; t) {</a:t>
            </a:r>
          </a:p>
          <a:p>
            <a:r>
              <a:rPr lang="fr-FR" sz="1400" smtClean="0">
                <a:solidFill>
                  <a:schemeClr val="tx1"/>
                </a:solidFill>
                <a:latin typeface="Courier New" panose="02070309020205020404" pitchFamily="49" charset="0"/>
                <a:cs typeface="Courier New" panose="02070309020205020404" pitchFamily="49" charset="0"/>
              </a:rPr>
              <a:t>    std::array&lt;int, N&gt; a = t;</a:t>
            </a:r>
          </a:p>
          <a:p>
            <a:r>
              <a:rPr lang="fr-FR" sz="1400" smtClean="0">
                <a:solidFill>
                  <a:schemeClr val="tx1"/>
                </a:solidFill>
                <a:latin typeface="Courier New" panose="02070309020205020404" pitchFamily="49" charset="0"/>
                <a:cs typeface="Courier New" panose="02070309020205020404" pitchFamily="49" charset="0"/>
              </a:rPr>
              <a:t>    for(auto i = 0u; i &lt; N; ++i) {</a:t>
            </a:r>
          </a:p>
          <a:p>
            <a:r>
              <a:rPr lang="fr-FR" sz="1400" smtClean="0">
                <a:solidFill>
                  <a:schemeClr val="tx1"/>
                </a:solidFill>
                <a:latin typeface="Courier New" panose="02070309020205020404" pitchFamily="49" charset="0"/>
                <a:cs typeface="Courier New" panose="02070309020205020404" pitchFamily="49" charset="0"/>
              </a:rPr>
              <a:t>      auto k = 0u;</a:t>
            </a:r>
          </a:p>
          <a:p>
            <a:r>
              <a:rPr lang="fr-FR" sz="1400" smtClean="0">
                <a:solidFill>
                  <a:schemeClr val="tx1"/>
                </a:solidFill>
                <a:latin typeface="Courier New" panose="02070309020205020404" pitchFamily="49" charset="0"/>
                <a:cs typeface="Courier New" panose="02070309020205020404" pitchFamily="49" charset="0"/>
              </a:rPr>
              <a:t>      for(auto j = 0u; j &lt; N; ++j) {</a:t>
            </a:r>
          </a:p>
          <a:p>
            <a:r>
              <a:rPr lang="fr-FR" sz="1400" smtClean="0">
                <a:solidFill>
                  <a:schemeClr val="tx1"/>
                </a:solidFill>
                <a:latin typeface="Courier New" panose="02070309020205020404" pitchFamily="49" charset="0"/>
                <a:cs typeface="Courier New" panose="02070309020205020404" pitchFamily="49" charset="0"/>
              </a:rPr>
              <a:t>        if(j &gt; i)</a:t>
            </a:r>
          </a:p>
          <a:p>
            <a:r>
              <a:rPr lang="fr-FR" sz="1400" smtClean="0">
                <a:solidFill>
                  <a:schemeClr val="tx1"/>
                </a:solidFill>
                <a:latin typeface="Courier New" panose="02070309020205020404" pitchFamily="49" charset="0"/>
                <a:cs typeface="Courier New" panose="02070309020205020404" pitchFamily="49" charset="0"/>
              </a:rPr>
              <a:t>          k += int(a[i] &gt; a[j]);</a:t>
            </a:r>
          </a:p>
          <a:p>
            <a:r>
              <a:rPr lang="fr-FR" sz="1400" smtClean="0">
                <a:solidFill>
                  <a:schemeClr val="tx1"/>
                </a:solidFill>
                <a:latin typeface="Courier New" panose="02070309020205020404" pitchFamily="49" charset="0"/>
                <a:cs typeface="Courier New" panose="02070309020205020404" pitchFamily="49" charset="0"/>
              </a:rPr>
              <a:t>        else if(j &lt; i)</a:t>
            </a:r>
          </a:p>
          <a:p>
            <a:r>
              <a:rPr lang="fr-FR" sz="1400" smtClean="0">
                <a:solidFill>
                  <a:schemeClr val="tx1"/>
                </a:solidFill>
                <a:latin typeface="Courier New" panose="02070309020205020404" pitchFamily="49" charset="0"/>
                <a:cs typeface="Courier New" panose="02070309020205020404" pitchFamily="49" charset="0"/>
              </a:rPr>
              <a:t>          k += int(a[i] &gt;= a[j]);</a:t>
            </a:r>
          </a:p>
          <a:p>
            <a:r>
              <a:rPr lang="fr-FR" sz="1400" smtClean="0">
                <a:solidFill>
                  <a:schemeClr val="tx1"/>
                </a:solidFill>
                <a:latin typeface="Courier New" panose="02070309020205020404" pitchFamily="49" charset="0"/>
                <a:cs typeface="Courier New" panose="02070309020205020404" pitchFamily="49" charset="0"/>
              </a:rPr>
              <a:t>      }</a:t>
            </a:r>
          </a:p>
          <a:p>
            <a:r>
              <a:rPr lang="fr-FR" sz="1400" smtClean="0">
                <a:solidFill>
                  <a:schemeClr val="tx1"/>
                </a:solidFill>
                <a:latin typeface="Courier New" panose="02070309020205020404" pitchFamily="49" charset="0"/>
                <a:cs typeface="Courier New" panose="02070309020205020404" pitchFamily="49" charset="0"/>
              </a:rPr>
              <a:t>      t[k] = a[i];</a:t>
            </a:r>
          </a:p>
          <a:p>
            <a:r>
              <a:rPr lang="fr-FR" sz="1400" smtClean="0">
                <a:solidFill>
                  <a:schemeClr val="tx1"/>
                </a:solidFill>
                <a:latin typeface="Courier New" panose="02070309020205020404" pitchFamily="49" charset="0"/>
                <a:cs typeface="Courier New" panose="02070309020205020404" pitchFamily="49" charset="0"/>
              </a:rPr>
              <a:t>    }</a:t>
            </a:r>
          </a:p>
          <a:p>
            <a:r>
              <a:rPr lang="fr-FR" sz="1400" smtClean="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8948351" cy="523220"/>
          </a:xfrm>
          <a:prstGeom prst="rect">
            <a:avLst/>
          </a:prstGeom>
          <a:noFill/>
        </p:spPr>
        <p:txBody>
          <a:bodyPr wrap="square" rtlCol="0">
            <a:spAutoFit/>
          </a:bodyPr>
          <a:lstStyle/>
          <a:p>
            <a:r>
              <a:rPr lang="uk-UA" sz="2800" smtClean="0"/>
              <a:t>Дивно, але правий на 10%. </a:t>
            </a:r>
            <a:endParaRPr lang="en-US" sz="2800" smtClean="0"/>
          </a:p>
        </p:txBody>
      </p:sp>
    </p:spTree>
    <p:extLst>
      <p:ext uri="{BB962C8B-B14F-4D97-AF65-F5344CB8AC3E}">
        <p14:creationId xmlns:p14="http://schemas.microsoft.com/office/powerpoint/2010/main" val="210825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69424" y="647049"/>
            <a:ext cx="8150757" cy="584775"/>
          </a:xfrm>
          <a:prstGeom prst="rect">
            <a:avLst/>
          </a:prstGeom>
        </p:spPr>
        <p:txBody>
          <a:bodyPr wrap="none">
            <a:spAutoFit/>
          </a:bodyPr>
          <a:lstStyle/>
          <a:p>
            <a:r>
              <a:rPr lang="uk-UA" sz="3200" smtClean="0">
                <a:solidFill>
                  <a:srgbClr val="1F497D"/>
                </a:solidFill>
                <a:effectLst/>
                <a:latin typeface="Calibri" panose="020F0502020204030204" pitchFamily="34" charset="0"/>
                <a:ea typeface="Calibri" panose="020F0502020204030204" pitchFamily="34" charset="0"/>
              </a:rPr>
              <a:t>Як можна навчитися </a:t>
            </a:r>
            <a:r>
              <a:rPr lang="uk-UA" sz="3200" smtClean="0">
                <a:solidFill>
                  <a:srgbClr val="1F497D"/>
                </a:solidFill>
                <a:latin typeface="Calibri" panose="020F0502020204030204" pitchFamily="34" charset="0"/>
                <a:ea typeface="Calibri" panose="020F0502020204030204" pitchFamily="34" charset="0"/>
              </a:rPr>
              <a:t>будь-чому</a:t>
            </a:r>
            <a:r>
              <a:rPr lang="uk-UA" sz="3200" smtClean="0">
                <a:solidFill>
                  <a:srgbClr val="1F497D"/>
                </a:solidFill>
                <a:effectLst/>
                <a:latin typeface="Calibri" panose="020F0502020204030204" pitchFamily="34" charset="0"/>
                <a:ea typeface="Calibri" panose="020F0502020204030204" pitchFamily="34" charset="0"/>
              </a:rPr>
              <a:t> </a:t>
            </a:r>
            <a:r>
              <a:rPr lang="uk-UA" sz="3200" smtClean="0">
                <a:solidFill>
                  <a:srgbClr val="1F497D"/>
                </a:solidFill>
                <a:effectLst/>
                <a:latin typeface="Calibri" panose="020F0502020204030204" pitchFamily="34" charset="0"/>
                <a:ea typeface="Calibri" panose="020F0502020204030204" pitchFamily="34" charset="0"/>
              </a:rPr>
              <a:t>за 15 хвилин?</a:t>
            </a:r>
            <a:endParaRPr lang="en-US" sz="3200"/>
          </a:p>
        </p:txBody>
      </p:sp>
      <p:sp>
        <p:nvSpPr>
          <p:cNvPr id="10" name="TextBox 9"/>
          <p:cNvSpPr txBox="1"/>
          <p:nvPr/>
        </p:nvSpPr>
        <p:spPr>
          <a:xfrm>
            <a:off x="1254869" y="2558296"/>
            <a:ext cx="3712876" cy="1815882"/>
          </a:xfrm>
          <a:prstGeom prst="rect">
            <a:avLst/>
          </a:prstGeom>
          <a:noFill/>
        </p:spPr>
        <p:txBody>
          <a:bodyPr wrap="none" rtlCol="0">
            <a:spAutoFit/>
          </a:bodyPr>
          <a:lstStyle/>
          <a:p>
            <a:pPr marL="457200" indent="-457200">
              <a:buFont typeface="Arial" panose="020B0604020202020204" pitchFamily="34" charset="0"/>
              <a:buChar char="•"/>
            </a:pPr>
            <a:r>
              <a:rPr lang="uk-UA" sz="2800" smtClean="0"/>
              <a:t>Грати на саксофоні</a:t>
            </a:r>
          </a:p>
          <a:p>
            <a:pPr marL="457200" indent="-457200">
              <a:buFont typeface="Arial" panose="020B0604020202020204" pitchFamily="34" charset="0"/>
              <a:buChar char="•"/>
            </a:pPr>
            <a:r>
              <a:rPr lang="uk-UA" sz="2800" smtClean="0"/>
              <a:t>Їздити на мотоциклі</a:t>
            </a:r>
          </a:p>
          <a:p>
            <a:pPr marL="457200" indent="-457200">
              <a:buFont typeface="Arial" panose="020B0604020202020204" pitchFamily="34" charset="0"/>
              <a:buChar char="•"/>
            </a:pPr>
            <a:r>
              <a:rPr lang="uk-UA" sz="2800" smtClean="0"/>
              <a:t>Смажити яєчню</a:t>
            </a:r>
          </a:p>
          <a:p>
            <a:pPr marL="457200" indent="-457200">
              <a:buFont typeface="Arial" panose="020B0604020202020204" pitchFamily="34" charset="0"/>
              <a:buChar char="•"/>
            </a:pPr>
            <a:r>
              <a:rPr lang="uk-UA" sz="2800" smtClean="0"/>
              <a:t>Читати дізасемблер</a:t>
            </a:r>
            <a:endParaRPr lang="en-US" sz="2800" smtClean="0"/>
          </a:p>
        </p:txBody>
      </p:sp>
      <p:pic>
        <p:nvPicPr>
          <p:cNvPr id="12290" name="Picture 2" descr="https://upload.wikimedia.org/wikipedia/commons/thumb/1/1a/15_min.svg/640px-15_mi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5" y="2242274"/>
            <a:ext cx="60960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953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350070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 vs. swaps</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template &lt;size_t N&gt; </a:t>
            </a:r>
          </a:p>
          <a:p>
            <a:r>
              <a:rPr lang="fr-FR" sz="1400">
                <a:solidFill>
                  <a:schemeClr val="tx1"/>
                </a:solidFill>
                <a:latin typeface="Courier New" panose="02070309020205020404" pitchFamily="49" charset="0"/>
                <a:cs typeface="Courier New" panose="02070309020205020404" pitchFamily="49" charset="0"/>
              </a:rPr>
              <a:t>  void index_sort(std::array&lt;int, N&gt;&amp; t) {</a:t>
            </a:r>
          </a:p>
          <a:p>
            <a:r>
              <a:rPr lang="fr-FR" sz="1400">
                <a:solidFill>
                  <a:schemeClr val="tx1"/>
                </a:solidFill>
                <a:latin typeface="Courier New" panose="02070309020205020404" pitchFamily="49" charset="0"/>
                <a:cs typeface="Courier New" panose="02070309020205020404" pitchFamily="49" charset="0"/>
              </a:rPr>
              <a:t>    std::array&lt;int, N&gt; a = t;</a:t>
            </a:r>
          </a:p>
          <a:p>
            <a:r>
              <a:rPr lang="fr-FR" sz="1400">
                <a:solidFill>
                  <a:schemeClr val="tx1"/>
                </a:solidFill>
                <a:latin typeface="Courier New" panose="02070309020205020404" pitchFamily="49" charset="0"/>
                <a:cs typeface="Courier New" panose="02070309020205020404" pitchFamily="49" charset="0"/>
              </a:rPr>
              <a:t>    for(auto i = 0u; i &lt; N; ++i) {</a:t>
            </a:r>
          </a:p>
          <a:p>
            <a:r>
              <a:rPr lang="fr-FR" sz="1400">
                <a:solidFill>
                  <a:schemeClr val="tx1"/>
                </a:solidFill>
                <a:latin typeface="Courier New" panose="02070309020205020404" pitchFamily="49" charset="0"/>
                <a:cs typeface="Courier New" panose="02070309020205020404" pitchFamily="49" charset="0"/>
              </a:rPr>
              <a:t>      auto k = 0u;</a:t>
            </a:r>
          </a:p>
          <a:p>
            <a:r>
              <a:rPr lang="fr-FR" sz="1400">
                <a:solidFill>
                  <a:schemeClr val="tx1"/>
                </a:solidFill>
                <a:latin typeface="Courier New" panose="02070309020205020404" pitchFamily="49" charset="0"/>
                <a:cs typeface="Courier New" panose="02070309020205020404" pitchFamily="49" charset="0"/>
              </a:rPr>
              <a:t>      for(auto j = 0u; j &lt; N; ++j) {</a:t>
            </a:r>
          </a:p>
          <a:p>
            <a:r>
              <a:rPr lang="fr-FR" sz="1400">
                <a:solidFill>
                  <a:schemeClr val="tx1"/>
                </a:solidFill>
                <a:latin typeface="Courier New" panose="02070309020205020404" pitchFamily="49" charset="0"/>
                <a:cs typeface="Courier New" panose="02070309020205020404" pitchFamily="49" charset="0"/>
              </a:rPr>
              <a:t>        if(j &gt; i)</a:t>
            </a:r>
          </a:p>
          <a:p>
            <a:r>
              <a:rPr lang="fr-FR" sz="1400">
                <a:solidFill>
                  <a:schemeClr val="tx1"/>
                </a:solidFill>
                <a:latin typeface="Courier New" panose="02070309020205020404" pitchFamily="49" charset="0"/>
                <a:cs typeface="Courier New" panose="02070309020205020404" pitchFamily="49" charset="0"/>
              </a:rPr>
              <a:t>          k += int(a[i] &gt; a[j]);</a:t>
            </a:r>
          </a:p>
          <a:p>
            <a:r>
              <a:rPr lang="fr-FR" sz="1400">
                <a:solidFill>
                  <a:schemeClr val="tx1"/>
                </a:solidFill>
                <a:latin typeface="Courier New" panose="02070309020205020404" pitchFamily="49" charset="0"/>
                <a:cs typeface="Courier New" panose="02070309020205020404" pitchFamily="49" charset="0"/>
              </a:rPr>
              <a:t>        else if(j &lt; i)</a:t>
            </a:r>
          </a:p>
          <a:p>
            <a:r>
              <a:rPr lang="fr-FR" sz="1400">
                <a:solidFill>
                  <a:schemeClr val="tx1"/>
                </a:solidFill>
                <a:latin typeface="Courier New" panose="02070309020205020404" pitchFamily="49" charset="0"/>
                <a:cs typeface="Courier New" panose="02070309020205020404" pitchFamily="49" charset="0"/>
              </a:rPr>
              <a:t>          k += int(a[i] &gt;= a[j]);</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t[k] = a[i];</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6390406"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smtClean="0">
              <a:solidFill>
                <a:schemeClr val="tx1"/>
              </a:solidFill>
              <a:latin typeface="Courier New" panose="02070309020205020404" pitchFamily="49" charset="0"/>
              <a:cs typeface="Courier New" panose="02070309020205020404" pitchFamily="49" charset="0"/>
            </a:endParaRPr>
          </a:p>
          <a:p>
            <a:r>
              <a:rPr lang="fr-FR" sz="1400" smtClean="0">
                <a:solidFill>
                  <a:schemeClr val="tx1"/>
                </a:solidFill>
                <a:latin typeface="Courier New" panose="02070309020205020404" pitchFamily="49" charset="0"/>
                <a:cs typeface="Courier New" panose="02070309020205020404" pitchFamily="49" charset="0"/>
              </a:rPr>
              <a:t>  void </a:t>
            </a:r>
            <a:r>
              <a:rPr lang="fr-FR" sz="1400">
                <a:solidFill>
                  <a:schemeClr val="tx1"/>
                </a:solidFill>
                <a:latin typeface="Courier New" panose="02070309020205020404" pitchFamily="49" charset="0"/>
                <a:cs typeface="Courier New" panose="02070309020205020404" pitchFamily="49" charset="0"/>
              </a:rPr>
              <a:t>swap_sort(std::array&lt;int,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if (a &gt; 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std::swap(a, b);</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smtClean="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Який варіант швидший?</a:t>
            </a:r>
            <a:endParaRPr lang="en-US" sz="2800" smtClean="0"/>
          </a:p>
        </p:txBody>
      </p:sp>
    </p:spTree>
    <p:extLst>
      <p:ext uri="{BB962C8B-B14F-4D97-AF65-F5344CB8AC3E}">
        <p14:creationId xmlns:p14="http://schemas.microsoft.com/office/powerpoint/2010/main" val="3108018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5825" y="476250"/>
            <a:ext cx="10420350" cy="5905500"/>
          </a:xfrm>
          <a:prstGeom prst="rect">
            <a:avLst/>
          </a:prstGeom>
        </p:spPr>
      </p:pic>
    </p:spTree>
    <p:extLst>
      <p:ext uri="{BB962C8B-B14F-4D97-AF65-F5344CB8AC3E}">
        <p14:creationId xmlns:p14="http://schemas.microsoft.com/office/powerpoint/2010/main" val="7597486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350070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Index sort vs. swaps</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3565244"/>
          </a:xfrm>
          <a:prstGeom prst="rect">
            <a:avLst/>
          </a:prstGeom>
          <a:solidFill>
            <a:schemeClr val="accent6">
              <a:lumMod val="60000"/>
              <a:lumOff val="4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template &lt;size_t N&gt; </a:t>
            </a:r>
          </a:p>
          <a:p>
            <a:r>
              <a:rPr lang="fr-FR" sz="1400">
                <a:solidFill>
                  <a:schemeClr val="tx1"/>
                </a:solidFill>
                <a:latin typeface="Courier New" panose="02070309020205020404" pitchFamily="49" charset="0"/>
                <a:cs typeface="Courier New" panose="02070309020205020404" pitchFamily="49" charset="0"/>
              </a:rPr>
              <a:t>  void index_sort(std::array&lt;int, N&gt;&amp; t) {</a:t>
            </a:r>
          </a:p>
          <a:p>
            <a:r>
              <a:rPr lang="fr-FR" sz="1400">
                <a:solidFill>
                  <a:schemeClr val="tx1"/>
                </a:solidFill>
                <a:latin typeface="Courier New" panose="02070309020205020404" pitchFamily="49" charset="0"/>
                <a:cs typeface="Courier New" panose="02070309020205020404" pitchFamily="49" charset="0"/>
              </a:rPr>
              <a:t>    std::array&lt;int, N&gt; a = t;</a:t>
            </a:r>
          </a:p>
          <a:p>
            <a:r>
              <a:rPr lang="fr-FR" sz="1400">
                <a:solidFill>
                  <a:schemeClr val="tx1"/>
                </a:solidFill>
                <a:latin typeface="Courier New" panose="02070309020205020404" pitchFamily="49" charset="0"/>
                <a:cs typeface="Courier New" panose="02070309020205020404" pitchFamily="49" charset="0"/>
              </a:rPr>
              <a:t>    for(auto i = 0u; i &lt; N; ++i) {</a:t>
            </a:r>
          </a:p>
          <a:p>
            <a:r>
              <a:rPr lang="fr-FR" sz="1400">
                <a:solidFill>
                  <a:schemeClr val="tx1"/>
                </a:solidFill>
                <a:latin typeface="Courier New" panose="02070309020205020404" pitchFamily="49" charset="0"/>
                <a:cs typeface="Courier New" panose="02070309020205020404" pitchFamily="49" charset="0"/>
              </a:rPr>
              <a:t>      auto k = 0u;</a:t>
            </a:r>
          </a:p>
          <a:p>
            <a:r>
              <a:rPr lang="fr-FR" sz="1400">
                <a:solidFill>
                  <a:schemeClr val="tx1"/>
                </a:solidFill>
                <a:latin typeface="Courier New" panose="02070309020205020404" pitchFamily="49" charset="0"/>
                <a:cs typeface="Courier New" panose="02070309020205020404" pitchFamily="49" charset="0"/>
              </a:rPr>
              <a:t>      for(auto j = 0u; j &lt; N; ++j) {</a:t>
            </a:r>
          </a:p>
          <a:p>
            <a:r>
              <a:rPr lang="fr-FR" sz="1400">
                <a:solidFill>
                  <a:schemeClr val="tx1"/>
                </a:solidFill>
                <a:latin typeface="Courier New" panose="02070309020205020404" pitchFamily="49" charset="0"/>
                <a:cs typeface="Courier New" panose="02070309020205020404" pitchFamily="49" charset="0"/>
              </a:rPr>
              <a:t>        if(j &gt; i)</a:t>
            </a:r>
          </a:p>
          <a:p>
            <a:r>
              <a:rPr lang="fr-FR" sz="1400">
                <a:solidFill>
                  <a:schemeClr val="tx1"/>
                </a:solidFill>
                <a:latin typeface="Courier New" panose="02070309020205020404" pitchFamily="49" charset="0"/>
                <a:cs typeface="Courier New" panose="02070309020205020404" pitchFamily="49" charset="0"/>
              </a:rPr>
              <a:t>          k += int(a[i] &gt; a[j]);</a:t>
            </a:r>
          </a:p>
          <a:p>
            <a:r>
              <a:rPr lang="fr-FR" sz="1400">
                <a:solidFill>
                  <a:schemeClr val="tx1"/>
                </a:solidFill>
                <a:latin typeface="Courier New" panose="02070309020205020404" pitchFamily="49" charset="0"/>
                <a:cs typeface="Courier New" panose="02070309020205020404" pitchFamily="49" charset="0"/>
              </a:rPr>
              <a:t>        else if(j &lt; i)</a:t>
            </a:r>
          </a:p>
          <a:p>
            <a:r>
              <a:rPr lang="fr-FR" sz="1400">
                <a:solidFill>
                  <a:schemeClr val="tx1"/>
                </a:solidFill>
                <a:latin typeface="Courier New" panose="02070309020205020404" pitchFamily="49" charset="0"/>
                <a:cs typeface="Courier New" panose="02070309020205020404" pitchFamily="49" charset="0"/>
              </a:rPr>
              <a:t>          k += int(a[i] &gt;= a[j]);</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t[k] = a[i];</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6390406"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smtClean="0">
              <a:solidFill>
                <a:schemeClr val="tx1"/>
              </a:solidFill>
              <a:latin typeface="Courier New" panose="02070309020205020404" pitchFamily="49" charset="0"/>
              <a:cs typeface="Courier New" panose="02070309020205020404" pitchFamily="49" charset="0"/>
            </a:endParaRPr>
          </a:p>
          <a:p>
            <a:r>
              <a:rPr lang="fr-FR" sz="1400" smtClean="0">
                <a:solidFill>
                  <a:schemeClr val="tx1"/>
                </a:solidFill>
                <a:latin typeface="Courier New" panose="02070309020205020404" pitchFamily="49" charset="0"/>
                <a:cs typeface="Courier New" panose="02070309020205020404" pitchFamily="49" charset="0"/>
              </a:rPr>
              <a:t>  void </a:t>
            </a:r>
            <a:r>
              <a:rPr lang="fr-FR" sz="1400">
                <a:solidFill>
                  <a:schemeClr val="tx1"/>
                </a:solidFill>
                <a:latin typeface="Courier New" panose="02070309020205020404" pitchFamily="49" charset="0"/>
                <a:cs typeface="Courier New" panose="02070309020205020404" pitchFamily="49" charset="0"/>
              </a:rPr>
              <a:t>swap_sort(std::array&lt;int,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if (a &gt; 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std::swap(a, b);</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smtClean="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Лівий в три рази</a:t>
            </a:r>
            <a:endParaRPr lang="en-US" sz="2800" smtClean="0"/>
          </a:p>
        </p:txBody>
      </p:sp>
    </p:spTree>
    <p:extLst>
      <p:ext uri="{BB962C8B-B14F-4D97-AF65-F5344CB8AC3E}">
        <p14:creationId xmlns:p14="http://schemas.microsoft.com/office/powerpoint/2010/main" val="30974972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4809137"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Swaps vs. std::min/std::max</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void swap_sort(std::array&lt;int,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if (a &gt; b)</a:t>
            </a:r>
          </a:p>
          <a:p>
            <a:r>
              <a:rPr lang="fr-FR" sz="1400">
                <a:solidFill>
                  <a:schemeClr val="tx1"/>
                </a:solidFill>
                <a:latin typeface="Courier New" panose="02070309020205020404" pitchFamily="49" charset="0"/>
                <a:cs typeface="Courier New" panose="02070309020205020404" pitchFamily="49" charset="0"/>
              </a:rPr>
              <a:t>        std::swap(a, b);</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6390406"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smtClean="0">
                <a:solidFill>
                  <a:schemeClr val="tx1"/>
                </a:solidFill>
                <a:latin typeface="Courier New" panose="02070309020205020404" pitchFamily="49" charset="0"/>
                <a:cs typeface="Courier New" panose="02070309020205020404" pitchFamily="49" charset="0"/>
              </a:rPr>
              <a:t>  </a:t>
            </a:r>
          </a:p>
          <a:p>
            <a:r>
              <a:rPr lang="fr-FR" sz="1400" smtClean="0">
                <a:solidFill>
                  <a:schemeClr val="tx1"/>
                </a:solidFill>
                <a:latin typeface="Courier New" panose="02070309020205020404" pitchFamily="49" charset="0"/>
                <a:cs typeface="Courier New" panose="02070309020205020404" pitchFamily="49" charset="0"/>
              </a:rPr>
              <a:t>  void </a:t>
            </a:r>
            <a:r>
              <a:rPr lang="fr-FR" sz="1400">
                <a:solidFill>
                  <a:schemeClr val="tx1"/>
                </a:solidFill>
                <a:latin typeface="Courier New" panose="02070309020205020404" pitchFamily="49" charset="0"/>
                <a:cs typeface="Courier New" panose="02070309020205020404" pitchFamily="49" charset="0"/>
              </a:rPr>
              <a:t>swap_sort_no_ifs</a:t>
            </a:r>
          </a:p>
          <a:p>
            <a:r>
              <a:rPr lang="fr-FR" sz="1400">
                <a:solidFill>
                  <a:schemeClr val="tx1"/>
                </a:solidFill>
                <a:latin typeface="Courier New" panose="02070309020205020404" pitchFamily="49" charset="0"/>
                <a:cs typeface="Courier New" panose="02070309020205020404" pitchFamily="49" charset="0"/>
              </a:rPr>
              <a:t>    (std::array&lt;int,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const auto temp = std::min(a, 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b = std::max(a, 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a = temp;</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smtClean="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Який варіант швидший?</a:t>
            </a:r>
            <a:endParaRPr lang="en-US" sz="2800" smtClean="0"/>
          </a:p>
        </p:txBody>
      </p:sp>
    </p:spTree>
    <p:extLst>
      <p:ext uri="{BB962C8B-B14F-4D97-AF65-F5344CB8AC3E}">
        <p14:creationId xmlns:p14="http://schemas.microsoft.com/office/powerpoint/2010/main" val="1365088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0878" y="0"/>
            <a:ext cx="9050244" cy="6858000"/>
          </a:xfrm>
          <a:prstGeom prst="rect">
            <a:avLst/>
          </a:prstGeom>
        </p:spPr>
      </p:pic>
    </p:spTree>
    <p:extLst>
      <p:ext uri="{BB962C8B-B14F-4D97-AF65-F5344CB8AC3E}">
        <p14:creationId xmlns:p14="http://schemas.microsoft.com/office/powerpoint/2010/main" val="10821381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4809137"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Swaps vs. std::min/std::max</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3565244"/>
          </a:xfrm>
          <a:prstGeom prst="rect">
            <a:avLst/>
          </a:prstGeom>
          <a:solidFill>
            <a:schemeClr val="accent6">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void swap_sort(std::array&lt;int,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if (a &gt; b)</a:t>
            </a:r>
          </a:p>
          <a:p>
            <a:r>
              <a:rPr lang="fr-FR" sz="1400">
                <a:solidFill>
                  <a:schemeClr val="tx1"/>
                </a:solidFill>
                <a:latin typeface="Courier New" panose="02070309020205020404" pitchFamily="49" charset="0"/>
                <a:cs typeface="Courier New" panose="02070309020205020404" pitchFamily="49" charset="0"/>
              </a:rPr>
              <a:t>        std::swap(a, b);</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6390406"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smtClean="0">
                <a:solidFill>
                  <a:schemeClr val="tx1"/>
                </a:solidFill>
                <a:latin typeface="Courier New" panose="02070309020205020404" pitchFamily="49" charset="0"/>
                <a:cs typeface="Courier New" panose="02070309020205020404" pitchFamily="49" charset="0"/>
              </a:rPr>
              <a:t>  </a:t>
            </a:r>
          </a:p>
          <a:p>
            <a:r>
              <a:rPr lang="fr-FR" sz="1400" smtClean="0">
                <a:solidFill>
                  <a:schemeClr val="tx1"/>
                </a:solidFill>
                <a:latin typeface="Courier New" panose="02070309020205020404" pitchFamily="49" charset="0"/>
                <a:cs typeface="Courier New" panose="02070309020205020404" pitchFamily="49" charset="0"/>
              </a:rPr>
              <a:t>  void </a:t>
            </a:r>
            <a:r>
              <a:rPr lang="fr-FR" sz="1400">
                <a:solidFill>
                  <a:schemeClr val="tx1"/>
                </a:solidFill>
                <a:latin typeface="Courier New" panose="02070309020205020404" pitchFamily="49" charset="0"/>
                <a:cs typeface="Courier New" panose="02070309020205020404" pitchFamily="49" charset="0"/>
              </a:rPr>
              <a:t>swap_sort_no_ifs</a:t>
            </a:r>
          </a:p>
          <a:p>
            <a:r>
              <a:rPr lang="fr-FR" sz="1400">
                <a:solidFill>
                  <a:schemeClr val="tx1"/>
                </a:solidFill>
                <a:latin typeface="Courier New" panose="02070309020205020404" pitchFamily="49" charset="0"/>
                <a:cs typeface="Courier New" panose="02070309020205020404" pitchFamily="49" charset="0"/>
              </a:rPr>
              <a:t>    (std::array&lt;int,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const auto temp = std::min(a, 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b = std::max(a, 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a = temp;</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smtClean="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Лівий, але не в рази. Майже однаково.</a:t>
            </a:r>
            <a:endParaRPr lang="en-US" sz="2800" smtClean="0"/>
          </a:p>
        </p:txBody>
      </p:sp>
    </p:spTree>
    <p:extLst>
      <p:ext uri="{BB962C8B-B14F-4D97-AF65-F5344CB8AC3E}">
        <p14:creationId xmlns:p14="http://schemas.microsoft.com/office/powerpoint/2010/main" val="5106808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0600" y="1314450"/>
            <a:ext cx="10420350" cy="5543550"/>
          </a:xfrm>
          <a:prstGeom prst="rect">
            <a:avLst/>
          </a:prstGeom>
        </p:spPr>
      </p:pic>
      <p:sp>
        <p:nvSpPr>
          <p:cNvPr id="5" name="Rectangle 4"/>
          <p:cNvSpPr/>
          <p:nvPr/>
        </p:nvSpPr>
        <p:spPr>
          <a:xfrm>
            <a:off x="669424" y="647049"/>
            <a:ext cx="123944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Clang!</a:t>
            </a:r>
            <a:endParaRPr lang="ru-RU" sz="3200" smtClean="0">
              <a:solidFill>
                <a:srgbClr val="1F497D"/>
              </a:solidFill>
              <a:effectLst/>
              <a:latin typeface="Calibri" panose="020F0502020204030204" pitchFamily="34" charset="0"/>
              <a:ea typeface="Calibri" panose="020F0502020204030204" pitchFamily="34" charset="0"/>
            </a:endParaRPr>
          </a:p>
        </p:txBody>
      </p:sp>
      <p:pic>
        <p:nvPicPr>
          <p:cNvPr id="6146" name="Picture 2" descr="Image result for clang wiki -r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4112" y="0"/>
            <a:ext cx="2473325" cy="1857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760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4809137"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Swaps vs. std::min/std::max</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void swap_sort(std::array&lt;int,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if (a &gt; b)</a:t>
            </a:r>
          </a:p>
          <a:p>
            <a:r>
              <a:rPr lang="fr-FR" sz="1400">
                <a:solidFill>
                  <a:schemeClr val="tx1"/>
                </a:solidFill>
                <a:latin typeface="Courier New" panose="02070309020205020404" pitchFamily="49" charset="0"/>
                <a:cs typeface="Courier New" panose="02070309020205020404" pitchFamily="49" charset="0"/>
              </a:rPr>
              <a:t>        std::swap(a, b);</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6390406" y="1658509"/>
            <a:ext cx="4981228" cy="3565244"/>
          </a:xfrm>
          <a:prstGeom prst="rect">
            <a:avLst/>
          </a:prstGeom>
          <a:solidFill>
            <a:schemeClr val="accent6">
              <a:lumMod val="60000"/>
              <a:lumOff val="4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smtClean="0">
                <a:solidFill>
                  <a:schemeClr val="tx1"/>
                </a:solidFill>
                <a:latin typeface="Courier New" panose="02070309020205020404" pitchFamily="49" charset="0"/>
                <a:cs typeface="Courier New" panose="02070309020205020404" pitchFamily="49" charset="0"/>
              </a:rPr>
              <a:t>  </a:t>
            </a:r>
          </a:p>
          <a:p>
            <a:r>
              <a:rPr lang="fr-FR" sz="1400" smtClean="0">
                <a:solidFill>
                  <a:schemeClr val="tx1"/>
                </a:solidFill>
                <a:latin typeface="Courier New" panose="02070309020205020404" pitchFamily="49" charset="0"/>
                <a:cs typeface="Courier New" panose="02070309020205020404" pitchFamily="49" charset="0"/>
              </a:rPr>
              <a:t>  void </a:t>
            </a:r>
            <a:r>
              <a:rPr lang="fr-FR" sz="1400">
                <a:solidFill>
                  <a:schemeClr val="tx1"/>
                </a:solidFill>
                <a:latin typeface="Courier New" panose="02070309020205020404" pitchFamily="49" charset="0"/>
                <a:cs typeface="Courier New" panose="02070309020205020404" pitchFamily="49" charset="0"/>
              </a:rPr>
              <a:t>swap_sort_no_ifs</a:t>
            </a:r>
          </a:p>
          <a:p>
            <a:r>
              <a:rPr lang="fr-FR" sz="1400">
                <a:solidFill>
                  <a:schemeClr val="tx1"/>
                </a:solidFill>
                <a:latin typeface="Courier New" panose="02070309020205020404" pitchFamily="49" charset="0"/>
                <a:cs typeface="Courier New" panose="02070309020205020404" pitchFamily="49" charset="0"/>
              </a:rPr>
              <a:t>    (std::array&lt;int,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const auto temp = std::min(a, 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b = std::max(a, 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a = temp;</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smtClean="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Правий в 5 разів!</a:t>
            </a:r>
            <a:endParaRPr lang="en-US" sz="2800" smtClean="0"/>
          </a:p>
        </p:txBody>
      </p:sp>
    </p:spTree>
    <p:extLst>
      <p:ext uri="{BB962C8B-B14F-4D97-AF65-F5344CB8AC3E}">
        <p14:creationId xmlns:p14="http://schemas.microsoft.com/office/powerpoint/2010/main" val="29114641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5647315"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std::min/std::max</a:t>
            </a:r>
            <a:r>
              <a:rPr lang="uk-UA" sz="3200" smtClean="0">
                <a:solidFill>
                  <a:srgbClr val="1F497D"/>
                </a:solidFill>
                <a:latin typeface="Calibri" panose="020F0502020204030204" pitchFamily="34" charset="0"/>
                <a:ea typeface="Calibri" panose="020F0502020204030204" pitchFamily="34" charset="0"/>
              </a:rPr>
              <a:t> </a:t>
            </a:r>
            <a:r>
              <a:rPr lang="en-US" sz="3200" smtClean="0">
                <a:solidFill>
                  <a:srgbClr val="1F497D"/>
                </a:solidFill>
                <a:latin typeface="Calibri" panose="020F0502020204030204" pitchFamily="34" charset="0"/>
                <a:ea typeface="Calibri" panose="020F0502020204030204" pitchFamily="34" charset="0"/>
              </a:rPr>
              <a:t>vs. arithmetics</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void swap_sort_no_ifs</a:t>
            </a:r>
          </a:p>
          <a:p>
            <a:r>
              <a:rPr lang="fr-FR" sz="1400">
                <a:solidFill>
                  <a:schemeClr val="tx1"/>
                </a:solidFill>
                <a:latin typeface="Courier New" panose="02070309020205020404" pitchFamily="49" charset="0"/>
                <a:cs typeface="Courier New" panose="02070309020205020404" pitchFamily="49" charset="0"/>
              </a:rPr>
              <a:t>    (std::array&lt;int,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const auto temp = std::min(a, b);</a:t>
            </a:r>
          </a:p>
          <a:p>
            <a:r>
              <a:rPr lang="fr-FR" sz="1400">
                <a:solidFill>
                  <a:schemeClr val="tx1"/>
                </a:solidFill>
                <a:latin typeface="Courier New" panose="02070309020205020404" pitchFamily="49" charset="0"/>
                <a:cs typeface="Courier New" panose="02070309020205020404" pitchFamily="49" charset="0"/>
              </a:rPr>
              <a:t>      b = std::max(a, b);</a:t>
            </a:r>
          </a:p>
          <a:p>
            <a:r>
              <a:rPr lang="fr-FR" sz="1400">
                <a:solidFill>
                  <a:schemeClr val="tx1"/>
                </a:solidFill>
                <a:latin typeface="Courier New" panose="02070309020205020404" pitchFamily="49" charset="0"/>
                <a:cs typeface="Courier New" panose="02070309020205020404" pitchFamily="49" charset="0"/>
              </a:rPr>
              <a:t>      a = temp;</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6390406"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smtClean="0">
                <a:solidFill>
                  <a:schemeClr val="tx1"/>
                </a:solidFill>
                <a:latin typeface="Courier New" panose="02070309020205020404" pitchFamily="49" charset="0"/>
                <a:cs typeface="Courier New" panose="02070309020205020404" pitchFamily="49" charset="0"/>
              </a:rPr>
              <a:t>  </a:t>
            </a:r>
          </a:p>
          <a:p>
            <a:r>
              <a:rPr lang="fr-FR" sz="1400" smtClean="0">
                <a:solidFill>
                  <a:schemeClr val="tx1"/>
                </a:solidFill>
                <a:latin typeface="Courier New" panose="02070309020205020404" pitchFamily="49" charset="0"/>
                <a:cs typeface="Courier New" panose="02070309020205020404" pitchFamily="49" charset="0"/>
              </a:rPr>
              <a:t>  void </a:t>
            </a:r>
            <a:r>
              <a:rPr lang="fr-FR" sz="1400">
                <a:solidFill>
                  <a:schemeClr val="tx1"/>
                </a:solidFill>
                <a:latin typeface="Courier New" panose="02070309020205020404" pitchFamily="49" charset="0"/>
                <a:cs typeface="Courier New" panose="02070309020205020404" pitchFamily="49" charset="0"/>
              </a:rPr>
              <a:t>swap_sort_arithmetic_hack</a:t>
            </a:r>
          </a:p>
          <a:p>
            <a:r>
              <a:rPr lang="fr-FR" sz="1400">
                <a:solidFill>
                  <a:schemeClr val="tx1"/>
                </a:solidFill>
                <a:latin typeface="Courier New" panose="02070309020205020404" pitchFamily="49" charset="0"/>
                <a:cs typeface="Courier New" panose="02070309020205020404" pitchFamily="49" charset="0"/>
              </a:rPr>
              <a:t>    (std::array&lt;int,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auto sum = a+b;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auto diff = std::abs(a-b);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a = (sum - diff) / 2;</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b = (sum + diff) / 2;</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smtClean="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Який варіант швидший?</a:t>
            </a:r>
            <a:endParaRPr lang="en-US" sz="2800" smtClean="0"/>
          </a:p>
        </p:txBody>
      </p:sp>
    </p:spTree>
    <p:extLst>
      <p:ext uri="{BB962C8B-B14F-4D97-AF65-F5344CB8AC3E}">
        <p14:creationId xmlns:p14="http://schemas.microsoft.com/office/powerpoint/2010/main" val="39383284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3989" y="0"/>
            <a:ext cx="6624021" cy="6858000"/>
          </a:xfrm>
          <a:prstGeom prst="rect">
            <a:avLst/>
          </a:prstGeom>
        </p:spPr>
      </p:pic>
    </p:spTree>
    <p:extLst>
      <p:ext uri="{BB962C8B-B14F-4D97-AF65-F5344CB8AC3E}">
        <p14:creationId xmlns:p14="http://schemas.microsoft.com/office/powerpoint/2010/main" val="402117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69424" y="647049"/>
            <a:ext cx="3424912" cy="584775"/>
          </a:xfrm>
          <a:prstGeom prst="rect">
            <a:avLst/>
          </a:prstGeom>
        </p:spPr>
        <p:txBody>
          <a:bodyPr wrap="none">
            <a:spAutoFit/>
          </a:bodyPr>
          <a:lstStyle/>
          <a:p>
            <a:r>
              <a:rPr lang="uk-UA" sz="3200" smtClean="0">
                <a:solidFill>
                  <a:srgbClr val="1F497D"/>
                </a:solidFill>
                <a:effectLst/>
                <a:latin typeface="Calibri" panose="020F0502020204030204" pitchFamily="34" charset="0"/>
                <a:ea typeface="Calibri" panose="020F0502020204030204" pitchFamily="34" charset="0"/>
              </a:rPr>
              <a:t>Дуже-дуже погано</a:t>
            </a:r>
            <a:endParaRPr lang="en-US" sz="3200"/>
          </a:p>
        </p:txBody>
      </p:sp>
      <p:sp>
        <p:nvSpPr>
          <p:cNvPr id="4" name="TextBox 3"/>
          <p:cNvSpPr txBox="1"/>
          <p:nvPr/>
        </p:nvSpPr>
        <p:spPr>
          <a:xfrm>
            <a:off x="1070044" y="1750900"/>
            <a:ext cx="7474995" cy="3970318"/>
          </a:xfrm>
          <a:prstGeom prst="rect">
            <a:avLst/>
          </a:prstGeom>
          <a:noFill/>
        </p:spPr>
        <p:txBody>
          <a:bodyPr wrap="none" rtlCol="0">
            <a:spAutoFit/>
          </a:bodyPr>
          <a:lstStyle/>
          <a:p>
            <a:r>
              <a:rPr lang="uk-UA" sz="2800" smtClean="0"/>
              <a:t>Навички діляться на дві категроії</a:t>
            </a:r>
            <a:endParaRPr lang="en-US" sz="2800" smtClean="0"/>
          </a:p>
          <a:p>
            <a:r>
              <a:rPr lang="uk-UA" sz="2800" smtClean="0"/>
              <a:t>Небезпечні якщо вивчені дуже-дуже погано:</a:t>
            </a:r>
          </a:p>
          <a:p>
            <a:pPr marL="457200" indent="-457200">
              <a:buFont typeface="Arial" panose="020B0604020202020204" pitchFamily="34" charset="0"/>
              <a:buChar char="•"/>
            </a:pPr>
            <a:r>
              <a:rPr lang="uk-UA" sz="2800" smtClean="0"/>
              <a:t>Грати на саксофоні</a:t>
            </a:r>
          </a:p>
          <a:p>
            <a:pPr marL="457200" indent="-457200">
              <a:buFont typeface="Arial" panose="020B0604020202020204" pitchFamily="34" charset="0"/>
              <a:buChar char="•"/>
            </a:pPr>
            <a:r>
              <a:rPr lang="uk-UA" sz="2800" smtClean="0"/>
              <a:t>Їздити на мотоциклі</a:t>
            </a:r>
          </a:p>
          <a:p>
            <a:endParaRPr lang="uk-UA" sz="2800"/>
          </a:p>
          <a:p>
            <a:r>
              <a:rPr lang="uk-UA" sz="2800" smtClean="0"/>
              <a:t>Корисні навіть якщо вивчені дуже-дуже погано:</a:t>
            </a:r>
          </a:p>
          <a:p>
            <a:pPr marL="457200" indent="-457200">
              <a:buFont typeface="Arial" panose="020B0604020202020204" pitchFamily="34" charset="0"/>
              <a:buChar char="•"/>
            </a:pPr>
            <a:r>
              <a:rPr lang="uk-UA" sz="2800" smtClean="0"/>
              <a:t>Смажити яєчню</a:t>
            </a:r>
          </a:p>
          <a:p>
            <a:pPr marL="457200" indent="-457200">
              <a:buFont typeface="Arial" panose="020B0604020202020204" pitchFamily="34" charset="0"/>
              <a:buChar char="•"/>
            </a:pPr>
            <a:r>
              <a:rPr lang="uk-UA" sz="2800" smtClean="0"/>
              <a:t>Читати дізасемблер</a:t>
            </a:r>
          </a:p>
          <a:p>
            <a:endParaRPr lang="en-US" sz="2800" smtClean="0"/>
          </a:p>
        </p:txBody>
      </p:sp>
    </p:spTree>
    <p:extLst>
      <p:ext uri="{BB962C8B-B14F-4D97-AF65-F5344CB8AC3E}">
        <p14:creationId xmlns:p14="http://schemas.microsoft.com/office/powerpoint/2010/main" val="18199447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5647315"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std::min/std::max</a:t>
            </a:r>
            <a:r>
              <a:rPr lang="uk-UA" sz="3200" smtClean="0">
                <a:solidFill>
                  <a:srgbClr val="1F497D"/>
                </a:solidFill>
                <a:latin typeface="Calibri" panose="020F0502020204030204" pitchFamily="34" charset="0"/>
                <a:ea typeface="Calibri" panose="020F0502020204030204" pitchFamily="34" charset="0"/>
              </a:rPr>
              <a:t> </a:t>
            </a:r>
            <a:r>
              <a:rPr lang="en-US" sz="3200" smtClean="0">
                <a:solidFill>
                  <a:srgbClr val="1F497D"/>
                </a:solidFill>
                <a:latin typeface="Calibri" panose="020F0502020204030204" pitchFamily="34" charset="0"/>
                <a:ea typeface="Calibri" panose="020F0502020204030204" pitchFamily="34" charset="0"/>
              </a:rPr>
              <a:t>vs. arithmetics</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void swap_sort_no_ifs</a:t>
            </a:r>
          </a:p>
          <a:p>
            <a:r>
              <a:rPr lang="fr-FR" sz="1400">
                <a:solidFill>
                  <a:schemeClr val="tx1"/>
                </a:solidFill>
                <a:latin typeface="Courier New" panose="02070309020205020404" pitchFamily="49" charset="0"/>
                <a:cs typeface="Courier New" panose="02070309020205020404" pitchFamily="49" charset="0"/>
              </a:rPr>
              <a:t>    (std::array&lt;int,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const auto temp = std::min(a, b);</a:t>
            </a:r>
          </a:p>
          <a:p>
            <a:r>
              <a:rPr lang="fr-FR" sz="1400">
                <a:solidFill>
                  <a:schemeClr val="tx1"/>
                </a:solidFill>
                <a:latin typeface="Courier New" panose="02070309020205020404" pitchFamily="49" charset="0"/>
                <a:cs typeface="Courier New" panose="02070309020205020404" pitchFamily="49" charset="0"/>
              </a:rPr>
              <a:t>      b = std::max(a, b);</a:t>
            </a:r>
          </a:p>
          <a:p>
            <a:r>
              <a:rPr lang="fr-FR" sz="1400">
                <a:solidFill>
                  <a:schemeClr val="tx1"/>
                </a:solidFill>
                <a:latin typeface="Courier New" panose="02070309020205020404" pitchFamily="49" charset="0"/>
                <a:cs typeface="Courier New" panose="02070309020205020404" pitchFamily="49" charset="0"/>
              </a:rPr>
              <a:t>      a = temp;</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6390406" y="1658509"/>
            <a:ext cx="4981228" cy="3565244"/>
          </a:xfrm>
          <a:prstGeom prst="rect">
            <a:avLst/>
          </a:prstGeom>
          <a:solidFill>
            <a:schemeClr val="accent6">
              <a:lumMod val="60000"/>
              <a:lumOff val="4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smtClean="0">
                <a:solidFill>
                  <a:schemeClr val="tx1"/>
                </a:solidFill>
                <a:latin typeface="Courier New" panose="02070309020205020404" pitchFamily="49" charset="0"/>
                <a:cs typeface="Courier New" panose="02070309020205020404" pitchFamily="49" charset="0"/>
              </a:rPr>
              <a:t>  </a:t>
            </a:r>
          </a:p>
          <a:p>
            <a:r>
              <a:rPr lang="fr-FR" sz="1400" smtClean="0">
                <a:solidFill>
                  <a:schemeClr val="tx1"/>
                </a:solidFill>
                <a:latin typeface="Courier New" panose="02070309020205020404" pitchFamily="49" charset="0"/>
                <a:cs typeface="Courier New" panose="02070309020205020404" pitchFamily="49" charset="0"/>
              </a:rPr>
              <a:t>  void </a:t>
            </a:r>
            <a:r>
              <a:rPr lang="fr-FR" sz="1400">
                <a:solidFill>
                  <a:schemeClr val="tx1"/>
                </a:solidFill>
                <a:latin typeface="Courier New" panose="02070309020205020404" pitchFamily="49" charset="0"/>
                <a:cs typeface="Courier New" panose="02070309020205020404" pitchFamily="49" charset="0"/>
              </a:rPr>
              <a:t>swap_sort_arithmetic_hack</a:t>
            </a:r>
          </a:p>
          <a:p>
            <a:r>
              <a:rPr lang="fr-FR" sz="1400">
                <a:solidFill>
                  <a:schemeClr val="tx1"/>
                </a:solidFill>
                <a:latin typeface="Courier New" panose="02070309020205020404" pitchFamily="49" charset="0"/>
                <a:cs typeface="Courier New" panose="02070309020205020404" pitchFamily="49" charset="0"/>
              </a:rPr>
              <a:t>    (std::array&lt;int,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auto sum = a+b;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auto diff = std::abs(a-b);</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a = (sum - diff) / 2;</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b = (sum + diff) / 2;</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smtClean="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Правий в 2 рази.</a:t>
            </a:r>
            <a:endParaRPr lang="en-US" sz="2800" smtClean="0"/>
          </a:p>
        </p:txBody>
      </p:sp>
    </p:spTree>
    <p:extLst>
      <p:ext uri="{BB962C8B-B14F-4D97-AF65-F5344CB8AC3E}">
        <p14:creationId xmlns:p14="http://schemas.microsoft.com/office/powerpoint/2010/main" val="28766149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439338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arithmetics</a:t>
            </a:r>
            <a:r>
              <a:rPr lang="uk-UA" sz="3200" smtClean="0">
                <a:solidFill>
                  <a:srgbClr val="1F497D"/>
                </a:solidFill>
                <a:latin typeface="Calibri" panose="020F0502020204030204" pitchFamily="34" charset="0"/>
                <a:ea typeface="Calibri" panose="020F0502020204030204" pitchFamily="34" charset="0"/>
              </a:rPr>
              <a:t> </a:t>
            </a:r>
            <a:r>
              <a:rPr lang="en-US" sz="3200" smtClean="0">
                <a:solidFill>
                  <a:srgbClr val="1F497D"/>
                </a:solidFill>
                <a:latin typeface="Calibri" panose="020F0502020204030204" pitchFamily="34" charset="0"/>
                <a:ea typeface="Calibri" panose="020F0502020204030204" pitchFamily="34" charset="0"/>
              </a:rPr>
              <a:t>vs. bit magic</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void swap_sort_arithmetic_hack</a:t>
            </a:r>
          </a:p>
          <a:p>
            <a:r>
              <a:rPr lang="fr-FR" sz="1400">
                <a:solidFill>
                  <a:schemeClr val="tx1"/>
                </a:solidFill>
                <a:latin typeface="Courier New" panose="02070309020205020404" pitchFamily="49" charset="0"/>
                <a:cs typeface="Courier New" panose="02070309020205020404" pitchFamily="49" charset="0"/>
              </a:rPr>
              <a:t>    (std::array&lt;int,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auto sum = a+b;</a:t>
            </a:r>
          </a:p>
          <a:p>
            <a:r>
              <a:rPr lang="fr-FR" sz="1400">
                <a:solidFill>
                  <a:schemeClr val="tx1"/>
                </a:solidFill>
                <a:latin typeface="Courier New" panose="02070309020205020404" pitchFamily="49" charset="0"/>
                <a:cs typeface="Courier New" panose="02070309020205020404" pitchFamily="49" charset="0"/>
              </a:rPr>
              <a:t>      auto diff = std::abs(a-b);</a:t>
            </a:r>
          </a:p>
          <a:p>
            <a:r>
              <a:rPr lang="fr-FR" sz="1400">
                <a:solidFill>
                  <a:schemeClr val="tx1"/>
                </a:solidFill>
                <a:latin typeface="Courier New" panose="02070309020205020404" pitchFamily="49" charset="0"/>
                <a:cs typeface="Courier New" panose="02070309020205020404" pitchFamily="49" charset="0"/>
              </a:rPr>
              <a:t>      a = (sum - diff) / 2;</a:t>
            </a:r>
          </a:p>
          <a:p>
            <a:r>
              <a:rPr lang="fr-FR" sz="1400">
                <a:solidFill>
                  <a:schemeClr val="tx1"/>
                </a:solidFill>
                <a:latin typeface="Courier New" panose="02070309020205020404" pitchFamily="49" charset="0"/>
                <a:cs typeface="Courier New" panose="02070309020205020404" pitchFamily="49" charset="0"/>
              </a:rPr>
              <a:t>      b = (sum + diff) / 2;</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6390406"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smtClean="0">
                <a:solidFill>
                  <a:schemeClr val="tx1"/>
                </a:solidFill>
                <a:latin typeface="Courier New" panose="02070309020205020404" pitchFamily="49" charset="0"/>
                <a:cs typeface="Courier New" panose="02070309020205020404" pitchFamily="49" charset="0"/>
              </a:rPr>
              <a:t>  </a:t>
            </a:r>
          </a:p>
          <a:p>
            <a:r>
              <a:rPr lang="fr-FR" sz="1400" smtClean="0">
                <a:solidFill>
                  <a:schemeClr val="tx1"/>
                </a:solidFill>
                <a:latin typeface="Courier New" panose="02070309020205020404" pitchFamily="49" charset="0"/>
                <a:cs typeface="Courier New" panose="02070309020205020404" pitchFamily="49" charset="0"/>
              </a:rPr>
              <a:t>  void </a:t>
            </a:r>
            <a:r>
              <a:rPr lang="fr-FR" sz="1400">
                <a:solidFill>
                  <a:schemeClr val="tx1"/>
                </a:solidFill>
                <a:latin typeface="Courier New" panose="02070309020205020404" pitchFamily="49" charset="0"/>
                <a:cs typeface="Courier New" panose="02070309020205020404" pitchFamily="49" charset="0"/>
              </a:rPr>
              <a:t>swap_sort_bit_hack</a:t>
            </a:r>
          </a:p>
          <a:p>
            <a:r>
              <a:rPr lang="fr-FR" sz="1400">
                <a:solidFill>
                  <a:schemeClr val="tx1"/>
                </a:solidFill>
                <a:latin typeface="Courier New" panose="02070309020205020404" pitchFamily="49" charset="0"/>
                <a:cs typeface="Courier New" panose="02070309020205020404" pitchFamily="49" charset="0"/>
              </a:rPr>
              <a:t>    (std::array&lt;int, 3&gt;&amp; t) {</a:t>
            </a:r>
          </a:p>
          <a:p>
            <a:r>
              <a:rPr lang="fr-FR" sz="1400">
                <a:solidFill>
                  <a:schemeClr val="tx1"/>
                </a:solidFill>
                <a:latin typeface="Courier New" panose="02070309020205020404" pitchFamily="49" charset="0"/>
                <a:cs typeface="Courier New" panose="02070309020205020404" pitchFamily="49" charset="0"/>
              </a:rPr>
              <a:t>    auto sort_ = [](auto&amp; x, auto&amp; y)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constexpr auto shift =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(sizeof(int) * CHAR_BIT - 1);</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const auto temp =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y + ((x - y) &amp; ((x - y) &gt;&gt; shift));</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y </a:t>
            </a:r>
            <a:r>
              <a:rPr lang="fr-FR" sz="1400">
                <a:solidFill>
                  <a:schemeClr val="tx1"/>
                </a:solidFill>
                <a:latin typeface="Courier New" panose="02070309020205020404" pitchFamily="49" charset="0"/>
                <a:cs typeface="Courier New" panose="02070309020205020404" pitchFamily="49" charset="0"/>
              </a:rPr>
              <a:t>= </a:t>
            </a:r>
            <a:endParaRPr lang="fr-FR" sz="1400" smtClean="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x </a:t>
            </a:r>
            <a:r>
              <a:rPr lang="fr-FR" sz="1400">
                <a:solidFill>
                  <a:schemeClr val="tx1"/>
                </a:solidFill>
                <a:latin typeface="Courier New" panose="02070309020205020404" pitchFamily="49" charset="0"/>
                <a:cs typeface="Courier New" panose="02070309020205020404" pitchFamily="49" charset="0"/>
              </a:rPr>
              <a:t>- ((x - y) &amp; ((x - y) &gt;&gt; shift));</a:t>
            </a:r>
          </a:p>
          <a:p>
            <a:r>
              <a:rPr lang="fr-FR" sz="1400">
                <a:solidFill>
                  <a:schemeClr val="tx1"/>
                </a:solidFill>
                <a:latin typeface="Courier New" panose="02070309020205020404" pitchFamily="49" charset="0"/>
                <a:cs typeface="Courier New" panose="02070309020205020404" pitchFamily="49" charset="0"/>
              </a:rPr>
              <a:t>        x = temp;</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Який варіант швидший?</a:t>
            </a:r>
            <a:endParaRPr lang="en-US" sz="2800" smtClean="0"/>
          </a:p>
        </p:txBody>
      </p:sp>
    </p:spTree>
    <p:extLst>
      <p:ext uri="{BB962C8B-B14F-4D97-AF65-F5344CB8AC3E}">
        <p14:creationId xmlns:p14="http://schemas.microsoft.com/office/powerpoint/2010/main" val="20639385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3989" y="0"/>
            <a:ext cx="6624021" cy="6858000"/>
          </a:xfrm>
          <a:prstGeom prst="rect">
            <a:avLst/>
          </a:prstGeom>
        </p:spPr>
      </p:pic>
    </p:spTree>
    <p:extLst>
      <p:ext uri="{BB962C8B-B14F-4D97-AF65-F5344CB8AC3E}">
        <p14:creationId xmlns:p14="http://schemas.microsoft.com/office/powerpoint/2010/main" val="18403098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4393382" cy="584775"/>
          </a:xfrm>
          <a:prstGeom prst="rect">
            <a:avLst/>
          </a:prstGeom>
        </p:spPr>
        <p:txBody>
          <a:bodyPr wrap="none">
            <a:spAutoFit/>
          </a:bodyPr>
          <a:lstStyle/>
          <a:p>
            <a:r>
              <a:rPr lang="en-US" sz="3200" smtClean="0">
                <a:solidFill>
                  <a:srgbClr val="1F497D"/>
                </a:solidFill>
                <a:latin typeface="Calibri" panose="020F0502020204030204" pitchFamily="34" charset="0"/>
                <a:ea typeface="Calibri" panose="020F0502020204030204" pitchFamily="34" charset="0"/>
              </a:rPr>
              <a:t>arithmetics</a:t>
            </a:r>
            <a:r>
              <a:rPr lang="uk-UA" sz="3200" smtClean="0">
                <a:solidFill>
                  <a:srgbClr val="1F497D"/>
                </a:solidFill>
                <a:latin typeface="Calibri" panose="020F0502020204030204" pitchFamily="34" charset="0"/>
                <a:ea typeface="Calibri" panose="020F0502020204030204" pitchFamily="34" charset="0"/>
              </a:rPr>
              <a:t> </a:t>
            </a:r>
            <a:r>
              <a:rPr lang="en-US" sz="3200" smtClean="0">
                <a:solidFill>
                  <a:srgbClr val="1F497D"/>
                </a:solidFill>
                <a:latin typeface="Calibri" panose="020F0502020204030204" pitchFamily="34" charset="0"/>
                <a:ea typeface="Calibri" panose="020F0502020204030204" pitchFamily="34" charset="0"/>
              </a:rPr>
              <a:t>vs. bit magic</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6" name="Rectangle 5"/>
          <p:cNvSpPr/>
          <p:nvPr/>
        </p:nvSpPr>
        <p:spPr>
          <a:xfrm>
            <a:off x="787274" y="1658509"/>
            <a:ext cx="4981228" cy="3565244"/>
          </a:xfrm>
          <a:prstGeom prst="rect">
            <a:avLst/>
          </a:prstGeom>
          <a:solidFill>
            <a:schemeClr val="bg1">
              <a:lumMod val="8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void swap_sort_arithmetic_hack</a:t>
            </a:r>
          </a:p>
          <a:p>
            <a:r>
              <a:rPr lang="fr-FR" sz="1400">
                <a:solidFill>
                  <a:schemeClr val="tx1"/>
                </a:solidFill>
                <a:latin typeface="Courier New" panose="02070309020205020404" pitchFamily="49" charset="0"/>
                <a:cs typeface="Courier New" panose="02070309020205020404" pitchFamily="49" charset="0"/>
              </a:rPr>
              <a:t>    (std::array&lt;int, 3&gt;&amp; t) {</a:t>
            </a:r>
          </a:p>
          <a:p>
            <a:r>
              <a:rPr lang="fr-FR" sz="1400">
                <a:solidFill>
                  <a:schemeClr val="tx1"/>
                </a:solidFill>
                <a:latin typeface="Courier New" panose="02070309020205020404" pitchFamily="49" charset="0"/>
                <a:cs typeface="Courier New" panose="02070309020205020404" pitchFamily="49" charset="0"/>
              </a:rPr>
              <a:t>    auto sort_ = [](auto&amp; a, auto&amp; b) {</a:t>
            </a:r>
          </a:p>
          <a:p>
            <a:r>
              <a:rPr lang="fr-FR" sz="1400">
                <a:solidFill>
                  <a:schemeClr val="tx1"/>
                </a:solidFill>
                <a:latin typeface="Courier New" panose="02070309020205020404" pitchFamily="49" charset="0"/>
                <a:cs typeface="Courier New" panose="02070309020205020404" pitchFamily="49" charset="0"/>
              </a:rPr>
              <a:t>      auto sum = a+b;</a:t>
            </a:r>
          </a:p>
          <a:p>
            <a:r>
              <a:rPr lang="fr-FR" sz="1400">
                <a:solidFill>
                  <a:schemeClr val="tx1"/>
                </a:solidFill>
                <a:latin typeface="Courier New" panose="02070309020205020404" pitchFamily="49" charset="0"/>
                <a:cs typeface="Courier New" panose="02070309020205020404" pitchFamily="49" charset="0"/>
              </a:rPr>
              <a:t>      auto diff = std::abs(a-b);</a:t>
            </a:r>
          </a:p>
          <a:p>
            <a:r>
              <a:rPr lang="fr-FR" sz="1400">
                <a:solidFill>
                  <a:schemeClr val="tx1"/>
                </a:solidFill>
                <a:latin typeface="Courier New" panose="02070309020205020404" pitchFamily="49" charset="0"/>
                <a:cs typeface="Courier New" panose="02070309020205020404" pitchFamily="49" charset="0"/>
              </a:rPr>
              <a:t>      a = (sum - diff) / 2;</a:t>
            </a:r>
          </a:p>
          <a:p>
            <a:r>
              <a:rPr lang="fr-FR" sz="1400">
                <a:solidFill>
                  <a:schemeClr val="tx1"/>
                </a:solidFill>
                <a:latin typeface="Courier New" panose="02070309020205020404" pitchFamily="49" charset="0"/>
                <a:cs typeface="Courier New" panose="02070309020205020404" pitchFamily="49" charset="0"/>
              </a:rPr>
              <a:t>      b = (sum + diff) / 2;</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a:t>
            </a:r>
            <a:endParaRPr lang="uk-UA" sz="140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6390406" y="1658509"/>
            <a:ext cx="4981228" cy="3565244"/>
          </a:xfrm>
          <a:prstGeom prst="rect">
            <a:avLst/>
          </a:prstGeom>
          <a:solidFill>
            <a:schemeClr val="accent6">
              <a:lumMod val="60000"/>
              <a:lumOff val="4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400" smtClean="0">
                <a:solidFill>
                  <a:schemeClr val="tx1"/>
                </a:solidFill>
                <a:latin typeface="Courier New" panose="02070309020205020404" pitchFamily="49" charset="0"/>
                <a:cs typeface="Courier New" panose="02070309020205020404" pitchFamily="49" charset="0"/>
              </a:rPr>
              <a:t>  </a:t>
            </a:r>
          </a:p>
          <a:p>
            <a:r>
              <a:rPr lang="fr-FR" sz="1400" smtClean="0">
                <a:solidFill>
                  <a:schemeClr val="tx1"/>
                </a:solidFill>
                <a:latin typeface="Courier New" panose="02070309020205020404" pitchFamily="49" charset="0"/>
                <a:cs typeface="Courier New" panose="02070309020205020404" pitchFamily="49" charset="0"/>
              </a:rPr>
              <a:t>  void </a:t>
            </a:r>
            <a:r>
              <a:rPr lang="fr-FR" sz="1400">
                <a:solidFill>
                  <a:schemeClr val="tx1"/>
                </a:solidFill>
                <a:latin typeface="Courier New" panose="02070309020205020404" pitchFamily="49" charset="0"/>
                <a:cs typeface="Courier New" panose="02070309020205020404" pitchFamily="49" charset="0"/>
              </a:rPr>
              <a:t>swap_sort_bit_hack</a:t>
            </a:r>
          </a:p>
          <a:p>
            <a:r>
              <a:rPr lang="fr-FR" sz="1400">
                <a:solidFill>
                  <a:schemeClr val="tx1"/>
                </a:solidFill>
                <a:latin typeface="Courier New" panose="02070309020205020404" pitchFamily="49" charset="0"/>
                <a:cs typeface="Courier New" panose="02070309020205020404" pitchFamily="49" charset="0"/>
              </a:rPr>
              <a:t>    (std::array&lt;int, 3&gt;&amp; t) {</a:t>
            </a:r>
          </a:p>
          <a:p>
            <a:r>
              <a:rPr lang="fr-FR" sz="1400">
                <a:solidFill>
                  <a:schemeClr val="tx1"/>
                </a:solidFill>
                <a:latin typeface="Courier New" panose="02070309020205020404" pitchFamily="49" charset="0"/>
                <a:cs typeface="Courier New" panose="02070309020205020404" pitchFamily="49" charset="0"/>
              </a:rPr>
              <a:t>    auto sort_ = [](auto&amp; x, auto&amp; y)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constexpr auto shift =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(sizeof(int) * CHAR_BIT - 1);</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const auto temp = </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y + ((x - y) &amp; ((x - y) &gt;&gt; shift));</a:t>
            </a: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a:t>
            </a:r>
            <a:r>
              <a:rPr lang="fr-FR" sz="1400">
                <a:solidFill>
                  <a:schemeClr val="tx1"/>
                </a:solidFill>
                <a:latin typeface="Courier New" panose="02070309020205020404" pitchFamily="49" charset="0"/>
                <a:cs typeface="Courier New" panose="02070309020205020404" pitchFamily="49" charset="0"/>
              </a:rPr>
              <a:t>y </a:t>
            </a:r>
            <a:r>
              <a:rPr lang="fr-FR" sz="1400">
                <a:solidFill>
                  <a:schemeClr val="tx1"/>
                </a:solidFill>
                <a:latin typeface="Courier New" panose="02070309020205020404" pitchFamily="49" charset="0"/>
                <a:cs typeface="Courier New" panose="02070309020205020404" pitchFamily="49" charset="0"/>
              </a:rPr>
              <a:t>= </a:t>
            </a:r>
            <a:endParaRPr lang="fr-FR" sz="1400" smtClean="0">
              <a:solidFill>
                <a:schemeClr val="tx1"/>
              </a:solidFill>
              <a:latin typeface="Courier New" panose="02070309020205020404" pitchFamily="49" charset="0"/>
              <a:cs typeface="Courier New" panose="02070309020205020404" pitchFamily="49" charset="0"/>
            </a:endParaRPr>
          </a:p>
          <a:p>
            <a:r>
              <a:rPr lang="fr-FR" sz="1400">
                <a:solidFill>
                  <a:schemeClr val="tx1"/>
                </a:solidFill>
                <a:latin typeface="Courier New" panose="02070309020205020404" pitchFamily="49" charset="0"/>
                <a:cs typeface="Courier New" panose="02070309020205020404" pitchFamily="49" charset="0"/>
              </a:rPr>
              <a:t> </a:t>
            </a:r>
            <a:r>
              <a:rPr lang="fr-FR" sz="1400" smtClean="0">
                <a:solidFill>
                  <a:schemeClr val="tx1"/>
                </a:solidFill>
                <a:latin typeface="Courier New" panose="02070309020205020404" pitchFamily="49" charset="0"/>
                <a:cs typeface="Courier New" panose="02070309020205020404" pitchFamily="49" charset="0"/>
              </a:rPr>
              <a:t>       x </a:t>
            </a:r>
            <a:r>
              <a:rPr lang="fr-FR" sz="1400">
                <a:solidFill>
                  <a:schemeClr val="tx1"/>
                </a:solidFill>
                <a:latin typeface="Courier New" panose="02070309020205020404" pitchFamily="49" charset="0"/>
                <a:cs typeface="Courier New" panose="02070309020205020404" pitchFamily="49" charset="0"/>
              </a:rPr>
              <a:t>- ((x - y) &amp; ((x - y) &gt;&gt; shift));</a:t>
            </a:r>
          </a:p>
          <a:p>
            <a:r>
              <a:rPr lang="fr-FR" sz="1400">
                <a:solidFill>
                  <a:schemeClr val="tx1"/>
                </a:solidFill>
                <a:latin typeface="Courier New" panose="02070309020205020404" pitchFamily="49" charset="0"/>
                <a:cs typeface="Courier New" panose="02070309020205020404" pitchFamily="49" charset="0"/>
              </a:rPr>
              <a:t>        x = temp;</a:t>
            </a:r>
          </a:p>
          <a:p>
            <a:r>
              <a:rPr lang="fr-FR" sz="1400">
                <a:solidFill>
                  <a:schemeClr val="tx1"/>
                </a:solidFill>
                <a:latin typeface="Courier New" panose="02070309020205020404" pitchFamily="49" charset="0"/>
                <a:cs typeface="Courier New" panose="02070309020205020404" pitchFamily="49" charset="0"/>
              </a:rPr>
              <a:t>    };</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    sort_(t[1], t[2]);</a:t>
            </a:r>
          </a:p>
          <a:p>
            <a:r>
              <a:rPr lang="fr-FR" sz="1400">
                <a:solidFill>
                  <a:schemeClr val="tx1"/>
                </a:solidFill>
                <a:latin typeface="Courier New" panose="02070309020205020404" pitchFamily="49" charset="0"/>
                <a:cs typeface="Courier New" panose="02070309020205020404" pitchFamily="49" charset="0"/>
              </a:rPr>
              <a:t>    sort_(t[0], t[1]);</a:t>
            </a:r>
          </a:p>
          <a:p>
            <a:r>
              <a:rPr lang="fr-FR" sz="1400">
                <a:solidFill>
                  <a:schemeClr val="tx1"/>
                </a:solidFill>
                <a:latin typeface="Courier New" panose="02070309020205020404" pitchFamily="49" charset="0"/>
                <a:cs typeface="Courier New" panose="02070309020205020404" pitchFamily="49" charset="0"/>
              </a:rPr>
              <a:t>}</a:t>
            </a:r>
            <a:endParaRPr lang="uk-UA" sz="1400">
              <a:solidFill>
                <a:schemeClr val="tx1"/>
              </a:solidFill>
              <a:latin typeface="Courier New" panose="02070309020205020404" pitchFamily="49" charset="0"/>
              <a:cs typeface="Courier New" panose="02070309020205020404" pitchFamily="49" charset="0"/>
            </a:endParaRPr>
          </a:p>
        </p:txBody>
      </p:sp>
      <p:sp>
        <p:nvSpPr>
          <p:cNvPr id="10" name="TextBox 9"/>
          <p:cNvSpPr txBox="1"/>
          <p:nvPr/>
        </p:nvSpPr>
        <p:spPr>
          <a:xfrm>
            <a:off x="691760" y="5633327"/>
            <a:ext cx="7667181" cy="523220"/>
          </a:xfrm>
          <a:prstGeom prst="rect">
            <a:avLst/>
          </a:prstGeom>
          <a:noFill/>
        </p:spPr>
        <p:txBody>
          <a:bodyPr wrap="square" rtlCol="0">
            <a:spAutoFit/>
          </a:bodyPr>
          <a:lstStyle/>
          <a:p>
            <a:r>
              <a:rPr lang="uk-UA" sz="2800" smtClean="0"/>
              <a:t>Правий в два рази.</a:t>
            </a:r>
            <a:endParaRPr lang="en-US" sz="2800" smtClean="0"/>
          </a:p>
        </p:txBody>
      </p:sp>
    </p:spTree>
    <p:extLst>
      <p:ext uri="{BB962C8B-B14F-4D97-AF65-F5344CB8AC3E}">
        <p14:creationId xmlns:p14="http://schemas.microsoft.com/office/powerpoint/2010/main" val="6140785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1846980" cy="584775"/>
          </a:xfrm>
          <a:prstGeom prst="rect">
            <a:avLst/>
          </a:prstGeom>
        </p:spPr>
        <p:txBody>
          <a:bodyPr wrap="none">
            <a:spAutoFit/>
          </a:bodyPr>
          <a:lstStyle/>
          <a:p>
            <a:r>
              <a:rPr lang="uk-UA" sz="3200" smtClean="0">
                <a:solidFill>
                  <a:srgbClr val="1F497D"/>
                </a:solidFill>
                <a:latin typeface="Calibri" panose="020F0502020204030204" pitchFamily="34" charset="0"/>
                <a:ea typeface="Calibri" panose="020F0502020204030204" pitchFamily="34" charset="0"/>
              </a:rPr>
              <a:t>Висновки</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10" name="TextBox 9"/>
          <p:cNvSpPr txBox="1"/>
          <p:nvPr/>
        </p:nvSpPr>
        <p:spPr>
          <a:xfrm>
            <a:off x="669424" y="2418741"/>
            <a:ext cx="10369279" cy="138499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uk-UA" sz="2800" smtClean="0"/>
              <a:t>Дізасемблер кращий за інтуіцію </a:t>
            </a:r>
            <a:r>
              <a:rPr lang="uk-UA" sz="1600" smtClean="0"/>
              <a:t>(але гірший за бенчмарк)</a:t>
            </a:r>
            <a:r>
              <a:rPr lang="uk-UA" sz="2800" smtClean="0"/>
              <a:t>.</a:t>
            </a:r>
          </a:p>
          <a:p>
            <a:pPr marL="457200" indent="-457200">
              <a:lnSpc>
                <a:spcPct val="150000"/>
              </a:lnSpc>
              <a:buFont typeface="Arial" panose="020B0604020202020204" pitchFamily="34" charset="0"/>
              <a:buChar char="•"/>
            </a:pPr>
            <a:r>
              <a:rPr lang="uk-UA" sz="2800" smtClean="0"/>
              <a:t>Користуватися дізасемблером простіше ніж здається.</a:t>
            </a:r>
          </a:p>
        </p:txBody>
      </p:sp>
    </p:spTree>
    <p:extLst>
      <p:ext uri="{BB962C8B-B14F-4D97-AF65-F5344CB8AC3E}">
        <p14:creationId xmlns:p14="http://schemas.microsoft.com/office/powerpoint/2010/main" val="10202422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424" y="647049"/>
            <a:ext cx="1160895" cy="584775"/>
          </a:xfrm>
          <a:prstGeom prst="rect">
            <a:avLst/>
          </a:prstGeom>
        </p:spPr>
        <p:txBody>
          <a:bodyPr wrap="none">
            <a:spAutoFit/>
          </a:bodyPr>
          <a:lstStyle/>
          <a:p>
            <a:r>
              <a:rPr lang="uk-UA" sz="3200" smtClean="0">
                <a:solidFill>
                  <a:srgbClr val="1F497D"/>
                </a:solidFill>
                <a:latin typeface="Calibri" panose="020F0502020204030204" pitchFamily="34" charset="0"/>
                <a:ea typeface="Calibri" panose="020F0502020204030204" pitchFamily="34" charset="0"/>
              </a:rPr>
              <a:t>Лінки</a:t>
            </a:r>
            <a:endParaRPr lang="ru-RU" sz="3200" smtClean="0">
              <a:solidFill>
                <a:srgbClr val="1F497D"/>
              </a:solidFill>
              <a:effectLst/>
              <a:latin typeface="Calibri" panose="020F0502020204030204" pitchFamily="34" charset="0"/>
              <a:ea typeface="Calibri" panose="020F0502020204030204" pitchFamily="34" charset="0"/>
            </a:endParaRPr>
          </a:p>
        </p:txBody>
      </p:sp>
      <p:sp>
        <p:nvSpPr>
          <p:cNvPr id="10" name="TextBox 9"/>
          <p:cNvSpPr txBox="1"/>
          <p:nvPr/>
        </p:nvSpPr>
        <p:spPr>
          <a:xfrm>
            <a:off x="669423" y="1751991"/>
            <a:ext cx="10369279" cy="317009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000">
                <a:hlinkClick r:id="rId2"/>
              </a:rPr>
              <a:t>https://</a:t>
            </a:r>
            <a:r>
              <a:rPr lang="en-US" sz="2000">
                <a:hlinkClick r:id="rId2"/>
              </a:rPr>
              <a:t>godbolt.org</a:t>
            </a:r>
            <a:r>
              <a:rPr lang="en-US" sz="2000"/>
              <a:t> </a:t>
            </a:r>
            <a:endParaRPr lang="en-US" sz="2000" smtClean="0"/>
          </a:p>
          <a:p>
            <a:pPr marL="457200" indent="-457200">
              <a:lnSpc>
                <a:spcPct val="200000"/>
              </a:lnSpc>
              <a:buFont typeface="Arial" panose="020B0604020202020204" pitchFamily="34" charset="0"/>
              <a:buChar char="•"/>
            </a:pPr>
            <a:r>
              <a:rPr lang="en-US" sz="2000">
                <a:hlinkClick r:id="rId3"/>
              </a:rPr>
              <a:t>https://</a:t>
            </a:r>
            <a:r>
              <a:rPr lang="en-US" sz="2000">
                <a:hlinkClick r:id="rId3"/>
              </a:rPr>
              <a:t>www.agner.org/optimize</a:t>
            </a:r>
            <a:r>
              <a:rPr lang="en-US" sz="2000" smtClean="0">
                <a:hlinkClick r:id="rId3"/>
              </a:rPr>
              <a:t>/</a:t>
            </a:r>
            <a:endParaRPr lang="en-US" sz="2000" smtClean="0">
              <a:hlinkClick r:id="rId4"/>
            </a:endParaRPr>
          </a:p>
          <a:p>
            <a:pPr marL="457200" indent="-457200">
              <a:lnSpc>
                <a:spcPct val="200000"/>
              </a:lnSpc>
              <a:buFont typeface="Arial" panose="020B0604020202020204" pitchFamily="34" charset="0"/>
              <a:buChar char="•"/>
            </a:pPr>
            <a:r>
              <a:rPr lang="en-US" sz="2000" smtClean="0">
                <a:hlinkClick r:id="rId4"/>
              </a:rPr>
              <a:t>https://wordsandbuttons.online/#performance</a:t>
            </a:r>
            <a:endParaRPr lang="en-US" sz="2000" smtClean="0"/>
          </a:p>
          <a:p>
            <a:pPr marL="457200" indent="-457200">
              <a:lnSpc>
                <a:spcPct val="200000"/>
              </a:lnSpc>
              <a:buFont typeface="Arial" panose="020B0604020202020204" pitchFamily="34" charset="0"/>
              <a:buChar char="•"/>
            </a:pPr>
            <a:r>
              <a:rPr lang="en-US" sz="2000">
                <a:hlinkClick r:id="rId5"/>
              </a:rPr>
              <a:t>https</a:t>
            </a:r>
            <a:r>
              <a:rPr lang="en-US" sz="2000">
                <a:hlinkClick r:id="rId5"/>
              </a:rPr>
              <a:t>://</a:t>
            </a:r>
            <a:r>
              <a:rPr lang="en-US" sz="2000" smtClean="0">
                <a:hlinkClick r:id="rId5"/>
              </a:rPr>
              <a:t>github.com/akalenuk/wordsandbuttons/tree/master/exp/sort/nanosort</a:t>
            </a:r>
            <a:endParaRPr lang="en-US" sz="2000" smtClean="0"/>
          </a:p>
          <a:p>
            <a:pPr marL="457200" indent="-457200">
              <a:lnSpc>
                <a:spcPct val="200000"/>
              </a:lnSpc>
              <a:buFont typeface="Arial" panose="020B0604020202020204" pitchFamily="34" charset="0"/>
              <a:buChar char="•"/>
            </a:pPr>
            <a:endParaRPr lang="uk-UA" sz="2000" smtClean="0"/>
          </a:p>
        </p:txBody>
      </p:sp>
      <p:sp>
        <p:nvSpPr>
          <p:cNvPr id="6" name="Rectangle 5"/>
          <p:cNvSpPr/>
          <p:nvPr/>
        </p:nvSpPr>
        <p:spPr>
          <a:xfrm>
            <a:off x="5300791" y="5769423"/>
            <a:ext cx="6214934" cy="369332"/>
          </a:xfrm>
          <a:prstGeom prst="rect">
            <a:avLst/>
          </a:prstGeom>
        </p:spPr>
        <p:txBody>
          <a:bodyPr wrap="square">
            <a:spAutoFit/>
          </a:bodyPr>
          <a:lstStyle/>
          <a:p>
            <a:r>
              <a:rPr lang="uk-UA"/>
              <a:t>Олександр Каленюк </a:t>
            </a:r>
            <a:r>
              <a:rPr lang="en-US"/>
              <a:t>&lt;</a:t>
            </a:r>
            <a:r>
              <a:rPr lang="en-US">
                <a:solidFill>
                  <a:srgbClr val="1F497D"/>
                </a:solidFill>
                <a:hlinkClick r:id="rId6"/>
              </a:rPr>
              <a:t>Oleksandr.Kaleniuk@materialise.kiev.ua</a:t>
            </a:r>
            <a:r>
              <a:rPr lang="en-US"/>
              <a:t>&gt;</a:t>
            </a:r>
            <a:endParaRPr lang="en-US"/>
          </a:p>
        </p:txBody>
      </p:sp>
    </p:spTree>
    <p:extLst>
      <p:ext uri="{BB962C8B-B14F-4D97-AF65-F5344CB8AC3E}">
        <p14:creationId xmlns:p14="http://schemas.microsoft.com/office/powerpoint/2010/main" val="216948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424" y="1528254"/>
            <a:ext cx="4842116" cy="48421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69424" y="647049"/>
            <a:ext cx="3647089" cy="584775"/>
          </a:xfrm>
          <a:prstGeom prst="rect">
            <a:avLst/>
          </a:prstGeom>
        </p:spPr>
        <p:txBody>
          <a:bodyPr wrap="none">
            <a:spAutoFit/>
          </a:bodyPr>
          <a:lstStyle/>
          <a:p>
            <a:r>
              <a:rPr lang="" sz="3200" smtClean="0">
                <a:solidFill>
                  <a:srgbClr val="1F497D"/>
                </a:solidFill>
                <a:effectLst/>
                <a:latin typeface="Calibri" panose="020F0502020204030204" pitchFamily="34" charset="0"/>
                <a:ea typeface="Calibri" panose="020F0502020204030204" pitchFamily="34" charset="0"/>
              </a:rPr>
              <a:t>Читати</a:t>
            </a:r>
            <a:r>
              <a:rPr lang="uk-UA" sz="3200" smtClean="0">
                <a:solidFill>
                  <a:srgbClr val="1F497D"/>
                </a:solidFill>
                <a:effectLst/>
                <a:latin typeface="Calibri" panose="020F0502020204030204" pitchFamily="34" charset="0"/>
                <a:ea typeface="Calibri" panose="020F0502020204030204" pitchFamily="34" charset="0"/>
              </a:rPr>
              <a:t> дізасемблер</a:t>
            </a:r>
            <a:endParaRPr lang="en-US" sz="3200"/>
          </a:p>
        </p:txBody>
      </p:sp>
      <p:sp>
        <p:nvSpPr>
          <p:cNvPr id="7" name="TextBox 6"/>
          <p:cNvSpPr txBox="1"/>
          <p:nvPr/>
        </p:nvSpPr>
        <p:spPr>
          <a:xfrm>
            <a:off x="5817141" y="1528254"/>
            <a:ext cx="5865778" cy="3724096"/>
          </a:xfrm>
          <a:prstGeom prst="rect">
            <a:avLst/>
          </a:prstGeom>
          <a:noFill/>
        </p:spPr>
        <p:txBody>
          <a:bodyPr wrap="square" rtlCol="0">
            <a:spAutoFit/>
          </a:bodyPr>
          <a:lstStyle/>
          <a:p>
            <a:pPr marL="457200" indent="-457200">
              <a:buFont typeface="Arial" panose="020B0604020202020204" pitchFamily="34" charset="0"/>
              <a:buChar char="•"/>
            </a:pPr>
            <a:r>
              <a:rPr lang="uk-UA" sz="2800" smtClean="0"/>
              <a:t>Читати книжку польською мовою</a:t>
            </a:r>
          </a:p>
          <a:p>
            <a:pPr marL="457200" indent="-457200">
              <a:buFont typeface="Arial" panose="020B0604020202020204" pitchFamily="34" charset="0"/>
              <a:buChar char="•"/>
            </a:pPr>
            <a:r>
              <a:rPr lang="uk-UA" sz="2800" smtClean="0"/>
              <a:t>Читати лекцію про головоногих</a:t>
            </a:r>
          </a:p>
          <a:p>
            <a:pPr marL="457200" indent="-457200">
              <a:buFont typeface="Arial" panose="020B0604020202020204" pitchFamily="34" charset="0"/>
              <a:buChar char="•"/>
            </a:pPr>
            <a:r>
              <a:rPr lang="uk-UA" sz="2800" smtClean="0"/>
              <a:t>Читати вірші Тичини напам</a:t>
            </a:r>
            <a:r>
              <a:rPr lang="en-US" sz="2800" smtClean="0"/>
              <a:t>’</a:t>
            </a:r>
            <a:r>
              <a:rPr lang="uk-UA" sz="2800" smtClean="0"/>
              <a:t>ять</a:t>
            </a:r>
          </a:p>
          <a:p>
            <a:pPr marL="457200" indent="-457200">
              <a:buFont typeface="Arial" panose="020B0604020202020204" pitchFamily="34" charset="0"/>
              <a:buChar char="•"/>
            </a:pPr>
            <a:r>
              <a:rPr lang="uk-UA" sz="2800" smtClean="0"/>
              <a:t>Читати сліди на снігу</a:t>
            </a:r>
          </a:p>
          <a:p>
            <a:pPr marL="457200" indent="-457200">
              <a:buFont typeface="Arial" panose="020B0604020202020204" pitchFamily="34" charset="0"/>
              <a:buChar char="•"/>
            </a:pPr>
            <a:endParaRPr lang="uk-UA" sz="2800"/>
          </a:p>
          <a:p>
            <a:r>
              <a:rPr lang="uk-UA" sz="2400" smtClean="0"/>
              <a:t>Читання дізасемблера найбільше схоже на останнє. Це інструмент вивчення світу. Допомагає розібратися із тим що відбулося, відбувається чи відбудеться.</a:t>
            </a:r>
            <a:endParaRPr lang="en-US" sz="2400" smtClean="0"/>
          </a:p>
        </p:txBody>
      </p:sp>
    </p:spTree>
    <p:extLst>
      <p:ext uri="{BB962C8B-B14F-4D97-AF65-F5344CB8AC3E}">
        <p14:creationId xmlns:p14="http://schemas.microsoft.com/office/powerpoint/2010/main" val="3250115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82176" y="2402316"/>
            <a:ext cx="4295123" cy="1169551"/>
          </a:xfrm>
          <a:prstGeom prst="rect">
            <a:avLst/>
          </a:prstGeom>
        </p:spPr>
        <p:txBody>
          <a:bodyPr wrap="square">
            <a:spAutoFit/>
          </a:bodyPr>
          <a:lstStyle/>
          <a:p>
            <a:r>
              <a:rPr lang="en-US" sz="1400" dirty="0">
                <a:solidFill>
                  <a:srgbClr val="0000FF"/>
                </a:solidFill>
                <a:latin typeface="Courier New" panose="02070309020205020404" pitchFamily="49" charset="0"/>
                <a:cs typeface="Courier New" panose="02070309020205020404" pitchFamily="49" charset="0"/>
              </a:rPr>
              <a:t>static</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BITS_IN_BYTE = </a:t>
            </a:r>
            <a:r>
              <a:rPr lang="en-US" sz="1400" dirty="0">
                <a:solidFill>
                  <a:srgbClr val="09885A"/>
                </a:solidFill>
                <a:latin typeface="Courier New" panose="02070309020205020404" pitchFamily="49" charset="0"/>
                <a:cs typeface="Courier New" panose="02070309020205020404" pitchFamily="49" charset="0"/>
              </a:rPr>
              <a:t>8</a:t>
            </a: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 main(){</a:t>
            </a:r>
            <a:endParaRPr lang="en-US" sz="1400" dirty="0">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    return</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FF"/>
                </a:solidFill>
                <a:latin typeface="Courier New" panose="02070309020205020404" pitchFamily="49" charset="0"/>
                <a:cs typeface="Courier New" panose="02070309020205020404" pitchFamily="49" charset="0"/>
              </a:rPr>
              <a:t>sizeof</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FF"/>
                </a:solidFill>
                <a:latin typeface="Courier New" panose="02070309020205020404" pitchFamily="49" charset="0"/>
                <a:cs typeface="Courier New" panose="02070309020205020404" pitchFamily="49" charset="0"/>
              </a:rPr>
              <a:t>int</a:t>
            </a:r>
            <a:r>
              <a:rPr lang="en-US" sz="1400" dirty="0">
                <a:solidFill>
                  <a:srgbClr val="000000"/>
                </a:solidFill>
                <a:latin typeface="Courier New" panose="02070309020205020404" pitchFamily="49" charset="0"/>
                <a:cs typeface="Courier New" panose="02070309020205020404" pitchFamily="49" charset="0"/>
              </a:rPr>
              <a:t>)*BITS_IN_BYTE;</a:t>
            </a:r>
            <a:endParaRPr lang="en-US" sz="1400" dirty="0">
              <a:latin typeface="Courier New" panose="02070309020205020404" pitchFamily="49" charset="0"/>
              <a:cs typeface="Courier New" panose="02070309020205020404" pitchFamily="49" charset="0"/>
            </a:endParaRPr>
          </a:p>
          <a:p>
            <a:r>
              <a:rPr lang="en-US" sz="1400">
                <a:solidFill>
                  <a:srgbClr val="00000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1996586" y="2584914"/>
            <a:ext cx="2471991" cy="8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396333" y="3347264"/>
            <a:ext cx="0" cy="1259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96333" y="4206711"/>
            <a:ext cx="4671535" cy="400110"/>
          </a:xfrm>
          <a:prstGeom prst="rect">
            <a:avLst/>
          </a:prstGeom>
          <a:noFill/>
        </p:spPr>
        <p:txBody>
          <a:bodyPr wrap="none" rtlCol="0">
            <a:spAutoFit/>
          </a:bodyPr>
          <a:lstStyle/>
          <a:p>
            <a:r>
              <a:rPr lang="uk-UA" sz="2000" dirty="0"/>
              <a:t>Однозначно визначається при компіляції</a:t>
            </a:r>
          </a:p>
        </p:txBody>
      </p:sp>
      <p:sp>
        <p:nvSpPr>
          <p:cNvPr id="17" name="TextBox 16"/>
          <p:cNvSpPr txBox="1"/>
          <p:nvPr/>
        </p:nvSpPr>
        <p:spPr>
          <a:xfrm>
            <a:off x="1886516" y="2653604"/>
            <a:ext cx="1586258" cy="1323439"/>
          </a:xfrm>
          <a:prstGeom prst="rect">
            <a:avLst/>
          </a:prstGeom>
          <a:noFill/>
        </p:spPr>
        <p:txBody>
          <a:bodyPr wrap="square" rtlCol="0">
            <a:spAutoFit/>
          </a:bodyPr>
          <a:lstStyle/>
          <a:p>
            <a:r>
              <a:rPr lang="uk-UA" sz="2000" dirty="0"/>
              <a:t>Теоретично може змінюватись в рантаймі</a:t>
            </a:r>
          </a:p>
        </p:txBody>
      </p:sp>
      <p:sp>
        <p:nvSpPr>
          <p:cNvPr id="10" name="Rectangle 9"/>
          <p:cNvSpPr/>
          <p:nvPr/>
        </p:nvSpPr>
        <p:spPr>
          <a:xfrm>
            <a:off x="669424" y="647049"/>
            <a:ext cx="4808368" cy="584775"/>
          </a:xfrm>
          <a:prstGeom prst="rect">
            <a:avLst/>
          </a:prstGeom>
        </p:spPr>
        <p:txBody>
          <a:bodyPr wrap="none">
            <a:spAutoFit/>
          </a:bodyPr>
          <a:lstStyle/>
          <a:p>
            <a:r>
              <a:rPr lang="en-US" sz="3200" smtClean="0">
                <a:solidFill>
                  <a:srgbClr val="1F497D"/>
                </a:solidFill>
                <a:effectLst/>
                <a:latin typeface="Calibri" panose="020F0502020204030204" pitchFamily="34" charset="0"/>
                <a:ea typeface="Calibri" panose="020F0502020204030204" pitchFamily="34" charset="0"/>
              </a:rPr>
              <a:t>Compile time computations</a:t>
            </a:r>
          </a:p>
        </p:txBody>
      </p:sp>
    </p:spTree>
    <p:extLst>
      <p:ext uri="{BB962C8B-B14F-4D97-AF65-F5344CB8AC3E}">
        <p14:creationId xmlns:p14="http://schemas.microsoft.com/office/powerpoint/2010/main" val="301259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10493</TotalTime>
  <Words>5201</Words>
  <Application>Microsoft Office PowerPoint</Application>
  <PresentationFormat>Widescreen</PresentationFormat>
  <Paragraphs>995</Paragraphs>
  <Slides>75</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75</vt:i4>
      </vt:variant>
    </vt:vector>
  </HeadingPairs>
  <TitlesOfParts>
    <vt:vector size="86" baseType="lpstr">
      <vt:lpstr>Arial</vt:lpstr>
      <vt:lpstr>Calibri</vt:lpstr>
      <vt:lpstr>Calibri Light</vt:lpstr>
      <vt:lpstr>Courier New</vt:lpstr>
      <vt:lpstr>FreeSans</vt:lpstr>
      <vt:lpstr>Helvetica Neue</vt:lpstr>
      <vt:lpstr>Liberation Mono</vt:lpstr>
      <vt:lpstr>Liberation Sans</vt:lpstr>
      <vt:lpstr>Noto Sans CJK SC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Oleksandr Kaleniuk</dc:creator>
  <cp:lastModifiedBy>Oleksandr Kaleniuk</cp:lastModifiedBy>
  <cp:revision>57</cp:revision>
  <dcterms:created xsi:type="dcterms:W3CDTF">2019-11-22T11:11:23Z</dcterms:created>
  <dcterms:modified xsi:type="dcterms:W3CDTF">2019-12-02T15:06:24Z</dcterms:modified>
</cp:coreProperties>
</file>