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36" r:id="rId4"/>
    <p:sldId id="337" r:id="rId5"/>
    <p:sldId id="338" r:id="rId6"/>
    <p:sldId id="340" r:id="rId7"/>
    <p:sldId id="342" r:id="rId8"/>
    <p:sldId id="343" r:id="rId9"/>
    <p:sldId id="345" r:id="rId10"/>
    <p:sldId id="344" r:id="rId11"/>
    <p:sldId id="346" r:id="rId12"/>
    <p:sldId id="347" r:id="rId13"/>
    <p:sldId id="348" r:id="rId14"/>
    <p:sldId id="349" r:id="rId15"/>
    <p:sldId id="350" r:id="rId16"/>
    <p:sldId id="308" r:id="rId17"/>
    <p:sldId id="309" r:id="rId18"/>
    <p:sldId id="351" r:id="rId19"/>
    <p:sldId id="310" r:id="rId20"/>
    <p:sldId id="311" r:id="rId21"/>
    <p:sldId id="352" r:id="rId22"/>
    <p:sldId id="312" r:id="rId23"/>
    <p:sldId id="313" r:id="rId24"/>
    <p:sldId id="333" r:id="rId25"/>
    <p:sldId id="314" r:id="rId26"/>
    <p:sldId id="315" r:id="rId27"/>
    <p:sldId id="316" r:id="rId28"/>
    <p:sldId id="317" r:id="rId29"/>
    <p:sldId id="318" r:id="rId30"/>
    <p:sldId id="319" r:id="rId31"/>
    <p:sldId id="320" r:id="rId32"/>
    <p:sldId id="321" r:id="rId33"/>
    <p:sldId id="353" r:id="rId34"/>
    <p:sldId id="354" r:id="rId35"/>
    <p:sldId id="322" r:id="rId36"/>
    <p:sldId id="323" r:id="rId37"/>
    <p:sldId id="324" r:id="rId38"/>
    <p:sldId id="325" r:id="rId39"/>
    <p:sldId id="355" r:id="rId40"/>
    <p:sldId id="326" r:id="rId41"/>
    <p:sldId id="327" r:id="rId42"/>
    <p:sldId id="356" r:id="rId43"/>
    <p:sldId id="362" r:id="rId44"/>
    <p:sldId id="363" r:id="rId45"/>
    <p:sldId id="364" r:id="rId46"/>
    <p:sldId id="365" r:id="rId47"/>
    <p:sldId id="366" r:id="rId48"/>
    <p:sldId id="33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6586" autoAdjust="0"/>
  </p:normalViewPr>
  <p:slideViewPr>
    <p:cSldViewPr snapToGrid="0">
      <p:cViewPr varScale="1">
        <p:scale>
          <a:sx n="116" d="100"/>
          <a:sy n="116" d="100"/>
        </p:scale>
        <p:origin x="120" y="228"/>
      </p:cViewPr>
      <p:guideLst/>
    </p:cSldViewPr>
  </p:slideViewPr>
  <p:outlineViewPr>
    <p:cViewPr>
      <p:scale>
        <a:sx n="33" d="100"/>
        <a:sy n="33" d="100"/>
      </p:scale>
      <p:origin x="0" y="-15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8808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27585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27988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A0D81-94F8-435F-814B-F21CC32BFA6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42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FA0D81-94F8-435F-814B-F21CC32BFA6C}"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83137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FA0D81-94F8-435F-814B-F21CC32BFA6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7948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FA0D81-94F8-435F-814B-F21CC32BFA6C}" type="datetimeFigureOut">
              <a:rPr lang="en-US" smtClean="0"/>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3450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FA0D81-94F8-435F-814B-F21CC32BFA6C}"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29214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A0D81-94F8-435F-814B-F21CC32BFA6C}" type="datetimeFigureOut">
              <a:rPr lang="en-US" smtClean="0"/>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386653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A0D81-94F8-435F-814B-F21CC32BFA6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4822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FA0D81-94F8-435F-814B-F21CC32BFA6C}"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BFE4B-3994-4D57-8766-D291075ABEAA}" type="slidenum">
              <a:rPr lang="en-US" smtClean="0"/>
              <a:t>‹#›</a:t>
            </a:fld>
            <a:endParaRPr lang="en-US"/>
          </a:p>
        </p:txBody>
      </p:sp>
    </p:spTree>
    <p:extLst>
      <p:ext uri="{BB962C8B-B14F-4D97-AF65-F5344CB8AC3E}">
        <p14:creationId xmlns:p14="http://schemas.microsoft.com/office/powerpoint/2010/main" val="166258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A0D81-94F8-435F-814B-F21CC32BFA6C}" type="datetimeFigureOut">
              <a:rPr lang="en-US" smtClean="0"/>
              <a:t>7/17/2019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BFE4B-3994-4D57-8766-D291075ABEAA}" type="slidenum">
              <a:rPr lang="en-US" smtClean="0"/>
              <a:t>‹#›</a:t>
            </a:fld>
            <a:endParaRPr lang="en-US"/>
          </a:p>
        </p:txBody>
      </p:sp>
    </p:spTree>
    <p:extLst>
      <p:ext uri="{BB962C8B-B14F-4D97-AF65-F5344CB8AC3E}">
        <p14:creationId xmlns:p14="http://schemas.microsoft.com/office/powerpoint/2010/main" val="396002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leksandr.Kaleniuk@materialise.kiev.u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reddit.com/user/kocsis1david"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reddit.com/user/kocsis1david"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reddit.com/user/kocsis1david"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veedrac/learning-the-value-of-good-benchmarking-technique-with-c-magic-squares-b61b3386c97f" TargetMode="External"/><Relationship Id="rId2" Type="http://schemas.openxmlformats.org/officeDocument/2006/relationships/hyperlink" Target="https://wordsandbuttons.online/challenge_your_performance_intuition_with_cpp_operators.html" TargetMode="External"/><Relationship Id="rId1" Type="http://schemas.openxmlformats.org/officeDocument/2006/relationships/slideLayout" Target="../slideLayouts/slideLayout1.xml"/><Relationship Id="rId4" Type="http://schemas.openxmlformats.org/officeDocument/2006/relationships/hyperlink" Target="https://wordsandbuttons.online/cpp_magic_squares_demystified_with_valgrind_and_disassembly.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9659" y="813496"/>
            <a:ext cx="9144000" cy="2387600"/>
          </a:xfrm>
        </p:spPr>
        <p:txBody>
          <a:bodyPr/>
          <a:lstStyle/>
          <a:p>
            <a:r>
              <a:rPr lang="en-US" noProof="1" smtClean="0"/>
              <a:t>Інтуіція при оптимізації,</a:t>
            </a:r>
            <a:br>
              <a:rPr lang="en-US" noProof="1" smtClean="0"/>
            </a:br>
            <a:r>
              <a:rPr lang="en-US" sz="3200" noProof="1" smtClean="0"/>
              <a:t>або оптимізація інтуіції</a:t>
            </a:r>
            <a:endParaRPr lang="en-US" sz="3200" noProof="1"/>
          </a:p>
        </p:txBody>
      </p:sp>
      <p:sp>
        <p:nvSpPr>
          <p:cNvPr id="3" name="Subtitle 2"/>
          <p:cNvSpPr>
            <a:spLocks noGrp="1"/>
          </p:cNvSpPr>
          <p:nvPr>
            <p:ph type="subTitle" idx="1"/>
          </p:nvPr>
        </p:nvSpPr>
        <p:spPr/>
        <p:txBody>
          <a:bodyPr/>
          <a:lstStyle/>
          <a:p>
            <a:r>
              <a:rPr lang="en-US" noProof="1" smtClean="0"/>
              <a:t> </a:t>
            </a:r>
            <a:endParaRPr lang="en-US" noProof="1"/>
          </a:p>
        </p:txBody>
      </p:sp>
      <p:sp>
        <p:nvSpPr>
          <p:cNvPr id="4" name="Rectangle 3"/>
          <p:cNvSpPr/>
          <p:nvPr/>
        </p:nvSpPr>
        <p:spPr>
          <a:xfrm>
            <a:off x="3100885" y="4060587"/>
            <a:ext cx="6121548" cy="369332"/>
          </a:xfrm>
          <a:prstGeom prst="rect">
            <a:avLst/>
          </a:prstGeom>
        </p:spPr>
        <p:txBody>
          <a:bodyPr wrap="none">
            <a:spAutoFit/>
          </a:bodyPr>
          <a:lstStyle/>
          <a:p>
            <a:r>
              <a:rPr lang="uk-UA" smtClean="0"/>
              <a:t>Олександр Каленюк </a:t>
            </a:r>
            <a:r>
              <a:rPr lang="en-US" smtClean="0"/>
              <a:t>&lt;</a:t>
            </a:r>
            <a:r>
              <a:rPr lang="en-US" smtClean="0">
                <a:hlinkClick r:id="rId2"/>
              </a:rPr>
              <a:t>Oleksandr.Kaleniuk@materialise.kiev.ua</a:t>
            </a:r>
            <a:r>
              <a:rPr lang="en-US"/>
              <a:t>&gt;</a:t>
            </a:r>
          </a:p>
        </p:txBody>
      </p:sp>
    </p:spTree>
    <p:extLst>
      <p:ext uri="{BB962C8B-B14F-4D97-AF65-F5344CB8AC3E}">
        <p14:creationId xmlns:p14="http://schemas.microsoft.com/office/powerpoint/2010/main" val="40930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dirty="0" smtClean="0"/>
              <a:t>Який приклад швидший?</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700332562"/>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tx1">
                              <a:lumMod val="95000"/>
                              <a:lumOff val="5000"/>
                            </a:schemeClr>
                          </a:solidFill>
                          <a:latin typeface="Lucida Console" panose="020B0609040504020204" pitchFamily="49" charset="0"/>
                        </a:rPr>
                        <a:t>  if ((square[0] + square[1] + square[2] != '5'*3)</a:t>
                      </a:r>
                    </a:p>
                    <a:p>
                      <a:r>
                        <a:rPr lang="en-US" sz="1050" dirty="0" smtClean="0">
                          <a:solidFill>
                            <a:schemeClr val="tx1">
                              <a:lumMod val="95000"/>
                              <a:lumOff val="5000"/>
                            </a:schemeClr>
                          </a:solidFill>
                          <a:latin typeface="Lucida Console" panose="020B0609040504020204" pitchFamily="49" charset="0"/>
                        </a:rPr>
                        <a:t>    || (square[3] + square[4] + square[5] != '5'*3)</a:t>
                      </a:r>
                    </a:p>
                    <a:p>
                      <a:r>
                        <a:rPr lang="en-US" sz="1050" dirty="0" smtClean="0">
                          <a:solidFill>
                            <a:schemeClr val="tx1">
                              <a:lumMod val="95000"/>
                              <a:lumOff val="5000"/>
                            </a:schemeClr>
                          </a:solidFill>
                          <a:latin typeface="Lucida Console" panose="020B0609040504020204" pitchFamily="49" charset="0"/>
                        </a:rPr>
                        <a:t>    || (square[6] + square[7]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square[3] + square[6] != '5'*3)</a:t>
                      </a:r>
                    </a:p>
                    <a:p>
                      <a:r>
                        <a:rPr lang="en-US" sz="1050" dirty="0" smtClean="0">
                          <a:solidFill>
                            <a:schemeClr val="tx1">
                              <a:lumMod val="95000"/>
                              <a:lumOff val="5000"/>
                            </a:schemeClr>
                          </a:solidFill>
                          <a:latin typeface="Lucida Console" panose="020B0609040504020204" pitchFamily="49" charset="0"/>
                        </a:rPr>
                        <a:t>    || (square[1] + square[4] + square[7] != '5'*3)</a:t>
                      </a:r>
                    </a:p>
                    <a:p>
                      <a:r>
                        <a:rPr lang="en-US" sz="1050" dirty="0" smtClean="0">
                          <a:solidFill>
                            <a:schemeClr val="tx1">
                              <a:lumMod val="95000"/>
                              <a:lumOff val="5000"/>
                            </a:schemeClr>
                          </a:solidFill>
                          <a:latin typeface="Lucida Console" panose="020B0609040504020204" pitchFamily="49" charset="0"/>
                        </a:rPr>
                        <a:t>    || (square[2] + square[5]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square[4] + square[8] != '5'*3)</a:t>
                      </a:r>
                    </a:p>
                    <a:p>
                      <a:r>
                        <a:rPr lang="en-US" sz="1050" dirty="0" smtClean="0">
                          <a:solidFill>
                            <a:schemeClr val="tx1">
                              <a:lumMod val="95000"/>
                              <a:lumOff val="5000"/>
                            </a:schemeClr>
                          </a:solidFill>
                          <a:latin typeface="Lucida Console" panose="020B0609040504020204" pitchFamily="49" charset="0"/>
                        </a:rPr>
                        <a:t>    || (square[2] + square[4] + square[6] != '5'*3))</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std</a:t>
                      </a:r>
                      <a:r>
                        <a:rPr lang="en-US" sz="1050" dirty="0" smtClean="0">
                          <a:solidFill>
                            <a:schemeClr val="tx1">
                              <a:lumMod val="95000"/>
                              <a:lumOff val="5000"/>
                            </a:schemeClr>
                          </a:solidFill>
                          <a:latin typeface="Lucida Console" panose="020B0609040504020204" pitchFamily="49" charset="0"/>
                        </a:rPr>
                        <a:t>::array&lt;</a:t>
                      </a:r>
                      <a:r>
                        <a:rPr lang="en-US" sz="1050" dirty="0" err="1" smtClean="0">
                          <a:solidFill>
                            <a:schemeClr val="tx1">
                              <a:lumMod val="95000"/>
                              <a:lumOff val="5000"/>
                            </a:schemeClr>
                          </a:solidFill>
                          <a:latin typeface="Lucida Console" panose="020B0609040504020204" pitchFamily="49" charset="0"/>
                        </a:rPr>
                        <a:t>int</a:t>
                      </a:r>
                      <a:r>
                        <a:rPr lang="en-US" sz="1050" dirty="0" smtClean="0">
                          <a:solidFill>
                            <a:schemeClr val="tx1">
                              <a:lumMod val="95000"/>
                              <a:lumOff val="5000"/>
                            </a:schemeClr>
                          </a:solidFill>
                          <a:latin typeface="Lucida Console" panose="020B0609040504020204" pitchFamily="49" charset="0"/>
                        </a:rPr>
                        <a:t>, 9&gt;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[square[</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]-'1'];</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if(</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1)</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tx1">
                              <a:lumMod val="95000"/>
                              <a:lumOff val="5000"/>
                            </a:schemeClr>
                          </a:solidFill>
                          <a:latin typeface="Lucida Console" panose="020B0609040504020204" pitchFamily="49" charset="0"/>
                        </a:rPr>
                        <a:t>  if ((square[0] + square[1] + square[2] != '5'*3)</a:t>
                      </a:r>
                    </a:p>
                    <a:p>
                      <a:r>
                        <a:rPr lang="en-US" sz="1050" dirty="0" smtClean="0">
                          <a:solidFill>
                            <a:schemeClr val="tx1">
                              <a:lumMod val="95000"/>
                              <a:lumOff val="5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square[3] + square[6] != '5'*3)</a:t>
                      </a:r>
                    </a:p>
                    <a:p>
                      <a:r>
                        <a:rPr lang="en-US" sz="1050" dirty="0" smtClean="0">
                          <a:solidFill>
                            <a:schemeClr val="tx1">
                              <a:lumMod val="95000"/>
                              <a:lumOff val="5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square[4] + square[8] != '5'*3)</a:t>
                      </a:r>
                    </a:p>
                    <a:p>
                      <a:r>
                        <a:rPr lang="en-US" sz="1050" dirty="0" smtClean="0">
                          <a:solidFill>
                            <a:schemeClr val="tx1">
                              <a:lumMod val="95000"/>
                              <a:lumOff val="5000"/>
                            </a:schemeClr>
                          </a:solidFill>
                          <a:latin typeface="Lucida Console" panose="020B0609040504020204" pitchFamily="49" charset="0"/>
                        </a:rPr>
                        <a:t>    || (square[2] + square[4] + square[6] != '5'*3))</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std</a:t>
                      </a:r>
                      <a:r>
                        <a:rPr lang="en-US" sz="1050" dirty="0" smtClean="0">
                          <a:solidFill>
                            <a:schemeClr val="tx1">
                              <a:lumMod val="95000"/>
                              <a:lumOff val="5000"/>
                            </a:schemeClr>
                          </a:solidFill>
                          <a:latin typeface="Lucida Console" panose="020B0609040504020204" pitchFamily="49" charset="0"/>
                        </a:rPr>
                        <a:t>::array&lt;</a:t>
                      </a:r>
                      <a:r>
                        <a:rPr lang="en-US" sz="1050" dirty="0" err="1" smtClean="0">
                          <a:solidFill>
                            <a:schemeClr val="tx1">
                              <a:lumMod val="95000"/>
                              <a:lumOff val="5000"/>
                            </a:schemeClr>
                          </a:solidFill>
                          <a:latin typeface="Lucida Console" panose="020B0609040504020204" pitchFamily="49" charset="0"/>
                        </a:rPr>
                        <a:t>int</a:t>
                      </a:r>
                      <a:r>
                        <a:rPr lang="en-US" sz="1050" dirty="0" smtClean="0">
                          <a:solidFill>
                            <a:schemeClr val="tx1">
                              <a:lumMod val="95000"/>
                              <a:lumOff val="5000"/>
                            </a:schemeClr>
                          </a:solidFill>
                          <a:latin typeface="Lucida Console" panose="020B0609040504020204" pitchFamily="49" charset="0"/>
                        </a:rPr>
                        <a:t>, 9&gt;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[square[</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]-'1'];</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if(</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1)</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46940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062057" cy="461665"/>
          </a:xfrm>
          <a:prstGeom prst="rect">
            <a:avLst/>
          </a:prstGeom>
          <a:noFill/>
        </p:spPr>
        <p:txBody>
          <a:bodyPr wrap="none" rtlCol="0">
            <a:spAutoFit/>
          </a:bodyPr>
          <a:lstStyle/>
          <a:p>
            <a:r>
              <a:rPr lang="uk-UA" sz="2400" dirty="0" smtClean="0"/>
              <a:t>Лівий на 25% швидше</a:t>
            </a:r>
            <a:endParaRPr lang="en-US" sz="2400" dirty="0"/>
          </a:p>
        </p:txBody>
      </p:sp>
      <p:graphicFrame>
        <p:nvGraphicFramePr>
          <p:cNvPr id="4" name="Table 3"/>
          <p:cNvGraphicFramePr>
            <a:graphicFrameLocks noGrp="1"/>
          </p:cNvGraphicFramePr>
          <p:nvPr>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tx1">
                              <a:lumMod val="95000"/>
                              <a:lumOff val="5000"/>
                            </a:schemeClr>
                          </a:solidFill>
                          <a:latin typeface="Lucida Console" panose="020B0609040504020204" pitchFamily="49" charset="0"/>
                        </a:rPr>
                        <a:t>  if ((square[0] + square[1] + square[2] != '5'*3)</a:t>
                      </a:r>
                    </a:p>
                    <a:p>
                      <a:r>
                        <a:rPr lang="en-US" sz="1050" dirty="0" smtClean="0">
                          <a:solidFill>
                            <a:schemeClr val="tx1">
                              <a:lumMod val="95000"/>
                              <a:lumOff val="5000"/>
                            </a:schemeClr>
                          </a:solidFill>
                          <a:latin typeface="Lucida Console" panose="020B0609040504020204" pitchFamily="49" charset="0"/>
                        </a:rPr>
                        <a:t>    || (square[3] + square[4] + square[5] != '5'*3)</a:t>
                      </a:r>
                    </a:p>
                    <a:p>
                      <a:r>
                        <a:rPr lang="en-US" sz="1050" dirty="0" smtClean="0">
                          <a:solidFill>
                            <a:schemeClr val="tx1">
                              <a:lumMod val="95000"/>
                              <a:lumOff val="5000"/>
                            </a:schemeClr>
                          </a:solidFill>
                          <a:latin typeface="Lucida Console" panose="020B0609040504020204" pitchFamily="49" charset="0"/>
                        </a:rPr>
                        <a:t>    || (square[6] + square[7]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square[3] + square[6] != '5'*3)</a:t>
                      </a:r>
                    </a:p>
                    <a:p>
                      <a:r>
                        <a:rPr lang="en-US" sz="1050" dirty="0" smtClean="0">
                          <a:solidFill>
                            <a:schemeClr val="tx1">
                              <a:lumMod val="95000"/>
                              <a:lumOff val="5000"/>
                            </a:schemeClr>
                          </a:solidFill>
                          <a:latin typeface="Lucida Console" panose="020B0609040504020204" pitchFamily="49" charset="0"/>
                        </a:rPr>
                        <a:t>    || (square[1] + square[4] + square[7] != '5'*3)</a:t>
                      </a:r>
                    </a:p>
                    <a:p>
                      <a:r>
                        <a:rPr lang="en-US" sz="1050" dirty="0" smtClean="0">
                          <a:solidFill>
                            <a:schemeClr val="tx1">
                              <a:lumMod val="95000"/>
                              <a:lumOff val="5000"/>
                            </a:schemeClr>
                          </a:solidFill>
                          <a:latin typeface="Lucida Console" panose="020B0609040504020204" pitchFamily="49" charset="0"/>
                        </a:rPr>
                        <a:t>    || (square[2] + square[5]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square[4] + square[8] != '5'*3)</a:t>
                      </a:r>
                    </a:p>
                    <a:p>
                      <a:r>
                        <a:rPr lang="en-US" sz="1050" dirty="0" smtClean="0">
                          <a:solidFill>
                            <a:schemeClr val="tx1">
                              <a:lumMod val="95000"/>
                              <a:lumOff val="5000"/>
                            </a:schemeClr>
                          </a:solidFill>
                          <a:latin typeface="Lucida Console" panose="020B0609040504020204" pitchFamily="49" charset="0"/>
                        </a:rPr>
                        <a:t>    || (square[2] + square[4] + square[6] != '5'*3))</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std</a:t>
                      </a:r>
                      <a:r>
                        <a:rPr lang="en-US" sz="1050" dirty="0" smtClean="0">
                          <a:solidFill>
                            <a:schemeClr val="tx1">
                              <a:lumMod val="95000"/>
                              <a:lumOff val="5000"/>
                            </a:schemeClr>
                          </a:solidFill>
                          <a:latin typeface="Lucida Console" panose="020B0609040504020204" pitchFamily="49" charset="0"/>
                        </a:rPr>
                        <a:t>::array&lt;</a:t>
                      </a:r>
                      <a:r>
                        <a:rPr lang="en-US" sz="1050" dirty="0" err="1" smtClean="0">
                          <a:solidFill>
                            <a:schemeClr val="tx1">
                              <a:lumMod val="95000"/>
                              <a:lumOff val="5000"/>
                            </a:schemeClr>
                          </a:solidFill>
                          <a:latin typeface="Lucida Console" panose="020B0609040504020204" pitchFamily="49" charset="0"/>
                        </a:rPr>
                        <a:t>int</a:t>
                      </a:r>
                      <a:r>
                        <a:rPr lang="en-US" sz="1050" dirty="0" smtClean="0">
                          <a:solidFill>
                            <a:schemeClr val="tx1">
                              <a:lumMod val="95000"/>
                              <a:lumOff val="5000"/>
                            </a:schemeClr>
                          </a:solidFill>
                          <a:latin typeface="Lucida Console" panose="020B0609040504020204" pitchFamily="49" charset="0"/>
                        </a:rPr>
                        <a:t>, 9&gt;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[square[</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]-'1'];</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if(</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1)</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tx1">
                              <a:lumMod val="95000"/>
                              <a:lumOff val="5000"/>
                            </a:schemeClr>
                          </a:solidFill>
                          <a:latin typeface="Lucida Console" panose="020B0609040504020204" pitchFamily="49" charset="0"/>
                        </a:rPr>
                        <a:t>  if ((square[0] + square[1] + square[2] != '5'*3)</a:t>
                      </a:r>
                    </a:p>
                    <a:p>
                      <a:r>
                        <a:rPr lang="en-US" sz="1050" dirty="0" smtClean="0">
                          <a:solidFill>
                            <a:schemeClr val="tx1">
                              <a:lumMod val="95000"/>
                              <a:lumOff val="5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square[3] + square[6] != '5'*3)</a:t>
                      </a:r>
                    </a:p>
                    <a:p>
                      <a:r>
                        <a:rPr lang="en-US" sz="1050" dirty="0" smtClean="0">
                          <a:solidFill>
                            <a:schemeClr val="tx1">
                              <a:lumMod val="95000"/>
                              <a:lumOff val="5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 (square[0] + square[4] + square[8] != '5'*3)</a:t>
                      </a:r>
                    </a:p>
                    <a:p>
                      <a:r>
                        <a:rPr lang="en-US" sz="1050" dirty="0" smtClean="0">
                          <a:solidFill>
                            <a:schemeClr val="tx1">
                              <a:lumMod val="95000"/>
                              <a:lumOff val="5000"/>
                            </a:schemeClr>
                          </a:solidFill>
                          <a:latin typeface="Lucida Console" panose="020B0609040504020204" pitchFamily="49" charset="0"/>
                        </a:rPr>
                        <a:t>    || (square[2] + square[4] + square[6] != '5'*3))</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solidFill>
                          <a:schemeClr val="tx1">
                            <a:lumMod val="95000"/>
                            <a:lumOff val="5000"/>
                          </a:schemeClr>
                        </a:solidFill>
                        <a:latin typeface="Lucida Console" panose="020B0609040504020204" pitchFamily="49" charset="0"/>
                      </a:endParaRP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std</a:t>
                      </a:r>
                      <a:r>
                        <a:rPr lang="en-US" sz="1050" dirty="0" smtClean="0">
                          <a:solidFill>
                            <a:schemeClr val="tx1">
                              <a:lumMod val="95000"/>
                              <a:lumOff val="5000"/>
                            </a:schemeClr>
                          </a:solidFill>
                          <a:latin typeface="Lucida Console" panose="020B0609040504020204" pitchFamily="49" charset="0"/>
                        </a:rPr>
                        <a:t>::array&lt;</a:t>
                      </a:r>
                      <a:r>
                        <a:rPr lang="en-US" sz="1050" dirty="0" err="1" smtClean="0">
                          <a:solidFill>
                            <a:schemeClr val="tx1">
                              <a:lumMod val="95000"/>
                              <a:lumOff val="5000"/>
                            </a:schemeClr>
                          </a:solidFill>
                          <a:latin typeface="Lucida Console" panose="020B0609040504020204" pitchFamily="49" charset="0"/>
                        </a:rPr>
                        <a:t>int</a:t>
                      </a:r>
                      <a:r>
                        <a:rPr lang="en-US" sz="1050" dirty="0" smtClean="0">
                          <a:solidFill>
                            <a:schemeClr val="tx1">
                              <a:lumMod val="95000"/>
                              <a:lumOff val="5000"/>
                            </a:schemeClr>
                          </a:solidFill>
                          <a:latin typeface="Lucida Console" panose="020B0609040504020204" pitchFamily="49" charset="0"/>
                        </a:rPr>
                        <a:t>, 9&gt;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[square[</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]-'1'];</a:t>
                      </a:r>
                    </a:p>
                    <a:p>
                      <a:r>
                        <a:rPr lang="en-US" sz="1050" dirty="0" smtClean="0">
                          <a:solidFill>
                            <a:schemeClr val="tx1">
                              <a:lumMod val="95000"/>
                              <a:lumOff val="5000"/>
                            </a:schemeClr>
                          </a:solidFill>
                          <a:latin typeface="Lucida Console" panose="020B0609040504020204" pitchFamily="49" charset="0"/>
                        </a:rPr>
                        <a:t>  for(auto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0u;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&lt; 9; ++</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a:t>
                      </a:r>
                    </a:p>
                    <a:p>
                      <a:r>
                        <a:rPr lang="en-US" sz="1050" dirty="0" smtClean="0">
                          <a:solidFill>
                            <a:schemeClr val="tx1">
                              <a:lumMod val="95000"/>
                              <a:lumOff val="5000"/>
                            </a:schemeClr>
                          </a:solidFill>
                          <a:latin typeface="Lucida Console" panose="020B0609040504020204" pitchFamily="49" charset="0"/>
                        </a:rPr>
                        <a:t>    if(</a:t>
                      </a:r>
                      <a:r>
                        <a:rPr lang="en-US" sz="1050" dirty="0" err="1" smtClean="0">
                          <a:solidFill>
                            <a:schemeClr val="tx1">
                              <a:lumMod val="95000"/>
                              <a:lumOff val="5000"/>
                            </a:schemeClr>
                          </a:solidFill>
                          <a:latin typeface="Lucida Console" panose="020B0609040504020204" pitchFamily="49" charset="0"/>
                        </a:rPr>
                        <a:t>numbers_count</a:t>
                      </a:r>
                      <a:r>
                        <a:rPr lang="en-US" sz="1050" dirty="0" smtClean="0">
                          <a:solidFill>
                            <a:schemeClr val="tx1">
                              <a:lumMod val="95000"/>
                              <a:lumOff val="5000"/>
                            </a:schemeClr>
                          </a:solidFill>
                          <a:latin typeface="Lucida Console" panose="020B0609040504020204" pitchFamily="49" charset="0"/>
                        </a:rPr>
                        <a:t>[</a:t>
                      </a:r>
                      <a:r>
                        <a:rPr lang="en-US" sz="1050" dirty="0" err="1" smtClean="0">
                          <a:solidFill>
                            <a:schemeClr val="tx1">
                              <a:lumMod val="95000"/>
                              <a:lumOff val="5000"/>
                            </a:schemeClr>
                          </a:solidFill>
                          <a:latin typeface="Lucida Console" panose="020B0609040504020204" pitchFamily="49" charset="0"/>
                        </a:rPr>
                        <a:t>i</a:t>
                      </a:r>
                      <a:r>
                        <a:rPr lang="en-US" sz="1050" dirty="0" smtClean="0">
                          <a:solidFill>
                            <a:schemeClr val="tx1">
                              <a:lumMod val="95000"/>
                              <a:lumOff val="5000"/>
                            </a:schemeClr>
                          </a:solidFill>
                          <a:latin typeface="Lucida Console" panose="020B0609040504020204" pitchFamily="49" charset="0"/>
                        </a:rPr>
                        <a:t>] != 1)</a:t>
                      </a:r>
                    </a:p>
                    <a:p>
                      <a:r>
                        <a:rPr lang="en-US" sz="1050" dirty="0" smtClean="0">
                          <a:solidFill>
                            <a:schemeClr val="tx1">
                              <a:lumMod val="95000"/>
                              <a:lumOff val="5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
        <p:nvSpPr>
          <p:cNvPr id="5" name="TextBox 4"/>
          <p:cNvSpPr txBox="1"/>
          <p:nvPr/>
        </p:nvSpPr>
        <p:spPr>
          <a:xfrm>
            <a:off x="766119" y="5741773"/>
            <a:ext cx="1300356" cy="461665"/>
          </a:xfrm>
          <a:prstGeom prst="rect">
            <a:avLst/>
          </a:prstGeom>
          <a:noFill/>
        </p:spPr>
        <p:txBody>
          <a:bodyPr wrap="none" rtlCol="0">
            <a:spAutoFit/>
          </a:bodyPr>
          <a:lstStyle/>
          <a:p>
            <a:r>
              <a:rPr lang="uk-UA" sz="2400" dirty="0" smtClean="0"/>
              <a:t>0.77 сек.</a:t>
            </a:r>
            <a:endParaRPr lang="en-US" sz="2400" dirty="0"/>
          </a:p>
        </p:txBody>
      </p:sp>
      <p:sp>
        <p:nvSpPr>
          <p:cNvPr id="6" name="TextBox 5"/>
          <p:cNvSpPr txBox="1"/>
          <p:nvPr/>
        </p:nvSpPr>
        <p:spPr>
          <a:xfrm>
            <a:off x="6240162" y="5741772"/>
            <a:ext cx="1300356" cy="461665"/>
          </a:xfrm>
          <a:prstGeom prst="rect">
            <a:avLst/>
          </a:prstGeom>
          <a:noFill/>
        </p:spPr>
        <p:txBody>
          <a:bodyPr wrap="none" rtlCol="0">
            <a:spAutoFit/>
          </a:bodyPr>
          <a:lstStyle/>
          <a:p>
            <a:r>
              <a:rPr lang="uk-UA" sz="2400" dirty="0" smtClean="0"/>
              <a:t>0.</a:t>
            </a:r>
            <a:r>
              <a:rPr lang="en-US" sz="2400" dirty="0" smtClean="0"/>
              <a:t>96</a:t>
            </a:r>
            <a:r>
              <a:rPr lang="uk-UA" sz="2400" dirty="0" smtClean="0"/>
              <a:t> сек.</a:t>
            </a:r>
            <a:endParaRPr lang="en-US" sz="2400" dirty="0"/>
          </a:p>
        </p:txBody>
      </p:sp>
    </p:spTree>
    <p:extLst>
      <p:ext uri="{BB962C8B-B14F-4D97-AF65-F5344CB8AC3E}">
        <p14:creationId xmlns:p14="http://schemas.microsoft.com/office/powerpoint/2010/main" val="1221417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dirty="0" smtClean="0"/>
              <a:t>Чому?</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649472087"/>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tx1"/>
                          </a:solidFill>
                          <a:latin typeface="Lucida Console" panose="020B0609040504020204" pitchFamily="49" charset="0"/>
                        </a:rPr>
                        <a:t>  if </a:t>
                      </a:r>
                      <a:r>
                        <a:rPr lang="en-US" sz="1050" b="0" dirty="0" smtClean="0">
                          <a:solidFill>
                            <a:schemeClr val="tx1"/>
                          </a:solidFill>
                          <a:latin typeface="Lucida Console" panose="020B0609040504020204" pitchFamily="49" charset="0"/>
                        </a:rPr>
                        <a:t>((square[0] + square[1] + square[2] != '5'*3)</a:t>
                      </a:r>
                    </a:p>
                    <a:p>
                      <a:r>
                        <a:rPr lang="en-US" sz="1050" dirty="0" smtClean="0">
                          <a:solidFill>
                            <a:schemeClr val="tx1"/>
                          </a:solidFill>
                          <a:latin typeface="Lucida Console" panose="020B0609040504020204" pitchFamily="49" charset="0"/>
                        </a:rPr>
                        <a:t>    || (square[3] + square[4] + square[5] != '5'*3)</a:t>
                      </a:r>
                    </a:p>
                    <a:p>
                      <a:r>
                        <a:rPr lang="en-US" sz="1050" b="0" dirty="0" smtClean="0">
                          <a:solidFill>
                            <a:schemeClr val="tx1"/>
                          </a:solidFill>
                          <a:latin typeface="Lucida Console" panose="020B0609040504020204" pitchFamily="49" charset="0"/>
                        </a:rPr>
                        <a:t>    || (square[6] + square[7] + square[8] != '5'*3)</a:t>
                      </a:r>
                    </a:p>
                    <a:p>
                      <a:endParaRPr lang="en-US" sz="1050" dirty="0" smtClean="0">
                        <a:solidFill>
                          <a:schemeClr val="tx1"/>
                        </a:solidFill>
                        <a:latin typeface="Lucida Console" panose="020B0609040504020204" pitchFamily="49" charset="0"/>
                      </a:endParaRPr>
                    </a:p>
                    <a:p>
                      <a:r>
                        <a:rPr lang="en-US" sz="1050" dirty="0" smtClean="0">
                          <a:solidFill>
                            <a:schemeClr val="tx1"/>
                          </a:solidFill>
                          <a:latin typeface="Lucida Console" panose="020B0609040504020204" pitchFamily="49" charset="0"/>
                        </a:rPr>
                        <a:t>    || (square[0] + square[3] + square[6] != '5'*3)</a:t>
                      </a:r>
                    </a:p>
                    <a:p>
                      <a:r>
                        <a:rPr lang="en-US" sz="1050" dirty="0" smtClean="0">
                          <a:solidFill>
                            <a:schemeClr val="tx1"/>
                          </a:solidFill>
                          <a:latin typeface="Lucida Console" panose="020B0609040504020204" pitchFamily="49" charset="0"/>
                        </a:rPr>
                        <a:t>    || (square[1] + square[4] + square[7] != '5'*3)</a:t>
                      </a:r>
                    </a:p>
                    <a:p>
                      <a:r>
                        <a:rPr lang="uk-UA" sz="1050" b="1" dirty="0" smtClean="0">
                          <a:solidFill>
                            <a:schemeClr val="tx1"/>
                          </a:solidFill>
                          <a:latin typeface="Lucida Console" panose="020B0609040504020204" pitchFamily="49" charset="0"/>
                        </a:rPr>
                        <a:t>//</a:t>
                      </a:r>
                      <a:r>
                        <a:rPr lang="en-US" sz="1050" b="1" dirty="0" smtClean="0">
                          <a:solidFill>
                            <a:schemeClr val="tx1"/>
                          </a:solidFill>
                          <a:latin typeface="Lucida Console" panose="020B0609040504020204" pitchFamily="49" charset="0"/>
                        </a:rPr>
                        <a:t>    || (square[2] + square[5] + square[8] != '5'*3)</a:t>
                      </a:r>
                    </a:p>
                    <a:p>
                      <a:endParaRPr lang="en-US" sz="1050" dirty="0" smtClean="0">
                        <a:solidFill>
                          <a:schemeClr val="tx1"/>
                        </a:solidFill>
                        <a:latin typeface="Lucida Console" panose="020B0609040504020204" pitchFamily="49" charset="0"/>
                      </a:endParaRPr>
                    </a:p>
                    <a:p>
                      <a:r>
                        <a:rPr lang="en-US" sz="1050" dirty="0" smtClean="0">
                          <a:solidFill>
                            <a:schemeClr val="tx1"/>
                          </a:solidFill>
                          <a:latin typeface="Lucida Console" panose="020B0609040504020204" pitchFamily="49" charset="0"/>
                        </a:rPr>
                        <a:t>    || (square[0] + square[4] + square[8] != '5'*3)</a:t>
                      </a:r>
                    </a:p>
                    <a:p>
                      <a:r>
                        <a:rPr lang="en-US" sz="1050" dirty="0" smtClean="0">
                          <a:solidFill>
                            <a:schemeClr val="tx1"/>
                          </a:solidFill>
                          <a:latin typeface="Lucida Console" panose="020B0609040504020204" pitchFamily="49" charset="0"/>
                        </a:rPr>
                        <a:t>    || (square[2] + square[4] + square[6] != '5'*3))</a:t>
                      </a:r>
                    </a:p>
                    <a:p>
                      <a:r>
                        <a:rPr lang="en-US" sz="1050" dirty="0" smtClean="0">
                          <a:solidFill>
                            <a:schemeClr val="tx1"/>
                          </a:solidFill>
                          <a:latin typeface="Lucida Console" panose="020B0609040504020204" pitchFamily="49" charset="0"/>
                        </a:rPr>
                        <a:t>    return false;</a:t>
                      </a:r>
                    </a:p>
                    <a:p>
                      <a:endParaRPr lang="en-US" sz="1050" dirty="0" smtClean="0">
                        <a:solidFill>
                          <a:schemeClr val="tx1"/>
                        </a:solidFill>
                        <a:latin typeface="Lucida Console" panose="020B0609040504020204" pitchFamily="49" charset="0"/>
                      </a:endParaRPr>
                    </a:p>
                    <a:p>
                      <a:r>
                        <a:rPr lang="en-US" sz="1050" dirty="0" smtClean="0">
                          <a:solidFill>
                            <a:schemeClr val="tx1"/>
                          </a:solidFill>
                          <a:latin typeface="Lucida Console" panose="020B0609040504020204" pitchFamily="49" charset="0"/>
                        </a:rPr>
                        <a:t>  </a:t>
                      </a:r>
                      <a:r>
                        <a:rPr lang="en-US" sz="1050" dirty="0" err="1" smtClean="0">
                          <a:solidFill>
                            <a:schemeClr val="tx1"/>
                          </a:solidFill>
                          <a:latin typeface="Lucida Console" panose="020B0609040504020204" pitchFamily="49" charset="0"/>
                        </a:rPr>
                        <a:t>std</a:t>
                      </a:r>
                      <a:r>
                        <a:rPr lang="en-US" sz="1050" dirty="0" smtClean="0">
                          <a:solidFill>
                            <a:schemeClr val="tx1"/>
                          </a:solidFill>
                          <a:latin typeface="Lucida Console" panose="020B0609040504020204" pitchFamily="49" charset="0"/>
                        </a:rPr>
                        <a:t>::array&lt;</a:t>
                      </a:r>
                      <a:r>
                        <a:rPr lang="en-US" sz="1050" dirty="0" err="1" smtClean="0">
                          <a:solidFill>
                            <a:schemeClr val="tx1"/>
                          </a:solidFill>
                          <a:latin typeface="Lucida Console" panose="020B0609040504020204" pitchFamily="49" charset="0"/>
                        </a:rPr>
                        <a:t>int</a:t>
                      </a:r>
                      <a:r>
                        <a:rPr lang="en-US" sz="1050" dirty="0" smtClean="0">
                          <a:solidFill>
                            <a:schemeClr val="tx1"/>
                          </a:solidFill>
                          <a:latin typeface="Lucida Console" panose="020B0609040504020204" pitchFamily="49" charset="0"/>
                        </a:rPr>
                        <a:t>, 9&gt; </a:t>
                      </a:r>
                      <a:r>
                        <a:rPr lang="en-US" sz="1050" dirty="0" err="1" smtClean="0">
                          <a:solidFill>
                            <a:schemeClr val="tx1"/>
                          </a:solidFill>
                          <a:latin typeface="Lucida Console" panose="020B0609040504020204" pitchFamily="49" charset="0"/>
                        </a:rPr>
                        <a:t>numbers_count</a:t>
                      </a:r>
                      <a:r>
                        <a:rPr lang="en-US" sz="1050" dirty="0" smtClean="0">
                          <a:solidFill>
                            <a:schemeClr val="tx1"/>
                          </a:solidFill>
                          <a:latin typeface="Lucida Console" panose="020B0609040504020204" pitchFamily="49" charset="0"/>
                        </a:rPr>
                        <a:t>{};</a:t>
                      </a:r>
                    </a:p>
                    <a:p>
                      <a:r>
                        <a:rPr lang="en-US" sz="1050" dirty="0" smtClean="0">
                          <a:solidFill>
                            <a:schemeClr val="tx1"/>
                          </a:solidFill>
                          <a:latin typeface="Lucida Console" panose="020B0609040504020204" pitchFamily="49" charset="0"/>
                        </a:rPr>
                        <a:t>  for(auto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 = 0u;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 &lt; 9;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a:t>
                      </a:r>
                    </a:p>
                    <a:p>
                      <a:r>
                        <a:rPr lang="en-US" sz="1050" dirty="0" smtClean="0">
                          <a:solidFill>
                            <a:schemeClr val="tx1"/>
                          </a:solidFill>
                          <a:latin typeface="Lucida Console" panose="020B0609040504020204" pitchFamily="49" charset="0"/>
                        </a:rPr>
                        <a:t>    ++</a:t>
                      </a:r>
                      <a:r>
                        <a:rPr lang="en-US" sz="1050" dirty="0" err="1" smtClean="0">
                          <a:solidFill>
                            <a:schemeClr val="tx1"/>
                          </a:solidFill>
                          <a:latin typeface="Lucida Console" panose="020B0609040504020204" pitchFamily="49" charset="0"/>
                        </a:rPr>
                        <a:t>numbers_count</a:t>
                      </a:r>
                      <a:r>
                        <a:rPr lang="en-US" sz="1050" dirty="0" smtClean="0">
                          <a:solidFill>
                            <a:schemeClr val="tx1"/>
                          </a:solidFill>
                          <a:latin typeface="Lucida Console" panose="020B0609040504020204" pitchFamily="49" charset="0"/>
                        </a:rPr>
                        <a:t>[square[</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]-'1'];</a:t>
                      </a:r>
                    </a:p>
                    <a:p>
                      <a:r>
                        <a:rPr lang="en-US" sz="1050" dirty="0" smtClean="0">
                          <a:solidFill>
                            <a:schemeClr val="tx1"/>
                          </a:solidFill>
                          <a:latin typeface="Lucida Console" panose="020B0609040504020204" pitchFamily="49" charset="0"/>
                        </a:rPr>
                        <a:t>  for(auto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 = 0u;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 &lt; 9; ++</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a:t>
                      </a:r>
                    </a:p>
                    <a:p>
                      <a:r>
                        <a:rPr lang="en-US" sz="1050" dirty="0" smtClean="0">
                          <a:solidFill>
                            <a:schemeClr val="tx1"/>
                          </a:solidFill>
                          <a:latin typeface="Lucida Console" panose="020B0609040504020204" pitchFamily="49" charset="0"/>
                        </a:rPr>
                        <a:t>    if(</a:t>
                      </a:r>
                      <a:r>
                        <a:rPr lang="en-US" sz="1050" dirty="0" err="1" smtClean="0">
                          <a:solidFill>
                            <a:schemeClr val="tx1"/>
                          </a:solidFill>
                          <a:latin typeface="Lucida Console" panose="020B0609040504020204" pitchFamily="49" charset="0"/>
                        </a:rPr>
                        <a:t>numbers_count</a:t>
                      </a:r>
                      <a:r>
                        <a:rPr lang="en-US" sz="1050" dirty="0" smtClean="0">
                          <a:solidFill>
                            <a:schemeClr val="tx1"/>
                          </a:solidFill>
                          <a:latin typeface="Lucida Console" panose="020B0609040504020204" pitchFamily="49" charset="0"/>
                        </a:rPr>
                        <a:t>[</a:t>
                      </a:r>
                      <a:r>
                        <a:rPr lang="en-US" sz="1050" dirty="0" err="1" smtClean="0">
                          <a:solidFill>
                            <a:schemeClr val="tx1"/>
                          </a:solidFill>
                          <a:latin typeface="Lucida Console" panose="020B0609040504020204" pitchFamily="49" charset="0"/>
                        </a:rPr>
                        <a:t>i</a:t>
                      </a:r>
                      <a:r>
                        <a:rPr lang="en-US" sz="1050" dirty="0" smtClean="0">
                          <a:solidFill>
                            <a:schemeClr val="tx1"/>
                          </a:solidFill>
                          <a:latin typeface="Lucida Console" panose="020B0609040504020204" pitchFamily="49" charset="0"/>
                        </a:rPr>
                        <a:t>] != 1)</a:t>
                      </a:r>
                    </a:p>
                    <a:p>
                      <a:r>
                        <a:rPr lang="en-US" sz="1050" dirty="0" smtClean="0">
                          <a:solidFill>
                            <a:schemeClr val="tx1"/>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
        <p:nvSpPr>
          <p:cNvPr id="3" name="Rectangle 2"/>
          <p:cNvSpPr/>
          <p:nvPr/>
        </p:nvSpPr>
        <p:spPr>
          <a:xfrm>
            <a:off x="6483312" y="832368"/>
            <a:ext cx="4596580" cy="2585323"/>
          </a:xfrm>
          <a:prstGeom prst="rect">
            <a:avLst/>
          </a:prstGeom>
        </p:spPr>
        <p:txBody>
          <a:bodyPr wrap="square">
            <a:spAutoFit/>
          </a:bodyPr>
          <a:lstStyle/>
          <a:p>
            <a:r>
              <a:rPr lang="uk-UA" dirty="0"/>
              <a:t>З тієї ж причини. Вигідніше вийти раніше аніж перевіряти всі цифри на унікальність.</a:t>
            </a:r>
            <a:endParaRPr lang="en-US" dirty="0"/>
          </a:p>
          <a:p>
            <a:endParaRPr lang="uk-UA" dirty="0" smtClean="0"/>
          </a:p>
          <a:p>
            <a:r>
              <a:rPr lang="uk-UA" dirty="0" smtClean="0"/>
              <a:t>Тільки одна строчка зайва. Інша працює як евристика скорочуючи кількість заходів у перевірку унікальності.</a:t>
            </a:r>
          </a:p>
          <a:p>
            <a:endParaRPr lang="uk-UA" dirty="0"/>
          </a:p>
          <a:p>
            <a:r>
              <a:rPr lang="uk-UA" dirty="0" smtClean="0"/>
              <a:t>Якщо приберемо одну строчку, отримаємо малопомітний але приріст</a:t>
            </a:r>
          </a:p>
        </p:txBody>
      </p:sp>
    </p:spTree>
    <p:extLst>
      <p:ext uri="{BB962C8B-B14F-4D97-AF65-F5344CB8AC3E}">
        <p14:creationId xmlns:p14="http://schemas.microsoft.com/office/powerpoint/2010/main" val="460087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249915511"/>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solidFill>
                            <a:schemeClr val="tx1">
                              <a:lumMod val="95000"/>
                              <a:lumOff val="5000"/>
                            </a:schemeClr>
                          </a:solidFill>
                          <a:latin typeface="Lucida Console" panose="020B0609040504020204" pitchFamily="49" charset="0"/>
                        </a:rPr>
                        <a:t>  if ((square[0] + square[1] + square[2] != '5'*3)</a:t>
                      </a:r>
                    </a:p>
                    <a:p>
                      <a:r>
                        <a:rPr lang="en-US" sz="1050" smtClean="0">
                          <a:solidFill>
                            <a:schemeClr val="tx1">
                              <a:lumMod val="95000"/>
                              <a:lumOff val="5000"/>
                            </a:schemeClr>
                          </a:solidFill>
                          <a:latin typeface="Lucida Console" panose="020B0609040504020204" pitchFamily="49" charset="0"/>
                        </a:rPr>
                        <a:t>    || (square[3] + square[4] + square[5] != '5'*3)</a:t>
                      </a:r>
                    </a:p>
                    <a:p>
                      <a:r>
                        <a:rPr lang="en-US" sz="1050" smtClean="0">
                          <a:solidFill>
                            <a:schemeClr val="tx1">
                              <a:lumMod val="95000"/>
                              <a:lumOff val="5000"/>
                            </a:schemeClr>
                          </a:solidFill>
                          <a:latin typeface="Lucida Console" panose="020B0609040504020204" pitchFamily="49" charset="0"/>
                        </a:rPr>
                        <a:t>    || (square[6] + square[7] + square[8] != '5'*3)</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 (square[0] + square[3] + square[6] != '5'*3)</a:t>
                      </a:r>
                    </a:p>
                    <a:p>
                      <a:r>
                        <a:rPr lang="en-US" sz="1050" smtClean="0">
                          <a:solidFill>
                            <a:schemeClr val="tx1">
                              <a:lumMod val="95000"/>
                              <a:lumOff val="5000"/>
                            </a:schemeClr>
                          </a:solidFill>
                          <a:latin typeface="Lucida Console" panose="020B0609040504020204" pitchFamily="49" charset="0"/>
                        </a:rPr>
                        <a:t>    || (square[1] + square[4] + square[7] != '5'*3)</a:t>
                      </a:r>
                    </a:p>
                    <a:p>
                      <a:r>
                        <a:rPr lang="en-US" sz="1050" smtClean="0">
                          <a:solidFill>
                            <a:schemeClr val="tx1">
                              <a:lumMod val="95000"/>
                              <a:lumOff val="5000"/>
                            </a:schemeClr>
                          </a:solidFill>
                          <a:latin typeface="Lucida Console" panose="020B0609040504020204" pitchFamily="49" charset="0"/>
                        </a:rPr>
                        <a:t>    || (square[2] + square[5] + square[8] != '5'*3)</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 (square[0] + square[4] + square[8] != '5'*3)</a:t>
                      </a:r>
                    </a:p>
                    <a:p>
                      <a:r>
                        <a:rPr lang="en-US" sz="1050" smtClean="0">
                          <a:solidFill>
                            <a:schemeClr val="tx1">
                              <a:lumMod val="95000"/>
                              <a:lumOff val="5000"/>
                            </a:schemeClr>
                          </a:solidFill>
                          <a:latin typeface="Lucida Console" panose="020B0609040504020204" pitchFamily="49" charset="0"/>
                        </a:rPr>
                        <a:t>    || (square[2] + square[4] + square[6] != '5'*3))</a:t>
                      </a:r>
                    </a:p>
                    <a:p>
                      <a:r>
                        <a:rPr lang="en-US" sz="1050" smtClean="0">
                          <a:solidFill>
                            <a:schemeClr val="tx1">
                              <a:lumMod val="95000"/>
                              <a:lumOff val="5000"/>
                            </a:schemeClr>
                          </a:solidFill>
                          <a:latin typeface="Lucida Console" panose="020B0609040504020204" pitchFamily="49" charset="0"/>
                        </a:rPr>
                        <a:t>    return false;</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a:t>
                      </a:r>
                      <a:r>
                        <a:rPr lang="en-US" sz="1050" err="1" smtClean="0">
                          <a:solidFill>
                            <a:schemeClr val="tx1">
                              <a:lumMod val="95000"/>
                              <a:lumOff val="5000"/>
                            </a:schemeClr>
                          </a:solidFill>
                          <a:latin typeface="Lucida Console" panose="020B0609040504020204" pitchFamily="49" charset="0"/>
                        </a:rPr>
                        <a:t>std</a:t>
                      </a:r>
                      <a:r>
                        <a:rPr lang="en-US" sz="1050" smtClean="0">
                          <a:solidFill>
                            <a:schemeClr val="tx1">
                              <a:lumMod val="95000"/>
                              <a:lumOff val="5000"/>
                            </a:schemeClr>
                          </a:solidFill>
                          <a:latin typeface="Lucida Console" panose="020B0609040504020204" pitchFamily="49" charset="0"/>
                        </a:rPr>
                        <a:t>::array&lt;</a:t>
                      </a:r>
                      <a:r>
                        <a:rPr lang="en-US" sz="1050" err="1" smtClean="0">
                          <a:solidFill>
                            <a:schemeClr val="tx1">
                              <a:lumMod val="95000"/>
                              <a:lumOff val="5000"/>
                            </a:schemeClr>
                          </a:solidFill>
                          <a:latin typeface="Lucida Console" panose="020B0609040504020204" pitchFamily="49" charset="0"/>
                        </a:rPr>
                        <a:t>int</a:t>
                      </a:r>
                      <a:r>
                        <a:rPr lang="en-US" sz="1050" smtClean="0">
                          <a:solidFill>
                            <a:schemeClr val="tx1">
                              <a:lumMod val="95000"/>
                              <a:lumOff val="5000"/>
                            </a:schemeClr>
                          </a:solidFill>
                          <a:latin typeface="Lucida Console" panose="020B0609040504020204" pitchFamily="49" charset="0"/>
                        </a:rPr>
                        <a:t>, 9&gt; </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for(auto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0u;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&lt; 9;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[square[</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]-'1'];</a:t>
                      </a:r>
                    </a:p>
                    <a:p>
                      <a:r>
                        <a:rPr lang="en-US" sz="1050" smtClean="0">
                          <a:solidFill>
                            <a:schemeClr val="tx1">
                              <a:lumMod val="95000"/>
                              <a:lumOff val="5000"/>
                            </a:schemeClr>
                          </a:solidFill>
                          <a:latin typeface="Lucida Console" panose="020B0609040504020204" pitchFamily="49" charset="0"/>
                        </a:rPr>
                        <a:t>  for(auto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0u;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&lt; 9;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if(</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1)</a:t>
                      </a:r>
                    </a:p>
                    <a:p>
                      <a:r>
                        <a:rPr lang="en-US" sz="1050" smtClean="0">
                          <a:solidFill>
                            <a:schemeClr val="tx1">
                              <a:lumMod val="95000"/>
                              <a:lumOff val="5000"/>
                            </a:schemeClr>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solidFill>
                            <a:srgbClr val="C00000"/>
                          </a:solidFill>
                          <a:latin typeface="Lucida Console" panose="020B0609040504020204" pitchFamily="49" charset="0"/>
                        </a:rPr>
                        <a:t>const</a:t>
                      </a:r>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auto </a:t>
                      </a:r>
                      <a:r>
                        <a:rPr lang="en-US" sz="1050" err="1" smtClean="0">
                          <a:solidFill>
                            <a:srgbClr val="C00000"/>
                          </a:solidFill>
                          <a:latin typeface="Lucida Console" panose="020B0609040504020204" pitchFamily="49" charset="0"/>
                        </a:rPr>
                        <a:t>magic_number</a:t>
                      </a:r>
                      <a:r>
                        <a:rPr lang="en-US" sz="1050" smtClean="0">
                          <a:solidFill>
                            <a:srgbClr val="C00000"/>
                          </a:solidFill>
                          <a:latin typeface="Lucida Console" panose="020B0609040504020204" pitchFamily="49" charset="0"/>
                        </a:rPr>
                        <a:t> = '5' * 3;</a:t>
                      </a:r>
                    </a:p>
                    <a:p>
                      <a:r>
                        <a:rPr lang="en-US" sz="1050" err="1" smtClean="0">
                          <a:solidFill>
                            <a:srgbClr val="C00000"/>
                          </a:solidFill>
                          <a:latin typeface="Lucida Console" panose="020B0609040504020204" pitchFamily="49" charset="0"/>
                        </a:rPr>
                        <a:t>const</a:t>
                      </a:r>
                      <a:r>
                        <a:rPr lang="en-US" sz="1050" smtClean="0">
                          <a:solidFill>
                            <a:srgbClr val="C00000"/>
                          </a:solidFill>
                          <a:latin typeface="Lucida Console" panose="020B0609040504020204" pitchFamily="49" charset="0"/>
                        </a:rPr>
                        <a:t> uint_fast64_t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 </a:t>
                      </a:r>
                      <a:endParaRPr lang="uk-UA" sz="1050" smtClean="0">
                        <a:solidFill>
                          <a:srgbClr val="C00000"/>
                        </a:solidFill>
                        <a:latin typeface="Lucida Console" panose="020B0609040504020204" pitchFamily="49" charset="0"/>
                      </a:endParaRPr>
                    </a:p>
                    <a:p>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static_cast</a:t>
                      </a:r>
                      <a:r>
                        <a:rPr lang="en-US" sz="1050" smtClean="0">
                          <a:solidFill>
                            <a:srgbClr val="C00000"/>
                          </a:solidFill>
                          <a:latin typeface="Lucida Console" panose="020B0609040504020204" pitchFamily="49" charset="0"/>
                        </a:rPr>
                        <a:t>&lt;uint_fast64_t&gt;(0x1FF) &lt;&lt; 49;</a:t>
                      </a:r>
                    </a:p>
                    <a:p>
                      <a:r>
                        <a:rPr lang="en-US" sz="1050" smtClean="0">
                          <a:solidFill>
                            <a:srgbClr val="C00000"/>
                          </a:solidFill>
                          <a:latin typeface="Lucida Console" panose="020B0609040504020204" pitchFamily="49" charset="0"/>
                        </a:rPr>
                        <a:t>const uint_fast64_t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 1u;</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latin typeface="Lucida Console" panose="020B0609040504020204" pitchFamily="49" charset="0"/>
                        </a:rPr>
                        <a:t>  if ((square[0] + square[1] + square[2]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(square[3] + square[4] + square[5]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(square[6] + square[7]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square[3]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(square[1] + square[4] + square[7]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square[5]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square[4]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square[4]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solidFill>
                            <a:srgbClr val="C00000"/>
                          </a:solidFill>
                          <a:latin typeface="Lucida Console" panose="020B0609040504020204" pitchFamily="49" charset="0"/>
                        </a:rPr>
                        <a:t>  auto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for(auto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0u;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&lt; 9;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&lt;&lt; square[</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a:t>
                      </a:r>
                    </a:p>
                    <a:p>
                      <a:r>
                        <a:rPr lang="en-US" sz="1050" smtClean="0">
                          <a:solidFill>
                            <a:srgbClr val="C00000"/>
                          </a:solidFill>
                          <a:latin typeface="Lucida Console" panose="020B0609040504020204" pitchFamily="49" charset="0"/>
                        </a:rPr>
                        <a:t>  if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0)</a:t>
                      </a:r>
                    </a:p>
                    <a:p>
                      <a:r>
                        <a:rPr lang="en-US" sz="105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80484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563522" cy="461665"/>
          </a:xfrm>
          <a:prstGeom prst="rect">
            <a:avLst/>
          </a:prstGeom>
          <a:noFill/>
        </p:spPr>
        <p:txBody>
          <a:bodyPr wrap="none" rtlCol="0">
            <a:spAutoFit/>
          </a:bodyPr>
          <a:lstStyle/>
          <a:p>
            <a:r>
              <a:rPr lang="uk-UA" sz="2400" smtClean="0"/>
              <a:t>Знов лівий на 20%</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253311658"/>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solidFill>
                            <a:schemeClr val="tx1">
                              <a:lumMod val="95000"/>
                              <a:lumOff val="5000"/>
                            </a:schemeClr>
                          </a:solidFill>
                          <a:latin typeface="Lucida Console" panose="020B0609040504020204" pitchFamily="49" charset="0"/>
                        </a:rPr>
                        <a:t>  if ((square[0] + square[1] + square[2] != '5'*3)</a:t>
                      </a:r>
                    </a:p>
                    <a:p>
                      <a:r>
                        <a:rPr lang="en-US" sz="1050" smtClean="0">
                          <a:solidFill>
                            <a:schemeClr val="tx1">
                              <a:lumMod val="95000"/>
                              <a:lumOff val="5000"/>
                            </a:schemeClr>
                          </a:solidFill>
                          <a:latin typeface="Lucida Console" panose="020B0609040504020204" pitchFamily="49" charset="0"/>
                        </a:rPr>
                        <a:t>    || (square[3] + square[4] + square[5] != '5'*3)</a:t>
                      </a:r>
                    </a:p>
                    <a:p>
                      <a:r>
                        <a:rPr lang="en-US" sz="1050" smtClean="0">
                          <a:solidFill>
                            <a:schemeClr val="tx1">
                              <a:lumMod val="95000"/>
                              <a:lumOff val="5000"/>
                            </a:schemeClr>
                          </a:solidFill>
                          <a:latin typeface="Lucida Console" panose="020B0609040504020204" pitchFamily="49" charset="0"/>
                        </a:rPr>
                        <a:t>    || (square[6] + square[7] + square[8] != '5'*3)</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 (square[0] + square[3] + square[6] != '5'*3)</a:t>
                      </a:r>
                    </a:p>
                    <a:p>
                      <a:r>
                        <a:rPr lang="en-US" sz="1050" smtClean="0">
                          <a:solidFill>
                            <a:schemeClr val="tx1">
                              <a:lumMod val="95000"/>
                              <a:lumOff val="5000"/>
                            </a:schemeClr>
                          </a:solidFill>
                          <a:latin typeface="Lucida Console" panose="020B0609040504020204" pitchFamily="49" charset="0"/>
                        </a:rPr>
                        <a:t>    || (square[1] + square[4] + square[7] != '5'*3)</a:t>
                      </a:r>
                    </a:p>
                    <a:p>
                      <a:r>
                        <a:rPr lang="en-US" sz="1050" smtClean="0">
                          <a:solidFill>
                            <a:schemeClr val="tx1">
                              <a:lumMod val="95000"/>
                              <a:lumOff val="5000"/>
                            </a:schemeClr>
                          </a:solidFill>
                          <a:latin typeface="Lucida Console" panose="020B0609040504020204" pitchFamily="49" charset="0"/>
                        </a:rPr>
                        <a:t>    || (square[2] + square[5] + square[8] != '5'*3)</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 (square[0] + square[4] + square[8] != '5'*3)</a:t>
                      </a:r>
                    </a:p>
                    <a:p>
                      <a:r>
                        <a:rPr lang="en-US" sz="1050" smtClean="0">
                          <a:solidFill>
                            <a:schemeClr val="tx1">
                              <a:lumMod val="95000"/>
                              <a:lumOff val="5000"/>
                            </a:schemeClr>
                          </a:solidFill>
                          <a:latin typeface="Lucida Console" panose="020B0609040504020204" pitchFamily="49" charset="0"/>
                        </a:rPr>
                        <a:t>    || (square[2] + square[4] + square[6] != '5'*3))</a:t>
                      </a:r>
                    </a:p>
                    <a:p>
                      <a:r>
                        <a:rPr lang="en-US" sz="1050" smtClean="0">
                          <a:solidFill>
                            <a:schemeClr val="tx1">
                              <a:lumMod val="95000"/>
                              <a:lumOff val="5000"/>
                            </a:schemeClr>
                          </a:solidFill>
                          <a:latin typeface="Lucida Console" panose="020B0609040504020204" pitchFamily="49" charset="0"/>
                        </a:rPr>
                        <a:t>    return false;</a:t>
                      </a:r>
                    </a:p>
                    <a:p>
                      <a:endParaRPr lang="en-US" sz="1050" smtClean="0">
                        <a:solidFill>
                          <a:schemeClr val="tx1">
                            <a:lumMod val="95000"/>
                            <a:lumOff val="5000"/>
                          </a:schemeClr>
                        </a:solidFill>
                        <a:latin typeface="Lucida Console" panose="020B0609040504020204" pitchFamily="49" charset="0"/>
                      </a:endParaRPr>
                    </a:p>
                    <a:p>
                      <a:r>
                        <a:rPr lang="en-US" sz="1050" smtClean="0">
                          <a:solidFill>
                            <a:schemeClr val="tx1">
                              <a:lumMod val="95000"/>
                              <a:lumOff val="5000"/>
                            </a:schemeClr>
                          </a:solidFill>
                          <a:latin typeface="Lucida Console" panose="020B0609040504020204" pitchFamily="49" charset="0"/>
                        </a:rPr>
                        <a:t>  </a:t>
                      </a:r>
                      <a:r>
                        <a:rPr lang="en-US" sz="1050" err="1" smtClean="0">
                          <a:solidFill>
                            <a:schemeClr val="tx1">
                              <a:lumMod val="95000"/>
                              <a:lumOff val="5000"/>
                            </a:schemeClr>
                          </a:solidFill>
                          <a:latin typeface="Lucida Console" panose="020B0609040504020204" pitchFamily="49" charset="0"/>
                        </a:rPr>
                        <a:t>std</a:t>
                      </a:r>
                      <a:r>
                        <a:rPr lang="en-US" sz="1050" smtClean="0">
                          <a:solidFill>
                            <a:schemeClr val="tx1">
                              <a:lumMod val="95000"/>
                              <a:lumOff val="5000"/>
                            </a:schemeClr>
                          </a:solidFill>
                          <a:latin typeface="Lucida Console" panose="020B0609040504020204" pitchFamily="49" charset="0"/>
                        </a:rPr>
                        <a:t>::array&lt;</a:t>
                      </a:r>
                      <a:r>
                        <a:rPr lang="en-US" sz="1050" err="1" smtClean="0">
                          <a:solidFill>
                            <a:schemeClr val="tx1">
                              <a:lumMod val="95000"/>
                              <a:lumOff val="5000"/>
                            </a:schemeClr>
                          </a:solidFill>
                          <a:latin typeface="Lucida Console" panose="020B0609040504020204" pitchFamily="49" charset="0"/>
                        </a:rPr>
                        <a:t>int</a:t>
                      </a:r>
                      <a:r>
                        <a:rPr lang="en-US" sz="1050" smtClean="0">
                          <a:solidFill>
                            <a:schemeClr val="tx1">
                              <a:lumMod val="95000"/>
                              <a:lumOff val="5000"/>
                            </a:schemeClr>
                          </a:solidFill>
                          <a:latin typeface="Lucida Console" panose="020B0609040504020204" pitchFamily="49" charset="0"/>
                        </a:rPr>
                        <a:t>, 9&gt; </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for(auto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0u;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&lt; 9;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[square[</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]-'1'];</a:t>
                      </a:r>
                    </a:p>
                    <a:p>
                      <a:r>
                        <a:rPr lang="en-US" sz="1050" smtClean="0">
                          <a:solidFill>
                            <a:schemeClr val="tx1">
                              <a:lumMod val="95000"/>
                              <a:lumOff val="5000"/>
                            </a:schemeClr>
                          </a:solidFill>
                          <a:latin typeface="Lucida Console" panose="020B0609040504020204" pitchFamily="49" charset="0"/>
                        </a:rPr>
                        <a:t>  for(auto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0u;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&lt; 9; ++</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a:t>
                      </a:r>
                    </a:p>
                    <a:p>
                      <a:r>
                        <a:rPr lang="en-US" sz="1050" smtClean="0">
                          <a:solidFill>
                            <a:schemeClr val="tx1">
                              <a:lumMod val="95000"/>
                              <a:lumOff val="5000"/>
                            </a:schemeClr>
                          </a:solidFill>
                          <a:latin typeface="Lucida Console" panose="020B0609040504020204" pitchFamily="49" charset="0"/>
                        </a:rPr>
                        <a:t>    if(</a:t>
                      </a:r>
                      <a:r>
                        <a:rPr lang="en-US" sz="1050" err="1" smtClean="0">
                          <a:solidFill>
                            <a:schemeClr val="tx1">
                              <a:lumMod val="95000"/>
                              <a:lumOff val="5000"/>
                            </a:schemeClr>
                          </a:solidFill>
                          <a:latin typeface="Lucida Console" panose="020B0609040504020204" pitchFamily="49" charset="0"/>
                        </a:rPr>
                        <a:t>numbers_count</a:t>
                      </a:r>
                      <a:r>
                        <a:rPr lang="en-US" sz="1050" smtClean="0">
                          <a:solidFill>
                            <a:schemeClr val="tx1">
                              <a:lumMod val="95000"/>
                              <a:lumOff val="5000"/>
                            </a:schemeClr>
                          </a:solidFill>
                          <a:latin typeface="Lucida Console" panose="020B0609040504020204" pitchFamily="49" charset="0"/>
                        </a:rPr>
                        <a:t>[</a:t>
                      </a:r>
                      <a:r>
                        <a:rPr lang="en-US" sz="1050" err="1" smtClean="0">
                          <a:solidFill>
                            <a:schemeClr val="tx1">
                              <a:lumMod val="95000"/>
                              <a:lumOff val="5000"/>
                            </a:schemeClr>
                          </a:solidFill>
                          <a:latin typeface="Lucida Console" panose="020B0609040504020204" pitchFamily="49" charset="0"/>
                        </a:rPr>
                        <a:t>i</a:t>
                      </a:r>
                      <a:r>
                        <a:rPr lang="en-US" sz="1050" smtClean="0">
                          <a:solidFill>
                            <a:schemeClr val="tx1">
                              <a:lumMod val="95000"/>
                              <a:lumOff val="5000"/>
                            </a:schemeClr>
                          </a:solidFill>
                          <a:latin typeface="Lucida Console" panose="020B0609040504020204" pitchFamily="49" charset="0"/>
                        </a:rPr>
                        <a:t>] != 1)</a:t>
                      </a:r>
                    </a:p>
                    <a:p>
                      <a:r>
                        <a:rPr lang="en-US" sz="1050" smtClean="0">
                          <a:solidFill>
                            <a:schemeClr val="tx1">
                              <a:lumMod val="95000"/>
                              <a:lumOff val="5000"/>
                            </a:schemeClr>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solidFill>
                            <a:srgbClr val="C00000"/>
                          </a:solidFill>
                          <a:latin typeface="Lucida Console" panose="020B0609040504020204" pitchFamily="49" charset="0"/>
                        </a:rPr>
                        <a:t>const</a:t>
                      </a:r>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auto </a:t>
                      </a:r>
                      <a:r>
                        <a:rPr lang="en-US" sz="1050" err="1" smtClean="0">
                          <a:solidFill>
                            <a:srgbClr val="C00000"/>
                          </a:solidFill>
                          <a:latin typeface="Lucida Console" panose="020B0609040504020204" pitchFamily="49" charset="0"/>
                        </a:rPr>
                        <a:t>magic_number</a:t>
                      </a:r>
                      <a:r>
                        <a:rPr lang="en-US" sz="1050" smtClean="0">
                          <a:solidFill>
                            <a:srgbClr val="C00000"/>
                          </a:solidFill>
                          <a:latin typeface="Lucida Console" panose="020B0609040504020204" pitchFamily="49" charset="0"/>
                        </a:rPr>
                        <a:t> = '5' * 3;</a:t>
                      </a:r>
                    </a:p>
                    <a:p>
                      <a:r>
                        <a:rPr lang="en-US" sz="1050" err="1" smtClean="0">
                          <a:solidFill>
                            <a:srgbClr val="C00000"/>
                          </a:solidFill>
                          <a:latin typeface="Lucida Console" panose="020B0609040504020204" pitchFamily="49" charset="0"/>
                        </a:rPr>
                        <a:t>const</a:t>
                      </a:r>
                      <a:r>
                        <a:rPr lang="en-US" sz="1050" smtClean="0">
                          <a:solidFill>
                            <a:srgbClr val="C00000"/>
                          </a:solidFill>
                          <a:latin typeface="Lucida Console" panose="020B0609040504020204" pitchFamily="49" charset="0"/>
                        </a:rPr>
                        <a:t> uint_fast64_t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 </a:t>
                      </a:r>
                      <a:endParaRPr lang="uk-UA" sz="1050" smtClean="0">
                        <a:solidFill>
                          <a:srgbClr val="C00000"/>
                        </a:solidFill>
                        <a:latin typeface="Lucida Console" panose="020B0609040504020204" pitchFamily="49" charset="0"/>
                      </a:endParaRPr>
                    </a:p>
                    <a:p>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static_cast</a:t>
                      </a:r>
                      <a:r>
                        <a:rPr lang="en-US" sz="1050" smtClean="0">
                          <a:solidFill>
                            <a:srgbClr val="C00000"/>
                          </a:solidFill>
                          <a:latin typeface="Lucida Console" panose="020B0609040504020204" pitchFamily="49" charset="0"/>
                        </a:rPr>
                        <a:t>&lt;uint_fast64_t&gt;(0x1FF) &lt;&lt; 49;</a:t>
                      </a:r>
                    </a:p>
                    <a:p>
                      <a:r>
                        <a:rPr lang="en-US" sz="1050" smtClean="0">
                          <a:solidFill>
                            <a:srgbClr val="C00000"/>
                          </a:solidFill>
                          <a:latin typeface="Lucida Console" panose="020B0609040504020204" pitchFamily="49" charset="0"/>
                        </a:rPr>
                        <a:t>uint_fast64_t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 1u;</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latin typeface="Lucida Console" panose="020B0609040504020204" pitchFamily="49" charset="0"/>
                        </a:rPr>
                        <a:t>  if ((square[0] + square[1] + square[2]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(square[3] + square[4] + square[5]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(square[6] + square[7]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square[3]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(square[1] + square[4] + square[7]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square[5]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square[4]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square[4]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solidFill>
                            <a:srgbClr val="C00000"/>
                          </a:solidFill>
                          <a:latin typeface="Lucida Console" panose="020B0609040504020204" pitchFamily="49" charset="0"/>
                        </a:rPr>
                        <a:t>  auto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for(auto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0u;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&lt; 9;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&lt;&lt; square[</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a:t>
                      </a:r>
                    </a:p>
                    <a:p>
                      <a:r>
                        <a:rPr lang="en-US" sz="1050" smtClean="0">
                          <a:solidFill>
                            <a:srgbClr val="C00000"/>
                          </a:solidFill>
                          <a:latin typeface="Lucida Console" panose="020B0609040504020204" pitchFamily="49" charset="0"/>
                        </a:rPr>
                        <a:t>  if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0)</a:t>
                      </a:r>
                    </a:p>
                    <a:p>
                      <a:r>
                        <a:rPr lang="en-US" sz="105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5" name="TextBox 4"/>
          <p:cNvSpPr txBox="1"/>
          <p:nvPr/>
        </p:nvSpPr>
        <p:spPr>
          <a:xfrm>
            <a:off x="766119" y="5741773"/>
            <a:ext cx="1300356" cy="461665"/>
          </a:xfrm>
          <a:prstGeom prst="rect">
            <a:avLst/>
          </a:prstGeom>
          <a:noFill/>
        </p:spPr>
        <p:txBody>
          <a:bodyPr wrap="none" rtlCol="0">
            <a:spAutoFit/>
          </a:bodyPr>
          <a:lstStyle/>
          <a:p>
            <a:r>
              <a:rPr lang="uk-UA" sz="2400" smtClean="0"/>
              <a:t>0.77 сек.</a:t>
            </a:r>
            <a:endParaRPr lang="en-US" sz="2400"/>
          </a:p>
        </p:txBody>
      </p:sp>
      <p:sp>
        <p:nvSpPr>
          <p:cNvPr id="6" name="TextBox 5"/>
          <p:cNvSpPr txBox="1"/>
          <p:nvPr/>
        </p:nvSpPr>
        <p:spPr>
          <a:xfrm>
            <a:off x="6240163" y="5741773"/>
            <a:ext cx="1300356" cy="461665"/>
          </a:xfrm>
          <a:prstGeom prst="rect">
            <a:avLst/>
          </a:prstGeom>
          <a:noFill/>
        </p:spPr>
        <p:txBody>
          <a:bodyPr wrap="none" rtlCol="0">
            <a:spAutoFit/>
          </a:bodyPr>
          <a:lstStyle/>
          <a:p>
            <a:r>
              <a:rPr lang="uk-UA" sz="2400" smtClean="0"/>
              <a:t>0.</a:t>
            </a:r>
            <a:r>
              <a:rPr lang="en-US" sz="2400" smtClean="0"/>
              <a:t>94</a:t>
            </a:r>
            <a:r>
              <a:rPr lang="uk-UA" sz="2400" smtClean="0"/>
              <a:t> сек.</a:t>
            </a:r>
            <a:endParaRPr lang="en-US" sz="2400"/>
          </a:p>
        </p:txBody>
      </p:sp>
    </p:spTree>
    <p:extLst>
      <p:ext uri="{BB962C8B-B14F-4D97-AF65-F5344CB8AC3E}">
        <p14:creationId xmlns:p14="http://schemas.microsoft.com/office/powerpoint/2010/main" val="1336863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078551593"/>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err="1" smtClean="0">
                          <a:solidFill>
                            <a:srgbClr val="C00000"/>
                          </a:solidFill>
                          <a:latin typeface="Lucida Console" panose="020B0609040504020204" pitchFamily="49" charset="0"/>
                        </a:rPr>
                        <a:t>const</a:t>
                      </a:r>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auto </a:t>
                      </a:r>
                      <a:r>
                        <a:rPr lang="en-US" sz="1050" err="1" smtClean="0">
                          <a:solidFill>
                            <a:srgbClr val="C00000"/>
                          </a:solidFill>
                          <a:latin typeface="Lucida Console" panose="020B0609040504020204" pitchFamily="49" charset="0"/>
                        </a:rPr>
                        <a:t>magic_number</a:t>
                      </a:r>
                      <a:r>
                        <a:rPr lang="en-US" sz="1050" smtClean="0">
                          <a:solidFill>
                            <a:srgbClr val="C00000"/>
                          </a:solidFill>
                          <a:latin typeface="Lucida Console" panose="020B0609040504020204" pitchFamily="49" charset="0"/>
                        </a:rPr>
                        <a:t> = '5' * 3;</a:t>
                      </a:r>
                    </a:p>
                    <a:p>
                      <a:r>
                        <a:rPr lang="en-US" sz="1050" err="1" smtClean="0">
                          <a:solidFill>
                            <a:srgbClr val="C00000"/>
                          </a:solidFill>
                          <a:latin typeface="Lucida Console" panose="020B0609040504020204" pitchFamily="49" charset="0"/>
                        </a:rPr>
                        <a:t>const</a:t>
                      </a:r>
                      <a:r>
                        <a:rPr lang="en-US" sz="1050" smtClean="0">
                          <a:solidFill>
                            <a:srgbClr val="C00000"/>
                          </a:solidFill>
                          <a:latin typeface="Lucida Console" panose="020B0609040504020204" pitchFamily="49" charset="0"/>
                        </a:rPr>
                        <a:t> uint_fast64_t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 </a:t>
                      </a:r>
                      <a:endParaRPr lang="uk-UA" sz="1050" smtClean="0">
                        <a:solidFill>
                          <a:srgbClr val="C00000"/>
                        </a:solidFill>
                        <a:latin typeface="Lucida Console" panose="020B0609040504020204" pitchFamily="49" charset="0"/>
                      </a:endParaRPr>
                    </a:p>
                    <a:p>
                      <a:r>
                        <a:rPr lang="uk-UA" sz="1050" smtClean="0">
                          <a:solidFill>
                            <a:srgbClr val="C00000"/>
                          </a:solidFill>
                          <a:latin typeface="Lucida Console" panose="020B0609040504020204" pitchFamily="49" charset="0"/>
                        </a:rPr>
                        <a:t>  </a:t>
                      </a:r>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static_cast</a:t>
                      </a:r>
                      <a:r>
                        <a:rPr lang="en-US" sz="1050" smtClean="0">
                          <a:solidFill>
                            <a:srgbClr val="C00000"/>
                          </a:solidFill>
                          <a:latin typeface="Lucida Console" panose="020B0609040504020204" pitchFamily="49" charset="0"/>
                        </a:rPr>
                        <a:t>&lt;uint_fast64_t&gt;(0x1FF) &lt;&lt; 49;</a:t>
                      </a:r>
                    </a:p>
                    <a:p>
                      <a:r>
                        <a:rPr lang="en-US" sz="1050" smtClean="0">
                          <a:solidFill>
                            <a:srgbClr val="C00000"/>
                          </a:solidFill>
                          <a:latin typeface="Lucida Console" panose="020B0609040504020204" pitchFamily="49" charset="0"/>
                        </a:rPr>
                        <a:t>uint_fast64_t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 1u;</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latin typeface="Lucida Console" panose="020B0609040504020204" pitchFamily="49" charset="0"/>
                        </a:rPr>
                        <a:t>  if ((square[0] + square[1] + square[2]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(square[3] + square[4] + square[5]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(square[6] + square[7]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square[3]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(square[1] + square[4] + square[7]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square[5]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(square[0] + square[4] + square[8]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(square[2] + square[4] + square[6]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solidFill>
                            <a:srgbClr val="C00000"/>
                          </a:solidFill>
                          <a:latin typeface="Lucida Console" panose="020B0609040504020204" pitchFamily="49" charset="0"/>
                        </a:rPr>
                        <a:t>  auto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ideal_char_map</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for(auto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0u;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&lt; 9;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&lt;&lt; square[</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a:t>
                      </a:r>
                    </a:p>
                    <a:p>
                      <a:r>
                        <a:rPr lang="en-US" sz="1050" smtClean="0">
                          <a:solidFill>
                            <a:srgbClr val="C00000"/>
                          </a:solidFill>
                          <a:latin typeface="Lucida Console" panose="020B0609040504020204" pitchFamily="49" charset="0"/>
                        </a:rPr>
                        <a:t>  if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0)</a:t>
                      </a:r>
                    </a:p>
                    <a:p>
                      <a:r>
                        <a:rPr lang="en-US" sz="105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3" name="Rectangle 2"/>
          <p:cNvSpPr/>
          <p:nvPr/>
        </p:nvSpPr>
        <p:spPr>
          <a:xfrm>
            <a:off x="6483312" y="832368"/>
            <a:ext cx="4596580" cy="4154984"/>
          </a:xfrm>
          <a:prstGeom prst="rect">
            <a:avLst/>
          </a:prstGeom>
        </p:spPr>
        <p:txBody>
          <a:bodyPr wrap="square">
            <a:spAutoFit/>
          </a:bodyPr>
          <a:lstStyle/>
          <a:p>
            <a:r>
              <a:rPr lang="uk-UA" smtClean="0"/>
              <a:t>Бо у загальному випадку це не так.</a:t>
            </a:r>
          </a:p>
          <a:p>
            <a:endParaRPr lang="uk-UA"/>
          </a:p>
          <a:p>
            <a:r>
              <a:rPr lang="uk-UA" smtClean="0"/>
              <a:t>Мікрооптимізації працюють у контексті компілятора</a:t>
            </a:r>
            <a:r>
              <a:rPr lang="en-US" smtClean="0"/>
              <a:t>,</a:t>
            </a:r>
            <a:r>
              <a:rPr lang="uk-UA" smtClean="0"/>
              <a:t> процесора</a:t>
            </a:r>
            <a:r>
              <a:rPr lang="en-US" smtClean="0"/>
              <a:t> </a:t>
            </a:r>
            <a:r>
              <a:rPr lang="uk-UA" smtClean="0"/>
              <a:t>і оптимізацій.</a:t>
            </a:r>
          </a:p>
          <a:p>
            <a:endParaRPr lang="uk-UA"/>
          </a:p>
          <a:p>
            <a:r>
              <a:rPr lang="en-US" smtClean="0"/>
              <a:t>ARMv7 (v71), clang 3.5.0</a:t>
            </a:r>
            <a:r>
              <a:rPr lang="uk-UA" smtClean="0"/>
              <a:t>, </a:t>
            </a:r>
            <a:r>
              <a:rPr lang="en-US" smtClean="0"/>
              <a:t>-O2: </a:t>
            </a:r>
            <a:r>
              <a:rPr lang="en-US" sz="2400" b="1" smtClean="0"/>
              <a:t>24.8</a:t>
            </a:r>
            <a:r>
              <a:rPr lang="en-US" smtClean="0"/>
              <a:t> vs </a:t>
            </a:r>
            <a:r>
              <a:rPr lang="en-US" sz="2400" b="1" smtClean="0"/>
              <a:t>24.4</a:t>
            </a:r>
          </a:p>
          <a:p>
            <a:endParaRPr lang="en-US" sz="2400" smtClean="0"/>
          </a:p>
          <a:p>
            <a:r>
              <a:rPr lang="pt-BR" smtClean="0"/>
              <a:t>Intel i7-7700HQ,</a:t>
            </a:r>
            <a:r>
              <a:rPr lang="en-US" smtClean="0"/>
              <a:t> g++, -O3: </a:t>
            </a:r>
            <a:r>
              <a:rPr lang="en-US" sz="2400" b="1" smtClean="0"/>
              <a:t>0.89</a:t>
            </a:r>
            <a:r>
              <a:rPr lang="en-US" sz="2400" smtClean="0"/>
              <a:t> </a:t>
            </a:r>
            <a:r>
              <a:rPr lang="en-US" smtClean="0"/>
              <a:t>vs</a:t>
            </a:r>
            <a:r>
              <a:rPr lang="en-US" sz="2400" smtClean="0"/>
              <a:t> </a:t>
            </a:r>
            <a:r>
              <a:rPr lang="en-US" sz="2400" b="1" smtClean="0"/>
              <a:t>0.75</a:t>
            </a:r>
          </a:p>
          <a:p>
            <a:endParaRPr lang="en-US" sz="2400" smtClean="0"/>
          </a:p>
          <a:p>
            <a:r>
              <a:rPr lang="pt-BR"/>
              <a:t>Intel </a:t>
            </a:r>
            <a:r>
              <a:rPr lang="pt-BR" smtClean="0"/>
              <a:t>i7-4700, </a:t>
            </a:r>
            <a:r>
              <a:rPr lang="en-US" smtClean="0"/>
              <a:t>MSVC 15.9.11, -O2: </a:t>
            </a:r>
            <a:r>
              <a:rPr lang="en-US" sz="2400" b="1" smtClean="0"/>
              <a:t>4.0</a:t>
            </a:r>
            <a:r>
              <a:rPr lang="en-US" sz="2400" smtClean="0"/>
              <a:t> </a:t>
            </a:r>
            <a:r>
              <a:rPr lang="en-US" smtClean="0"/>
              <a:t>vs</a:t>
            </a:r>
            <a:r>
              <a:rPr lang="en-US" sz="2400" smtClean="0"/>
              <a:t> </a:t>
            </a:r>
            <a:r>
              <a:rPr lang="en-US" sz="2400" b="1" smtClean="0"/>
              <a:t>3.7</a:t>
            </a:r>
            <a:endParaRPr lang="uk-UA" sz="2400" b="1" smtClean="0"/>
          </a:p>
          <a:p>
            <a:endParaRPr lang="uk-UA"/>
          </a:p>
          <a:p>
            <a:r>
              <a:rPr lang="uk-UA" smtClean="0"/>
              <a:t>Втім, в загальному випадку не варто на них покладатися.</a:t>
            </a:r>
          </a:p>
        </p:txBody>
      </p:sp>
    </p:spTree>
    <p:extLst>
      <p:ext uri="{BB962C8B-B14F-4D97-AF65-F5344CB8AC3E}">
        <p14:creationId xmlns:p14="http://schemas.microsoft.com/office/powerpoint/2010/main" val="1502395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5153975" cy="461665"/>
          </a:xfrm>
          <a:prstGeom prst="rect">
            <a:avLst/>
          </a:prstGeom>
          <a:noFill/>
        </p:spPr>
        <p:txBody>
          <a:bodyPr wrap="none" rtlCol="0">
            <a:spAutoFit/>
          </a:bodyPr>
          <a:lstStyle/>
          <a:p>
            <a:r>
              <a:rPr lang="uk-UA" sz="2400" smtClean="0"/>
              <a:t>Наскільки правий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3524063020"/>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b="0" smtClean="0">
                          <a:solidFill>
                            <a:srgbClr val="C00000"/>
                          </a:solidFill>
                          <a:latin typeface="Lucida Console" panose="020B0609040504020204" pitchFamily="49" charset="0"/>
                        </a:rPr>
                        <a:t>  if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[0]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[1]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[2]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[3]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[5]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[6]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[7]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869707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997663" cy="461665"/>
          </a:xfrm>
          <a:prstGeom prst="rect">
            <a:avLst/>
          </a:prstGeom>
          <a:noFill/>
        </p:spPr>
        <p:txBody>
          <a:bodyPr wrap="none" rtlCol="0">
            <a:spAutoFit/>
          </a:bodyPr>
          <a:lstStyle/>
          <a:p>
            <a:r>
              <a:rPr lang="uk-UA" sz="2400" smtClean="0"/>
              <a:t>Тільки на</a:t>
            </a:r>
            <a:r>
              <a:rPr lang="en-US" sz="2400" smtClean="0"/>
              <a:t> 15%</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619105264"/>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b="0" smtClean="0">
                          <a:solidFill>
                            <a:srgbClr val="C00000"/>
                          </a:solidFill>
                          <a:latin typeface="Lucida Console" panose="020B0609040504020204" pitchFamily="49" charset="0"/>
                        </a:rPr>
                        <a:t>  if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[0]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[1]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[2]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[3]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[5]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[6]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[7] &amp; 1) </a:t>
                      </a:r>
                      <a:r>
                        <a:rPr lang="en-US" sz="1050" b="1" smtClean="0">
                          <a:solidFill>
                            <a:srgbClr val="C00000"/>
                          </a:solidFill>
                          <a:latin typeface="Lucida Console" panose="020B0609040504020204" pitchFamily="49" charset="0"/>
                        </a:rPr>
                        <a:t>== </a:t>
                      </a:r>
                      <a:r>
                        <a:rPr lang="en-US" sz="1050" b="0" smtClean="0">
                          <a:solidFill>
                            <a:srgbClr val="C00000"/>
                          </a:solidFill>
                          <a:latin typeface="Lucida Console" panose="020B0609040504020204" pitchFamily="49" charset="0"/>
                        </a:rPr>
                        <a:t>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5" name="TextBox 4"/>
          <p:cNvSpPr txBox="1"/>
          <p:nvPr/>
        </p:nvSpPr>
        <p:spPr>
          <a:xfrm>
            <a:off x="714853" y="5800139"/>
            <a:ext cx="1300356" cy="461665"/>
          </a:xfrm>
          <a:prstGeom prst="rect">
            <a:avLst/>
          </a:prstGeom>
          <a:noFill/>
        </p:spPr>
        <p:txBody>
          <a:bodyPr wrap="none" rtlCol="0">
            <a:spAutoFit/>
          </a:bodyPr>
          <a:lstStyle/>
          <a:p>
            <a:r>
              <a:rPr lang="uk-UA" sz="2400" smtClean="0"/>
              <a:t>0.</a:t>
            </a:r>
            <a:r>
              <a:rPr lang="en-US" sz="2400" smtClean="0"/>
              <a:t>94</a:t>
            </a:r>
            <a:r>
              <a:rPr lang="uk-UA" sz="2400" smtClean="0"/>
              <a:t> сек.</a:t>
            </a:r>
            <a:endParaRPr lang="en-US" sz="2400"/>
          </a:p>
        </p:txBody>
      </p:sp>
      <p:sp>
        <p:nvSpPr>
          <p:cNvPr id="6" name="TextBox 5"/>
          <p:cNvSpPr txBox="1"/>
          <p:nvPr/>
        </p:nvSpPr>
        <p:spPr>
          <a:xfrm>
            <a:off x="10108530" y="5800138"/>
            <a:ext cx="1144865" cy="461665"/>
          </a:xfrm>
          <a:prstGeom prst="rect">
            <a:avLst/>
          </a:prstGeom>
          <a:noFill/>
        </p:spPr>
        <p:txBody>
          <a:bodyPr wrap="none" rtlCol="0">
            <a:spAutoFit/>
          </a:bodyPr>
          <a:lstStyle/>
          <a:p>
            <a:r>
              <a:rPr lang="uk-UA" sz="2400" smtClean="0"/>
              <a:t>0.</a:t>
            </a:r>
            <a:r>
              <a:rPr lang="en-US" sz="2400"/>
              <a:t>8</a:t>
            </a:r>
            <a:r>
              <a:rPr lang="uk-UA" sz="2400" smtClean="0"/>
              <a:t> сек.</a:t>
            </a:r>
            <a:endParaRPr lang="en-US" sz="2400"/>
          </a:p>
        </p:txBody>
      </p:sp>
    </p:spTree>
    <p:extLst>
      <p:ext uri="{BB962C8B-B14F-4D97-AF65-F5344CB8AC3E}">
        <p14:creationId xmlns:p14="http://schemas.microsoft.com/office/powerpoint/2010/main" val="745459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788373546"/>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ideal_char_map =</a:t>
                      </a:r>
                    </a:p>
                    <a:p>
                      <a:r>
                        <a:rPr lang="en-US" sz="1050" smtClean="0">
                          <a:latin typeface="Lucida Console" panose="020B0609040504020204" pitchFamily="49" charset="0"/>
                        </a:rPr>
                        <a:t>    static_cast&lt;uint_fast64_t&gt;(0x1FF) &lt;&lt; 49;</a:t>
                      </a:r>
                    </a:p>
                    <a:p>
                      <a:r>
                        <a:rPr lang="en-US" sz="1050" smtClean="0">
                          <a:latin typeface="Lucida Console" panose="020B0609040504020204" pitchFamily="49" charset="0"/>
                        </a:rPr>
                        <a:t>uint_fast64_t char_map_one = 1u;</a:t>
                      </a:r>
                    </a:p>
                    <a:p>
                      <a:endParaRPr lang="en-US" sz="1050" smtClean="0">
                        <a:latin typeface="Lucida Console" panose="020B0609040504020204" pitchFamily="49" charset="0"/>
                      </a:endParaRPr>
                    </a:p>
                    <a:p>
                      <a:r>
                        <a:rPr lang="en-US" sz="1050" smtClean="0">
                          <a:latin typeface="Lucida Console" panose="020B0609040504020204" pitchFamily="49" charset="0"/>
                        </a:rPr>
                        <a:t>bool check_if_magic(const std::string&amp; sq)</a:t>
                      </a:r>
                    </a:p>
                    <a:p>
                      <a:r>
                        <a:rPr lang="en-US" sz="1050" smtClean="0">
                          <a:latin typeface="Lucida Console" panose="020B0609040504020204" pitchFamily="49" charset="0"/>
                        </a:rPr>
                        <a:t>  {</a:t>
                      </a:r>
                    </a:p>
                    <a:p>
                      <a:r>
                        <a:rPr lang="en-US" sz="1050" b="0" smtClean="0">
                          <a:solidFill>
                            <a:srgbClr val="C00000"/>
                          </a:solidFill>
                          <a:latin typeface="Lucida Console" panose="020B0609040504020204" pitchFamily="49" charset="0"/>
                        </a:rPr>
                        <a:t>  if ( (sq[0] &amp; 1) != 0 || (sq[1] &amp; 1) == 0</a:t>
                      </a:r>
                    </a:p>
                    <a:p>
                      <a:r>
                        <a:rPr lang="en-US" sz="1050" b="0" smtClean="0">
                          <a:solidFill>
                            <a:srgbClr val="C00000"/>
                          </a:solidFill>
                          <a:latin typeface="Lucida Console" panose="020B0609040504020204" pitchFamily="49" charset="0"/>
                        </a:rPr>
                        <a:t>    || (sq[2] &amp; 1) != 0 || (sq[3] &amp; 1) == 0</a:t>
                      </a:r>
                    </a:p>
                    <a:p>
                      <a:r>
                        <a:rPr lang="en-US" sz="1050" b="0" smtClean="0">
                          <a:solidFill>
                            <a:srgbClr val="C00000"/>
                          </a:solidFill>
                          <a:latin typeface="Lucida Console" panose="020B0609040504020204" pitchFamily="49" charset="0"/>
                        </a:rPr>
                        <a:t>    || (sq[4] &amp; 1) == 0</a:t>
                      </a:r>
                    </a:p>
                    <a:p>
                      <a:r>
                        <a:rPr lang="en-US" sz="1050" b="0" smtClean="0">
                          <a:solidFill>
                            <a:srgbClr val="C00000"/>
                          </a:solidFill>
                          <a:latin typeface="Lucida Console" panose="020B0609040504020204" pitchFamily="49" charset="0"/>
                        </a:rPr>
                        <a:t>    || (sq[5] &amp; 1) == 0 || (sq[6] &amp; 1) != 0</a:t>
                      </a:r>
                    </a:p>
                    <a:p>
                      <a:r>
                        <a:rPr lang="en-US" sz="1050" b="0" smtClean="0">
                          <a:solidFill>
                            <a:srgbClr val="C00000"/>
                          </a:solidFill>
                          <a:latin typeface="Lucida Console" panose="020B0609040504020204" pitchFamily="49" charset="0"/>
                        </a:rPr>
                        <a:t>    || (sq[7] &amp; 1) </a:t>
                      </a:r>
                      <a:r>
                        <a:rPr lang="en-US" sz="1050" b="1" smtClean="0">
                          <a:solidFill>
                            <a:srgbClr val="C00000"/>
                          </a:solidFill>
                          <a:latin typeface="Lucida Console" panose="020B0609040504020204" pitchFamily="49" charset="0"/>
                        </a:rPr>
                        <a:t>== </a:t>
                      </a:r>
                      <a:r>
                        <a:rPr lang="en-US" sz="1050" b="0" smtClean="0">
                          <a:solidFill>
                            <a:srgbClr val="C00000"/>
                          </a:solidFill>
                          <a:latin typeface="Lucida Console" panose="020B0609040504020204" pitchFamily="49" charset="0"/>
                        </a:rPr>
                        <a:t>0 || (sq[8]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if ((sq[0] + sq[1] + sq[2] != c15)</a:t>
                      </a:r>
                    </a:p>
                    <a:p>
                      <a:r>
                        <a:rPr lang="en-US" sz="1050" smtClean="0">
                          <a:latin typeface="Lucida Console" panose="020B0609040504020204" pitchFamily="49" charset="0"/>
                        </a:rPr>
                        <a:t>    || (sq[3] + sq[4] + sq[5] != c15)</a:t>
                      </a:r>
                    </a:p>
                    <a:p>
                      <a:r>
                        <a:rPr lang="en-US" sz="1050" smtClean="0">
                          <a:latin typeface="Lucida Console" panose="020B0609040504020204" pitchFamily="49" charset="0"/>
                        </a:rPr>
                        <a:t>    || (sq[6] + sq[7] + sq[8] != c15)</a:t>
                      </a:r>
                    </a:p>
                    <a:p>
                      <a:endParaRPr lang="en-US" sz="1050" smtClean="0">
                        <a:latin typeface="Lucida Console" panose="020B0609040504020204" pitchFamily="49" charset="0"/>
                      </a:endParaRPr>
                    </a:p>
                    <a:p>
                      <a:r>
                        <a:rPr lang="en-US" sz="1050" smtClean="0">
                          <a:latin typeface="Lucida Console" panose="020B0609040504020204" pitchFamily="49" charset="0"/>
                        </a:rPr>
                        <a:t>    || (sq[0] + sq[3] + sq[6] != c15)</a:t>
                      </a:r>
                    </a:p>
                    <a:p>
                      <a:r>
                        <a:rPr lang="en-US" sz="1050" smtClean="0">
                          <a:latin typeface="Lucida Console" panose="020B0609040504020204" pitchFamily="49" charset="0"/>
                        </a:rPr>
                        <a:t>    || (sq[1] + sq[4] + sq[7] != c15)</a:t>
                      </a:r>
                    </a:p>
                    <a:p>
                      <a:r>
                        <a:rPr lang="en-US" sz="1050" smtClean="0">
                          <a:latin typeface="Lucida Console" panose="020B0609040504020204" pitchFamily="49" charset="0"/>
                        </a:rPr>
                        <a:t>    || (sq[2] + sq[5] + sq[8] != c15)</a:t>
                      </a:r>
                    </a:p>
                    <a:p>
                      <a:endParaRPr lang="en-US" sz="1050" smtClean="0">
                        <a:latin typeface="Lucida Console" panose="020B0609040504020204" pitchFamily="49" charset="0"/>
                      </a:endParaRPr>
                    </a:p>
                    <a:p>
                      <a:r>
                        <a:rPr lang="en-US" sz="1050" smtClean="0">
                          <a:latin typeface="Lucida Console" panose="020B0609040504020204" pitchFamily="49" charset="0"/>
                        </a:rPr>
                        <a:t>    || (sq[0] + sq[4] + sq[8] != c15)</a:t>
                      </a:r>
                    </a:p>
                    <a:p>
                      <a:r>
                        <a:rPr lang="en-US" sz="1050" smtClean="0">
                          <a:latin typeface="Lucida Console" panose="020B0609040504020204" pitchFamily="49" charset="0"/>
                        </a:rPr>
                        <a:t>    || (sq[2] + sq[4] + sq[6]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char_map = ideal_char_map;</a:t>
                      </a:r>
                    </a:p>
                    <a:p>
                      <a:r>
                        <a:rPr lang="en-US" sz="1050" smtClean="0">
                          <a:latin typeface="Lucida Console" panose="020B0609040504020204" pitchFamily="49" charset="0"/>
                        </a:rPr>
                        <a:t>  for(auto i = 0u; i &lt; 9; ++i)</a:t>
                      </a:r>
                    </a:p>
                    <a:p>
                      <a:r>
                        <a:rPr lang="en-US" sz="1050" smtClean="0">
                          <a:latin typeface="Lucida Console" panose="020B0609040504020204" pitchFamily="49" charset="0"/>
                        </a:rPr>
                        <a:t>    char_map ^= char_map_one &lt;&lt; sq[i];</a:t>
                      </a:r>
                    </a:p>
                    <a:p>
                      <a:r>
                        <a:rPr lang="en-US" sz="1050" smtClean="0">
                          <a:latin typeface="Lucida Console" panose="020B0609040504020204" pitchFamily="49" charset="0"/>
                        </a:rPr>
                        <a:t>  if (char_map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3" name="Rectangle 2"/>
          <p:cNvSpPr/>
          <p:nvPr/>
        </p:nvSpPr>
        <p:spPr>
          <a:xfrm>
            <a:off x="6483312" y="832368"/>
            <a:ext cx="4596580" cy="2862322"/>
          </a:xfrm>
          <a:prstGeom prst="rect">
            <a:avLst/>
          </a:prstGeom>
        </p:spPr>
        <p:txBody>
          <a:bodyPr wrap="square">
            <a:spAutoFit/>
          </a:bodyPr>
          <a:lstStyle/>
          <a:p>
            <a:r>
              <a:rPr lang="uk-UA" smtClean="0"/>
              <a:t>Евристика сильна, кожна умова обмежує прохід далі або на 4/9 або на 5/9.</a:t>
            </a:r>
          </a:p>
          <a:p>
            <a:endParaRPr lang="uk-UA"/>
          </a:p>
          <a:p>
            <a:r>
              <a:rPr lang="uk-UA"/>
              <a:t>Всього звужчує на 5*4*5*4*5*4*5*4*5 / (9*9*9*9*9*9*9*9*9</a:t>
            </a:r>
            <a:r>
              <a:rPr lang="uk-UA" smtClean="0"/>
              <a:t>), або до </a:t>
            </a:r>
            <a:r>
              <a:rPr lang="en-US" smtClean="0"/>
              <a:t>0.2</a:t>
            </a:r>
            <a:r>
              <a:rPr lang="uk-UA" smtClean="0"/>
              <a:t>%.</a:t>
            </a:r>
          </a:p>
          <a:p>
            <a:endParaRPr lang="uk-UA"/>
          </a:p>
          <a:p>
            <a:r>
              <a:rPr lang="uk-UA" smtClean="0"/>
              <a:t>Але! Власний оверхед. Перевірки не набагато дешевші за перевірки на 15. </a:t>
            </a:r>
          </a:p>
          <a:p>
            <a:endParaRPr lang="uk-UA"/>
          </a:p>
          <a:p>
            <a:r>
              <a:rPr lang="uk-UA" smtClean="0"/>
              <a:t>Відносно дорога хоча і ефективна евристика.</a:t>
            </a:r>
            <a:endParaRPr lang="en-US"/>
          </a:p>
        </p:txBody>
      </p:sp>
      <p:pic>
        <p:nvPicPr>
          <p:cNvPr id="6" name="Picture 2" descr="balance instrument measurement free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8955" y="4377725"/>
            <a:ext cx="4161479" cy="208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790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5004896" cy="461665"/>
          </a:xfrm>
          <a:prstGeom prst="rect">
            <a:avLst/>
          </a:prstGeom>
          <a:noFill/>
        </p:spPr>
        <p:txBody>
          <a:bodyPr wrap="none" rtlCol="0">
            <a:spAutoFit/>
          </a:bodyPr>
          <a:lstStyle/>
          <a:p>
            <a:r>
              <a:rPr lang="uk-UA" sz="2400" smtClean="0"/>
              <a:t>Наскільки правий варіант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188745007"/>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a:t>
                      </a:r>
                      <a:r>
                        <a:rPr lang="en-US" sz="1050" err="1" smtClean="0">
                          <a:latin typeface="Lucida Console" panose="020B0609040504020204" pitchFamily="49" charset="0"/>
                        </a:rPr>
                        <a:t>magic_number</a:t>
                      </a:r>
                      <a:r>
                        <a:rPr lang="en-US" sz="1050" smtClean="0">
                          <a:latin typeface="Lucida Console" panose="020B0609040504020204" pitchFamily="49" charset="0"/>
                        </a:rPr>
                        <a:t> = '5' * 3;</a:t>
                      </a:r>
                    </a:p>
                    <a:p>
                      <a:r>
                        <a:rPr lang="en-US" sz="1050" smtClean="0">
                          <a:latin typeface="Lucida Console" panose="020B0609040504020204" pitchFamily="49" charset="0"/>
                        </a:rPr>
                        <a:t>auto </a:t>
                      </a:r>
                      <a:r>
                        <a:rPr lang="en-US" sz="1050" err="1" smtClean="0">
                          <a:latin typeface="Lucida Console" panose="020B0609040504020204" pitchFamily="49" charset="0"/>
                        </a:rPr>
                        <a:t>not_so_magic_number</a:t>
                      </a:r>
                      <a:r>
                        <a:rPr lang="en-US" sz="1050" smtClean="0">
                          <a:latin typeface="Lucida Console" panose="020B0609040504020204" pitchFamily="49" charset="0"/>
                        </a:rPr>
                        <a:t> = '5' * 2;</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b="0" smtClean="0">
                          <a:solidFill>
                            <a:srgbClr val="C00000"/>
                          </a:solidFill>
                          <a:latin typeface="Lucida Console" panose="020B0609040504020204" pitchFamily="49" charset="0"/>
                        </a:rPr>
                        <a:t>  if(</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 '5')</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53060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744551" cy="461665"/>
          </a:xfrm>
          <a:prstGeom prst="rect">
            <a:avLst/>
          </a:prstGeom>
          <a:noFill/>
        </p:spPr>
        <p:txBody>
          <a:bodyPr wrap="none" rtlCol="0">
            <a:spAutoFit/>
          </a:bodyPr>
          <a:lstStyle/>
          <a:p>
            <a:r>
              <a:rPr lang="uk-UA" sz="2400" dirty="0" smtClean="0"/>
              <a:t>Задача майже зі співбесіди</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087658765"/>
              </p:ext>
            </p:extLst>
          </p:nvPr>
        </p:nvGraphicFramePr>
        <p:xfrm>
          <a:off x="667266" y="1230412"/>
          <a:ext cx="1252149" cy="1112520"/>
        </p:xfrm>
        <a:graphic>
          <a:graphicData uri="http://schemas.openxmlformats.org/drawingml/2006/table">
            <a:tbl>
              <a:tblPr firstRow="1" bandRow="1">
                <a:tableStyleId>{5940675A-B579-460E-94D1-54222C63F5DA}</a:tableStyleId>
              </a:tblPr>
              <a:tblGrid>
                <a:gridCol w="417383"/>
                <a:gridCol w="417383"/>
                <a:gridCol w="417383"/>
              </a:tblGrid>
              <a:tr h="370840">
                <a:tc>
                  <a:txBody>
                    <a:bodyPr/>
                    <a:lstStyle/>
                    <a:p>
                      <a:pPr algn="ctr"/>
                      <a:r>
                        <a:rPr lang="en-US" dirty="0" smtClean="0"/>
                        <a:t>8</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2</a:t>
                      </a:r>
                      <a:endParaRPr lang="en-US" dirty="0"/>
                    </a:p>
                  </a:txBody>
                  <a:tcPr/>
                </a:tc>
              </a:tr>
            </a:tbl>
          </a:graphicData>
        </a:graphic>
      </p:graphicFrame>
      <p:sp>
        <p:nvSpPr>
          <p:cNvPr id="7" name="Rectangle 6"/>
          <p:cNvSpPr/>
          <p:nvPr/>
        </p:nvSpPr>
        <p:spPr>
          <a:xfrm>
            <a:off x="5906530" y="1230412"/>
            <a:ext cx="5156886" cy="2123658"/>
          </a:xfrm>
          <a:prstGeom prst="rect">
            <a:avLst/>
          </a:prstGeom>
        </p:spPr>
        <p:txBody>
          <a:bodyPr wrap="square">
            <a:spAutoFit/>
          </a:bodyPr>
          <a:lstStyle/>
          <a:p>
            <a:r>
              <a:rPr lang="en-US" sz="1200" dirty="0">
                <a:latin typeface="Lucida Console" panose="020B0609040504020204" pitchFamily="49" charset="0"/>
              </a:rPr>
              <a:t>#include &lt;</a:t>
            </a:r>
            <a:r>
              <a:rPr lang="en-US" sz="1200" dirty="0" err="1">
                <a:latin typeface="Lucida Console" panose="020B0609040504020204" pitchFamily="49" charset="0"/>
              </a:rPr>
              <a:t>iostream</a:t>
            </a:r>
            <a:r>
              <a:rPr lang="en-US" sz="1200" dirty="0">
                <a:latin typeface="Lucida Console" panose="020B0609040504020204" pitchFamily="49" charset="0"/>
              </a:rPr>
              <a:t>&gt;</a:t>
            </a:r>
          </a:p>
          <a:p>
            <a:r>
              <a:rPr lang="en-US" sz="1200" dirty="0">
                <a:latin typeface="Lucida Console" panose="020B0609040504020204" pitchFamily="49" charset="0"/>
              </a:rPr>
              <a:t>#include &lt;</a:t>
            </a:r>
            <a:r>
              <a:rPr lang="en-US" sz="1200" dirty="0" err="1">
                <a:latin typeface="Lucida Console" panose="020B0609040504020204" pitchFamily="49" charset="0"/>
              </a:rPr>
              <a:t>chrono</a:t>
            </a:r>
            <a:r>
              <a:rPr lang="en-US" sz="1200" dirty="0">
                <a:latin typeface="Lucida Console" panose="020B0609040504020204" pitchFamily="49" charset="0"/>
              </a:rPr>
              <a:t>&gt;</a:t>
            </a:r>
          </a:p>
          <a:p>
            <a:endParaRPr lang="en-US" sz="1200" dirty="0">
              <a:latin typeface="Lucida Console" panose="020B0609040504020204" pitchFamily="49" charset="0"/>
            </a:endParaRPr>
          </a:p>
          <a:p>
            <a:r>
              <a:rPr lang="en-US" sz="1200" dirty="0">
                <a:latin typeface="Lucida Console" panose="020B0609040504020204" pitchFamily="49" charset="0"/>
              </a:rPr>
              <a:t>using namespace </a:t>
            </a:r>
            <a:r>
              <a:rPr lang="en-US" sz="1200" dirty="0" err="1">
                <a:latin typeface="Lucida Console" panose="020B0609040504020204" pitchFamily="49" charset="0"/>
              </a:rPr>
              <a:t>std</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smtClean="0">
                <a:latin typeface="Lucida Console" panose="020B0609040504020204" pitchFamily="49" charset="0"/>
              </a:rPr>
              <a:t>bool </a:t>
            </a:r>
            <a:r>
              <a:rPr lang="en-US" sz="1200" b="1" dirty="0" err="1">
                <a:solidFill>
                  <a:srgbClr val="C00000"/>
                </a:solidFill>
                <a:latin typeface="Lucida Console" panose="020B0609040504020204" pitchFamily="49" charset="0"/>
              </a:rPr>
              <a:t>check_if_magic</a:t>
            </a:r>
            <a:r>
              <a:rPr lang="en-US" sz="1200" dirty="0">
                <a:latin typeface="Lucida Console" panose="020B0609040504020204" pitchFamily="49" charset="0"/>
              </a:rPr>
              <a:t>(</a:t>
            </a:r>
            <a:r>
              <a:rPr lang="en-US" sz="1200" dirty="0" err="1">
                <a:latin typeface="Lucida Console" panose="020B0609040504020204" pitchFamily="49" charset="0"/>
              </a:rPr>
              <a:t>const</a:t>
            </a:r>
            <a:r>
              <a:rPr lang="en-US" sz="1200" dirty="0">
                <a:latin typeface="Lucida Console" panose="020B0609040504020204" pitchFamily="49" charset="0"/>
              </a:rPr>
              <a:t> </a:t>
            </a:r>
            <a:r>
              <a:rPr lang="en-US" sz="1200" dirty="0" err="1">
                <a:latin typeface="Lucida Console" panose="020B0609040504020204" pitchFamily="49" charset="0"/>
              </a:rPr>
              <a:t>std</a:t>
            </a:r>
            <a:r>
              <a:rPr lang="en-US" sz="1200" dirty="0">
                <a:latin typeface="Lucida Console" panose="020B0609040504020204" pitchFamily="49" charset="0"/>
              </a:rPr>
              <a:t>::string&amp; square)</a:t>
            </a:r>
          </a:p>
          <a:p>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a:solidFill>
                  <a:schemeClr val="bg2">
                    <a:lumMod val="50000"/>
                  </a:schemeClr>
                </a:solidFill>
                <a:latin typeface="Lucida Console" panose="020B0609040504020204" pitchFamily="49" charset="0"/>
              </a:rPr>
              <a:t>// add your code here</a:t>
            </a:r>
          </a:p>
          <a:p>
            <a:r>
              <a:rPr lang="en-US" sz="1200" dirty="0" smtClean="0">
                <a:solidFill>
                  <a:schemeClr val="bg2">
                    <a:lumMod val="50000"/>
                  </a:schemeClr>
                </a:solidFill>
                <a:latin typeface="Lucida Console" panose="020B0609040504020204" pitchFamily="49" charset="0"/>
              </a:rPr>
              <a:t>  // ...</a:t>
            </a:r>
            <a:endParaRPr lang="en-US" sz="1200" dirty="0">
              <a:solidFill>
                <a:schemeClr val="bg2">
                  <a:lumMod val="50000"/>
                </a:schemeClr>
              </a:solidFill>
              <a:latin typeface="Lucida Console" panose="020B0609040504020204" pitchFamily="49" charset="0"/>
            </a:endParaRPr>
          </a:p>
          <a:p>
            <a:r>
              <a:rPr lang="en-US" sz="1200" dirty="0" smtClean="0">
                <a:latin typeface="Lucida Console" panose="020B0609040504020204" pitchFamily="49" charset="0"/>
              </a:rPr>
              <a:t>  </a:t>
            </a:r>
            <a:r>
              <a:rPr lang="en-US" sz="1200" dirty="0">
                <a:latin typeface="Lucida Console" panose="020B0609040504020204" pitchFamily="49" charset="0"/>
              </a:rPr>
              <a:t>return false;</a:t>
            </a:r>
          </a:p>
          <a:p>
            <a:r>
              <a:rPr lang="en-US" sz="1200" dirty="0" smtClean="0">
                <a:latin typeface="Lucida Console" panose="020B0609040504020204" pitchFamily="49" charset="0"/>
              </a:rPr>
              <a:t>} </a:t>
            </a:r>
            <a:endParaRPr lang="en-US" sz="1200" dirty="0">
              <a:latin typeface="Lucida Console" panose="020B0609040504020204" pitchFamily="49" charset="0"/>
            </a:endParaRPr>
          </a:p>
        </p:txBody>
      </p:sp>
      <p:sp>
        <p:nvSpPr>
          <p:cNvPr id="8" name="Rectangle 7"/>
          <p:cNvSpPr/>
          <p:nvPr/>
        </p:nvSpPr>
        <p:spPr>
          <a:xfrm>
            <a:off x="667266" y="2899086"/>
            <a:ext cx="4967415" cy="3231654"/>
          </a:xfrm>
          <a:prstGeom prst="rect">
            <a:avLst/>
          </a:prstGeom>
        </p:spPr>
        <p:txBody>
          <a:bodyPr wrap="square">
            <a:spAutoFit/>
          </a:bodyPr>
          <a:lstStyle/>
          <a:p>
            <a:r>
              <a:rPr lang="en-US" sz="1200" dirty="0">
                <a:solidFill>
                  <a:schemeClr val="bg2">
                    <a:lumMod val="50000"/>
                  </a:schemeClr>
                </a:solidFill>
                <a:latin typeface="Lucida Console" panose="020B0609040504020204" pitchFamily="49" charset="0"/>
              </a:rPr>
              <a:t>// this generates all possible combinations</a:t>
            </a:r>
          </a:p>
          <a:p>
            <a:r>
              <a:rPr lang="en-US" sz="1200" dirty="0">
                <a:solidFill>
                  <a:schemeClr val="bg2">
                    <a:lumMod val="50000"/>
                  </a:schemeClr>
                </a:solidFill>
                <a:latin typeface="Lucida Console" panose="020B0609040504020204" pitchFamily="49" charset="0"/>
              </a:rPr>
              <a:t>// of 1-9 digits that may or may not</a:t>
            </a:r>
          </a:p>
          <a:p>
            <a:r>
              <a:rPr lang="en-US" sz="1200" dirty="0">
                <a:solidFill>
                  <a:schemeClr val="bg2">
                    <a:lumMod val="50000"/>
                  </a:schemeClr>
                </a:solidFill>
                <a:latin typeface="Lucida Console" panose="020B0609040504020204" pitchFamily="49" charset="0"/>
              </a:rPr>
              <a:t>// form a magic square</a:t>
            </a:r>
          </a:p>
          <a:p>
            <a:r>
              <a:rPr lang="en-US" sz="1200" dirty="0">
                <a:latin typeface="Lucida Console" panose="020B0609040504020204" pitchFamily="49" charset="0"/>
              </a:rPr>
              <a:t>static string buffer = "000000000";</a:t>
            </a:r>
          </a:p>
          <a:p>
            <a:r>
              <a:rPr lang="en-US" sz="1200" dirty="0">
                <a:latin typeface="Lucida Console" panose="020B0609040504020204" pitchFamily="49" charset="0"/>
              </a:rPr>
              <a:t>void </a:t>
            </a:r>
            <a:r>
              <a:rPr lang="en-US" sz="1200" b="1" dirty="0" err="1">
                <a:solidFill>
                  <a:schemeClr val="accent4">
                    <a:lumMod val="50000"/>
                  </a:schemeClr>
                </a:solidFill>
                <a:latin typeface="Lucida Console" panose="020B0609040504020204" pitchFamily="49" charset="0"/>
              </a:rPr>
              <a:t>generate_or_check</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index_or_check</a:t>
            </a:r>
            <a:r>
              <a:rPr lang="en-US" sz="1200" dirty="0">
                <a:latin typeface="Lucida Console" panose="020B0609040504020204" pitchFamily="49" charset="0"/>
              </a:rPr>
              <a:t> = 8)</a:t>
            </a:r>
          </a:p>
          <a:p>
            <a:r>
              <a:rPr lang="en-US" sz="1200" dirty="0">
                <a:latin typeface="Lucida Console" panose="020B0609040504020204" pitchFamily="49" charset="0"/>
              </a:rPr>
              <a:t>{</a:t>
            </a:r>
          </a:p>
          <a:p>
            <a:r>
              <a:rPr lang="en-US" sz="1200" dirty="0">
                <a:latin typeface="Lucida Console" panose="020B0609040504020204" pitchFamily="49" charset="0"/>
              </a:rPr>
              <a:t>  if(</a:t>
            </a:r>
            <a:r>
              <a:rPr lang="en-US" sz="1200" dirty="0" err="1">
                <a:latin typeface="Lucida Console" panose="020B0609040504020204" pitchFamily="49" charset="0"/>
              </a:rPr>
              <a:t>index_or_check</a:t>
            </a:r>
            <a:r>
              <a:rPr lang="en-US" sz="1200" dirty="0">
                <a:latin typeface="Lucida Console" panose="020B0609040504020204" pitchFamily="49" charset="0"/>
              </a:rPr>
              <a:t> == -1){</a:t>
            </a:r>
          </a:p>
          <a:p>
            <a:r>
              <a:rPr lang="en-US" sz="1200" dirty="0">
                <a:latin typeface="Lucida Console" panose="020B0609040504020204" pitchFamily="49" charset="0"/>
              </a:rPr>
              <a:t>    if(</a:t>
            </a:r>
            <a:r>
              <a:rPr lang="en-US" sz="1200" b="1" dirty="0" err="1">
                <a:solidFill>
                  <a:srgbClr val="C00000"/>
                </a:solidFill>
                <a:latin typeface="Lucida Console" panose="020B0609040504020204" pitchFamily="49" charset="0"/>
              </a:rPr>
              <a:t>check_if_magic</a:t>
            </a:r>
            <a:r>
              <a:rPr lang="en-US" sz="1200" dirty="0">
                <a:latin typeface="Lucida Console" panose="020B0609040504020204" pitchFamily="49" charset="0"/>
              </a:rPr>
              <a:t>(buffer))</a:t>
            </a:r>
          </a:p>
          <a:p>
            <a:r>
              <a:rPr lang="en-US" sz="1200" dirty="0">
                <a:latin typeface="Lucida Console" panose="020B0609040504020204" pitchFamily="49" charset="0"/>
              </a:rPr>
              <a:t>      </a:t>
            </a:r>
            <a:r>
              <a:rPr lang="en-US" sz="1200" dirty="0" err="1">
                <a:latin typeface="Lucida Console" panose="020B0609040504020204" pitchFamily="49" charset="0"/>
              </a:rPr>
              <a:t>cout</a:t>
            </a:r>
            <a:r>
              <a:rPr lang="en-US" sz="1200" dirty="0">
                <a:latin typeface="Lucida Console" panose="020B0609040504020204" pitchFamily="49" charset="0"/>
              </a:rPr>
              <a:t> &lt;&lt; buffer &lt;&lt; " ";</a:t>
            </a:r>
          </a:p>
          <a:p>
            <a:r>
              <a:rPr lang="en-US" sz="1200" dirty="0">
                <a:latin typeface="Lucida Console" panose="020B0609040504020204" pitchFamily="49" charset="0"/>
              </a:rPr>
              <a:t>    return;</a:t>
            </a:r>
          </a:p>
          <a:p>
            <a:r>
              <a:rPr lang="en-US" sz="1200" dirty="0">
                <a:latin typeface="Lucida Console" panose="020B0609040504020204" pitchFamily="49" charset="0"/>
              </a:rPr>
              <a:t>  }</a:t>
            </a:r>
          </a:p>
          <a:p>
            <a:endParaRPr lang="en-US" sz="1200" dirty="0">
              <a:latin typeface="Lucida Console" panose="020B0609040504020204" pitchFamily="49" charset="0"/>
            </a:endParaRPr>
          </a:p>
          <a:p>
            <a:r>
              <a:rPr lang="en-US" sz="1200" dirty="0">
                <a:latin typeface="Lucida Console" panose="020B0609040504020204" pitchFamily="49" charset="0"/>
              </a:rPr>
              <a:t>  for(auto </a:t>
            </a:r>
            <a:r>
              <a:rPr lang="en-US" sz="1200" dirty="0" err="1">
                <a:latin typeface="Lucida Console" panose="020B0609040504020204" pitchFamily="49" charset="0"/>
              </a:rPr>
              <a:t>i</a:t>
            </a:r>
            <a:r>
              <a:rPr lang="en-US" sz="1200" dirty="0">
                <a:latin typeface="Lucida Console" panose="020B0609040504020204" pitchFamily="49" charset="0"/>
              </a:rPr>
              <a:t> = 1u; </a:t>
            </a:r>
            <a:r>
              <a:rPr lang="en-US" sz="1200" dirty="0" err="1">
                <a:latin typeface="Lucida Console" panose="020B0609040504020204" pitchFamily="49" charset="0"/>
              </a:rPr>
              <a:t>i</a:t>
            </a:r>
            <a:r>
              <a:rPr lang="en-US" sz="1200" dirty="0">
                <a:latin typeface="Lucida Console" panose="020B0609040504020204" pitchFamily="49" charset="0"/>
              </a:rPr>
              <a:t> &lt; 10;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a:latin typeface="Lucida Console" panose="020B0609040504020204" pitchFamily="49" charset="0"/>
              </a:rPr>
              <a:t>    buffer[</a:t>
            </a:r>
            <a:r>
              <a:rPr lang="en-US" sz="1200" dirty="0" err="1">
                <a:latin typeface="Lucida Console" panose="020B0609040504020204" pitchFamily="49" charset="0"/>
              </a:rPr>
              <a:t>index_or_check</a:t>
            </a:r>
            <a:r>
              <a:rPr lang="en-US" sz="1200" dirty="0">
                <a:latin typeface="Lucida Console" panose="020B0609040504020204" pitchFamily="49" charset="0"/>
              </a:rPr>
              <a:t>] = '0' + </a:t>
            </a:r>
            <a:r>
              <a:rPr lang="en-US" sz="1200" dirty="0" err="1">
                <a:latin typeface="Lucida Console" panose="020B0609040504020204" pitchFamily="49" charset="0"/>
              </a:rPr>
              <a:t>i</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b="1" dirty="0" err="1">
                <a:solidFill>
                  <a:schemeClr val="accent4">
                    <a:lumMod val="50000"/>
                  </a:schemeClr>
                </a:solidFill>
                <a:latin typeface="Lucida Console" panose="020B0609040504020204" pitchFamily="49" charset="0"/>
              </a:rPr>
              <a:t>generate_or_check</a:t>
            </a:r>
            <a:r>
              <a:rPr lang="en-US" sz="1200" dirty="0">
                <a:latin typeface="Lucida Console" panose="020B0609040504020204" pitchFamily="49" charset="0"/>
              </a:rPr>
              <a:t>(index_or_check-1);</a:t>
            </a:r>
          </a:p>
          <a:p>
            <a:r>
              <a:rPr lang="en-US" sz="1200" dirty="0">
                <a:latin typeface="Lucida Console" panose="020B0609040504020204" pitchFamily="49" charset="0"/>
              </a:rPr>
              <a:t>  }</a:t>
            </a:r>
          </a:p>
          <a:p>
            <a:r>
              <a:rPr lang="en-US" sz="1200" dirty="0">
                <a:latin typeface="Lucida Console" panose="020B0609040504020204" pitchFamily="49" charset="0"/>
              </a:rPr>
              <a:t>}</a:t>
            </a:r>
          </a:p>
        </p:txBody>
      </p:sp>
      <p:sp>
        <p:nvSpPr>
          <p:cNvPr id="9" name="Rectangle 8"/>
          <p:cNvSpPr/>
          <p:nvPr/>
        </p:nvSpPr>
        <p:spPr>
          <a:xfrm>
            <a:off x="5906530" y="4101478"/>
            <a:ext cx="4942702" cy="1938992"/>
          </a:xfrm>
          <a:prstGeom prst="rect">
            <a:avLst/>
          </a:prstGeom>
        </p:spPr>
        <p:txBody>
          <a:bodyPr wrap="square">
            <a:spAutoFit/>
          </a:bodyPr>
          <a:lstStyle/>
          <a:p>
            <a:r>
              <a:rPr lang="en-US" sz="1200" dirty="0">
                <a:solidFill>
                  <a:schemeClr val="bg2">
                    <a:lumMod val="50000"/>
                  </a:schemeClr>
                </a:solidFill>
                <a:latin typeface="Lucida Console" panose="020B0609040504020204" pitchFamily="49" charset="0"/>
              </a:rPr>
              <a:t>// this runs the generator and measures time</a:t>
            </a:r>
          </a:p>
          <a:p>
            <a:r>
              <a:rPr lang="en-US" sz="1200" dirty="0" err="1">
                <a:latin typeface="Lucida Console" panose="020B0609040504020204" pitchFamily="49" charset="0"/>
              </a:rPr>
              <a:t>int</a:t>
            </a:r>
            <a:r>
              <a:rPr lang="en-US" sz="1200" dirty="0">
                <a:latin typeface="Lucida Console" panose="020B0609040504020204" pitchFamily="49" charset="0"/>
              </a:rPr>
              <a:t> main()</a:t>
            </a:r>
          </a:p>
          <a:p>
            <a:r>
              <a:rPr lang="en-US" sz="1200" dirty="0">
                <a:latin typeface="Lucida Console" panose="020B0609040504020204" pitchFamily="49" charset="0"/>
              </a:rPr>
              <a:t>{</a:t>
            </a:r>
          </a:p>
          <a:p>
            <a:r>
              <a:rPr lang="en-US" sz="1200" dirty="0">
                <a:latin typeface="Lucida Console" panose="020B0609040504020204" pitchFamily="49" charset="0"/>
              </a:rPr>
              <a:t>  auto start = </a:t>
            </a:r>
            <a:r>
              <a:rPr lang="en-US" sz="1200" dirty="0" err="1">
                <a:latin typeface="Lucida Console" panose="020B0609040504020204" pitchFamily="49" charset="0"/>
              </a:rPr>
              <a:t>std</a:t>
            </a:r>
            <a:r>
              <a:rPr lang="en-US" sz="1200" dirty="0">
                <a:latin typeface="Lucida Console" panose="020B0609040504020204" pitchFamily="49" charset="0"/>
              </a:rPr>
              <a:t>::</a:t>
            </a:r>
            <a:r>
              <a:rPr lang="en-US" sz="1200" dirty="0" err="1">
                <a:latin typeface="Lucida Console" panose="020B0609040504020204" pitchFamily="49" charset="0"/>
              </a:rPr>
              <a:t>chrono</a:t>
            </a:r>
            <a:r>
              <a:rPr lang="en-US" sz="1200" dirty="0">
                <a:latin typeface="Lucida Console" panose="020B0609040504020204" pitchFamily="49" charset="0"/>
              </a:rPr>
              <a:t>::</a:t>
            </a:r>
            <a:r>
              <a:rPr lang="en-US" sz="1200" dirty="0" err="1">
                <a:latin typeface="Lucida Console" panose="020B0609040504020204" pitchFamily="49" charset="0"/>
              </a:rPr>
              <a:t>system_clock</a:t>
            </a:r>
            <a:r>
              <a:rPr lang="en-US" sz="1200" dirty="0">
                <a:latin typeface="Lucida Console" panose="020B0609040504020204" pitchFamily="49" charset="0"/>
              </a:rPr>
              <a:t>::now();</a:t>
            </a:r>
          </a:p>
          <a:p>
            <a:r>
              <a:rPr lang="en-US" sz="1200" dirty="0">
                <a:latin typeface="Lucida Console" panose="020B0609040504020204" pitchFamily="49" charset="0"/>
              </a:rPr>
              <a:t>  </a:t>
            </a:r>
            <a:r>
              <a:rPr lang="en-US" sz="1200" b="1" dirty="0" err="1">
                <a:solidFill>
                  <a:schemeClr val="accent4">
                    <a:lumMod val="50000"/>
                  </a:schemeClr>
                </a:solidFill>
                <a:latin typeface="Lucida Console" panose="020B0609040504020204" pitchFamily="49" charset="0"/>
              </a:rPr>
              <a:t>generate_or_check</a:t>
            </a:r>
            <a:r>
              <a:rPr lang="en-US" sz="1200" dirty="0">
                <a:latin typeface="Lucida Console" panose="020B0609040504020204" pitchFamily="49" charset="0"/>
              </a:rPr>
              <a:t>()</a:t>
            </a:r>
            <a:r>
              <a:rPr lang="en-US" sz="1200" b="1" dirty="0">
                <a:latin typeface="Lucida Console" panose="020B0609040504020204" pitchFamily="49" charset="0"/>
              </a:rPr>
              <a:t>;</a:t>
            </a:r>
          </a:p>
          <a:p>
            <a:r>
              <a:rPr lang="en-US" sz="1200" dirty="0">
                <a:latin typeface="Lucida Console" panose="020B0609040504020204" pitchFamily="49" charset="0"/>
              </a:rPr>
              <a:t>  auto end = </a:t>
            </a:r>
            <a:r>
              <a:rPr lang="en-US" sz="1200" dirty="0" err="1">
                <a:latin typeface="Lucida Console" panose="020B0609040504020204" pitchFamily="49" charset="0"/>
              </a:rPr>
              <a:t>std</a:t>
            </a:r>
            <a:r>
              <a:rPr lang="en-US" sz="1200" dirty="0">
                <a:latin typeface="Lucida Console" panose="020B0609040504020204" pitchFamily="49" charset="0"/>
              </a:rPr>
              <a:t>::</a:t>
            </a:r>
            <a:r>
              <a:rPr lang="en-US" sz="1200" dirty="0" err="1">
                <a:latin typeface="Lucida Console" panose="020B0609040504020204" pitchFamily="49" charset="0"/>
              </a:rPr>
              <a:t>chrono</a:t>
            </a:r>
            <a:r>
              <a:rPr lang="en-US" sz="1200" dirty="0">
                <a:latin typeface="Lucida Console" panose="020B0609040504020204" pitchFamily="49" charset="0"/>
              </a:rPr>
              <a:t>::</a:t>
            </a:r>
            <a:r>
              <a:rPr lang="en-US" sz="1200" dirty="0" err="1">
                <a:latin typeface="Lucida Console" panose="020B0609040504020204" pitchFamily="49" charset="0"/>
              </a:rPr>
              <a:t>system_clock</a:t>
            </a:r>
            <a:r>
              <a:rPr lang="en-US" sz="1200" dirty="0">
                <a:latin typeface="Lucida Console" panose="020B0609040504020204" pitchFamily="49" charset="0"/>
              </a:rPr>
              <a:t>::now();</a:t>
            </a:r>
          </a:p>
          <a:p>
            <a:r>
              <a:rPr lang="en-US" sz="1200" dirty="0">
                <a:latin typeface="Lucida Console" panose="020B0609040504020204" pitchFamily="49" charset="0"/>
              </a:rPr>
              <a:t>  </a:t>
            </a:r>
            <a:r>
              <a:rPr lang="en-US" sz="1200" dirty="0" err="1">
                <a:latin typeface="Lucida Console" panose="020B0609040504020204" pitchFamily="49" charset="0"/>
              </a:rPr>
              <a:t>chrono</a:t>
            </a:r>
            <a:r>
              <a:rPr lang="en-US" sz="1200" dirty="0">
                <a:latin typeface="Lucida Console" panose="020B0609040504020204" pitchFamily="49" charset="0"/>
              </a:rPr>
              <a:t>::duration&lt;double&gt;</a:t>
            </a:r>
          </a:p>
          <a:p>
            <a:r>
              <a:rPr lang="en-US" sz="1200" dirty="0">
                <a:latin typeface="Lucida Console" panose="020B0609040504020204" pitchFamily="49" charset="0"/>
              </a:rPr>
              <a:t>    difference = end - start;</a:t>
            </a:r>
          </a:p>
          <a:p>
            <a:r>
              <a:rPr lang="en-US" sz="1200" dirty="0">
                <a:latin typeface="Lucida Console" panose="020B0609040504020204" pitchFamily="49" charset="0"/>
              </a:rPr>
              <a:t>  </a:t>
            </a:r>
            <a:r>
              <a:rPr lang="en-US" sz="1200" dirty="0" err="1">
                <a:latin typeface="Lucida Console" panose="020B0609040504020204" pitchFamily="49" charset="0"/>
              </a:rPr>
              <a:t>cout</a:t>
            </a:r>
            <a:r>
              <a:rPr lang="en-US" sz="1200" dirty="0">
                <a:latin typeface="Lucida Console" panose="020B0609040504020204" pitchFamily="49" charset="0"/>
              </a:rPr>
              <a:t> &lt;&lt; </a:t>
            </a:r>
            <a:r>
              <a:rPr lang="en-US" sz="1200" dirty="0" err="1">
                <a:latin typeface="Lucida Console" panose="020B0609040504020204" pitchFamily="49" charset="0"/>
              </a:rPr>
              <a:t>difference.count</a:t>
            </a:r>
            <a:r>
              <a:rPr lang="en-US" sz="1200" dirty="0">
                <a:latin typeface="Lucida Console" panose="020B0609040504020204" pitchFamily="49" charset="0"/>
              </a:rPr>
              <a:t>() &lt;&lt; "\n\n";</a:t>
            </a:r>
          </a:p>
          <a:p>
            <a:r>
              <a:rPr lang="en-US" sz="1200" dirty="0">
                <a:latin typeface="Lucida Console" panose="020B0609040504020204" pitchFamily="49" charset="0"/>
              </a:rPr>
              <a:t>}</a:t>
            </a:r>
          </a:p>
        </p:txBody>
      </p:sp>
      <p:sp>
        <p:nvSpPr>
          <p:cNvPr id="10" name="TextBox 9"/>
          <p:cNvSpPr txBox="1"/>
          <p:nvPr/>
        </p:nvSpPr>
        <p:spPr>
          <a:xfrm>
            <a:off x="2018271" y="1602006"/>
            <a:ext cx="1598515" cy="369332"/>
          </a:xfrm>
          <a:prstGeom prst="rect">
            <a:avLst/>
          </a:prstGeom>
          <a:noFill/>
        </p:spPr>
        <p:txBody>
          <a:bodyPr wrap="none" rtlCol="0">
            <a:spAutoFit/>
          </a:bodyPr>
          <a:lstStyle/>
          <a:p>
            <a:r>
              <a:rPr lang="en-US" dirty="0" smtClean="0"/>
              <a:t>= “816357492”</a:t>
            </a:r>
            <a:endParaRPr lang="en-US" dirty="0"/>
          </a:p>
        </p:txBody>
      </p:sp>
    </p:spTree>
    <p:extLst>
      <p:ext uri="{BB962C8B-B14F-4D97-AF65-F5344CB8AC3E}">
        <p14:creationId xmlns:p14="http://schemas.microsoft.com/office/powerpoint/2010/main" val="690341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124026" cy="461665"/>
          </a:xfrm>
          <a:prstGeom prst="rect">
            <a:avLst/>
          </a:prstGeom>
          <a:noFill/>
        </p:spPr>
        <p:txBody>
          <a:bodyPr wrap="none" rtlCol="0">
            <a:spAutoFit/>
          </a:bodyPr>
          <a:lstStyle/>
          <a:p>
            <a:r>
              <a:rPr lang="uk-UA" sz="2400" smtClean="0"/>
              <a:t>На</a:t>
            </a:r>
            <a:r>
              <a:rPr lang="en-US" sz="2400" smtClean="0"/>
              <a:t> 80%</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142593885"/>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a:t>
                      </a:r>
                      <a:r>
                        <a:rPr lang="en-US" sz="1050" err="1" smtClean="0">
                          <a:latin typeface="Lucida Console" panose="020B0609040504020204" pitchFamily="49" charset="0"/>
                        </a:rPr>
                        <a:t>magic_number</a:t>
                      </a:r>
                      <a:r>
                        <a:rPr lang="en-US" sz="1050" smtClean="0">
                          <a:latin typeface="Lucida Console" panose="020B0609040504020204" pitchFamily="49" charset="0"/>
                        </a:rPr>
                        <a:t> = '5' * 3;</a:t>
                      </a:r>
                    </a:p>
                    <a:p>
                      <a:r>
                        <a:rPr lang="en-US" sz="1050" smtClean="0">
                          <a:latin typeface="Lucida Console" panose="020B0609040504020204" pitchFamily="49" charset="0"/>
                        </a:rPr>
                        <a:t>auto </a:t>
                      </a:r>
                      <a:r>
                        <a:rPr lang="en-US" sz="1050" err="1" smtClean="0">
                          <a:latin typeface="Lucida Console" panose="020B0609040504020204" pitchFamily="49" charset="0"/>
                        </a:rPr>
                        <a:t>not_so_magic_number</a:t>
                      </a:r>
                      <a:r>
                        <a:rPr lang="en-US" sz="1050" smtClean="0">
                          <a:latin typeface="Lucida Console" panose="020B0609040504020204" pitchFamily="49" charset="0"/>
                        </a:rPr>
                        <a:t> = '5' * 2;</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b="0" smtClean="0">
                          <a:solidFill>
                            <a:srgbClr val="C00000"/>
                          </a:solidFill>
                          <a:latin typeface="Lucida Console" panose="020B0609040504020204" pitchFamily="49" charset="0"/>
                        </a:rPr>
                        <a:t>  if(</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 '5')</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[8]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not_so_magic_number</a:t>
                      </a:r>
                      <a:r>
                        <a:rPr lang="en-US" sz="1050" smtClean="0">
                          <a:latin typeface="Lucida Console" panose="020B0609040504020204" pitchFamily="49" charset="0"/>
                        </a:rPr>
                        <a:t>))</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5" name="TextBox 4"/>
          <p:cNvSpPr txBox="1"/>
          <p:nvPr/>
        </p:nvSpPr>
        <p:spPr>
          <a:xfrm>
            <a:off x="714853" y="5800139"/>
            <a:ext cx="1300356" cy="461665"/>
          </a:xfrm>
          <a:prstGeom prst="rect">
            <a:avLst/>
          </a:prstGeom>
          <a:noFill/>
        </p:spPr>
        <p:txBody>
          <a:bodyPr wrap="none" rtlCol="0">
            <a:spAutoFit/>
          </a:bodyPr>
          <a:lstStyle/>
          <a:p>
            <a:r>
              <a:rPr lang="uk-UA" sz="2400" smtClean="0"/>
              <a:t>0.</a:t>
            </a:r>
            <a:r>
              <a:rPr lang="en-US" sz="2400" smtClean="0"/>
              <a:t>94</a:t>
            </a:r>
            <a:r>
              <a:rPr lang="uk-UA" sz="2400" smtClean="0"/>
              <a:t> сек.</a:t>
            </a:r>
            <a:endParaRPr lang="en-US" sz="2400"/>
          </a:p>
        </p:txBody>
      </p:sp>
      <p:sp>
        <p:nvSpPr>
          <p:cNvPr id="6" name="TextBox 5"/>
          <p:cNvSpPr txBox="1"/>
          <p:nvPr/>
        </p:nvSpPr>
        <p:spPr>
          <a:xfrm>
            <a:off x="6266104" y="5800138"/>
            <a:ext cx="1300356" cy="461665"/>
          </a:xfrm>
          <a:prstGeom prst="rect">
            <a:avLst/>
          </a:prstGeom>
          <a:noFill/>
        </p:spPr>
        <p:txBody>
          <a:bodyPr wrap="none" rtlCol="0">
            <a:spAutoFit/>
          </a:bodyPr>
          <a:lstStyle/>
          <a:p>
            <a:r>
              <a:rPr lang="uk-UA" sz="2400" smtClean="0"/>
              <a:t>0.</a:t>
            </a:r>
            <a:r>
              <a:rPr lang="en-US" sz="2400" smtClean="0"/>
              <a:t>52</a:t>
            </a:r>
            <a:r>
              <a:rPr lang="uk-UA" sz="2400" smtClean="0"/>
              <a:t> сек.</a:t>
            </a:r>
            <a:endParaRPr lang="en-US" sz="2400"/>
          </a:p>
        </p:txBody>
      </p:sp>
    </p:spTree>
    <p:extLst>
      <p:ext uri="{BB962C8B-B14F-4D97-AF65-F5344CB8AC3E}">
        <p14:creationId xmlns:p14="http://schemas.microsoft.com/office/powerpoint/2010/main" val="4266396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245872607"/>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bool check_if_magic(const std::string&amp; square) {</a:t>
                      </a:r>
                      <a:endParaRPr lang="uk-UA" sz="1050" smtClean="0">
                        <a:latin typeface="Lucida Console" panose="020B0609040504020204" pitchFamily="49" charset="0"/>
                      </a:endParaRPr>
                    </a:p>
                    <a:p>
                      <a:r>
                        <a:rPr lang="uk-UA" sz="1050" smtClean="0">
                          <a:latin typeface="Lucida Console" panose="020B0609040504020204" pitchFamily="49" charset="0"/>
                        </a:rPr>
                        <a:t>    // це</a:t>
                      </a:r>
                      <a:r>
                        <a:rPr lang="uk-UA" sz="1050" baseline="0" smtClean="0">
                          <a:latin typeface="Lucida Console" panose="020B0609040504020204" pitchFamily="49" charset="0"/>
                        </a:rPr>
                        <a:t> можна міряти</a:t>
                      </a:r>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void check(const std::vector&lt;std::string&gt; &amp;test_strings) {</a:t>
                      </a:r>
                    </a:p>
                    <a:p>
                      <a:r>
                        <a:rPr lang="en-US" sz="1050" smtClean="0">
                          <a:latin typeface="Lucida Console" panose="020B0609040504020204" pitchFamily="49" charset="0"/>
                        </a:rPr>
                        <a:t>    for(const std::string&amp; test_string : test_strings) {</a:t>
                      </a:r>
                    </a:p>
                    <a:p>
                      <a:r>
                        <a:rPr lang="en-US" sz="1050" smtClean="0">
                          <a:latin typeface="Lucida Console" panose="020B0609040504020204" pitchFamily="49" charset="0"/>
                        </a:rPr>
                        <a:t>        if (check_if_magic(test_string)) {</a:t>
                      </a:r>
                    </a:p>
                    <a:p>
                      <a:r>
                        <a:rPr lang="en-US" sz="1050" smtClean="0">
                          <a:latin typeface="Lucida Console" panose="020B0609040504020204" pitchFamily="49" charset="0"/>
                        </a:rPr>
                        <a:t>            std::cout &lt;&lt; test_string &lt;&lt; " ";</a:t>
                      </a:r>
                    </a:p>
                    <a:p>
                      <a:r>
                        <a:rPr lang="en-US" sz="1050" smtClean="0">
                          <a:latin typeface="Lucida Console" panose="020B0609040504020204" pitchFamily="49" charset="0"/>
                        </a:rPr>
                        <a:t>        }</a:t>
                      </a:r>
                    </a:p>
                    <a:p>
                      <a:r>
                        <a:rPr lang="en-US" sz="1050" smtClean="0">
                          <a:latin typeface="Lucida Console" panose="020B0609040504020204" pitchFamily="49" charset="0"/>
                        </a:rPr>
                        <a:t>    }    </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int main() {</a:t>
                      </a:r>
                    </a:p>
                    <a:p>
                      <a:r>
                        <a:rPr lang="en-US" sz="1050" smtClean="0">
                          <a:latin typeface="Lucida Console" panose="020B0609040504020204" pitchFamily="49" charset="0"/>
                        </a:rPr>
                        <a:t>    std::mt19937 rng(0);</a:t>
                      </a:r>
                    </a:p>
                    <a:p>
                      <a:r>
                        <a:rPr lang="en-US" sz="1050" smtClean="0">
                          <a:latin typeface="Lucida Console" panose="020B0609040504020204" pitchFamily="49" charset="0"/>
                        </a:rPr>
                        <a:t>    std::uniform_int_distribution&lt;char&gt; digit_dist('1', '9');    </a:t>
                      </a:r>
                    </a:p>
                    <a:p>
                      <a:r>
                        <a:rPr lang="en-US" sz="1050" smtClean="0">
                          <a:latin typeface="Lucida Console" panose="020B0609040504020204" pitchFamily="49" charset="0"/>
                        </a:rPr>
                        <a:t>    std::vector&lt;std::string&gt; </a:t>
                      </a:r>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test_strings(100'000'000, "123456789");</a:t>
                      </a:r>
                    </a:p>
                    <a:p>
                      <a:r>
                        <a:rPr lang="en-US" sz="1050" smtClean="0">
                          <a:latin typeface="Lucida Console" panose="020B0609040504020204" pitchFamily="49" charset="0"/>
                        </a:rPr>
                        <a:t>    for(auto&amp; test_string : test_strings) {</a:t>
                      </a:r>
                    </a:p>
                    <a:p>
                      <a:r>
                        <a:rPr lang="en-US" sz="1050" smtClean="0">
                          <a:latin typeface="Lucida Console" panose="020B0609040504020204" pitchFamily="49" charset="0"/>
                        </a:rPr>
                        <a:t>        for (auto&amp; digit : test_string) {</a:t>
                      </a:r>
                    </a:p>
                    <a:p>
                      <a:r>
                        <a:rPr lang="en-US" sz="1050" smtClean="0">
                          <a:latin typeface="Lucida Console" panose="020B0609040504020204" pitchFamily="49" charset="0"/>
                        </a:rPr>
                        <a:t>            digit = digit_dist(rng);</a:t>
                      </a:r>
                    </a:p>
                    <a:p>
                      <a:r>
                        <a:rPr lang="en-US" sz="1050" smtClean="0">
                          <a:latin typeface="Lucida Console" panose="020B0609040504020204" pitchFamily="49" charset="0"/>
                        </a:rPr>
                        <a:t>        }</a:t>
                      </a:r>
                    </a:p>
                    <a:p>
                      <a:r>
                        <a:rPr lang="en-US" sz="1050" smtClean="0">
                          <a:latin typeface="Lucida Console" panose="020B0609040504020204" pitchFamily="49" charset="0"/>
                        </a:rPr>
                        <a:t>    }    </a:t>
                      </a:r>
                    </a:p>
                    <a:p>
                      <a:r>
                        <a:rPr lang="en-US" sz="1050" smtClean="0">
                          <a:latin typeface="Lucida Console" panose="020B0609040504020204" pitchFamily="49" charset="0"/>
                        </a:rPr>
                        <a:t>    auto start = std::chrono::system_clock::now();</a:t>
                      </a:r>
                    </a:p>
                    <a:p>
                      <a:r>
                        <a:rPr lang="en-US" sz="1050" smtClean="0">
                          <a:latin typeface="Lucida Console" panose="020B0609040504020204" pitchFamily="49" charset="0"/>
                        </a:rPr>
                        <a:t>    check(test_strings);</a:t>
                      </a:r>
                    </a:p>
                    <a:p>
                      <a:r>
                        <a:rPr lang="en-US" sz="1050" smtClean="0">
                          <a:latin typeface="Lucida Console" panose="020B0609040504020204" pitchFamily="49" charset="0"/>
                        </a:rPr>
                        <a:t>    auto end = std::chrono::system_clock::now();</a:t>
                      </a:r>
                      <a:endParaRPr lang="uk-UA" sz="1050" smtClean="0">
                        <a:latin typeface="Lucida Console" panose="020B0609040504020204" pitchFamily="49" charset="0"/>
                      </a:endParaRPr>
                    </a:p>
                    <a:p>
                      <a:r>
                        <a:rPr lang="en-US" sz="1050" smtClean="0">
                          <a:latin typeface="Lucida Console" panose="020B0609040504020204" pitchFamily="49" charset="0"/>
                        </a:rPr>
                        <a:t>    std::chrono::duration&lt;double&gt; difference = end - start;</a:t>
                      </a:r>
                    </a:p>
                    <a:p>
                      <a:r>
                        <a:rPr lang="en-US" sz="1050" smtClean="0">
                          <a:latin typeface="Lucida Console" panose="020B0609040504020204" pitchFamily="49" charset="0"/>
                        </a:rPr>
                        <a:t>    std::cout &lt;&lt; difference.count() &lt;&lt; "\n\n";</a:t>
                      </a:r>
                    </a:p>
                    <a:p>
                      <a:r>
                        <a:rPr lang="en-US" sz="1050" smtClean="0">
                          <a:latin typeface="Lucida Console" panose="020B0609040504020204" pitchFamily="49" charset="0"/>
                        </a:rPr>
                        <a:t>}</a:t>
                      </a:r>
                    </a:p>
                  </a:txBody>
                  <a:tcPr/>
                </a:tc>
              </a:tr>
            </a:tbl>
          </a:graphicData>
        </a:graphic>
      </p:graphicFrame>
      <p:sp>
        <p:nvSpPr>
          <p:cNvPr id="3" name="Rectangle 2"/>
          <p:cNvSpPr/>
          <p:nvPr/>
        </p:nvSpPr>
        <p:spPr>
          <a:xfrm>
            <a:off x="6483312" y="832368"/>
            <a:ext cx="4596580" cy="3970318"/>
          </a:xfrm>
          <a:prstGeom prst="rect">
            <a:avLst/>
          </a:prstGeom>
        </p:spPr>
        <p:txBody>
          <a:bodyPr wrap="square">
            <a:spAutoFit/>
          </a:bodyPr>
          <a:lstStyle/>
          <a:p>
            <a:r>
              <a:rPr lang="uk-UA" smtClean="0"/>
              <a:t>Неефективна евристика, скорочує «лише» в 9 разів. Але працює помітно швидше.</a:t>
            </a:r>
          </a:p>
          <a:p>
            <a:endParaRPr lang="uk-UA" smtClean="0"/>
          </a:p>
          <a:p>
            <a:r>
              <a:rPr lang="uk-UA" smtClean="0"/>
              <a:t>Бо насправді ми міряємо не функцію </a:t>
            </a:r>
            <a:r>
              <a:rPr lang="en-US" smtClean="0"/>
              <a:t>check_if_magic, </a:t>
            </a:r>
            <a:r>
              <a:rPr lang="uk-UA" smtClean="0"/>
              <a:t>а те, як вона працює в контексті генератора.</a:t>
            </a:r>
          </a:p>
          <a:p>
            <a:endParaRPr lang="uk-UA"/>
          </a:p>
          <a:p>
            <a:r>
              <a:rPr lang="en-US" smtClean="0"/>
              <a:t>Branch prediction </a:t>
            </a:r>
            <a:r>
              <a:rPr lang="uk-UA" smtClean="0"/>
              <a:t>майже завжди працює правильно у контексті перебору варіантів підряд.</a:t>
            </a:r>
          </a:p>
          <a:p>
            <a:endParaRPr lang="uk-UA"/>
          </a:p>
          <a:p>
            <a:r>
              <a:rPr lang="uk-UA" smtClean="0"/>
              <a:t>Із стохастичним бенчмарком, маємо</a:t>
            </a:r>
          </a:p>
          <a:p>
            <a:r>
              <a:rPr lang="uk-UA" b="1" smtClean="0"/>
              <a:t>0.33</a:t>
            </a:r>
            <a:r>
              <a:rPr lang="uk-UA" smtClean="0"/>
              <a:t> </a:t>
            </a:r>
            <a:r>
              <a:rPr lang="en-US" smtClean="0"/>
              <a:t>vs </a:t>
            </a:r>
            <a:r>
              <a:rPr lang="uk-UA" b="1" smtClean="0"/>
              <a:t>0.35</a:t>
            </a:r>
            <a:r>
              <a:rPr lang="" smtClean="0"/>
              <a:t>, тобто </a:t>
            </a:r>
            <a:r>
              <a:rPr lang="uk-UA" smtClean="0"/>
              <a:t>«</a:t>
            </a:r>
            <a:r>
              <a:rPr lang="" smtClean="0"/>
              <a:t>оптим</a:t>
            </a:r>
            <a:r>
              <a:rPr lang="uk-UA" smtClean="0"/>
              <a:t>ізація» провалює швидкодію на 6%.</a:t>
            </a:r>
            <a:endParaRPr lang="en-US"/>
          </a:p>
        </p:txBody>
      </p:sp>
      <p:pic>
        <p:nvPicPr>
          <p:cNvPr id="15362" name="Picture 2" descr="Image result for dic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804" y="4934161"/>
            <a:ext cx="1418449" cy="152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608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70308547"/>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&lt;&lt; </a:t>
                      </a:r>
                      <a:r>
                        <a:rPr lang="en-US" sz="1050" err="1" smtClean="0">
                          <a:solidFill>
                            <a:srgbClr val="C00000"/>
                          </a:solidFill>
                          <a:latin typeface="Lucida Console" panose="020B0609040504020204" pitchFamily="49" charset="0"/>
                        </a:rPr>
                        <a:t>sq</a:t>
                      </a:r>
                      <a:r>
                        <a:rPr lang="en-US" sz="1050" smtClean="0">
                          <a:solidFill>
                            <a:srgbClr val="C00000"/>
                          </a:solidFill>
                          <a:latin typeface="Lucida Console" panose="020B0609040504020204" pitchFamily="49" charset="0"/>
                        </a:rPr>
                        <a:t>[</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a:t>
                      </a:r>
                      <a:r>
                        <a:rPr lang="en-US" sz="1050" err="1" smtClean="0">
                          <a:latin typeface="Lucida Console" panose="020B0609040504020204" pitchFamily="49" charset="0"/>
                        </a:rPr>
                        <a:t>magic_number</a:t>
                      </a:r>
                      <a:r>
                        <a:rPr lang="en-US" sz="1050" smtClean="0">
                          <a:latin typeface="Lucida Console" panose="020B0609040504020204" pitchFamily="49" charset="0"/>
                        </a:rPr>
                        <a:t> = '5' * 3;</a:t>
                      </a:r>
                    </a:p>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::array&lt;uint16_t, 58&gt; </a:t>
                      </a:r>
                      <a:r>
                        <a:rPr lang="en-US" sz="1050" err="1" smtClean="0">
                          <a:latin typeface="Lucida Console" panose="020B0609040504020204" pitchFamily="49" charset="0"/>
                        </a:rPr>
                        <a:t>bit_shifts</a:t>
                      </a:r>
                      <a:r>
                        <a:rPr lang="en-US" sz="1050" smtClean="0">
                          <a:latin typeface="Lucida Console" panose="020B0609040504020204" pitchFamily="49" charset="0"/>
                        </a:rPr>
                        <a:t> {</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0, 1, 2, 4,   8, 16, 32, 64,</a:t>
                      </a:r>
                    </a:p>
                    <a:p>
                      <a:r>
                        <a:rPr lang="en-US" sz="1050" smtClean="0">
                          <a:latin typeface="Lucida Console" panose="020B0609040504020204" pitchFamily="49" charset="0"/>
                        </a:rPr>
                        <a:t>  128, 256</a:t>
                      </a:r>
                    </a:p>
                    <a:p>
                      <a:r>
                        <a:rPr lang="en-US" sz="1050" smtClean="0">
                          <a:latin typeface="Lucida Console" panose="020B0609040504020204" pitchFamily="49" charset="0"/>
                        </a:rPr>
                        <a:t>  };</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0u;</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b="0" err="1" smtClean="0">
                          <a:solidFill>
                            <a:srgbClr val="C00000"/>
                          </a:solidFill>
                          <a:latin typeface="Lucida Console" panose="020B0609040504020204" pitchFamily="49" charset="0"/>
                        </a:rPr>
                        <a:t>char_map</a:t>
                      </a:r>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bit_shifts</a:t>
                      </a:r>
                      <a:r>
                        <a:rPr lang="en-US" sz="1050" b="0" smtClean="0">
                          <a:solidFill>
                            <a:srgbClr val="C00000"/>
                          </a:solidFill>
                          <a:latin typeface="Lucida Console" panose="020B0609040504020204" pitchFamily="49" charset="0"/>
                        </a:rPr>
                        <a:t>[</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a:t>
                      </a:r>
                      <a:r>
                        <a:rPr lang="en-US" sz="1050" b="0" err="1" smtClean="0">
                          <a:solidFill>
                            <a:srgbClr val="C00000"/>
                          </a:solidFill>
                          <a:latin typeface="Lucida Console" panose="020B0609040504020204" pitchFamily="49" charset="0"/>
                        </a:rPr>
                        <a:t>i</a:t>
                      </a:r>
                      <a:r>
                        <a:rPr lang="en-US" sz="1050" b="0" smtClean="0">
                          <a:solidFill>
                            <a:srgbClr val="C00000"/>
                          </a:solidFill>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511)</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759718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251211" cy="461665"/>
          </a:xfrm>
          <a:prstGeom prst="rect">
            <a:avLst/>
          </a:prstGeom>
          <a:noFill/>
        </p:spPr>
        <p:txBody>
          <a:bodyPr wrap="none" rtlCol="0">
            <a:spAutoFit/>
          </a:bodyPr>
          <a:lstStyle/>
          <a:p>
            <a:r>
              <a:rPr lang="uk-UA" sz="2400" smtClean="0"/>
              <a:t>Справа швидше на</a:t>
            </a:r>
            <a:r>
              <a:rPr lang="en-US" sz="2400" smtClean="0"/>
              <a:t> 40%</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75092434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solidFill>
                            <a:srgbClr val="C00000"/>
                          </a:solidFill>
                          <a:latin typeface="Lucida Console" panose="020B0609040504020204" pitchFamily="49" charset="0"/>
                        </a:rPr>
                        <a:t>char_map</a:t>
                      </a:r>
                      <a:r>
                        <a:rPr lang="en-US" sz="1050" smtClean="0">
                          <a:solidFill>
                            <a:srgbClr val="C00000"/>
                          </a:solidFill>
                          <a:latin typeface="Lucida Console" panose="020B0609040504020204" pitchFamily="49" charset="0"/>
                        </a:rPr>
                        <a:t> ^= </a:t>
                      </a:r>
                      <a:r>
                        <a:rPr lang="en-US" sz="1050" err="1" smtClean="0">
                          <a:solidFill>
                            <a:srgbClr val="C00000"/>
                          </a:solidFill>
                          <a:latin typeface="Lucida Console" panose="020B0609040504020204" pitchFamily="49" charset="0"/>
                        </a:rPr>
                        <a:t>char_map_one</a:t>
                      </a:r>
                      <a:r>
                        <a:rPr lang="en-US" sz="1050" smtClean="0">
                          <a:solidFill>
                            <a:srgbClr val="C00000"/>
                          </a:solidFill>
                          <a:latin typeface="Lucida Console" panose="020B0609040504020204" pitchFamily="49" charset="0"/>
                        </a:rPr>
                        <a:t> &lt;&lt; </a:t>
                      </a:r>
                      <a:r>
                        <a:rPr lang="en-US" sz="1050" err="1" smtClean="0">
                          <a:solidFill>
                            <a:srgbClr val="C00000"/>
                          </a:solidFill>
                          <a:latin typeface="Lucida Console" panose="020B0609040504020204" pitchFamily="49" charset="0"/>
                        </a:rPr>
                        <a:t>sq</a:t>
                      </a:r>
                      <a:r>
                        <a:rPr lang="en-US" sz="1050" smtClean="0">
                          <a:solidFill>
                            <a:srgbClr val="C00000"/>
                          </a:solidFill>
                          <a:latin typeface="Lucida Console" panose="020B0609040504020204" pitchFamily="49" charset="0"/>
                        </a:rPr>
                        <a:t>[</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auto </a:t>
                      </a:r>
                      <a:r>
                        <a:rPr lang="en-US" sz="1050" err="1" smtClean="0">
                          <a:latin typeface="Lucida Console" panose="020B0609040504020204" pitchFamily="49" charset="0"/>
                        </a:rPr>
                        <a:t>magic_number</a:t>
                      </a:r>
                      <a:r>
                        <a:rPr lang="en-US" sz="1050" smtClean="0">
                          <a:latin typeface="Lucida Console" panose="020B0609040504020204" pitchFamily="49" charset="0"/>
                        </a:rPr>
                        <a:t> = '5' * 3;</a:t>
                      </a:r>
                    </a:p>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::array&lt;uint16_t, 58&gt; </a:t>
                      </a:r>
                      <a:r>
                        <a:rPr lang="en-US" sz="1050" err="1" smtClean="0">
                          <a:latin typeface="Lucida Console" panose="020B0609040504020204" pitchFamily="49" charset="0"/>
                        </a:rPr>
                        <a:t>bit_shifts</a:t>
                      </a:r>
                      <a:r>
                        <a:rPr lang="en-US" sz="1050" smtClean="0">
                          <a:latin typeface="Lucida Console" panose="020B0609040504020204" pitchFamily="49" charset="0"/>
                        </a:rPr>
                        <a:t> {</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0, 0, 0, 0,   0, 0, 0, 0,</a:t>
                      </a:r>
                    </a:p>
                    <a:p>
                      <a:r>
                        <a:rPr lang="en-US" sz="1050" smtClean="0">
                          <a:latin typeface="Lucida Console" panose="020B0609040504020204" pitchFamily="49" charset="0"/>
                        </a:rPr>
                        <a:t>  0, 1, 2, 4,   8, 16, 32, 64,</a:t>
                      </a:r>
                    </a:p>
                    <a:p>
                      <a:r>
                        <a:rPr lang="en-US" sz="1050" smtClean="0">
                          <a:latin typeface="Lucida Console" panose="020B0609040504020204" pitchFamily="49" charset="0"/>
                        </a:rPr>
                        <a:t>  128, 256</a:t>
                      </a:r>
                    </a:p>
                    <a:p>
                      <a:r>
                        <a:rPr lang="en-US" sz="1050" smtClean="0">
                          <a:latin typeface="Lucida Console" panose="020B0609040504020204" pitchFamily="49" charset="0"/>
                        </a:rPr>
                        <a:t>  };</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0u;</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b="0" err="1" smtClean="0">
                          <a:solidFill>
                            <a:srgbClr val="C00000"/>
                          </a:solidFill>
                          <a:latin typeface="Lucida Console" panose="020B0609040504020204" pitchFamily="49" charset="0"/>
                        </a:rPr>
                        <a:t>char_map</a:t>
                      </a:r>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bit_shifts</a:t>
                      </a:r>
                      <a:r>
                        <a:rPr lang="en-US" sz="1050" b="0" smtClean="0">
                          <a:solidFill>
                            <a:srgbClr val="C00000"/>
                          </a:solidFill>
                          <a:latin typeface="Lucida Console" panose="020B0609040504020204" pitchFamily="49" charset="0"/>
                        </a:rPr>
                        <a:t>[</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a:t>
                      </a:r>
                      <a:r>
                        <a:rPr lang="en-US" sz="1050" b="0" err="1" smtClean="0">
                          <a:solidFill>
                            <a:srgbClr val="C00000"/>
                          </a:solidFill>
                          <a:latin typeface="Lucida Console" panose="020B0609040504020204" pitchFamily="49" charset="0"/>
                        </a:rPr>
                        <a:t>i</a:t>
                      </a:r>
                      <a:r>
                        <a:rPr lang="en-US" sz="1050" b="0" smtClean="0">
                          <a:solidFill>
                            <a:srgbClr val="C00000"/>
                          </a:solidFill>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511)</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5" name="TextBox 4"/>
          <p:cNvSpPr txBox="1"/>
          <p:nvPr/>
        </p:nvSpPr>
        <p:spPr>
          <a:xfrm>
            <a:off x="714853" y="5800139"/>
            <a:ext cx="1300356" cy="461665"/>
          </a:xfrm>
          <a:prstGeom prst="rect">
            <a:avLst/>
          </a:prstGeom>
          <a:noFill/>
        </p:spPr>
        <p:txBody>
          <a:bodyPr wrap="none" rtlCol="0">
            <a:spAutoFit/>
          </a:bodyPr>
          <a:lstStyle/>
          <a:p>
            <a:r>
              <a:rPr lang="uk-UA" sz="2400" smtClean="0"/>
              <a:t>0.</a:t>
            </a:r>
            <a:r>
              <a:rPr lang="en-US" sz="2400" smtClean="0"/>
              <a:t>94</a:t>
            </a:r>
            <a:r>
              <a:rPr lang="uk-UA" sz="2400" smtClean="0"/>
              <a:t> сек.</a:t>
            </a:r>
            <a:endParaRPr lang="en-US" sz="2400"/>
          </a:p>
        </p:txBody>
      </p:sp>
      <p:sp>
        <p:nvSpPr>
          <p:cNvPr id="6" name="TextBox 5"/>
          <p:cNvSpPr txBox="1"/>
          <p:nvPr/>
        </p:nvSpPr>
        <p:spPr>
          <a:xfrm>
            <a:off x="10020981" y="5800138"/>
            <a:ext cx="1300356" cy="461665"/>
          </a:xfrm>
          <a:prstGeom prst="rect">
            <a:avLst/>
          </a:prstGeom>
          <a:noFill/>
        </p:spPr>
        <p:txBody>
          <a:bodyPr wrap="none" rtlCol="0">
            <a:spAutoFit/>
          </a:bodyPr>
          <a:lstStyle/>
          <a:p>
            <a:r>
              <a:rPr lang="uk-UA" sz="2400" smtClean="0"/>
              <a:t>0.</a:t>
            </a:r>
            <a:r>
              <a:rPr lang="en-US" sz="2400" smtClean="0"/>
              <a:t>67</a:t>
            </a:r>
            <a:r>
              <a:rPr lang="uk-UA" sz="2400" smtClean="0"/>
              <a:t> сек.</a:t>
            </a:r>
            <a:endParaRPr lang="en-US" sz="2400"/>
          </a:p>
        </p:txBody>
      </p:sp>
    </p:spTree>
    <p:extLst>
      <p:ext uri="{BB962C8B-B14F-4D97-AF65-F5344CB8AC3E}">
        <p14:creationId xmlns:p14="http://schemas.microsoft.com/office/powerpoint/2010/main" val="4274713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827569" cy="461665"/>
          </a:xfrm>
          <a:prstGeom prst="rect">
            <a:avLst/>
          </a:prstGeom>
          <a:noFill/>
        </p:spPr>
        <p:txBody>
          <a:bodyPr wrap="none" rtlCol="0">
            <a:spAutoFit/>
          </a:bodyPr>
          <a:lstStyle/>
          <a:p>
            <a:r>
              <a:rPr lang="en-US" sz="2400" smtClean="0"/>
              <a:t>Valgrind</a:t>
            </a:r>
            <a:r>
              <a:rPr lang="uk-UA" sz="2400" smtClean="0"/>
              <a:t> (</a:t>
            </a:r>
            <a:r>
              <a:rPr lang="en-US" sz="2400" smtClean="0"/>
              <a:t>cachegrind</a:t>
            </a:r>
            <a:r>
              <a:rPr lang="uk-UA" sz="2400" smtClean="0"/>
              <a:t>)</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899393349"/>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I   refs:      </a:t>
                      </a:r>
                      <a:r>
                        <a:rPr lang="en-US" sz="1050" smtClean="0">
                          <a:solidFill>
                            <a:srgbClr val="C00000"/>
                          </a:solidFill>
                          <a:latin typeface="Lucida Console" panose="020B0609040504020204" pitchFamily="49" charset="0"/>
                        </a:rPr>
                        <a:t>13,099,624,571</a:t>
                      </a:r>
                    </a:p>
                    <a:p>
                      <a:r>
                        <a:rPr lang="en-US" sz="1050" smtClean="0">
                          <a:latin typeface="Lucida Console" panose="020B0609040504020204" pitchFamily="49" charset="0"/>
                        </a:rPr>
                        <a:t>I1  misses:             1,846</a:t>
                      </a:r>
                    </a:p>
                    <a:p>
                      <a:r>
                        <a:rPr lang="en-US" sz="1050" err="1" smtClean="0">
                          <a:latin typeface="Lucida Console" panose="020B0609040504020204" pitchFamily="49" charset="0"/>
                        </a:rPr>
                        <a:t>LLi</a:t>
                      </a:r>
                      <a:r>
                        <a:rPr lang="en-US" sz="1050" smtClean="0">
                          <a:latin typeface="Lucida Console" panose="020B0609040504020204" pitchFamily="49" charset="0"/>
                        </a:rPr>
                        <a:t> misses:             1,705</a:t>
                      </a:r>
                    </a:p>
                    <a:p>
                      <a:r>
                        <a:rPr lang="en-US" sz="1050" smtClean="0">
                          <a:latin typeface="Lucida Console" panose="020B0609040504020204" pitchFamily="49" charset="0"/>
                        </a:rPr>
                        <a:t>I1  miss rate:           0.00%</a:t>
                      </a:r>
                    </a:p>
                    <a:p>
                      <a:r>
                        <a:rPr lang="en-US" sz="1050" err="1" smtClean="0">
                          <a:latin typeface="Lucida Console" panose="020B0609040504020204" pitchFamily="49" charset="0"/>
                        </a:rPr>
                        <a:t>LLi</a:t>
                      </a:r>
                      <a:r>
                        <a:rPr lang="en-US" sz="1050" smtClean="0">
                          <a:latin typeface="Lucida Console" panose="020B0609040504020204" pitchFamily="49" charset="0"/>
                        </a:rPr>
                        <a:t> miss rate:           0.00%</a:t>
                      </a:r>
                    </a:p>
                    <a:p>
                      <a:endParaRPr lang="en-US" sz="1050" smtClean="0">
                        <a:latin typeface="Lucida Console" panose="020B0609040504020204" pitchFamily="49" charset="0"/>
                      </a:endParaRPr>
                    </a:p>
                    <a:p>
                      <a:endParaRPr lang="en-US" sz="1050" smtClean="0">
                        <a:latin typeface="Lucida Console" panose="020B0609040504020204" pitchFamily="49" charset="0"/>
                      </a:endParaRPr>
                    </a:p>
                    <a:p>
                      <a:r>
                        <a:rPr lang="en-US" sz="1050" smtClean="0">
                          <a:latin typeface="Lucida Console" panose="020B0609040504020204" pitchFamily="49" charset="0"/>
                        </a:rPr>
                        <a:t>D   refs:       </a:t>
                      </a:r>
                      <a:r>
                        <a:rPr lang="en-US" sz="1050" smtClean="0">
                          <a:solidFill>
                            <a:schemeClr val="accent6">
                              <a:lumMod val="50000"/>
                            </a:schemeClr>
                          </a:solidFill>
                          <a:latin typeface="Lucida Console" panose="020B0609040504020204" pitchFamily="49" charset="0"/>
                        </a:rPr>
                        <a:t>7,435,891,049</a:t>
                      </a:r>
                    </a:p>
                    <a:p>
                      <a:r>
                        <a:rPr lang="en-US" sz="1050" smtClean="0">
                          <a:latin typeface="Lucida Console" panose="020B0609040504020204" pitchFamily="49" charset="0"/>
                        </a:rPr>
                        <a:t>    (4,739,364,171 </a:t>
                      </a:r>
                      <a:r>
                        <a:rPr lang="en-US" sz="1050" err="1" smtClean="0">
                          <a:latin typeface="Lucida Console" panose="020B0609040504020204" pitchFamily="49" charset="0"/>
                        </a:rPr>
                        <a:t>rd</a:t>
                      </a:r>
                      <a:r>
                        <a:rPr lang="en-US" sz="1050" smtClean="0">
                          <a:latin typeface="Lucida Console" panose="020B0609040504020204" pitchFamily="49" charset="0"/>
                        </a:rPr>
                        <a:t>   + 2,696,526,878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D1  misses:            15,886</a:t>
                      </a:r>
                    </a:p>
                    <a:p>
                      <a:r>
                        <a:rPr lang="en-US" sz="1050" smtClean="0">
                          <a:latin typeface="Lucida Console" panose="020B0609040504020204" pitchFamily="49" charset="0"/>
                        </a:rPr>
                        <a:t>    (       13,670 </a:t>
                      </a:r>
                      <a:r>
                        <a:rPr lang="en-US" sz="1050" err="1" smtClean="0">
                          <a:latin typeface="Lucida Console" panose="020B0609040504020204" pitchFamily="49" charset="0"/>
                        </a:rPr>
                        <a:t>rd</a:t>
                      </a:r>
                      <a:r>
                        <a:rPr lang="en-US" sz="1050" smtClean="0">
                          <a:latin typeface="Lucida Console" panose="020B0609040504020204" pitchFamily="49" charset="0"/>
                        </a:rPr>
                        <a:t>   +         2,216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err="1" smtClean="0">
                          <a:latin typeface="Lucida Console" panose="020B0609040504020204" pitchFamily="49" charset="0"/>
                        </a:rPr>
                        <a:t>LLd</a:t>
                      </a:r>
                      <a:r>
                        <a:rPr lang="en-US" sz="1050" smtClean="0">
                          <a:latin typeface="Lucida Console" panose="020B0609040504020204" pitchFamily="49" charset="0"/>
                        </a:rPr>
                        <a:t> misses:             9,155</a:t>
                      </a:r>
                    </a:p>
                    <a:p>
                      <a:r>
                        <a:rPr lang="en-US" sz="1050" smtClean="0">
                          <a:latin typeface="Lucida Console" panose="020B0609040504020204" pitchFamily="49" charset="0"/>
                        </a:rPr>
                        <a:t>    (        7,758 </a:t>
                      </a:r>
                      <a:r>
                        <a:rPr lang="en-US" sz="1050" err="1" smtClean="0">
                          <a:latin typeface="Lucida Console" panose="020B0609040504020204" pitchFamily="49" charset="0"/>
                        </a:rPr>
                        <a:t>rd</a:t>
                      </a:r>
                      <a:r>
                        <a:rPr lang="en-US" sz="1050" smtClean="0">
                          <a:latin typeface="Lucida Console" panose="020B0609040504020204" pitchFamily="49" charset="0"/>
                        </a:rPr>
                        <a:t>   +         1,397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D1  miss rate:            0.0%</a:t>
                      </a:r>
                    </a:p>
                    <a:p>
                      <a:r>
                        <a:rPr lang="en-US" sz="1050" smtClean="0">
                          <a:latin typeface="Lucida Console" panose="020B0609040504020204" pitchFamily="49" charset="0"/>
                        </a:rPr>
                        <a:t>    (          0.0%     +           0.0%  )</a:t>
                      </a:r>
                    </a:p>
                    <a:p>
                      <a:endParaRPr lang="en-US" sz="1050" smtClean="0">
                        <a:latin typeface="Lucida Console" panose="020B0609040504020204" pitchFamily="49" charset="0"/>
                      </a:endParaRPr>
                    </a:p>
                    <a:p>
                      <a:r>
                        <a:rPr lang="en-US" sz="1050" err="1" smtClean="0">
                          <a:latin typeface="Lucida Console" panose="020B0609040504020204" pitchFamily="49" charset="0"/>
                        </a:rPr>
                        <a:t>LLd</a:t>
                      </a:r>
                      <a:r>
                        <a:rPr lang="en-US" sz="1050" smtClean="0">
                          <a:latin typeface="Lucida Console" panose="020B0609040504020204" pitchFamily="49" charset="0"/>
                        </a:rPr>
                        <a:t> miss rate:            0.0%</a:t>
                      </a:r>
                    </a:p>
                    <a:p>
                      <a:r>
                        <a:rPr lang="en-US" sz="1050" smtClean="0">
                          <a:latin typeface="Lucida Console" panose="020B0609040504020204" pitchFamily="49" charset="0"/>
                        </a:rPr>
                        <a:t>    (          0.0%     +           0.0%  )</a:t>
                      </a:r>
                    </a:p>
                    <a:p>
                      <a:endParaRPr lang="en-US" sz="1050" smtClean="0">
                        <a:latin typeface="Lucida Console" panose="020B0609040504020204" pitchFamily="49" charset="0"/>
                      </a:endParaRPr>
                    </a:p>
                    <a:p>
                      <a:endParaRPr lang="en-US" sz="1050" smtClean="0">
                        <a:latin typeface="Lucida Console" panose="020B0609040504020204" pitchFamily="49" charset="0"/>
                      </a:endParaRPr>
                    </a:p>
                    <a:p>
                      <a:r>
                        <a:rPr lang="en-US" sz="1050" smtClean="0">
                          <a:latin typeface="Lucida Console" panose="020B0609040504020204" pitchFamily="49" charset="0"/>
                        </a:rPr>
                        <a:t>LL refs:               17,732</a:t>
                      </a:r>
                    </a:p>
                    <a:p>
                      <a:r>
                        <a:rPr lang="en-US" sz="1050" smtClean="0">
                          <a:latin typeface="Lucida Console" panose="020B0609040504020204" pitchFamily="49" charset="0"/>
                        </a:rPr>
                        <a:t>    (       15,516 </a:t>
                      </a:r>
                      <a:r>
                        <a:rPr lang="en-US" sz="1050" err="1" smtClean="0">
                          <a:latin typeface="Lucida Console" panose="020B0609040504020204" pitchFamily="49" charset="0"/>
                        </a:rPr>
                        <a:t>rd</a:t>
                      </a:r>
                      <a:r>
                        <a:rPr lang="en-US" sz="1050" smtClean="0">
                          <a:latin typeface="Lucida Console" panose="020B0609040504020204" pitchFamily="49" charset="0"/>
                        </a:rPr>
                        <a:t>   +         2,216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LL misses:             10,860</a:t>
                      </a:r>
                    </a:p>
                    <a:p>
                      <a:r>
                        <a:rPr lang="en-US" sz="1050" smtClean="0">
                          <a:latin typeface="Lucida Console" panose="020B0609040504020204" pitchFamily="49" charset="0"/>
                        </a:rPr>
                        <a:t>    (        9,463 </a:t>
                      </a:r>
                      <a:r>
                        <a:rPr lang="en-US" sz="1050" err="1" smtClean="0">
                          <a:latin typeface="Lucida Console" panose="020B0609040504020204" pitchFamily="49" charset="0"/>
                        </a:rPr>
                        <a:t>rd</a:t>
                      </a:r>
                      <a:r>
                        <a:rPr lang="en-US" sz="1050" smtClean="0">
                          <a:latin typeface="Lucida Console" panose="020B0609040504020204" pitchFamily="49" charset="0"/>
                        </a:rPr>
                        <a:t>   +         1,397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LL miss rate:             0.0%</a:t>
                      </a:r>
                    </a:p>
                    <a:p>
                      <a:r>
                        <a:rPr lang="en-US" sz="1050" smtClean="0">
                          <a:latin typeface="Lucida Console" panose="020B0609040504020204" pitchFamily="49" charset="0"/>
                        </a:rPr>
                        <a:t>    (          0.0%     +           0.0%  )</a:t>
                      </a:r>
                    </a:p>
                  </a:txBody>
                  <a:tcPr/>
                </a:tc>
                <a:tc>
                  <a:txBody>
                    <a:bodyPr/>
                    <a:lstStyle/>
                    <a:p>
                      <a:r>
                        <a:rPr lang="en-US" sz="1050" smtClean="0">
                          <a:latin typeface="Lucida Console" panose="020B0609040504020204" pitchFamily="49" charset="0"/>
                        </a:rPr>
                        <a:t>I   refs:      </a:t>
                      </a:r>
                      <a:r>
                        <a:rPr lang="en-US" sz="1050" smtClean="0">
                          <a:solidFill>
                            <a:schemeClr val="accent6">
                              <a:lumMod val="50000"/>
                            </a:schemeClr>
                          </a:solidFill>
                          <a:latin typeface="Lucida Console" panose="020B0609040504020204" pitchFamily="49" charset="0"/>
                        </a:rPr>
                        <a:t>13,041,321,061</a:t>
                      </a:r>
                    </a:p>
                    <a:p>
                      <a:r>
                        <a:rPr lang="en-US" sz="1050" smtClean="0">
                          <a:latin typeface="Lucida Console" panose="020B0609040504020204" pitchFamily="49" charset="0"/>
                        </a:rPr>
                        <a:t>I1  misses:             1,843</a:t>
                      </a:r>
                    </a:p>
                    <a:p>
                      <a:r>
                        <a:rPr lang="en-US" sz="1050" err="1" smtClean="0">
                          <a:latin typeface="Lucida Console" panose="020B0609040504020204" pitchFamily="49" charset="0"/>
                        </a:rPr>
                        <a:t>LLi</a:t>
                      </a:r>
                      <a:r>
                        <a:rPr lang="en-US" sz="1050" smtClean="0">
                          <a:latin typeface="Lucida Console" panose="020B0609040504020204" pitchFamily="49" charset="0"/>
                        </a:rPr>
                        <a:t> misses:             1,705</a:t>
                      </a:r>
                    </a:p>
                    <a:p>
                      <a:r>
                        <a:rPr lang="en-US" sz="1050" smtClean="0">
                          <a:latin typeface="Lucida Console" panose="020B0609040504020204" pitchFamily="49" charset="0"/>
                        </a:rPr>
                        <a:t>I1  miss rate:           0.00%</a:t>
                      </a:r>
                    </a:p>
                    <a:p>
                      <a:r>
                        <a:rPr lang="en-US" sz="1050" err="1" smtClean="0">
                          <a:latin typeface="Lucida Console" panose="020B0609040504020204" pitchFamily="49" charset="0"/>
                        </a:rPr>
                        <a:t>LLi</a:t>
                      </a:r>
                      <a:r>
                        <a:rPr lang="en-US" sz="1050" smtClean="0">
                          <a:latin typeface="Lucida Console" panose="020B0609040504020204" pitchFamily="49" charset="0"/>
                        </a:rPr>
                        <a:t> miss rate:           0.00%</a:t>
                      </a:r>
                    </a:p>
                    <a:p>
                      <a:endParaRPr lang="en-US" sz="1050" smtClean="0">
                        <a:latin typeface="Lucida Console" panose="020B0609040504020204" pitchFamily="49" charset="0"/>
                      </a:endParaRPr>
                    </a:p>
                    <a:p>
                      <a:endParaRPr lang="en-US" sz="1050" smtClean="0">
                        <a:latin typeface="Lucida Console" panose="020B0609040504020204" pitchFamily="49" charset="0"/>
                      </a:endParaRPr>
                    </a:p>
                    <a:p>
                      <a:r>
                        <a:rPr lang="en-US" sz="1050" smtClean="0">
                          <a:latin typeface="Lucida Console" panose="020B0609040504020204" pitchFamily="49" charset="0"/>
                        </a:rPr>
                        <a:t>D   refs:       </a:t>
                      </a:r>
                      <a:r>
                        <a:rPr lang="en-US" sz="1050" smtClean="0">
                          <a:solidFill>
                            <a:srgbClr val="C00000"/>
                          </a:solidFill>
                          <a:latin typeface="Lucida Console" panose="020B0609040504020204" pitchFamily="49" charset="0"/>
                        </a:rPr>
                        <a:t>7,438,562,794</a:t>
                      </a:r>
                    </a:p>
                    <a:p>
                      <a:r>
                        <a:rPr lang="en-US" sz="1050" smtClean="0">
                          <a:latin typeface="Lucida Console" panose="020B0609040504020204" pitchFamily="49" charset="0"/>
                        </a:rPr>
                        <a:t>    (4,742,035,917 </a:t>
                      </a:r>
                      <a:r>
                        <a:rPr lang="en-US" sz="1050" err="1" smtClean="0">
                          <a:latin typeface="Lucida Console" panose="020B0609040504020204" pitchFamily="49" charset="0"/>
                        </a:rPr>
                        <a:t>rd</a:t>
                      </a:r>
                      <a:r>
                        <a:rPr lang="en-US" sz="1050" smtClean="0">
                          <a:latin typeface="Lucida Console" panose="020B0609040504020204" pitchFamily="49" charset="0"/>
                        </a:rPr>
                        <a:t>   + 2,696,526,877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D1  misses:            15,894</a:t>
                      </a:r>
                    </a:p>
                    <a:p>
                      <a:r>
                        <a:rPr lang="en-US" sz="1050" smtClean="0">
                          <a:latin typeface="Lucida Console" panose="020B0609040504020204" pitchFamily="49" charset="0"/>
                        </a:rPr>
                        <a:t>    (       13,676 </a:t>
                      </a:r>
                      <a:r>
                        <a:rPr lang="en-US" sz="1050" err="1" smtClean="0">
                          <a:latin typeface="Lucida Console" panose="020B0609040504020204" pitchFamily="49" charset="0"/>
                        </a:rPr>
                        <a:t>rd</a:t>
                      </a:r>
                      <a:r>
                        <a:rPr lang="en-US" sz="1050" smtClean="0">
                          <a:latin typeface="Lucida Console" panose="020B0609040504020204" pitchFamily="49" charset="0"/>
                        </a:rPr>
                        <a:t>   +         2,218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err="1" smtClean="0">
                          <a:latin typeface="Lucida Console" panose="020B0609040504020204" pitchFamily="49" charset="0"/>
                        </a:rPr>
                        <a:t>LLd</a:t>
                      </a:r>
                      <a:r>
                        <a:rPr lang="en-US" sz="1050" smtClean="0">
                          <a:latin typeface="Lucida Console" panose="020B0609040504020204" pitchFamily="49" charset="0"/>
                        </a:rPr>
                        <a:t> misses:             9,156</a:t>
                      </a:r>
                    </a:p>
                    <a:p>
                      <a:r>
                        <a:rPr lang="en-US" sz="1050" smtClean="0">
                          <a:latin typeface="Lucida Console" panose="020B0609040504020204" pitchFamily="49" charset="0"/>
                        </a:rPr>
                        <a:t>    (        7,761 </a:t>
                      </a:r>
                      <a:r>
                        <a:rPr lang="en-US" sz="1050" err="1" smtClean="0">
                          <a:latin typeface="Lucida Console" panose="020B0609040504020204" pitchFamily="49" charset="0"/>
                        </a:rPr>
                        <a:t>rd</a:t>
                      </a:r>
                      <a:r>
                        <a:rPr lang="en-US" sz="1050" smtClean="0">
                          <a:latin typeface="Lucida Console" panose="020B0609040504020204" pitchFamily="49" charset="0"/>
                        </a:rPr>
                        <a:t>   +         1,395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D1  miss rate:            0.0%</a:t>
                      </a:r>
                    </a:p>
                    <a:p>
                      <a:r>
                        <a:rPr lang="en-US" sz="1050" smtClean="0">
                          <a:latin typeface="Lucida Console" panose="020B0609040504020204" pitchFamily="49" charset="0"/>
                        </a:rPr>
                        <a:t>    (          0.0%     +           0.0%  )</a:t>
                      </a:r>
                    </a:p>
                    <a:p>
                      <a:endParaRPr lang="en-US" sz="1050" smtClean="0">
                        <a:latin typeface="Lucida Console" panose="020B0609040504020204" pitchFamily="49" charset="0"/>
                      </a:endParaRPr>
                    </a:p>
                    <a:p>
                      <a:r>
                        <a:rPr lang="en-US" sz="1050" err="1" smtClean="0">
                          <a:latin typeface="Lucida Console" panose="020B0609040504020204" pitchFamily="49" charset="0"/>
                        </a:rPr>
                        <a:t>LLd</a:t>
                      </a:r>
                      <a:r>
                        <a:rPr lang="en-US" sz="1050" smtClean="0">
                          <a:latin typeface="Lucida Console" panose="020B0609040504020204" pitchFamily="49" charset="0"/>
                        </a:rPr>
                        <a:t> miss rate:            0.0%</a:t>
                      </a:r>
                    </a:p>
                    <a:p>
                      <a:r>
                        <a:rPr lang="en-US" sz="1050" smtClean="0">
                          <a:latin typeface="Lucida Console" panose="020B0609040504020204" pitchFamily="49" charset="0"/>
                        </a:rPr>
                        <a:t>    (          0.0%     +           0.0%  )</a:t>
                      </a:r>
                    </a:p>
                    <a:p>
                      <a:endParaRPr lang="en-US" sz="1050" smtClean="0">
                        <a:latin typeface="Lucida Console" panose="020B0609040504020204" pitchFamily="49" charset="0"/>
                      </a:endParaRPr>
                    </a:p>
                    <a:p>
                      <a:endParaRPr lang="en-US" sz="1050" smtClean="0">
                        <a:latin typeface="Lucida Console" panose="020B0609040504020204" pitchFamily="49" charset="0"/>
                      </a:endParaRPr>
                    </a:p>
                    <a:p>
                      <a:r>
                        <a:rPr lang="en-US" sz="1050" smtClean="0">
                          <a:latin typeface="Lucida Console" panose="020B0609040504020204" pitchFamily="49" charset="0"/>
                        </a:rPr>
                        <a:t>LL refs:               17,737</a:t>
                      </a:r>
                    </a:p>
                    <a:p>
                      <a:r>
                        <a:rPr lang="en-US" sz="1050" smtClean="0">
                          <a:latin typeface="Lucida Console" panose="020B0609040504020204" pitchFamily="49" charset="0"/>
                        </a:rPr>
                        <a:t>    (       15,519 </a:t>
                      </a:r>
                      <a:r>
                        <a:rPr lang="en-US" sz="1050" err="1" smtClean="0">
                          <a:latin typeface="Lucida Console" panose="020B0609040504020204" pitchFamily="49" charset="0"/>
                        </a:rPr>
                        <a:t>rd</a:t>
                      </a:r>
                      <a:r>
                        <a:rPr lang="en-US" sz="1050" smtClean="0">
                          <a:latin typeface="Lucida Console" panose="020B0609040504020204" pitchFamily="49" charset="0"/>
                        </a:rPr>
                        <a:t>   +         2,218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LL misses:             10,861</a:t>
                      </a:r>
                    </a:p>
                    <a:p>
                      <a:r>
                        <a:rPr lang="en-US" sz="1050" smtClean="0">
                          <a:latin typeface="Lucida Console" panose="020B0609040504020204" pitchFamily="49" charset="0"/>
                        </a:rPr>
                        <a:t>    (        9,466 </a:t>
                      </a:r>
                      <a:r>
                        <a:rPr lang="en-US" sz="1050" err="1" smtClean="0">
                          <a:latin typeface="Lucida Console" panose="020B0609040504020204" pitchFamily="49" charset="0"/>
                        </a:rPr>
                        <a:t>rd</a:t>
                      </a:r>
                      <a:r>
                        <a:rPr lang="en-US" sz="1050" smtClean="0">
                          <a:latin typeface="Lucida Console" panose="020B0609040504020204" pitchFamily="49" charset="0"/>
                        </a:rPr>
                        <a:t>   +         1,395 </a:t>
                      </a:r>
                      <a:r>
                        <a:rPr lang="en-US" sz="1050" err="1" smtClean="0">
                          <a:latin typeface="Lucida Console" panose="020B0609040504020204" pitchFamily="49" charset="0"/>
                        </a:rPr>
                        <a:t>wr</a:t>
                      </a:r>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LL miss rate:             0.0%</a:t>
                      </a:r>
                    </a:p>
                    <a:p>
                      <a:r>
                        <a:rPr lang="en-US" sz="1050" smtClean="0">
                          <a:latin typeface="Lucida Console" panose="020B0609040504020204" pitchFamily="49" charset="0"/>
                        </a:rPr>
                        <a:t>    (          0.0%     +           0.0%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26480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dirty="0" smtClean="0"/>
              <a:t>Який приклад швидший?</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754297849"/>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auto c15 = '5' * 3;</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 =</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static_cast</a:t>
                      </a:r>
                      <a:r>
                        <a:rPr lang="en-US" sz="1050" dirty="0" smtClean="0">
                          <a:latin typeface="Lucida Console" panose="020B0609040504020204" pitchFamily="49" charset="0"/>
                        </a:rPr>
                        <a:t>&lt;uint_fast64_t&gt;(0x1FF) &lt;&lt; 49;</a:t>
                      </a:r>
                    </a:p>
                    <a:p>
                      <a:r>
                        <a:rPr lang="en-US" sz="1050" dirty="0" smtClean="0">
                          <a:latin typeface="Lucida Console" panose="020B0609040504020204" pitchFamily="49" charset="0"/>
                        </a:rPr>
                        <a:t>uint_fast64_t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 1u;</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[3]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[1]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[7]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[5]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[0]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[8] != c15)</a:t>
                      </a:r>
                    </a:p>
                    <a:p>
                      <a:r>
                        <a:rPr lang="en-US" sz="1050" dirty="0" smtClean="0">
                          <a:latin typeface="Lucida Console" panose="020B0609040504020204" pitchFamily="49" charset="0"/>
                        </a:rPr>
                        <a:t>    || (</a:t>
                      </a:r>
                      <a:r>
                        <a:rPr lang="en-US" sz="1050" dirty="0" err="1" smtClean="0">
                          <a:latin typeface="Lucida Console" panose="020B0609040504020204" pitchFamily="49" charset="0"/>
                        </a:rPr>
                        <a:t>sq</a:t>
                      </a:r>
                      <a:r>
                        <a:rPr lang="en-US" sz="1050" dirty="0" smtClean="0">
                          <a:latin typeface="Lucida Console" panose="020B0609040504020204" pitchFamily="49" charset="0"/>
                        </a:rPr>
                        <a:t>[2] + </a:t>
                      </a:r>
                      <a:r>
                        <a:rPr lang="en-US" sz="1050" dirty="0" err="1" smtClean="0">
                          <a:latin typeface="Lucida Console" panose="020B0609040504020204" pitchFamily="49" charset="0"/>
                        </a:rPr>
                        <a:t>sq</a:t>
                      </a:r>
                      <a:r>
                        <a:rPr lang="en-US" sz="1050" dirty="0" smtClean="0">
                          <a:latin typeface="Lucida Console" panose="020B0609040504020204" pitchFamily="49" charset="0"/>
                        </a:rPr>
                        <a:t>[4] + </a:t>
                      </a:r>
                      <a:r>
                        <a:rPr lang="en-US" sz="1050" dirty="0" err="1" smtClean="0">
                          <a:latin typeface="Lucida Console" panose="020B0609040504020204" pitchFamily="49" charset="0"/>
                        </a:rPr>
                        <a:t>sq</a:t>
                      </a:r>
                      <a:r>
                        <a:rPr lang="en-US" sz="1050" dirty="0" smtClean="0">
                          <a:latin typeface="Lucida Console" panose="020B0609040504020204" pitchFamily="49" charset="0"/>
                        </a:rPr>
                        <a:t>[6] != c15))</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auto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ideal_char_map</a:t>
                      </a:r>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9;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a:t>
                      </a:r>
                      <a:r>
                        <a:rPr lang="en-US" sz="1050" dirty="0" err="1" smtClean="0">
                          <a:latin typeface="Lucida Console" panose="020B0609040504020204" pitchFamily="49" charset="0"/>
                        </a:rPr>
                        <a:t>char_map_one</a:t>
                      </a:r>
                      <a:r>
                        <a:rPr lang="en-US" sz="1050" dirty="0" smtClean="0">
                          <a:latin typeface="Lucida Console" panose="020B0609040504020204" pitchFamily="49" charset="0"/>
                        </a:rPr>
                        <a:t> &lt;&lt;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 (</a:t>
                      </a:r>
                      <a:r>
                        <a:rPr lang="en-US" sz="1050" dirty="0" err="1" smtClean="0">
                          <a:latin typeface="Lucida Console" panose="020B0609040504020204" pitchFamily="49" charset="0"/>
                        </a:rPr>
                        <a:t>char_map</a:t>
                      </a:r>
                      <a:r>
                        <a:rPr lang="en-US" sz="1050" dirty="0" smtClean="0">
                          <a:latin typeface="Lucida Console" panose="020B0609040504020204" pitchFamily="49" charset="0"/>
                        </a:rPr>
                        <a:t> != 0)</a:t>
                      </a:r>
                    </a:p>
                    <a:p>
                      <a:r>
                        <a:rPr lang="en-US" sz="1050" dirty="0" smtClean="0">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 </a:t>
                      </a:r>
                      <a:endParaRPr lang="en-US" sz="1050" dirty="0">
                        <a:latin typeface="Lucida Console" panose="020B0609040504020204" pitchFamily="49" charset="0"/>
                      </a:endParaRPr>
                    </a:p>
                  </a:txBody>
                  <a:tcPr/>
                </a:tc>
                <a:tc>
                  <a:txBody>
                    <a:bodyPr/>
                    <a:lstStyle/>
                    <a:p>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::array&lt;</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 8&gt;</a:t>
                      </a:r>
                    </a:p>
                    <a:p>
                      <a:r>
                        <a:rPr lang="en-US" sz="1050" dirty="0" smtClean="0">
                          <a:latin typeface="Lucida Console" panose="020B0609040504020204" pitchFamily="49" charset="0"/>
                        </a:rPr>
                        <a:t>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 = {</a:t>
                      </a:r>
                    </a:p>
                    <a:p>
                      <a:r>
                        <a:rPr lang="en-US" sz="1050" dirty="0" smtClean="0">
                          <a:latin typeface="Lucida Console" panose="020B0609040504020204" pitchFamily="49" charset="0"/>
                        </a:rPr>
                        <a:t>  "816357492", "492357816",</a:t>
                      </a:r>
                    </a:p>
                    <a:p>
                      <a:r>
                        <a:rPr lang="en-US" sz="1050" dirty="0" smtClean="0">
                          <a:latin typeface="Lucida Console" panose="020B0609040504020204" pitchFamily="49" charset="0"/>
                        </a:rPr>
                        <a:t>  "618753294", "294753618",</a:t>
                      </a:r>
                    </a:p>
                    <a:p>
                      <a:r>
                        <a:rPr lang="en-US" sz="1050" dirty="0" smtClean="0">
                          <a:latin typeface="Lucida Console" panose="020B0609040504020204" pitchFamily="49" charset="0"/>
                        </a:rPr>
                        <a:t>  "834159672", "672159834",</a:t>
                      </a:r>
                    </a:p>
                    <a:p>
                      <a:r>
                        <a:rPr lang="en-US" sz="1050" dirty="0" smtClean="0">
                          <a:latin typeface="Lucida Console" panose="020B0609040504020204" pitchFamily="49" charset="0"/>
                        </a:rPr>
                        <a:t>  "438951276", "276951438"</a:t>
                      </a:r>
                    </a:p>
                    <a:p>
                      <a:r>
                        <a:rPr lang="en-US" sz="1050" dirty="0" smtClean="0">
                          <a:latin typeface="Lucida Console" panose="020B0609040504020204" pitchFamily="49" charset="0"/>
                        </a:rPr>
                        <a:t>};</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a:t>
                      </a:r>
                      <a:r>
                        <a:rPr lang="en-US" sz="1050" dirty="0" err="1" smtClean="0">
                          <a:latin typeface="Lucida Console" panose="020B0609040504020204" pitchFamily="49" charset="0"/>
                        </a:rPr>
                        <a:t>sq</a:t>
                      </a:r>
                      <a:r>
                        <a:rPr lang="en-US" sz="1050" dirty="0" smtClean="0">
                          <a:latin typeface="Lucida Console" panose="020B0609040504020204" pitchFamily="49" charset="0"/>
                        </a:rPr>
                        <a:t>)</a:t>
                      </a:r>
                    </a:p>
                    <a:p>
                      <a:r>
                        <a:rPr lang="en-US" sz="1050" dirty="0" smtClean="0">
                          <a:latin typeface="Lucida Console" panose="020B0609040504020204" pitchFamily="49" charset="0"/>
                        </a:rPr>
                        <a:t>{</a:t>
                      </a:r>
                    </a:p>
                    <a:p>
                      <a:r>
                        <a:rPr lang="en-US" sz="1050" dirty="0" smtClean="0">
                          <a:latin typeface="Lucida Console" panose="020B0609040504020204" pitchFamily="49" charset="0"/>
                        </a:rPr>
                        <a:t>  for(auto </a:t>
                      </a:r>
                      <a:r>
                        <a:rPr lang="en-US" sz="1050" dirty="0" err="1" smtClean="0">
                          <a:latin typeface="Lucida Console" panose="020B0609040504020204" pitchFamily="49" charset="0"/>
                        </a:rPr>
                        <a:t>i</a:t>
                      </a:r>
                      <a:r>
                        <a:rPr lang="en-US" sz="1050" dirty="0" smtClean="0">
                          <a:latin typeface="Lucida Console" panose="020B0609040504020204" pitchFamily="49" charset="0"/>
                        </a:rPr>
                        <a:t> = 0u; </a:t>
                      </a:r>
                      <a:r>
                        <a:rPr lang="en-US" sz="1050" dirty="0" err="1" smtClean="0">
                          <a:latin typeface="Lucida Console" panose="020B0609040504020204" pitchFamily="49" charset="0"/>
                        </a:rPr>
                        <a:t>i</a:t>
                      </a:r>
                      <a:r>
                        <a:rPr lang="en-US" sz="1050" dirty="0" smtClean="0">
                          <a:latin typeface="Lucida Console" panose="020B0609040504020204" pitchFamily="49" charset="0"/>
                        </a:rPr>
                        <a:t> &lt; 8; ++</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if(</a:t>
                      </a:r>
                      <a:r>
                        <a:rPr lang="en-US" sz="1050" dirty="0" err="1" smtClean="0">
                          <a:latin typeface="Lucida Console" panose="020B0609040504020204" pitchFamily="49" charset="0"/>
                        </a:rPr>
                        <a:t>sq</a:t>
                      </a:r>
                      <a:r>
                        <a:rPr lang="en-US" sz="1050" dirty="0" smtClean="0">
                          <a:latin typeface="Lucida Console" panose="020B0609040504020204" pitchFamily="49" charset="0"/>
                        </a:rPr>
                        <a:t> == </a:t>
                      </a:r>
                      <a:r>
                        <a:rPr lang="en-US" sz="1050" dirty="0" err="1" smtClean="0">
                          <a:latin typeface="Lucida Console" panose="020B0609040504020204" pitchFamily="49" charset="0"/>
                        </a:rPr>
                        <a:t>all_magic_squares</a:t>
                      </a:r>
                      <a:r>
                        <a:rPr lang="en-US" sz="1050" dirty="0" smtClean="0">
                          <a:latin typeface="Lucida Console" panose="020B0609040504020204" pitchFamily="49" charset="0"/>
                        </a:rPr>
                        <a:t>[</a:t>
                      </a:r>
                      <a:r>
                        <a:rPr lang="en-US" sz="1050" dirty="0" err="1" smtClean="0">
                          <a:latin typeface="Lucida Console" panose="020B0609040504020204" pitchFamily="49" charset="0"/>
                        </a:rPr>
                        <a:t>i</a:t>
                      </a:r>
                      <a:r>
                        <a:rPr lang="en-US" sz="1050" dirty="0" smtClean="0">
                          <a:latin typeface="Lucida Console" panose="020B0609040504020204" pitchFamily="49" charset="0"/>
                        </a:rPr>
                        <a:t>])</a:t>
                      </a:r>
                    </a:p>
                    <a:p>
                      <a:r>
                        <a:rPr lang="en-US" sz="1050" dirty="0" smtClean="0">
                          <a:latin typeface="Lucida Console" panose="020B0609040504020204" pitchFamily="49" charset="0"/>
                        </a:rPr>
                        <a:t>      return true;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false;</a:t>
                      </a:r>
                    </a:p>
                    <a:p>
                      <a:r>
                        <a:rPr lang="en-US" sz="1050" dirty="0" smtClean="0">
                          <a:latin typeface="Lucida Console" panose="020B0609040504020204" pitchFamily="49" charset="0"/>
                        </a:rPr>
                        <a:t>}</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713696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684022" cy="461665"/>
          </a:xfrm>
          <a:prstGeom prst="rect">
            <a:avLst/>
          </a:prstGeom>
          <a:noFill/>
        </p:spPr>
        <p:txBody>
          <a:bodyPr wrap="none" rtlCol="0">
            <a:spAutoFit/>
          </a:bodyPr>
          <a:lstStyle/>
          <a:p>
            <a:r>
              <a:rPr lang="uk-UA" sz="2400" smtClean="0"/>
              <a:t>Лівий в </a:t>
            </a:r>
            <a:r>
              <a:rPr lang="en-US" sz="2400" smtClean="0">
                <a:solidFill>
                  <a:srgbClr val="C00000"/>
                </a:solidFill>
              </a:rPr>
              <a:t>10 </a:t>
            </a:r>
            <a:r>
              <a:rPr lang="uk-UA" sz="2400" smtClean="0">
                <a:solidFill>
                  <a:srgbClr val="C00000"/>
                </a:solidFill>
              </a:rPr>
              <a:t>разів </a:t>
            </a:r>
            <a:r>
              <a:rPr lang="uk-UA" sz="2400" smtClean="0"/>
              <a:t>швидший</a:t>
            </a:r>
            <a:r>
              <a:rPr lang="en-US" sz="2400" smtClean="0"/>
              <a:t>!</a:t>
            </a:r>
            <a:endParaRPr lang="en-US" sz="240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542011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932391805"/>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const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0" err="1" smtClean="0">
                          <a:solidFill>
                            <a:srgbClr val="C00000"/>
                          </a:solidFill>
                          <a:latin typeface="Lucida Console" panose="020B0609040504020204" pitchFamily="49" charset="0"/>
                        </a:rPr>
                        <a:t>std</a:t>
                      </a:r>
                      <a:r>
                        <a:rPr lang="en-US" sz="1050" b="0" smtClean="0">
                          <a:solidFill>
                            <a:srgbClr val="C00000"/>
                          </a:solidFill>
                          <a:latin typeface="Lucida Console" panose="020B0609040504020204" pitchFamily="49" charset="0"/>
                        </a:rPr>
                        <a:t>::set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079012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618298" cy="461665"/>
          </a:xfrm>
          <a:prstGeom prst="rect">
            <a:avLst/>
          </a:prstGeom>
          <a:noFill/>
        </p:spPr>
        <p:txBody>
          <a:bodyPr wrap="none" rtlCol="0">
            <a:spAutoFit/>
          </a:bodyPr>
          <a:lstStyle/>
          <a:p>
            <a:r>
              <a:rPr lang="uk-UA" sz="2400" smtClean="0"/>
              <a:t>Правий в</a:t>
            </a:r>
            <a:r>
              <a:rPr lang="en-US" sz="2400" smtClean="0"/>
              <a:t> </a:t>
            </a:r>
            <a:r>
              <a:rPr lang="en-US" sz="2400" smtClean="0">
                <a:solidFill>
                  <a:srgbClr val="C00000"/>
                </a:solidFill>
              </a:rPr>
              <a:t>2 </a:t>
            </a:r>
            <a:r>
              <a:rPr lang="uk-UA" sz="2400" smtClean="0">
                <a:solidFill>
                  <a:srgbClr val="C00000"/>
                </a:solidFill>
              </a:rPr>
              <a:t>рази </a:t>
            </a:r>
            <a:r>
              <a:rPr lang="uk-UA" sz="2400" smtClean="0"/>
              <a:t>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200223592"/>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0" err="1" smtClean="0">
                          <a:solidFill>
                            <a:srgbClr val="C00000"/>
                          </a:solidFill>
                          <a:latin typeface="Lucida Console" panose="020B0609040504020204" pitchFamily="49" charset="0"/>
                        </a:rPr>
                        <a:t>std</a:t>
                      </a:r>
                      <a:r>
                        <a:rPr lang="en-US" sz="1050" b="0" smtClean="0">
                          <a:solidFill>
                            <a:srgbClr val="C00000"/>
                          </a:solidFill>
                          <a:latin typeface="Lucida Console" panose="020B0609040504020204" pitchFamily="49" charset="0"/>
                        </a:rPr>
                        <a:t>::set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665601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692359254"/>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a:t>
                      </a:r>
                      <a:r>
                        <a:rPr lang="en-US" sz="1050" b="1" err="1" smtClean="0">
                          <a:solidFill>
                            <a:srgbClr val="C00000"/>
                          </a:solidFill>
                          <a:latin typeface="Lucida Console" panose="020B0609040504020204" pitchFamily="49" charset="0"/>
                        </a:rPr>
                        <a:t>unordered_set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05832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353593" cy="461665"/>
          </a:xfrm>
          <a:prstGeom prst="rect">
            <a:avLst/>
          </a:prstGeom>
          <a:noFill/>
        </p:spPr>
        <p:txBody>
          <a:bodyPr wrap="none" rtlCol="0">
            <a:spAutoFit/>
          </a:bodyPr>
          <a:lstStyle/>
          <a:p>
            <a:r>
              <a:rPr lang="uk-UA" sz="2400" smtClean="0"/>
              <a:t>Тільки генерація</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3475197897"/>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latin typeface="Lucida Console" panose="020B0609040504020204" pitchFamily="49" charset="0"/>
                        </a:rPr>
                        <a:t>  return false;</a:t>
                      </a:r>
                    </a:p>
                    <a:p>
                      <a:r>
                        <a:rPr lang="en-US" sz="1050" smtClean="0">
                          <a:latin typeface="Lucida Console" panose="020B0609040504020204" pitchFamily="49" charset="0"/>
                        </a:rPr>
                        <a:t>  }</a:t>
                      </a:r>
                    </a:p>
                    <a:p>
                      <a:endParaRPr lang="en-US" sz="1050" smtClean="0">
                        <a:latin typeface="Lucida Console" panose="020B0609040504020204" pitchFamily="49" charset="0"/>
                      </a:endParaRPr>
                    </a:p>
                    <a:p>
                      <a:r>
                        <a:rPr lang="en-US" sz="1050" smtClean="0">
                          <a:latin typeface="Lucida Console" panose="020B0609040504020204" pitchFamily="49" charset="0"/>
                        </a:rPr>
                        <a:t>static string buffer = "         ";</a:t>
                      </a:r>
                    </a:p>
                    <a:p>
                      <a:r>
                        <a:rPr lang="en-US" sz="1050" smtClean="0">
                          <a:latin typeface="Lucida Console" panose="020B0609040504020204" pitchFamily="49" charset="0"/>
                        </a:rPr>
                        <a:t>void </a:t>
                      </a:r>
                      <a:r>
                        <a:rPr lang="en-US" sz="1050" err="1" smtClean="0">
                          <a:latin typeface="Lucida Console" panose="020B0609040504020204" pitchFamily="49" charset="0"/>
                        </a:rPr>
                        <a:t>generate_or_check</a:t>
                      </a:r>
                      <a:r>
                        <a:rPr lang="en-US" sz="1050" smtClean="0">
                          <a:latin typeface="Lucida Console" panose="020B0609040504020204" pitchFamily="49" charset="0"/>
                        </a:rPr>
                        <a:t>(</a:t>
                      </a:r>
                      <a:r>
                        <a:rPr lang="en-US" sz="1050" err="1" smtClean="0">
                          <a:latin typeface="Lucida Console" panose="020B0609040504020204" pitchFamily="49" charset="0"/>
                        </a:rPr>
                        <a:t>int</a:t>
                      </a:r>
                      <a:r>
                        <a:rPr lang="en-US" sz="1050" smtClean="0">
                          <a:latin typeface="Lucida Console" panose="020B0609040504020204" pitchFamily="49" charset="0"/>
                        </a:rPr>
                        <a:t> </a:t>
                      </a:r>
                      <a:r>
                        <a:rPr lang="en-US" sz="1050" err="1" smtClean="0">
                          <a:latin typeface="Lucida Console" panose="020B0609040504020204" pitchFamily="49" charset="0"/>
                        </a:rPr>
                        <a:t>index_or_check</a:t>
                      </a:r>
                      <a:r>
                        <a:rPr lang="en-US" sz="1050" smtClean="0">
                          <a:latin typeface="Lucida Console" panose="020B0609040504020204" pitchFamily="49" charset="0"/>
                        </a:rPr>
                        <a:t> = 8)</a:t>
                      </a:r>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a:t>
                      </a:r>
                      <a:endParaRPr lang="uk-UA" sz="1050" smtClean="0">
                        <a:latin typeface="Lucida Console" panose="020B0609040504020204" pitchFamily="49" charset="0"/>
                      </a:endParaRPr>
                    </a:p>
                    <a:p>
                      <a:r>
                        <a:rPr lang="en-US" sz="1050" smtClean="0">
                          <a:latin typeface="Lucida Console" panose="020B0609040504020204" pitchFamily="49" charset="0"/>
                        </a:rPr>
                        <a:t>  if (</a:t>
                      </a:r>
                      <a:r>
                        <a:rPr lang="en-US" sz="1050" err="1" smtClean="0">
                          <a:latin typeface="Lucida Console" panose="020B0609040504020204" pitchFamily="49" charset="0"/>
                        </a:rPr>
                        <a:t>index_or_check</a:t>
                      </a:r>
                      <a:r>
                        <a:rPr lang="en-US" sz="1050" smtClean="0">
                          <a:latin typeface="Lucida Console" panose="020B0609040504020204" pitchFamily="49" charset="0"/>
                        </a:rPr>
                        <a:t> == -1)</a:t>
                      </a:r>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check_if_magic</a:t>
                      </a:r>
                      <a:r>
                        <a:rPr lang="en-US" sz="1050" smtClean="0">
                          <a:latin typeface="Lucida Console" panose="020B0609040504020204" pitchFamily="49" charset="0"/>
                        </a:rPr>
                        <a:t>(buffer))</a:t>
                      </a:r>
                    </a:p>
                    <a:p>
                      <a:r>
                        <a:rPr lang="en-US" sz="1050" smtClean="0">
                          <a:latin typeface="Lucida Console" panose="020B0609040504020204" pitchFamily="49" charset="0"/>
                        </a:rPr>
                        <a:t>      </a:t>
                      </a:r>
                      <a:r>
                        <a:rPr lang="en-US" sz="1050" err="1" smtClean="0">
                          <a:latin typeface="Lucida Console" panose="020B0609040504020204" pitchFamily="49" charset="0"/>
                        </a:rPr>
                        <a:t>cout</a:t>
                      </a:r>
                      <a:r>
                        <a:rPr lang="en-US" sz="1050" smtClean="0">
                          <a:latin typeface="Lucida Console" panose="020B0609040504020204" pitchFamily="49" charset="0"/>
                        </a:rPr>
                        <a:t> &lt;&lt; buffer &lt;&lt; " ";</a:t>
                      </a:r>
                    </a:p>
                    <a:p>
                      <a:r>
                        <a:rPr lang="en-US" sz="1050" smtClean="0">
                          <a:latin typeface="Lucida Console" panose="020B0609040504020204" pitchFamily="49" charset="0"/>
                        </a:rPr>
                        <a:t>    return;</a:t>
                      </a:r>
                    </a:p>
                    <a:p>
                      <a:r>
                        <a:rPr lang="en-US" sz="1050" smtClean="0">
                          <a:latin typeface="Lucida Console" panose="020B0609040504020204" pitchFamily="49" charset="0"/>
                        </a:rPr>
                        <a:t>    }</a:t>
                      </a:r>
                    </a:p>
                    <a:p>
                      <a:endParaRPr lang="en-US" sz="1050" smtClean="0">
                        <a:latin typeface="Lucida Console" panose="020B0609040504020204" pitchFamily="49" charset="0"/>
                      </a:endParaRPr>
                    </a:p>
                    <a:p>
                      <a:r>
                        <a:rPr lang="en-US" sz="1050" smtClean="0">
                          <a:latin typeface="Lucida Console" panose="020B0609040504020204" pitchFamily="49" charset="0"/>
                        </a:rPr>
                        <a:t>  for (auto </a:t>
                      </a:r>
                      <a:r>
                        <a:rPr lang="en-US" sz="1050" err="1" smtClean="0">
                          <a:latin typeface="Lucida Console" panose="020B0609040504020204" pitchFamily="49" charset="0"/>
                        </a:rPr>
                        <a:t>i</a:t>
                      </a:r>
                      <a:r>
                        <a:rPr lang="en-US" sz="1050" smtClean="0">
                          <a:latin typeface="Lucida Console" panose="020B0609040504020204" pitchFamily="49" charset="0"/>
                        </a:rPr>
                        <a:t> = 1u; </a:t>
                      </a:r>
                      <a:r>
                        <a:rPr lang="en-US" sz="1050" err="1" smtClean="0">
                          <a:latin typeface="Lucida Console" panose="020B0609040504020204" pitchFamily="49" charset="0"/>
                        </a:rPr>
                        <a:t>i</a:t>
                      </a:r>
                      <a:r>
                        <a:rPr lang="en-US" sz="1050" smtClean="0">
                          <a:latin typeface="Lucida Console" panose="020B0609040504020204" pitchFamily="49" charset="0"/>
                        </a:rPr>
                        <a:t> &lt; 10; ++</a:t>
                      </a:r>
                      <a:r>
                        <a:rPr lang="en-US" sz="1050" err="1" smtClean="0">
                          <a:latin typeface="Lucida Console" panose="020B0609040504020204" pitchFamily="49" charset="0"/>
                        </a:rPr>
                        <a:t>i</a:t>
                      </a:r>
                      <a:r>
                        <a:rPr lang="en-US" sz="1050" smtClean="0">
                          <a:latin typeface="Lucida Console" panose="020B0609040504020204" pitchFamily="49" charset="0"/>
                        </a:rPr>
                        <a:t>)</a:t>
                      </a:r>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a:t>
                      </a:r>
                    </a:p>
                    <a:p>
                      <a:r>
                        <a:rPr lang="en-US" sz="1050" smtClean="0">
                          <a:latin typeface="Lucida Console" panose="020B0609040504020204" pitchFamily="49" charset="0"/>
                        </a:rPr>
                        <a:t>    buffer[</a:t>
                      </a:r>
                      <a:r>
                        <a:rPr lang="en-US" sz="1050" err="1" smtClean="0">
                          <a:latin typeface="Lucida Console" panose="020B0609040504020204" pitchFamily="49" charset="0"/>
                        </a:rPr>
                        <a:t>index_or_check</a:t>
                      </a:r>
                      <a:r>
                        <a:rPr lang="en-US" sz="1050" smtClean="0">
                          <a:latin typeface="Lucida Console" panose="020B0609040504020204" pitchFamily="49" charset="0"/>
                        </a:rPr>
                        <a:t>] = '0' +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generate_or_check</a:t>
                      </a:r>
                      <a:r>
                        <a:rPr lang="en-US" sz="1050" smtClean="0">
                          <a:latin typeface="Lucida Console" panose="020B0609040504020204" pitchFamily="49" charset="0"/>
                        </a:rPr>
                        <a:t>(</a:t>
                      </a:r>
                      <a:r>
                        <a:rPr lang="en-US" sz="1050" err="1" smtClean="0">
                          <a:latin typeface="Lucida Console" panose="020B0609040504020204" pitchFamily="49" charset="0"/>
                        </a:rPr>
                        <a:t>index_or_check</a:t>
                      </a:r>
                      <a:r>
                        <a:rPr lang="en-US" sz="1050" smtClean="0">
                          <a:latin typeface="Lucida Console" panose="020B0609040504020204" pitchFamily="49" charset="0"/>
                        </a:rPr>
                        <a:t> - 1);</a:t>
                      </a:r>
                    </a:p>
                    <a:p>
                      <a:r>
                        <a:rPr lang="en-US" sz="1050" smtClean="0">
                          <a:latin typeface="Lucida Console" panose="020B0609040504020204" pitchFamily="49" charset="0"/>
                        </a:rPr>
                        <a:t>    }</a:t>
                      </a:r>
                    </a:p>
                    <a:p>
                      <a:r>
                        <a:rPr lang="en-US" sz="1050" smtClean="0">
                          <a:latin typeface="Lucida Console" panose="020B0609040504020204" pitchFamily="49" charset="0"/>
                        </a:rPr>
                        <a:t>  }</a:t>
                      </a:r>
                    </a:p>
                    <a:p>
                      <a:endParaRPr lang="en-US" sz="1050" smtClean="0">
                        <a:latin typeface="Lucida Console" panose="020B0609040504020204" pitchFamily="49" charset="0"/>
                      </a:endParaRPr>
                    </a:p>
                    <a:p>
                      <a:r>
                        <a:rPr lang="en-US" sz="1050" err="1" smtClean="0">
                          <a:latin typeface="Lucida Console" panose="020B0609040504020204" pitchFamily="49" charset="0"/>
                        </a:rPr>
                        <a:t>int</a:t>
                      </a:r>
                      <a:r>
                        <a:rPr lang="en-US" sz="1050" smtClean="0">
                          <a:latin typeface="Lucida Console" panose="020B0609040504020204" pitchFamily="49" charset="0"/>
                        </a:rPr>
                        <a:t> main()</a:t>
                      </a:r>
                    </a:p>
                    <a:p>
                      <a:r>
                        <a:rPr lang="en-US" sz="1050" smtClean="0">
                          <a:latin typeface="Lucida Console" panose="020B0609040504020204" pitchFamily="49" charset="0"/>
                        </a:rPr>
                        <a:t>  {</a:t>
                      </a:r>
                    </a:p>
                    <a:p>
                      <a:r>
                        <a:rPr lang="en-US" sz="1050" smtClean="0">
                          <a:latin typeface="Lucida Console" panose="020B0609040504020204" pitchFamily="49" charset="0"/>
                        </a:rPr>
                        <a:t>  auto start = </a:t>
                      </a:r>
                      <a:r>
                        <a:rPr lang="en-US" sz="1050" err="1" smtClean="0">
                          <a:latin typeface="Lucida Console" panose="020B0609040504020204" pitchFamily="49" charset="0"/>
                        </a:rPr>
                        <a:t>std</a:t>
                      </a:r>
                      <a:r>
                        <a:rPr lang="en-US" sz="1050" smtClean="0">
                          <a:latin typeface="Lucida Console" panose="020B0609040504020204" pitchFamily="49" charset="0"/>
                        </a:rPr>
                        <a:t>::</a:t>
                      </a:r>
                      <a:r>
                        <a:rPr lang="en-US" sz="1050" err="1" smtClean="0">
                          <a:latin typeface="Lucida Console" panose="020B0609040504020204" pitchFamily="49" charset="0"/>
                        </a:rPr>
                        <a:t>chrono</a:t>
                      </a:r>
                      <a:r>
                        <a:rPr lang="en-US" sz="1050" smtClean="0">
                          <a:latin typeface="Lucida Console" panose="020B0609040504020204" pitchFamily="49" charset="0"/>
                        </a:rPr>
                        <a:t>::</a:t>
                      </a:r>
                      <a:r>
                        <a:rPr lang="en-US" sz="1050" err="1" smtClean="0">
                          <a:latin typeface="Lucida Console" panose="020B0609040504020204" pitchFamily="49" charset="0"/>
                        </a:rPr>
                        <a:t>system_clock</a:t>
                      </a:r>
                      <a:r>
                        <a:rPr lang="en-US" sz="1050" smtClean="0">
                          <a:latin typeface="Lucida Console" panose="020B0609040504020204" pitchFamily="49" charset="0"/>
                        </a:rPr>
                        <a:t>::now();</a:t>
                      </a:r>
                    </a:p>
                    <a:p>
                      <a:r>
                        <a:rPr lang="en-US" sz="1050" smtClean="0">
                          <a:latin typeface="Lucida Console" panose="020B0609040504020204" pitchFamily="49" charset="0"/>
                        </a:rPr>
                        <a:t>  </a:t>
                      </a:r>
                      <a:r>
                        <a:rPr lang="en-US" sz="1050" err="1" smtClean="0">
                          <a:latin typeface="Lucida Console" panose="020B0609040504020204" pitchFamily="49" charset="0"/>
                        </a:rPr>
                        <a:t>generate_or_check</a:t>
                      </a:r>
                      <a:r>
                        <a:rPr lang="en-US" sz="1050" smtClean="0">
                          <a:latin typeface="Lucida Console" panose="020B0609040504020204" pitchFamily="49" charset="0"/>
                        </a:rPr>
                        <a:t>();</a:t>
                      </a:r>
                    </a:p>
                    <a:p>
                      <a:r>
                        <a:rPr lang="en-US" sz="1050" smtClean="0">
                          <a:latin typeface="Lucida Console" panose="020B0609040504020204" pitchFamily="49" charset="0"/>
                        </a:rPr>
                        <a:t>  auto end = </a:t>
                      </a:r>
                      <a:r>
                        <a:rPr lang="en-US" sz="1050" err="1" smtClean="0">
                          <a:latin typeface="Lucida Console" panose="020B0609040504020204" pitchFamily="49" charset="0"/>
                        </a:rPr>
                        <a:t>std</a:t>
                      </a:r>
                      <a:r>
                        <a:rPr lang="en-US" sz="1050" smtClean="0">
                          <a:latin typeface="Lucida Console" panose="020B0609040504020204" pitchFamily="49" charset="0"/>
                        </a:rPr>
                        <a:t>::</a:t>
                      </a:r>
                      <a:r>
                        <a:rPr lang="en-US" sz="1050" err="1" smtClean="0">
                          <a:latin typeface="Lucida Console" panose="020B0609040504020204" pitchFamily="49" charset="0"/>
                        </a:rPr>
                        <a:t>chrono</a:t>
                      </a:r>
                      <a:r>
                        <a:rPr lang="en-US" sz="1050" smtClean="0">
                          <a:latin typeface="Lucida Console" panose="020B0609040504020204" pitchFamily="49" charset="0"/>
                        </a:rPr>
                        <a:t>::</a:t>
                      </a:r>
                      <a:r>
                        <a:rPr lang="en-US" sz="1050" err="1" smtClean="0">
                          <a:latin typeface="Lucida Console" panose="020B0609040504020204" pitchFamily="49" charset="0"/>
                        </a:rPr>
                        <a:t>system_clock</a:t>
                      </a:r>
                      <a:r>
                        <a:rPr lang="en-US" sz="1050" smtClean="0">
                          <a:latin typeface="Lucida Console" panose="020B0609040504020204" pitchFamily="49" charset="0"/>
                        </a:rPr>
                        <a:t>::now();</a:t>
                      </a:r>
                    </a:p>
                    <a:p>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t>
                      </a:r>
                      <a:r>
                        <a:rPr lang="en-US" sz="1050" err="1" smtClean="0">
                          <a:latin typeface="Lucida Console" panose="020B0609040504020204" pitchFamily="49" charset="0"/>
                        </a:rPr>
                        <a:t>chrono</a:t>
                      </a:r>
                      <a:r>
                        <a:rPr lang="en-US" sz="1050" smtClean="0">
                          <a:latin typeface="Lucida Console" panose="020B0609040504020204" pitchFamily="49" charset="0"/>
                        </a:rPr>
                        <a:t>::duration&lt;double&gt; difference = end - start;</a:t>
                      </a:r>
                    </a:p>
                    <a:p>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t>
                      </a:r>
                      <a:r>
                        <a:rPr lang="en-US" sz="1050" err="1" smtClean="0">
                          <a:latin typeface="Lucida Console" panose="020B0609040504020204" pitchFamily="49" charset="0"/>
                        </a:rPr>
                        <a:t>cout</a:t>
                      </a:r>
                      <a:r>
                        <a:rPr lang="en-US" sz="1050" smtClean="0">
                          <a:latin typeface="Lucida Console" panose="020B0609040504020204" pitchFamily="49" charset="0"/>
                        </a:rPr>
                        <a:t> &lt;&lt; </a:t>
                      </a:r>
                      <a:r>
                        <a:rPr lang="en-US" sz="1050" err="1" smtClean="0">
                          <a:latin typeface="Lucida Console" panose="020B0609040504020204" pitchFamily="49" charset="0"/>
                        </a:rPr>
                        <a:t>difference.count</a:t>
                      </a:r>
                      <a:r>
                        <a:rPr lang="en-US" sz="1050" smtClean="0">
                          <a:latin typeface="Lucida Console" panose="020B0609040504020204" pitchFamily="49" charset="0"/>
                        </a:rPr>
                        <a:t>() &lt;&lt; "\n\n";</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3" name="Rectangle 2"/>
          <p:cNvSpPr/>
          <p:nvPr/>
        </p:nvSpPr>
        <p:spPr>
          <a:xfrm>
            <a:off x="6796350" y="6089133"/>
            <a:ext cx="4481250" cy="369332"/>
          </a:xfrm>
          <a:prstGeom prst="rect">
            <a:avLst/>
          </a:prstGeom>
        </p:spPr>
        <p:txBody>
          <a:bodyPr wrap="square">
            <a:spAutoFit/>
          </a:bodyPr>
          <a:lstStyle/>
          <a:p>
            <a:r>
              <a:rPr lang="uk-UA" smtClean="0"/>
              <a:t>Приклад пробігає в середньому за</a:t>
            </a:r>
            <a:r>
              <a:rPr lang="en-US" smtClean="0"/>
              <a:t> 0.8 </a:t>
            </a:r>
            <a:r>
              <a:rPr lang="uk-UA" smtClean="0"/>
              <a:t>сек. </a:t>
            </a:r>
            <a:endParaRPr lang="en-US"/>
          </a:p>
        </p:txBody>
      </p:sp>
      <p:pic>
        <p:nvPicPr>
          <p:cNvPr id="17410" name="Picture 2" descr="Image result for stopw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536" y="832368"/>
            <a:ext cx="3154878" cy="393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834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241593" cy="461665"/>
          </a:xfrm>
          <a:prstGeom prst="rect">
            <a:avLst/>
          </a:prstGeom>
          <a:noFill/>
        </p:spPr>
        <p:txBody>
          <a:bodyPr wrap="none" rtlCol="0">
            <a:spAutoFit/>
          </a:bodyPr>
          <a:lstStyle/>
          <a:p>
            <a:r>
              <a:rPr lang="uk-UA" sz="2400" smtClean="0"/>
              <a:t>Лівий на</a:t>
            </a:r>
            <a:r>
              <a:rPr lang="en-US" sz="2400" smtClean="0"/>
              <a:t> </a:t>
            </a:r>
            <a:r>
              <a:rPr lang="en-US" sz="2400"/>
              <a:t>25% </a:t>
            </a:r>
            <a:r>
              <a:rPr lang="uk-UA" sz="2400" smtClean="0"/>
              <a:t>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399308001"/>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a:t>
                      </a:r>
                      <a:r>
                        <a:rPr lang="en-US" sz="1050" b="1" err="1" smtClean="0">
                          <a:solidFill>
                            <a:srgbClr val="C00000"/>
                          </a:solidFill>
                          <a:latin typeface="Lucida Console" panose="020B0609040504020204" pitchFamily="49" charset="0"/>
                        </a:rPr>
                        <a:t>unordered_set</a:t>
                      </a:r>
                      <a:r>
                        <a:rPr lang="en-US" sz="1050" smtClean="0">
                          <a:latin typeface="Lucida Console" panose="020B0609040504020204" pitchFamily="49" charset="0"/>
                        </a:rPr>
                        <a:t>&lt;</a:t>
                      </a:r>
                      <a:r>
                        <a:rPr lang="en-US" sz="1050" err="1" smtClean="0">
                          <a:latin typeface="Lucida Console" panose="020B0609040504020204" pitchFamily="49" charset="0"/>
                        </a:rPr>
                        <a:t>std</a:t>
                      </a:r>
                      <a:r>
                        <a:rPr lang="en-US" sz="1050" smtClean="0">
                          <a:latin typeface="Lucida Console" panose="020B0609040504020204" pitchFamily="49" charset="0"/>
                        </a:rPr>
                        <a:t>::string&gt;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return </a:t>
                      </a:r>
                      <a:r>
                        <a:rPr lang="en-US" sz="1050" err="1" smtClean="0">
                          <a:latin typeface="Lucida Console" panose="020B0609040504020204" pitchFamily="49" charset="0"/>
                        </a:rPr>
                        <a:t>all_magic_squares.find</a:t>
                      </a:r>
                      <a:r>
                        <a:rPr lang="en-US" sz="1050" smtClean="0">
                          <a:latin typeface="Lucida Console" panose="020B0609040504020204" pitchFamily="49" charset="0"/>
                        </a:rPr>
                        <a:t>(</a:t>
                      </a:r>
                      <a:r>
                        <a:rPr lang="en-US" sz="1050" err="1" smtClean="0">
                          <a:latin typeface="Lucida Console" panose="020B0609040504020204" pitchFamily="49" charset="0"/>
                        </a:rPr>
                        <a:t>sq</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477309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5153975" cy="461665"/>
          </a:xfrm>
          <a:prstGeom prst="rect">
            <a:avLst/>
          </a:prstGeom>
          <a:noFill/>
        </p:spPr>
        <p:txBody>
          <a:bodyPr wrap="none" rtlCol="0">
            <a:spAutoFit/>
          </a:bodyPr>
          <a:lstStyle/>
          <a:p>
            <a:r>
              <a:rPr lang="uk-UA" sz="2400" smtClean="0"/>
              <a:t>Наскільки правий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007264543"/>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b="0" smtClean="0">
                          <a:solidFill>
                            <a:srgbClr val="C00000"/>
                          </a:solidFill>
                          <a:latin typeface="Lucida Console" panose="020B0609040504020204" pitchFamily="49" charset="0"/>
                        </a:rPr>
                        <a:t>  if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[0]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[1]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[2]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[3]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[5]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[6]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[7]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89688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26075" cy="461665"/>
          </a:xfrm>
          <a:prstGeom prst="rect">
            <a:avLst/>
          </a:prstGeom>
          <a:noFill/>
        </p:spPr>
        <p:txBody>
          <a:bodyPr wrap="none" rtlCol="0">
            <a:spAutoFit/>
          </a:bodyPr>
          <a:lstStyle/>
          <a:p>
            <a:r>
              <a:rPr lang="uk-UA" sz="2400" smtClean="0"/>
              <a:t>Правий більш ніж у</a:t>
            </a:r>
            <a:r>
              <a:rPr lang="en-US" sz="2400" smtClean="0">
                <a:solidFill>
                  <a:srgbClr val="C00000"/>
                </a:solidFill>
              </a:rPr>
              <a:t> 20 </a:t>
            </a:r>
            <a:r>
              <a:rPr lang="uk-UA" sz="2400" smtClean="0">
                <a:solidFill>
                  <a:srgbClr val="C00000"/>
                </a:solidFill>
              </a:rPr>
              <a:t>разів</a:t>
            </a:r>
            <a:r>
              <a:rPr lang="en-US" sz="2400" smtClean="0">
                <a:solidFill>
                  <a:srgbClr val="C00000"/>
                </a:solidFill>
              </a:rPr>
              <a:t>!</a:t>
            </a:r>
            <a:endParaRPr lang="en-US" sz="240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7914075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a:t>
                      </a:r>
                      <a:r>
                        <a:rPr lang="en-US" sz="1050" err="1" smtClean="0">
                          <a:latin typeface="Lucida Console" panose="020B0609040504020204" pitchFamily="49" charset="0"/>
                        </a:rPr>
                        <a:t>std</a:t>
                      </a:r>
                      <a:r>
                        <a:rPr lang="en-US" sz="1050" smtClean="0">
                          <a:latin typeface="Lucida Console" panose="020B0609040504020204" pitchFamily="49" charset="0"/>
                        </a:rPr>
                        <a:t>::string, 8&gt;</a:t>
                      </a:r>
                    </a:p>
                    <a:p>
                      <a:r>
                        <a:rPr lang="en-US" sz="1050" smtClean="0">
                          <a:latin typeface="Lucida Console" panose="020B0609040504020204" pitchFamily="49" charset="0"/>
                        </a:rPr>
                        <a:t>  </a:t>
                      </a:r>
                      <a:r>
                        <a:rPr lang="en-US" sz="1050" err="1" smtClean="0">
                          <a:latin typeface="Lucida Console" panose="020B0609040504020204" pitchFamily="49" charset="0"/>
                        </a:rPr>
                        <a:t>all_magic_squares</a:t>
                      </a:r>
                      <a:r>
                        <a:rPr lang="en-US" sz="1050" smtClean="0">
                          <a:latin typeface="Lucida Console" panose="020B0609040504020204" pitchFamily="49" charset="0"/>
                        </a:rPr>
                        <a:t>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b="0" smtClean="0">
                          <a:solidFill>
                            <a:srgbClr val="C00000"/>
                          </a:solidFill>
                          <a:latin typeface="Lucida Console" panose="020B0609040504020204" pitchFamily="49" charset="0"/>
                        </a:rPr>
                        <a:t>  if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[0]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[1]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[2]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[3]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[5]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[6] &amp; 1) != 0</a:t>
                      </a:r>
                    </a:p>
                    <a:p>
                      <a:r>
                        <a:rPr lang="en-US" sz="1050" b="0" smtClean="0">
                          <a:solidFill>
                            <a:srgbClr val="C00000"/>
                          </a:solidFill>
                          <a:latin typeface="Lucida Console" panose="020B0609040504020204" pitchFamily="49" charset="0"/>
                        </a:rPr>
                        <a:t>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[7] &amp; 1) == 0 || (</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 == </a:t>
                      </a:r>
                      <a:r>
                        <a:rPr lang="en-US" sz="1050" err="1" smtClean="0">
                          <a:latin typeface="Lucida Console" panose="020B0609040504020204" pitchFamily="49" charset="0"/>
                        </a:rPr>
                        <a:t>all_magic_squares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670521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718173495"/>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const std::array&lt;std::string, 8&gt;</a:t>
                      </a:r>
                    </a:p>
                    <a:p>
                      <a:r>
                        <a:rPr lang="en-US" sz="1050" smtClean="0">
                          <a:latin typeface="Lucida Console" panose="020B0609040504020204" pitchFamily="49" charset="0"/>
                        </a:rPr>
                        <a:t>  all_magic_squares = {</a:t>
                      </a:r>
                    </a:p>
                    <a:p>
                      <a:r>
                        <a:rPr lang="en-US" sz="1050" smtClean="0">
                          <a:latin typeface="Lucida Console" panose="020B0609040504020204" pitchFamily="49" charset="0"/>
                        </a:rPr>
                        <a:t>  "816357492", "492357816",</a:t>
                      </a:r>
                    </a:p>
                    <a:p>
                      <a:r>
                        <a:rPr lang="en-US" sz="1050" smtClean="0">
                          <a:latin typeface="Lucida Console" panose="020B0609040504020204" pitchFamily="49" charset="0"/>
                        </a:rPr>
                        <a:t>  "618753294", "294753618",</a:t>
                      </a:r>
                    </a:p>
                    <a:p>
                      <a:r>
                        <a:rPr lang="en-US" sz="1050" smtClean="0">
                          <a:latin typeface="Lucida Console" panose="020B0609040504020204" pitchFamily="49" charset="0"/>
                        </a:rPr>
                        <a:t>  "834159672", "672159834",</a:t>
                      </a:r>
                    </a:p>
                    <a:p>
                      <a:r>
                        <a:rPr lang="en-US" sz="1050" smtClean="0">
                          <a:latin typeface="Lucida Console" panose="020B0609040504020204" pitchFamily="49" charset="0"/>
                        </a:rPr>
                        <a:t>  "438951276", "276951438"</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check_if_magic(const std::string&amp; sq)</a:t>
                      </a:r>
                    </a:p>
                    <a:p>
                      <a:r>
                        <a:rPr lang="en-US" sz="1050" smtClean="0">
                          <a:latin typeface="Lucida Console" panose="020B0609040504020204" pitchFamily="49" charset="0"/>
                        </a:rPr>
                        <a:t>{</a:t>
                      </a:r>
                    </a:p>
                    <a:p>
                      <a:r>
                        <a:rPr lang="en-US" sz="1050" b="0" smtClean="0">
                          <a:solidFill>
                            <a:srgbClr val="C00000"/>
                          </a:solidFill>
                          <a:latin typeface="Lucida Console" panose="020B0609040504020204" pitchFamily="49" charset="0"/>
                        </a:rPr>
                        <a:t>  if ( (sq[0] &amp; 1) != 0 || (sq[1] &amp; 1) == 0</a:t>
                      </a:r>
                    </a:p>
                    <a:p>
                      <a:r>
                        <a:rPr lang="en-US" sz="1050" b="0" smtClean="0">
                          <a:solidFill>
                            <a:srgbClr val="C00000"/>
                          </a:solidFill>
                          <a:latin typeface="Lucida Console" panose="020B0609040504020204" pitchFamily="49" charset="0"/>
                        </a:rPr>
                        <a:t>    || (sq[2] &amp; 1) != 0 || (sq[3] &amp; 1) == 0</a:t>
                      </a:r>
                    </a:p>
                    <a:p>
                      <a:r>
                        <a:rPr lang="en-US" sz="1050" b="0" smtClean="0">
                          <a:solidFill>
                            <a:srgbClr val="C00000"/>
                          </a:solidFill>
                          <a:latin typeface="Lucida Console" panose="020B0609040504020204" pitchFamily="49" charset="0"/>
                        </a:rPr>
                        <a:t>    || (sq[4] &amp; 1) == 0</a:t>
                      </a:r>
                    </a:p>
                    <a:p>
                      <a:r>
                        <a:rPr lang="en-US" sz="1050" b="0" smtClean="0">
                          <a:solidFill>
                            <a:srgbClr val="C00000"/>
                          </a:solidFill>
                          <a:latin typeface="Lucida Console" panose="020B0609040504020204" pitchFamily="49" charset="0"/>
                        </a:rPr>
                        <a:t>    || (sq[5] &amp; 1) == 0 || (sq[6] &amp; 1) != 0</a:t>
                      </a:r>
                    </a:p>
                    <a:p>
                      <a:r>
                        <a:rPr lang="en-US" sz="1050" b="0" smtClean="0">
                          <a:solidFill>
                            <a:srgbClr val="C00000"/>
                          </a:solidFill>
                          <a:latin typeface="Lucida Console" panose="020B0609040504020204" pitchFamily="49" charset="0"/>
                        </a:rPr>
                        <a:t>    || (sq[7] &amp; 1) == 0 || (sq[8] &amp; 1) != 0)</a:t>
                      </a:r>
                    </a:p>
                    <a:p>
                      <a:r>
                        <a:rPr lang="en-US" sz="1050" b="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for(auto i = 0u; i &lt; 8; ++i)</a:t>
                      </a:r>
                    </a:p>
                    <a:p>
                      <a:r>
                        <a:rPr lang="en-US" sz="1050" smtClean="0">
                          <a:latin typeface="Lucida Console" panose="020B0609040504020204" pitchFamily="49" charset="0"/>
                        </a:rPr>
                        <a:t>    if(sq == all_magic_squares[i])</a:t>
                      </a:r>
                    </a:p>
                    <a:p>
                      <a:r>
                        <a:rPr lang="en-US" sz="1050" smtClean="0">
                          <a:latin typeface="Lucida Console" panose="020B0609040504020204" pitchFamily="49" charset="0"/>
                        </a:rPr>
                        <a:t>      return true;</a:t>
                      </a:r>
                    </a:p>
                    <a:p>
                      <a:endParaRPr lang="en-US" sz="1050" smtClean="0">
                        <a:latin typeface="Lucida Console" panose="020B0609040504020204" pitchFamily="49" charset="0"/>
                      </a:endParaRP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p>
                  </a:txBody>
                  <a:tcPr/>
                </a:tc>
              </a:tr>
            </a:tbl>
          </a:graphicData>
        </a:graphic>
      </p:graphicFrame>
      <p:sp>
        <p:nvSpPr>
          <p:cNvPr id="3" name="Rectangle 2"/>
          <p:cNvSpPr/>
          <p:nvPr/>
        </p:nvSpPr>
        <p:spPr>
          <a:xfrm>
            <a:off x="6483312" y="832368"/>
            <a:ext cx="4316493" cy="923330"/>
          </a:xfrm>
          <a:prstGeom prst="rect">
            <a:avLst/>
          </a:prstGeom>
        </p:spPr>
        <p:txBody>
          <a:bodyPr wrap="square">
            <a:spAutoFit/>
          </a:bodyPr>
          <a:lstStyle/>
          <a:p>
            <a:r>
              <a:rPr lang="uk-UA" smtClean="0"/>
              <a:t>Бо чим більше пропорція між оверхедом евристики і її ефективністю, тим більше це видно.</a:t>
            </a:r>
            <a:endParaRPr lang="en-US"/>
          </a:p>
        </p:txBody>
      </p:sp>
      <p:pic>
        <p:nvPicPr>
          <p:cNvPr id="14340" name="Picture 4" descr="Image result for weight sc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107" y="3767995"/>
            <a:ext cx="4319148" cy="269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335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254224" cy="461665"/>
          </a:xfrm>
          <a:prstGeom prst="rect">
            <a:avLst/>
          </a:prstGeom>
          <a:noFill/>
        </p:spPr>
        <p:txBody>
          <a:bodyPr wrap="none" rtlCol="0">
            <a:spAutoFit/>
          </a:bodyPr>
          <a:lstStyle/>
          <a:p>
            <a:r>
              <a:rPr lang="uk-UA" sz="2400" smtClean="0"/>
              <a:t>Ідея як позбутися строк</a:t>
            </a:r>
            <a:endParaRPr lang="en-US" sz="2400"/>
          </a:p>
        </p:txBody>
      </p:sp>
      <p:graphicFrame>
        <p:nvGraphicFramePr>
          <p:cNvPr id="5" name="Table 4"/>
          <p:cNvGraphicFramePr>
            <a:graphicFrameLocks noGrp="1"/>
          </p:cNvGraphicFramePr>
          <p:nvPr>
            <p:extLst>
              <p:ext uri="{D42A27DB-BD31-4B8C-83A1-F6EECF244321}">
                <p14:modId xmlns:p14="http://schemas.microsoft.com/office/powerpoint/2010/main" val="945224915"/>
              </p:ext>
            </p:extLst>
          </p:nvPr>
        </p:nvGraphicFramePr>
        <p:xfrm>
          <a:off x="2424053" y="3968183"/>
          <a:ext cx="1252149" cy="1112520"/>
        </p:xfrm>
        <a:graphic>
          <a:graphicData uri="http://schemas.openxmlformats.org/drawingml/2006/table">
            <a:tbl>
              <a:tblPr firstRow="1" bandRow="1">
                <a:tableStyleId>{5940675A-B579-460E-94D1-54222C63F5DA}</a:tableStyleId>
              </a:tblPr>
              <a:tblGrid>
                <a:gridCol w="417383"/>
                <a:gridCol w="417383"/>
                <a:gridCol w="417383"/>
              </a:tblGrid>
              <a:tr h="370840">
                <a:tc>
                  <a:txBody>
                    <a:bodyPr/>
                    <a:lstStyle/>
                    <a:p>
                      <a:pPr algn="ctr"/>
                      <a:r>
                        <a:rPr lang="en-US" smtClean="0"/>
                        <a:t>8</a:t>
                      </a:r>
                      <a:endParaRPr lang="en-US"/>
                    </a:p>
                  </a:txBody>
                  <a:tcPr/>
                </a:tc>
                <a:tc>
                  <a:txBody>
                    <a:bodyPr/>
                    <a:lstStyle/>
                    <a:p>
                      <a:pPr algn="ctr"/>
                      <a:r>
                        <a:rPr lang="en-US" smtClean="0"/>
                        <a:t>1</a:t>
                      </a:r>
                      <a:endParaRPr lang="en-US"/>
                    </a:p>
                  </a:txBody>
                  <a:tcPr/>
                </a:tc>
                <a:tc>
                  <a:txBody>
                    <a:bodyPr/>
                    <a:lstStyle/>
                    <a:p>
                      <a:pPr algn="ctr"/>
                      <a:r>
                        <a:rPr lang="en-US" smtClean="0"/>
                        <a:t>6</a:t>
                      </a:r>
                      <a:endParaRPr lang="en-US"/>
                    </a:p>
                  </a:txBody>
                  <a:tcPr/>
                </a:tc>
              </a:tr>
              <a:tr h="370840">
                <a:tc>
                  <a:txBody>
                    <a:bodyPr/>
                    <a:lstStyle/>
                    <a:p>
                      <a:pPr algn="ctr"/>
                      <a:r>
                        <a:rPr lang="en-US" smtClean="0"/>
                        <a:t>3</a:t>
                      </a:r>
                      <a:endParaRPr lang="en-US"/>
                    </a:p>
                  </a:txBody>
                  <a:tcPr/>
                </a:tc>
                <a:tc>
                  <a:txBody>
                    <a:bodyPr/>
                    <a:lstStyle/>
                    <a:p>
                      <a:pPr algn="ctr"/>
                      <a:r>
                        <a:rPr lang="en-US" smtClean="0">
                          <a:solidFill>
                            <a:srgbClr val="C00000"/>
                          </a:solidFill>
                        </a:rPr>
                        <a:t>5</a:t>
                      </a:r>
                      <a:endParaRPr lang="en-US">
                        <a:solidFill>
                          <a:srgbClr val="C00000"/>
                        </a:solidFill>
                      </a:endParaRPr>
                    </a:p>
                  </a:txBody>
                  <a:tcPr/>
                </a:tc>
                <a:tc>
                  <a:txBody>
                    <a:bodyPr/>
                    <a:lstStyle/>
                    <a:p>
                      <a:pPr algn="ctr"/>
                      <a:r>
                        <a:rPr lang="en-US" smtClean="0"/>
                        <a:t>7</a:t>
                      </a:r>
                      <a:endParaRPr lang="en-US"/>
                    </a:p>
                  </a:txBody>
                  <a:tcPr/>
                </a:tc>
              </a:tr>
              <a:tr h="370840">
                <a:tc>
                  <a:txBody>
                    <a:bodyPr/>
                    <a:lstStyle/>
                    <a:p>
                      <a:pPr algn="ctr"/>
                      <a:r>
                        <a:rPr lang="en-US" smtClean="0"/>
                        <a:t>4</a:t>
                      </a:r>
                      <a:endParaRPr lang="en-US"/>
                    </a:p>
                  </a:txBody>
                  <a:tcPr/>
                </a:tc>
                <a:tc>
                  <a:txBody>
                    <a:bodyPr/>
                    <a:lstStyle/>
                    <a:p>
                      <a:pPr algn="ctr"/>
                      <a:r>
                        <a:rPr lang="en-US" smtClean="0"/>
                        <a:t>9</a:t>
                      </a:r>
                      <a:endParaRPr lang="en-US"/>
                    </a:p>
                  </a:txBody>
                  <a:tcPr/>
                </a:tc>
                <a:tc>
                  <a:txBody>
                    <a:bodyPr/>
                    <a:lstStyle/>
                    <a:p>
                      <a:pPr algn="ctr"/>
                      <a:r>
                        <a:rPr lang="en-US" smtClean="0"/>
                        <a:t>2</a:t>
                      </a:r>
                      <a:endParaRPr lang="en-US"/>
                    </a:p>
                  </a:txBody>
                  <a:tcPr/>
                </a:tc>
              </a:tr>
            </a:tbl>
          </a:graphicData>
        </a:graphic>
      </p:graphicFrame>
      <p:sp>
        <p:nvSpPr>
          <p:cNvPr id="3" name="Right Arrow 2"/>
          <p:cNvSpPr/>
          <p:nvPr/>
        </p:nvSpPr>
        <p:spPr>
          <a:xfrm>
            <a:off x="4202394" y="4367924"/>
            <a:ext cx="337751" cy="313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64755370"/>
              </p:ext>
            </p:extLst>
          </p:nvPr>
        </p:nvGraphicFramePr>
        <p:xfrm>
          <a:off x="5002776" y="4343070"/>
          <a:ext cx="4109768" cy="366652"/>
        </p:xfrm>
        <a:graphic>
          <a:graphicData uri="http://schemas.openxmlformats.org/drawingml/2006/table">
            <a:tbl>
              <a:tblPr firstRow="1" bandRow="1">
                <a:tableStyleId>{5940675A-B579-460E-94D1-54222C63F5DA}</a:tableStyleId>
              </a:tblPr>
              <a:tblGrid>
                <a:gridCol w="513721"/>
                <a:gridCol w="513721"/>
                <a:gridCol w="513721"/>
                <a:gridCol w="513721"/>
                <a:gridCol w="513721"/>
                <a:gridCol w="513721"/>
                <a:gridCol w="513721"/>
                <a:gridCol w="513721"/>
              </a:tblGrid>
              <a:tr h="366652">
                <a:tc>
                  <a:txBody>
                    <a:bodyPr/>
                    <a:lstStyle/>
                    <a:p>
                      <a:pPr algn="ctr"/>
                      <a:r>
                        <a:rPr lang="uk-UA" smtClean="0"/>
                        <a:t>‘</a:t>
                      </a:r>
                      <a:r>
                        <a:rPr lang="en-US" smtClean="0"/>
                        <a:t>8</a:t>
                      </a:r>
                      <a:r>
                        <a:rPr lang="uk-UA" smtClean="0"/>
                        <a:t>’</a:t>
                      </a:r>
                      <a:endParaRPr lang="en-US"/>
                    </a:p>
                  </a:txBody>
                  <a:tcPr/>
                </a:tc>
                <a:tc>
                  <a:txBody>
                    <a:bodyPr/>
                    <a:lstStyle/>
                    <a:p>
                      <a:pPr algn="ctr"/>
                      <a:r>
                        <a:rPr lang="uk-UA" smtClean="0"/>
                        <a:t>‘</a:t>
                      </a:r>
                      <a:r>
                        <a:rPr lang="en-US" smtClean="0"/>
                        <a:t>1</a:t>
                      </a:r>
                      <a:r>
                        <a:rPr lang="uk-UA" smtClean="0"/>
                        <a:t>’</a:t>
                      </a:r>
                      <a:endParaRPr lang="en-US"/>
                    </a:p>
                  </a:txBody>
                  <a:tcPr/>
                </a:tc>
                <a:tc>
                  <a:txBody>
                    <a:bodyPr/>
                    <a:lstStyle/>
                    <a:p>
                      <a:pPr algn="ctr"/>
                      <a:r>
                        <a:rPr lang="uk-UA" smtClean="0"/>
                        <a:t>‘</a:t>
                      </a:r>
                      <a:r>
                        <a:rPr lang="en-US" smtClean="0"/>
                        <a:t>6</a:t>
                      </a:r>
                      <a:r>
                        <a:rPr lang="uk-UA" smtClean="0"/>
                        <a:t>’</a:t>
                      </a:r>
                      <a:endParaRPr lang="en-US"/>
                    </a:p>
                  </a:txBody>
                  <a:tcPr/>
                </a:tc>
                <a:tc>
                  <a:txBody>
                    <a:bodyPr/>
                    <a:lstStyle/>
                    <a:p>
                      <a:pPr algn="ctr"/>
                      <a:r>
                        <a:rPr lang="uk-UA" smtClean="0"/>
                        <a:t>‘</a:t>
                      </a:r>
                      <a:r>
                        <a:rPr lang="en-US" smtClean="0"/>
                        <a:t>3</a:t>
                      </a:r>
                      <a:r>
                        <a:rPr lang="uk-UA" smtClean="0"/>
                        <a:t>’</a:t>
                      </a:r>
                      <a:endParaRPr lang="en-US"/>
                    </a:p>
                  </a:txBody>
                  <a:tcPr/>
                </a:tc>
                <a:tc>
                  <a:txBody>
                    <a:bodyPr/>
                    <a:lstStyle/>
                    <a:p>
                      <a:pPr algn="ctr"/>
                      <a:r>
                        <a:rPr lang="uk-UA" smtClean="0"/>
                        <a:t>‘7’</a:t>
                      </a:r>
                      <a:endParaRPr lang="en-US"/>
                    </a:p>
                  </a:txBody>
                  <a:tcPr/>
                </a:tc>
                <a:tc>
                  <a:txBody>
                    <a:bodyPr/>
                    <a:lstStyle/>
                    <a:p>
                      <a:pPr algn="ctr"/>
                      <a:r>
                        <a:rPr lang="uk-UA" smtClean="0"/>
                        <a:t>‘4’</a:t>
                      </a:r>
                      <a:endParaRPr lang="en-US"/>
                    </a:p>
                  </a:txBody>
                  <a:tcPr/>
                </a:tc>
                <a:tc>
                  <a:txBody>
                    <a:bodyPr/>
                    <a:lstStyle/>
                    <a:p>
                      <a:pPr algn="ctr"/>
                      <a:r>
                        <a:rPr lang="uk-UA" smtClean="0"/>
                        <a:t>‘9’</a:t>
                      </a:r>
                      <a:endParaRPr lang="en-US"/>
                    </a:p>
                  </a:txBody>
                  <a:tcPr/>
                </a:tc>
                <a:tc>
                  <a:txBody>
                    <a:bodyPr/>
                    <a:lstStyle/>
                    <a:p>
                      <a:pPr algn="ctr"/>
                      <a:r>
                        <a:rPr lang="uk-UA" smtClean="0"/>
                        <a:t>‘2’</a:t>
                      </a:r>
                      <a:endParaRPr lang="en-US"/>
                    </a:p>
                  </a:txBody>
                  <a:tcPr/>
                </a:tc>
              </a:tr>
            </a:tbl>
          </a:graphicData>
        </a:graphic>
      </p:graphicFrame>
      <p:sp>
        <p:nvSpPr>
          <p:cNvPr id="6" name="TextBox 5"/>
          <p:cNvSpPr txBox="1"/>
          <p:nvPr/>
        </p:nvSpPr>
        <p:spPr>
          <a:xfrm>
            <a:off x="6257601" y="3853049"/>
            <a:ext cx="1600118" cy="369332"/>
          </a:xfrm>
          <a:prstGeom prst="rect">
            <a:avLst/>
          </a:prstGeom>
          <a:noFill/>
        </p:spPr>
        <p:txBody>
          <a:bodyPr wrap="none" rtlCol="0">
            <a:spAutoFit/>
          </a:bodyPr>
          <a:lstStyle/>
          <a:p>
            <a:r>
              <a:rPr lang="uk-UA" smtClean="0"/>
              <a:t>64 бітне число</a:t>
            </a:r>
            <a:endParaRPr lang="en-US"/>
          </a:p>
        </p:txBody>
      </p:sp>
      <p:sp>
        <p:nvSpPr>
          <p:cNvPr id="11" name="TextBox 10"/>
          <p:cNvSpPr txBox="1"/>
          <p:nvPr/>
        </p:nvSpPr>
        <p:spPr>
          <a:xfrm>
            <a:off x="1964987" y="2383277"/>
            <a:ext cx="184731" cy="369332"/>
          </a:xfrm>
          <a:prstGeom prst="rect">
            <a:avLst/>
          </a:prstGeom>
          <a:noFill/>
        </p:spPr>
        <p:txBody>
          <a:bodyPr wrap="none" rtlCol="0">
            <a:spAutoFit/>
          </a:bodyPr>
          <a:lstStyle/>
          <a:p>
            <a:endParaRPr lang="en-US"/>
          </a:p>
        </p:txBody>
      </p:sp>
      <p:sp>
        <p:nvSpPr>
          <p:cNvPr id="12" name="Rectangle 11"/>
          <p:cNvSpPr/>
          <p:nvPr/>
        </p:nvSpPr>
        <p:spPr>
          <a:xfrm>
            <a:off x="2096669" y="1504375"/>
            <a:ext cx="4316493" cy="1754326"/>
          </a:xfrm>
          <a:prstGeom prst="rect">
            <a:avLst/>
          </a:prstGeom>
        </p:spPr>
        <p:txBody>
          <a:bodyPr wrap="square">
            <a:spAutoFit/>
          </a:bodyPr>
          <a:lstStyle/>
          <a:p>
            <a:r>
              <a:rPr lang="uk-UA" smtClean="0"/>
              <a:t>Правильні контейнери зменшують алгоритмічну складність, але скалдність операцій на строках все ще завелика.</a:t>
            </a:r>
          </a:p>
          <a:p>
            <a:endParaRPr lang="uk-UA"/>
          </a:p>
          <a:p>
            <a:r>
              <a:rPr lang="uk-UA" smtClean="0"/>
              <a:t>Для нашої задачі, ми можемо ефективно перетворити строки на цілі числа.</a:t>
            </a: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998915411"/>
              </p:ext>
            </p:extLst>
          </p:nvPr>
        </p:nvGraphicFramePr>
        <p:xfrm>
          <a:off x="5002776" y="5360209"/>
          <a:ext cx="4109768" cy="366652"/>
        </p:xfrm>
        <a:graphic>
          <a:graphicData uri="http://schemas.openxmlformats.org/drawingml/2006/table">
            <a:tbl>
              <a:tblPr firstRow="1" bandRow="1">
                <a:tableStyleId>{5940675A-B579-460E-94D1-54222C63F5DA}</a:tableStyleId>
              </a:tblPr>
              <a:tblGrid>
                <a:gridCol w="513721"/>
                <a:gridCol w="513721"/>
                <a:gridCol w="513721"/>
                <a:gridCol w="513721"/>
                <a:gridCol w="513721"/>
                <a:gridCol w="513721"/>
                <a:gridCol w="513721"/>
                <a:gridCol w="513721"/>
              </a:tblGrid>
              <a:tr h="366652">
                <a:tc>
                  <a:txBody>
                    <a:bodyPr/>
                    <a:lstStyle/>
                    <a:p>
                      <a:pPr algn="ctr"/>
                      <a:r>
                        <a:rPr lang="en-US" smtClean="0"/>
                        <a:t>38</a:t>
                      </a:r>
                      <a:endParaRPr lang="en-US"/>
                    </a:p>
                  </a:txBody>
                  <a:tcPr/>
                </a:tc>
                <a:tc>
                  <a:txBody>
                    <a:bodyPr/>
                    <a:lstStyle/>
                    <a:p>
                      <a:pPr algn="ctr"/>
                      <a:r>
                        <a:rPr lang="en-US" smtClean="0"/>
                        <a:t>31</a:t>
                      </a:r>
                      <a:endParaRPr lang="en-US"/>
                    </a:p>
                  </a:txBody>
                  <a:tcPr/>
                </a:tc>
                <a:tc>
                  <a:txBody>
                    <a:bodyPr/>
                    <a:lstStyle/>
                    <a:p>
                      <a:pPr algn="ctr"/>
                      <a:r>
                        <a:rPr lang="en-US" smtClean="0"/>
                        <a:t>36</a:t>
                      </a:r>
                      <a:endParaRPr lang="en-US"/>
                    </a:p>
                  </a:txBody>
                  <a:tcPr/>
                </a:tc>
                <a:tc>
                  <a:txBody>
                    <a:bodyPr/>
                    <a:lstStyle/>
                    <a:p>
                      <a:pPr algn="ctr"/>
                      <a:r>
                        <a:rPr lang="en-US" smtClean="0"/>
                        <a:t>33</a:t>
                      </a:r>
                      <a:endParaRPr lang="en-US"/>
                    </a:p>
                  </a:txBody>
                  <a:tcPr/>
                </a:tc>
                <a:tc>
                  <a:txBody>
                    <a:bodyPr/>
                    <a:lstStyle/>
                    <a:p>
                      <a:pPr algn="ctr"/>
                      <a:r>
                        <a:rPr lang="en-US" smtClean="0"/>
                        <a:t>37</a:t>
                      </a:r>
                      <a:endParaRPr lang="en-US"/>
                    </a:p>
                  </a:txBody>
                  <a:tcPr/>
                </a:tc>
                <a:tc>
                  <a:txBody>
                    <a:bodyPr/>
                    <a:lstStyle/>
                    <a:p>
                      <a:pPr algn="ctr"/>
                      <a:r>
                        <a:rPr lang="en-US" smtClean="0"/>
                        <a:t>34</a:t>
                      </a:r>
                      <a:endParaRPr lang="en-US"/>
                    </a:p>
                  </a:txBody>
                  <a:tcPr/>
                </a:tc>
                <a:tc>
                  <a:txBody>
                    <a:bodyPr/>
                    <a:lstStyle/>
                    <a:p>
                      <a:pPr algn="ctr"/>
                      <a:r>
                        <a:rPr lang="en-US" smtClean="0"/>
                        <a:t>39</a:t>
                      </a:r>
                      <a:endParaRPr lang="en-US"/>
                    </a:p>
                  </a:txBody>
                  <a:tcPr/>
                </a:tc>
                <a:tc>
                  <a:txBody>
                    <a:bodyPr/>
                    <a:lstStyle/>
                    <a:p>
                      <a:pPr algn="ctr"/>
                      <a:r>
                        <a:rPr lang="en-US" smtClean="0"/>
                        <a:t>32</a:t>
                      </a:r>
                      <a:endParaRPr lang="en-US"/>
                    </a:p>
                  </a:txBody>
                  <a:tcPr/>
                </a:tc>
              </a:tr>
            </a:tbl>
          </a:graphicData>
        </a:graphic>
      </p:graphicFrame>
      <p:sp>
        <p:nvSpPr>
          <p:cNvPr id="14" name="TextBox 13"/>
          <p:cNvSpPr txBox="1"/>
          <p:nvPr/>
        </p:nvSpPr>
        <p:spPr>
          <a:xfrm>
            <a:off x="4601704" y="5360209"/>
            <a:ext cx="401072" cy="369332"/>
          </a:xfrm>
          <a:prstGeom prst="rect">
            <a:avLst/>
          </a:prstGeom>
          <a:noFill/>
        </p:spPr>
        <p:txBody>
          <a:bodyPr wrap="none" rtlCol="0">
            <a:spAutoFit/>
          </a:bodyPr>
          <a:lstStyle/>
          <a:p>
            <a:r>
              <a:rPr lang="uk-UA" smtClean="0"/>
              <a:t>0</a:t>
            </a:r>
            <a:r>
              <a:rPr lang="en-US" smtClean="0"/>
              <a:t>x</a:t>
            </a:r>
            <a:endParaRPr lang="en-US"/>
          </a:p>
        </p:txBody>
      </p:sp>
      <p:sp>
        <p:nvSpPr>
          <p:cNvPr id="15" name="Equal 14"/>
          <p:cNvSpPr/>
          <p:nvPr/>
        </p:nvSpPr>
        <p:spPr>
          <a:xfrm rot="5400000">
            <a:off x="6833923" y="4829764"/>
            <a:ext cx="447472" cy="39876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5523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974757202"/>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smtClean="0">
                          <a:solidFill>
                            <a:srgbClr val="C00000"/>
                          </a:solidFill>
                          <a:latin typeface="Lucida Console" panose="020B0609040504020204" pitchFamily="49" charset="0"/>
                        </a:rPr>
                        <a:t>if(</a:t>
                      </a:r>
                      <a:r>
                        <a:rPr lang="en-US" sz="1050" err="1" smtClean="0">
                          <a:solidFill>
                            <a:srgbClr val="C00000"/>
                          </a:solidFill>
                          <a:latin typeface="Lucida Console" panose="020B0609040504020204" pitchFamily="49" charset="0"/>
                        </a:rPr>
                        <a:t>sq</a:t>
                      </a:r>
                      <a:r>
                        <a:rPr lang="en-US" sz="1050" smtClean="0">
                          <a:solidFill>
                            <a:srgbClr val="C00000"/>
                          </a:solidFill>
                          <a:latin typeface="Lucida Console" panose="020B0609040504020204" pitchFamily="49" charset="0"/>
                        </a:rPr>
                        <a:t>[4] != '5')</a:t>
                      </a:r>
                    </a:p>
                    <a:p>
                      <a:r>
                        <a:rPr lang="en-US" sz="105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b="0" smtClean="0">
                          <a:solidFill>
                            <a:srgbClr val="C00000"/>
                          </a:solidFill>
                          <a:latin typeface="Lucida Console" panose="020B0609040504020204" pitchFamily="49" charset="0"/>
                        </a:rPr>
                        <a:t>  uint64_t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reinterpret_cast</a:t>
                      </a:r>
                      <a:r>
                        <a:rPr lang="en-US" sz="1050" b="0" smtClean="0">
                          <a:solidFill>
                            <a:srgbClr val="C00000"/>
                          </a:solidFill>
                          <a:latin typeface="Lucida Console" panose="020B0609040504020204" pitchFamily="49" charset="0"/>
                        </a:rPr>
                        <a:t>&lt;</a:t>
                      </a:r>
                      <a:r>
                        <a:rPr lang="en-US" sz="1050" b="0" err="1" smtClean="0">
                          <a:solidFill>
                            <a:srgbClr val="C00000"/>
                          </a:solidFill>
                          <a:latin typeface="Lucida Console" panose="020B0609040504020204" pitchFamily="49" charset="0"/>
                        </a:rPr>
                        <a:t>const</a:t>
                      </a:r>
                      <a:r>
                        <a:rPr lang="en-US" sz="1050" b="0" smtClean="0">
                          <a:solidFill>
                            <a:srgbClr val="C00000"/>
                          </a:solidFill>
                          <a:latin typeface="Lucida Console" panose="020B0609040504020204" pitchFamily="49" charset="0"/>
                        </a:rPr>
                        <a:t> uint32_t*&gt;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sq.data</a:t>
                      </a:r>
                      <a:r>
                        <a:rPr lang="en-US" sz="1050" b="0" smtClean="0">
                          <a:solidFill>
                            <a:srgbClr val="C00000"/>
                          </a:solidFill>
                          <a:latin typeface="Lucida Console" panose="020B0609040504020204" pitchFamily="49" charset="0"/>
                        </a:rPr>
                        <a: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&lt;&lt;= 32;</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reinterpret_cast</a:t>
                      </a:r>
                      <a:r>
                        <a:rPr lang="en-US" sz="1050" b="0" smtClean="0">
                          <a:solidFill>
                            <a:srgbClr val="C00000"/>
                          </a:solidFill>
                          <a:latin typeface="Lucida Console" panose="020B0609040504020204" pitchFamily="49" charset="0"/>
                        </a:rPr>
                        <a:t>&lt;</a:t>
                      </a:r>
                      <a:r>
                        <a:rPr lang="en-US" sz="1050" b="0" err="1" smtClean="0">
                          <a:solidFill>
                            <a:srgbClr val="C00000"/>
                          </a:solidFill>
                          <a:latin typeface="Lucida Console" panose="020B0609040504020204" pitchFamily="49" charset="0"/>
                        </a:rPr>
                        <a:t>const</a:t>
                      </a:r>
                      <a:r>
                        <a:rPr lang="en-US" sz="1050" b="0" smtClean="0">
                          <a:solidFill>
                            <a:srgbClr val="C00000"/>
                          </a:solidFill>
                          <a:latin typeface="Lucida Console" panose="020B0609040504020204" pitchFamily="49" charset="0"/>
                        </a:rPr>
                        <a:t> uint32_t*&gt;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sq.data</a:t>
                      </a:r>
                      <a:r>
                        <a:rPr lang="en-US" sz="1050" b="0" smtClean="0">
                          <a:solidFill>
                            <a:srgbClr val="C00000"/>
                          </a:solidFill>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681446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146742" cy="461665"/>
          </a:xfrm>
          <a:prstGeom prst="rect">
            <a:avLst/>
          </a:prstGeom>
          <a:noFill/>
        </p:spPr>
        <p:txBody>
          <a:bodyPr wrap="none" rtlCol="0">
            <a:spAutoFit/>
          </a:bodyPr>
          <a:lstStyle/>
          <a:p>
            <a:r>
              <a:rPr lang="uk-UA" sz="2400" smtClean="0"/>
              <a:t>Правий на</a:t>
            </a:r>
            <a:r>
              <a:rPr lang="en-US" sz="2400" smtClean="0"/>
              <a:t> 50%</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958323620"/>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smtClean="0">
                          <a:latin typeface="Lucida Console" panose="020B0609040504020204" pitchFamily="49" charset="0"/>
                        </a:rPr>
                        <a:t>auto c15 = '5' * 3;</a:t>
                      </a:r>
                    </a:p>
                    <a:p>
                      <a:r>
                        <a:rPr lang="en-US" sz="1050" smtClean="0">
                          <a:latin typeface="Lucida Console" panose="020B0609040504020204" pitchFamily="49" charset="0"/>
                        </a:rPr>
                        <a:t>uint_fast64_t </a:t>
                      </a:r>
                      <a:r>
                        <a:rPr lang="en-US" sz="1050" err="1" smtClean="0">
                          <a:latin typeface="Lucida Console" panose="020B0609040504020204" pitchFamily="49" charset="0"/>
                        </a:rPr>
                        <a:t>ideal_char_map</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static_cast</a:t>
                      </a:r>
                      <a:r>
                        <a:rPr lang="en-US" sz="1050" smtClean="0">
                          <a:latin typeface="Lucida Console" panose="020B0609040504020204" pitchFamily="49" charset="0"/>
                        </a:rPr>
                        <a:t>&lt;uint_fast64_t&gt;(0x1FF) &lt;&lt; 49;</a:t>
                      </a:r>
                    </a:p>
                    <a:p>
                      <a:r>
                        <a:rPr lang="en-US" sz="1050" smtClean="0">
                          <a:latin typeface="Lucida Console" panose="020B0609040504020204" pitchFamily="49" charset="0"/>
                        </a:rPr>
                        <a:t>uint_fast64_t </a:t>
                      </a:r>
                      <a:r>
                        <a:rPr lang="en-US" sz="1050" err="1" smtClean="0">
                          <a:latin typeface="Lucida Console" panose="020B0609040504020204" pitchFamily="49" charset="0"/>
                        </a:rPr>
                        <a:t>char_map_one</a:t>
                      </a:r>
                      <a:r>
                        <a:rPr lang="en-US" sz="1050" smtClean="0">
                          <a:latin typeface="Lucida Console" panose="020B0609040504020204" pitchFamily="49" charset="0"/>
                        </a:rPr>
                        <a:t> = 1u;</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  {</a:t>
                      </a:r>
                    </a:p>
                    <a:p>
                      <a:r>
                        <a:rPr lang="en-US" sz="1050" smtClean="0">
                          <a:latin typeface="Lucida Console" panose="020B0609040504020204" pitchFamily="49" charset="0"/>
                        </a:rPr>
                        <a:t>  if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[2]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[5]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[6] + </a:t>
                      </a:r>
                      <a:r>
                        <a:rPr lang="en-US" sz="1050" err="1" smtClean="0">
                          <a:latin typeface="Lucida Console" panose="020B0609040504020204" pitchFamily="49" charset="0"/>
                        </a:rPr>
                        <a:t>sq</a:t>
                      </a:r>
                      <a:r>
                        <a:rPr lang="en-US" sz="1050" smtClean="0">
                          <a:latin typeface="Lucida Console" panose="020B0609040504020204" pitchFamily="49" charset="0"/>
                        </a:rPr>
                        <a:t>[7]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[3]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[1]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[7]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[5]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endParaRPr lang="en-US" sz="1050" smtClean="0">
                        <a:latin typeface="Lucida Console" panose="020B0609040504020204" pitchFamily="49" charset="0"/>
                      </a:endParaRP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[0]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[8] != c15)</a:t>
                      </a:r>
                    </a:p>
                    <a:p>
                      <a:r>
                        <a:rPr lang="en-US" sz="1050" smtClean="0">
                          <a:latin typeface="Lucida Console" panose="020B0609040504020204" pitchFamily="49" charset="0"/>
                        </a:rPr>
                        <a:t>    || (</a:t>
                      </a:r>
                      <a:r>
                        <a:rPr lang="en-US" sz="1050" err="1" smtClean="0">
                          <a:latin typeface="Lucida Console" panose="020B0609040504020204" pitchFamily="49" charset="0"/>
                        </a:rPr>
                        <a:t>sq</a:t>
                      </a:r>
                      <a:r>
                        <a:rPr lang="en-US" sz="1050" smtClean="0">
                          <a:latin typeface="Lucida Console" panose="020B0609040504020204" pitchFamily="49" charset="0"/>
                        </a:rPr>
                        <a:t>[2] + </a:t>
                      </a:r>
                      <a:r>
                        <a:rPr lang="en-US" sz="1050" err="1" smtClean="0">
                          <a:latin typeface="Lucida Console" panose="020B0609040504020204" pitchFamily="49" charset="0"/>
                        </a:rPr>
                        <a:t>sq</a:t>
                      </a:r>
                      <a:r>
                        <a:rPr lang="en-US" sz="1050" smtClean="0">
                          <a:latin typeface="Lucida Console" panose="020B0609040504020204" pitchFamily="49" charset="0"/>
                        </a:rPr>
                        <a:t>[4] + </a:t>
                      </a:r>
                      <a:r>
                        <a:rPr lang="en-US" sz="1050" err="1" smtClean="0">
                          <a:latin typeface="Lucida Console" panose="020B0609040504020204" pitchFamily="49" charset="0"/>
                        </a:rPr>
                        <a:t>sq</a:t>
                      </a:r>
                      <a:r>
                        <a:rPr lang="en-US" sz="1050" smtClean="0">
                          <a:latin typeface="Lucida Console" panose="020B0609040504020204" pitchFamily="49" charset="0"/>
                        </a:rPr>
                        <a:t>[6] != c15))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auto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ideal_char_map</a:t>
                      </a:r>
                      <a:r>
                        <a:rPr lang="en-US" sz="1050" smtClean="0">
                          <a:latin typeface="Lucida Console" panose="020B0609040504020204" pitchFamily="49" charset="0"/>
                        </a:rPr>
                        <a:t>;</a:t>
                      </a: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9;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char_map</a:t>
                      </a:r>
                      <a:r>
                        <a:rPr lang="en-US" sz="1050" smtClean="0">
                          <a:latin typeface="Lucida Console" panose="020B0609040504020204" pitchFamily="49" charset="0"/>
                        </a:rPr>
                        <a:t> ^= </a:t>
                      </a:r>
                      <a:r>
                        <a:rPr lang="en-US" sz="1050" err="1" smtClean="0">
                          <a:latin typeface="Lucida Console" panose="020B0609040504020204" pitchFamily="49" charset="0"/>
                        </a:rPr>
                        <a:t>char_map_one</a:t>
                      </a:r>
                      <a:r>
                        <a:rPr lang="en-US" sz="1050" smtClean="0">
                          <a:latin typeface="Lucida Console" panose="020B0609040504020204" pitchFamily="49" charset="0"/>
                        </a:rPr>
                        <a:t> &lt;&lt; </a:t>
                      </a:r>
                      <a:r>
                        <a:rPr lang="en-US" sz="1050" err="1" smtClean="0">
                          <a:latin typeface="Lucida Console" panose="020B0609040504020204" pitchFamily="49" charset="0"/>
                        </a:rPr>
                        <a:t>sq</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 (</a:t>
                      </a:r>
                      <a:r>
                        <a:rPr lang="en-US" sz="1050" err="1" smtClean="0">
                          <a:latin typeface="Lucida Console" panose="020B0609040504020204" pitchFamily="49" charset="0"/>
                        </a:rPr>
                        <a:t>char_map</a:t>
                      </a:r>
                      <a:r>
                        <a:rPr lang="en-US" sz="1050" smtClean="0">
                          <a:latin typeface="Lucida Console" panose="020B0609040504020204" pitchFamily="49" charset="0"/>
                        </a:rPr>
                        <a:t> != 0)</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b="0" smtClean="0">
                          <a:solidFill>
                            <a:srgbClr val="C00000"/>
                          </a:solidFill>
                          <a:latin typeface="Lucida Console" panose="020B0609040504020204" pitchFamily="49" charset="0"/>
                        </a:rPr>
                        <a:t>  if(</a:t>
                      </a:r>
                      <a:r>
                        <a:rPr lang="en-US" sz="1050" b="0" err="1" smtClean="0">
                          <a:solidFill>
                            <a:srgbClr val="C00000"/>
                          </a:solidFill>
                          <a:latin typeface="Lucida Console" panose="020B0609040504020204" pitchFamily="49" charset="0"/>
                        </a:rPr>
                        <a:t>sq</a:t>
                      </a:r>
                      <a:r>
                        <a:rPr lang="en-US" sz="1050" b="0" smtClean="0">
                          <a:solidFill>
                            <a:srgbClr val="C00000"/>
                          </a:solidFill>
                          <a:latin typeface="Lucida Console" panose="020B0609040504020204" pitchFamily="49" charset="0"/>
                        </a:rPr>
                        <a:t>[4] != '5')</a:t>
                      </a:r>
                    </a:p>
                    <a:p>
                      <a:r>
                        <a:rPr lang="en-US" sz="1050" b="0" smtClean="0">
                          <a:solidFill>
                            <a:srgbClr val="C00000"/>
                          </a:solidFill>
                          <a:latin typeface="Lucida Console" panose="020B0609040504020204" pitchFamily="49" charset="0"/>
                        </a:rPr>
                        <a:t>    return false;</a:t>
                      </a:r>
                    </a:p>
                    <a:p>
                      <a:endParaRPr lang="en-US" sz="1050" b="0" smtClean="0">
                        <a:solidFill>
                          <a:srgbClr val="C00000"/>
                        </a:solidFill>
                        <a:latin typeface="Lucida Console" panose="020B0609040504020204" pitchFamily="49" charset="0"/>
                      </a:endParaRPr>
                    </a:p>
                    <a:p>
                      <a:r>
                        <a:rPr lang="en-US" sz="1050" b="0" smtClean="0">
                          <a:solidFill>
                            <a:srgbClr val="C00000"/>
                          </a:solidFill>
                          <a:latin typeface="Lucida Console" panose="020B0609040504020204" pitchFamily="49" charset="0"/>
                        </a:rPr>
                        <a:t>  uint64_t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reinterpret_cast</a:t>
                      </a:r>
                      <a:r>
                        <a:rPr lang="en-US" sz="1050" b="0" smtClean="0">
                          <a:solidFill>
                            <a:srgbClr val="C00000"/>
                          </a:solidFill>
                          <a:latin typeface="Lucida Console" panose="020B0609040504020204" pitchFamily="49" charset="0"/>
                        </a:rPr>
                        <a:t>&lt;</a:t>
                      </a:r>
                      <a:r>
                        <a:rPr lang="en-US" sz="1050" b="0" err="1" smtClean="0">
                          <a:solidFill>
                            <a:srgbClr val="C00000"/>
                          </a:solidFill>
                          <a:latin typeface="Lucida Console" panose="020B0609040504020204" pitchFamily="49" charset="0"/>
                        </a:rPr>
                        <a:t>const</a:t>
                      </a:r>
                      <a:r>
                        <a:rPr lang="en-US" sz="1050" b="0" smtClean="0">
                          <a:solidFill>
                            <a:srgbClr val="C00000"/>
                          </a:solidFill>
                          <a:latin typeface="Lucida Console" panose="020B0609040504020204" pitchFamily="49" charset="0"/>
                        </a:rPr>
                        <a:t> uint32_t*&gt;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sq.data</a:t>
                      </a:r>
                      <a:r>
                        <a:rPr lang="en-US" sz="1050" b="0" smtClean="0">
                          <a:solidFill>
                            <a:srgbClr val="C00000"/>
                          </a:solidFill>
                          <a:latin typeface="Lucida Console" panose="020B0609040504020204" pitchFamily="49" charset="0"/>
                        </a:rPr>
                        <a: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&lt;&lt;= 32;</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magic_number</a:t>
                      </a:r>
                      <a:r>
                        <a:rPr lang="en-US" sz="1050" b="0" smtClean="0">
                          <a:solidFill>
                            <a:srgbClr val="C00000"/>
                          </a:solidFill>
                          <a:latin typeface="Lucida Console" panose="020B0609040504020204" pitchFamily="49" charset="0"/>
                        </a:rPr>
                        <a:t> +=</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reinterpret_cast</a:t>
                      </a:r>
                      <a:r>
                        <a:rPr lang="en-US" sz="1050" b="0" smtClean="0">
                          <a:solidFill>
                            <a:srgbClr val="C00000"/>
                          </a:solidFill>
                          <a:latin typeface="Lucida Console" panose="020B0609040504020204" pitchFamily="49" charset="0"/>
                        </a:rPr>
                        <a:t>&lt;</a:t>
                      </a:r>
                      <a:r>
                        <a:rPr lang="en-US" sz="1050" b="0" err="1" smtClean="0">
                          <a:solidFill>
                            <a:srgbClr val="C00000"/>
                          </a:solidFill>
                          <a:latin typeface="Lucida Console" panose="020B0609040504020204" pitchFamily="49" charset="0"/>
                        </a:rPr>
                        <a:t>const</a:t>
                      </a:r>
                      <a:r>
                        <a:rPr lang="en-US" sz="1050" b="0" smtClean="0">
                          <a:solidFill>
                            <a:srgbClr val="C00000"/>
                          </a:solidFill>
                          <a:latin typeface="Lucida Console" panose="020B0609040504020204" pitchFamily="49" charset="0"/>
                        </a:rPr>
                        <a:t> uint32_t*&gt;</a:t>
                      </a:r>
                    </a:p>
                    <a:p>
                      <a:r>
                        <a:rPr lang="en-US" sz="1050" b="0" smtClean="0">
                          <a:solidFill>
                            <a:srgbClr val="C00000"/>
                          </a:solidFill>
                          <a:latin typeface="Lucida Console" panose="020B0609040504020204" pitchFamily="49" charset="0"/>
                        </a:rPr>
                        <a:t>      (</a:t>
                      </a:r>
                      <a:r>
                        <a:rPr lang="en-US" sz="1050" b="0" err="1" smtClean="0">
                          <a:solidFill>
                            <a:srgbClr val="C00000"/>
                          </a:solidFill>
                          <a:latin typeface="Lucida Console" panose="020B0609040504020204" pitchFamily="49" charset="0"/>
                        </a:rPr>
                        <a:t>sq.data</a:t>
                      </a:r>
                      <a:r>
                        <a:rPr lang="en-US" sz="1050" b="0" smtClean="0">
                          <a:solidFill>
                            <a:srgbClr val="C00000"/>
                          </a:solidFill>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054740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014385739"/>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::set</a:t>
                      </a:r>
                      <a:r>
                        <a:rPr lang="en-US" sz="1050" smtClean="0">
                          <a:latin typeface="Lucida Console" panose="020B0609040504020204" pitchFamily="49" charset="0"/>
                        </a:rPr>
                        <a:t>&lt;uint64_t&gt;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return </a:t>
                      </a:r>
                      <a:r>
                        <a:rPr lang="en-US" sz="1050" err="1" smtClean="0">
                          <a:latin typeface="Lucida Console" panose="020B0609040504020204" pitchFamily="49" charset="0"/>
                        </a:rPr>
                        <a:t>magic_numbers.find</a:t>
                      </a:r>
                      <a:r>
                        <a:rPr lang="en-US" sz="1050" smtClean="0">
                          <a:latin typeface="Lucida Console" panose="020B0609040504020204" pitchFamily="49" charset="0"/>
                        </a:rPr>
                        <a:t>(</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magic_numbers.end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95711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241593" cy="461665"/>
          </a:xfrm>
          <a:prstGeom prst="rect">
            <a:avLst/>
          </a:prstGeom>
          <a:noFill/>
        </p:spPr>
        <p:txBody>
          <a:bodyPr wrap="none" rtlCol="0">
            <a:spAutoFit/>
          </a:bodyPr>
          <a:lstStyle/>
          <a:p>
            <a:r>
              <a:rPr lang="uk-UA" sz="2400" smtClean="0"/>
              <a:t>Лівий на</a:t>
            </a:r>
            <a:r>
              <a:rPr lang="en-US" sz="2400" smtClean="0"/>
              <a:t> 25% </a:t>
            </a:r>
            <a:r>
              <a:rPr lang="uk-UA" sz="2400" smtClean="0"/>
              <a:t>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8580733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::set</a:t>
                      </a:r>
                      <a:r>
                        <a:rPr lang="en-US" sz="1050" smtClean="0">
                          <a:latin typeface="Lucida Console" panose="020B0609040504020204" pitchFamily="49" charset="0"/>
                        </a:rPr>
                        <a:t>&lt;uint64_t&gt;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return </a:t>
                      </a:r>
                      <a:r>
                        <a:rPr lang="en-US" sz="1050" err="1" smtClean="0">
                          <a:latin typeface="Lucida Console" panose="020B0609040504020204" pitchFamily="49" charset="0"/>
                        </a:rPr>
                        <a:t>magic_numbers.find</a:t>
                      </a:r>
                      <a:r>
                        <a:rPr lang="en-US" sz="1050" smtClean="0">
                          <a:latin typeface="Lucida Console" panose="020B0609040504020204" pitchFamily="49" charset="0"/>
                        </a:rPr>
                        <a:t>(</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magic_numbers.end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3525005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676323813"/>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const</a:t>
                      </a:r>
                      <a:r>
                        <a:rPr lang="en-US" sz="1050" b="1" smtClean="0">
                          <a:solidFill>
                            <a:srgbClr val="C00000"/>
                          </a:solidFill>
                          <a:latin typeface="Lucida Console" panose="020B0609040504020204" pitchFamily="49" charset="0"/>
                        </a:rPr>
                        <a:t> std::array</a:t>
                      </a:r>
                      <a:r>
                        <a:rPr lang="en-US" sz="1050" smtClean="0">
                          <a:latin typeface="Lucida Console" panose="020B0609040504020204" pitchFamily="49" charset="0"/>
                        </a:rPr>
                        <a:t>&lt;uint64_t, 8&gt; magic_numbers</a:t>
                      </a: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endParaRPr lang="uk-UA" sz="1050" smtClean="0">
                        <a:latin typeface="Lucida Console" panose="020B0609040504020204" pitchFamily="49" charset="0"/>
                      </a:endParaRPr>
                    </a:p>
                    <a:p>
                      <a:endParaRPr lang="uk-UA" sz="1050" smtClean="0">
                        <a:latin typeface="Lucida Console" panose="020B0609040504020204" pitchFamily="49" charset="0"/>
                      </a:endParaRPr>
                    </a:p>
                    <a:p>
                      <a:r>
                        <a:rPr lang="en-US" sz="1050" smtClean="0">
                          <a:latin typeface="Lucida Console" panose="020B0609040504020204" pitchFamily="49" charset="0"/>
                        </a:rPr>
                        <a:t>const </a:t>
                      </a:r>
                      <a:r>
                        <a:rPr lang="en-US" sz="1050" b="1" smtClean="0">
                          <a:solidFill>
                            <a:srgbClr val="C00000"/>
                          </a:solidFill>
                          <a:latin typeface="Lucida Console" panose="020B0609040504020204" pitchFamily="49" charset="0"/>
                        </a:rPr>
                        <a:t>std::set</a:t>
                      </a:r>
                      <a:r>
                        <a:rPr lang="en-US" sz="1050" smtClean="0">
                          <a:latin typeface="Lucida Console" panose="020B0609040504020204" pitchFamily="49" charset="0"/>
                        </a:rPr>
                        <a:t>&lt;uint64_t&gt; magic_numbers</a:t>
                      </a: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txBody>
                  <a:tcPr/>
                </a:tc>
              </a:tr>
            </a:tbl>
          </a:graphicData>
        </a:graphic>
      </p:graphicFrame>
      <p:sp>
        <p:nvSpPr>
          <p:cNvPr id="3" name="Rectangle 2"/>
          <p:cNvSpPr/>
          <p:nvPr/>
        </p:nvSpPr>
        <p:spPr>
          <a:xfrm>
            <a:off x="6483312" y="832368"/>
            <a:ext cx="4316493" cy="3693319"/>
          </a:xfrm>
          <a:prstGeom prst="rect">
            <a:avLst/>
          </a:prstGeom>
        </p:spPr>
        <p:txBody>
          <a:bodyPr wrap="square">
            <a:spAutoFit/>
          </a:bodyPr>
          <a:lstStyle/>
          <a:p>
            <a:r>
              <a:rPr lang="uk-UA" smtClean="0"/>
              <a:t>На достатньо коротких масивах, лінійний прохід ефективніший за обхід дерева.</a:t>
            </a:r>
          </a:p>
          <a:p>
            <a:endParaRPr lang="uk-UA"/>
          </a:p>
          <a:p>
            <a:r>
              <a:rPr lang="uk-UA" smtClean="0"/>
              <a:t>Але! </a:t>
            </a:r>
          </a:p>
          <a:p>
            <a:r>
              <a:rPr lang="uk-UA" smtClean="0"/>
              <a:t>На </a:t>
            </a:r>
            <a:r>
              <a:rPr lang="en-US" smtClean="0"/>
              <a:t>ARMv7 </a:t>
            </a:r>
            <a:r>
              <a:rPr lang="uk-UA" smtClean="0"/>
              <a:t>це 55 </a:t>
            </a:r>
            <a:r>
              <a:rPr lang="en-US" smtClean="0"/>
              <a:t>vs</a:t>
            </a:r>
            <a:r>
              <a:rPr lang="uk-UA" smtClean="0"/>
              <a:t> 14 тобто дерево ефективніше.</a:t>
            </a:r>
          </a:p>
          <a:p>
            <a:endParaRPr lang="uk-UA"/>
          </a:p>
          <a:p>
            <a:r>
              <a:rPr lang="uk-UA"/>
              <a:t>8 64-бітних чисел – це 64 байти.</a:t>
            </a:r>
          </a:p>
          <a:p>
            <a:endParaRPr lang="uk-UA"/>
          </a:p>
          <a:p>
            <a:r>
              <a:rPr lang="uk-UA"/>
              <a:t>64 байти – розмір </a:t>
            </a:r>
            <a:r>
              <a:rPr lang="uk-UA" smtClean="0"/>
              <a:t>кеш-лінії на </a:t>
            </a:r>
            <a:r>
              <a:rPr lang="en-US" smtClean="0"/>
              <a:t>Intel i7</a:t>
            </a:r>
            <a:r>
              <a:rPr lang="uk-UA" smtClean="0"/>
              <a:t>.</a:t>
            </a:r>
            <a:endParaRPr lang="uk-UA"/>
          </a:p>
          <a:p>
            <a:endParaRPr lang="uk-UA"/>
          </a:p>
          <a:p>
            <a:r>
              <a:rPr lang="uk-UA"/>
              <a:t>Совпадєніє?</a:t>
            </a:r>
          </a:p>
          <a:p>
            <a:endParaRPr lang="en-US"/>
          </a:p>
        </p:txBody>
      </p:sp>
      <p:pic>
        <p:nvPicPr>
          <p:cNvPr id="13314" name="Picture 2" descr="Image result for travers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11406" y="4525687"/>
            <a:ext cx="2156329" cy="184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48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541080" cy="461665"/>
          </a:xfrm>
          <a:prstGeom prst="rect">
            <a:avLst/>
          </a:prstGeom>
          <a:noFill/>
        </p:spPr>
        <p:txBody>
          <a:bodyPr wrap="none" rtlCol="0">
            <a:spAutoFit/>
          </a:bodyPr>
          <a:lstStyle/>
          <a:p>
            <a:r>
              <a:rPr lang="uk-UA" sz="2400" smtClean="0"/>
              <a:t>Стоп! Що я забув?</a:t>
            </a:r>
            <a:endParaRPr lang="en-US" sz="2400"/>
          </a:p>
        </p:txBody>
      </p:sp>
      <p:sp>
        <p:nvSpPr>
          <p:cNvPr id="3" name="Rectangle 2"/>
          <p:cNvSpPr/>
          <p:nvPr/>
        </p:nvSpPr>
        <p:spPr>
          <a:xfrm>
            <a:off x="8658101" y="5850236"/>
            <a:ext cx="2998439" cy="369332"/>
          </a:xfrm>
          <a:prstGeom prst="rect">
            <a:avLst/>
          </a:prstGeom>
        </p:spPr>
        <p:txBody>
          <a:bodyPr wrap="square">
            <a:spAutoFit/>
          </a:bodyPr>
          <a:lstStyle/>
          <a:p>
            <a:r>
              <a:rPr lang="uk-UA" smtClean="0"/>
              <a:t>Підказка: це дуже важливо!</a:t>
            </a:r>
            <a:endParaRPr lang="en-US"/>
          </a:p>
        </p:txBody>
      </p:sp>
      <p:pic>
        <p:nvPicPr>
          <p:cNvPr id="16388" name="Picture 4" descr="File:Canada Stop sig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081" y="1371598"/>
            <a:ext cx="4235445" cy="423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68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smtClean="0"/>
              <a:t>Який приклад швидший?</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4067874866"/>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solidFill>
                            <a:srgbClr val="C00000"/>
                          </a:solidFill>
                          <a:latin typeface="Lucida Console" panose="020B0609040504020204" pitchFamily="49" charset="0"/>
                        </a:rPr>
                        <a:t>std</a:t>
                      </a:r>
                      <a:r>
                        <a:rPr lang="en-US" sz="1050" b="1" smtClean="0">
                          <a:solidFill>
                            <a:srgbClr val="C00000"/>
                          </a:solidFill>
                          <a:latin typeface="Lucida Console" panose="020B0609040504020204" pitchFamily="49" charset="0"/>
                        </a:rPr>
                        <a:t>::</a:t>
                      </a:r>
                      <a:r>
                        <a:rPr lang="en-US" sz="1050" b="1" err="1" smtClean="0">
                          <a:solidFill>
                            <a:srgbClr val="C00000"/>
                          </a:solidFill>
                          <a:latin typeface="Lucida Console" panose="020B0609040504020204" pitchFamily="49" charset="0"/>
                        </a:rPr>
                        <a:t>unordered_set</a:t>
                      </a:r>
                      <a:r>
                        <a:rPr lang="en-US" sz="1050" smtClean="0">
                          <a:latin typeface="Lucida Console" panose="020B0609040504020204" pitchFamily="49" charset="0"/>
                        </a:rPr>
                        <a:t>&lt;uint64_t&gt;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return </a:t>
                      </a:r>
                      <a:r>
                        <a:rPr lang="en-US" sz="1050" err="1" smtClean="0">
                          <a:latin typeface="Lucida Console" panose="020B0609040504020204" pitchFamily="49" charset="0"/>
                        </a:rPr>
                        <a:t>magic_numbers.find</a:t>
                      </a:r>
                      <a:r>
                        <a:rPr lang="en-US" sz="1050" smtClean="0">
                          <a:latin typeface="Lucida Console" panose="020B0609040504020204" pitchFamily="49" charset="0"/>
                        </a:rPr>
                        <a:t>(</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magic_numbers.end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682974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376245" cy="461665"/>
          </a:xfrm>
          <a:prstGeom prst="rect">
            <a:avLst/>
          </a:prstGeom>
          <a:noFill/>
        </p:spPr>
        <p:txBody>
          <a:bodyPr wrap="none" rtlCol="0">
            <a:spAutoFit/>
          </a:bodyPr>
          <a:lstStyle/>
          <a:p>
            <a:r>
              <a:rPr lang="uk-UA" sz="2400" smtClean="0"/>
              <a:t>Лівий в</a:t>
            </a:r>
            <a:r>
              <a:rPr lang="en-US" sz="2400" smtClean="0"/>
              <a:t> </a:t>
            </a:r>
            <a:r>
              <a:rPr lang="en-US" sz="2400" smtClean="0">
                <a:solidFill>
                  <a:srgbClr val="C00000"/>
                </a:solidFill>
              </a:rPr>
              <a:t>2 </a:t>
            </a:r>
            <a:r>
              <a:rPr lang="uk-UA" sz="2400" smtClean="0">
                <a:solidFill>
                  <a:srgbClr val="C00000"/>
                </a:solidFill>
              </a:rPr>
              <a:t>рази</a:t>
            </a:r>
            <a:r>
              <a:rPr lang="en-US" sz="2400" smtClean="0">
                <a:solidFill>
                  <a:srgbClr val="C00000"/>
                </a:solidFill>
              </a:rPr>
              <a:t> </a:t>
            </a:r>
            <a:r>
              <a:rPr lang="uk-UA" sz="2400" smtClean="0"/>
              <a:t>швидший</a:t>
            </a:r>
            <a:endParaRPr lang="en-US" sz="2400"/>
          </a:p>
        </p:txBody>
      </p:sp>
      <p:graphicFrame>
        <p:nvGraphicFramePr>
          <p:cNvPr id="4" name="Table 3"/>
          <p:cNvGraphicFramePr>
            <a:graphicFrameLocks noGrp="1"/>
          </p:cNvGraphicFramePr>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b="1" err="1" smtClean="0">
                          <a:latin typeface="Lucida Console" panose="020B0609040504020204" pitchFamily="49" charset="0"/>
                        </a:rPr>
                        <a:t>std</a:t>
                      </a:r>
                      <a:r>
                        <a:rPr lang="en-US" sz="1050" b="1" smtClean="0">
                          <a:latin typeface="Lucida Console" panose="020B0609040504020204" pitchFamily="49" charset="0"/>
                        </a:rPr>
                        <a:t>::</a:t>
                      </a:r>
                      <a:r>
                        <a:rPr lang="en-US" sz="1050" b="1" err="1" smtClean="0">
                          <a:latin typeface="Lucida Console" panose="020B0609040504020204" pitchFamily="49" charset="0"/>
                        </a:rPr>
                        <a:t>unordered_set</a:t>
                      </a:r>
                      <a:r>
                        <a:rPr lang="en-US" sz="1050" smtClean="0">
                          <a:latin typeface="Lucida Console" panose="020B0609040504020204" pitchFamily="49" charset="0"/>
                        </a:rPr>
                        <a:t>&lt;uint64_t&gt;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return </a:t>
                      </a:r>
                      <a:r>
                        <a:rPr lang="en-US" sz="1050" err="1" smtClean="0">
                          <a:latin typeface="Lucida Console" panose="020B0609040504020204" pitchFamily="49" charset="0"/>
                        </a:rPr>
                        <a:t>magic_numbers.find</a:t>
                      </a:r>
                      <a:r>
                        <a:rPr lang="en-US" sz="1050" smtClean="0">
                          <a:latin typeface="Lucida Console" panose="020B0609040504020204" pitchFamily="49" charset="0"/>
                        </a:rPr>
                        <a:t>(</a:t>
                      </a:r>
                      <a:r>
                        <a:rPr lang="en-US" sz="1050" err="1" smtClean="0">
                          <a:latin typeface="Lucida Console" panose="020B0609040504020204" pitchFamily="49" charset="0"/>
                        </a:rPr>
                        <a:t>magic_number</a:t>
                      </a:r>
                      <a:r>
                        <a:rPr lang="en-US" sz="1050" smtClean="0">
                          <a:latin typeface="Lucida Console" panose="020B0609040504020204" pitchFamily="49" charset="0"/>
                        </a:rPr>
                        <a:t>)</a:t>
                      </a:r>
                    </a:p>
                    <a:p>
                      <a:r>
                        <a:rPr lang="en-US" sz="1050" smtClean="0">
                          <a:latin typeface="Lucida Console" panose="020B0609040504020204" pitchFamily="49" charset="0"/>
                        </a:rPr>
                        <a:t>    != </a:t>
                      </a:r>
                      <a:r>
                        <a:rPr lang="en-US" sz="1050" err="1" smtClean="0">
                          <a:latin typeface="Lucida Console" panose="020B0609040504020204" pitchFamily="49" charset="0"/>
                        </a:rPr>
                        <a:t>magic_numbers.end</a:t>
                      </a:r>
                      <a:r>
                        <a:rPr lang="en-US" sz="1050" smtClean="0">
                          <a:latin typeface="Lucida Console" panose="020B0609040504020204" pitchFamily="49" charset="0"/>
                        </a:rPr>
                        <a:t>();</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726002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36925793"/>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const</a:t>
                      </a:r>
                      <a:r>
                        <a:rPr lang="en-US" sz="1050" b="1" smtClean="0">
                          <a:solidFill>
                            <a:srgbClr val="C00000"/>
                          </a:solidFill>
                          <a:latin typeface="Lucida Console" panose="020B0609040504020204" pitchFamily="49" charset="0"/>
                        </a:rPr>
                        <a:t> unordered_set</a:t>
                      </a:r>
                      <a:r>
                        <a:rPr lang="en-US" sz="1050" smtClean="0">
                          <a:latin typeface="Lucida Console" panose="020B0609040504020204" pitchFamily="49" charset="0"/>
                        </a:rPr>
                        <a:t>&lt;uint64_t, 8&gt; magic_numbers</a:t>
                      </a: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endParaRPr lang="uk-UA" sz="1050" smtClean="0">
                        <a:latin typeface="Lucida Console" panose="020B0609040504020204" pitchFamily="49" charset="0"/>
                      </a:endParaRPr>
                    </a:p>
                    <a:p>
                      <a:endParaRPr lang="uk-UA" sz="1050" smtClean="0">
                        <a:latin typeface="Lucida Console" panose="020B0609040504020204" pitchFamily="49" charset="0"/>
                      </a:endParaRPr>
                    </a:p>
                  </a:txBody>
                  <a:tcPr/>
                </a:tc>
              </a:tr>
            </a:tbl>
          </a:graphicData>
        </a:graphic>
      </p:graphicFrame>
      <p:sp>
        <p:nvSpPr>
          <p:cNvPr id="3" name="Rectangle 2"/>
          <p:cNvSpPr/>
          <p:nvPr/>
        </p:nvSpPr>
        <p:spPr>
          <a:xfrm>
            <a:off x="6483312" y="832368"/>
            <a:ext cx="4786050" cy="2308324"/>
          </a:xfrm>
          <a:prstGeom prst="rect">
            <a:avLst/>
          </a:prstGeom>
        </p:spPr>
        <p:txBody>
          <a:bodyPr wrap="square">
            <a:spAutoFit/>
          </a:bodyPr>
          <a:lstStyle/>
          <a:p>
            <a:r>
              <a:rPr lang="uk-UA" smtClean="0"/>
              <a:t>На достатньо коротких масивах, обчислення хеш-функції дорожче за прох</a:t>
            </a:r>
            <a:r>
              <a:rPr lang="uk-UA"/>
              <a:t>і</a:t>
            </a:r>
            <a:r>
              <a:rPr lang="uk-UA" smtClean="0"/>
              <a:t>д.</a:t>
            </a:r>
          </a:p>
          <a:p>
            <a:endParaRPr lang="uk-UA"/>
          </a:p>
          <a:p>
            <a:r>
              <a:rPr lang="uk-UA" smtClean="0"/>
              <a:t>Алгоритмічна складність не дорівнює практичній ефективності.</a:t>
            </a:r>
          </a:p>
          <a:p>
            <a:endParaRPr lang="uk-UA"/>
          </a:p>
          <a:p>
            <a:r>
              <a:rPr lang="uk-UA" smtClean="0"/>
              <a:t>Вибір стандартних контейнерів і алгоритмів має залежати від конетксту задачі.</a:t>
            </a:r>
          </a:p>
        </p:txBody>
      </p:sp>
      <p:pic>
        <p:nvPicPr>
          <p:cNvPr id="12292" name="Picture 4" descr="Image result for tra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6020" y="4807481"/>
            <a:ext cx="1650984" cy="165098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955" y="5381114"/>
            <a:ext cx="1916416" cy="95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10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399614" cy="461665"/>
          </a:xfrm>
          <a:prstGeom prst="rect">
            <a:avLst/>
          </a:prstGeom>
          <a:noFill/>
        </p:spPr>
        <p:txBody>
          <a:bodyPr wrap="none" rtlCol="0">
            <a:spAutoFit/>
          </a:bodyPr>
          <a:lstStyle/>
          <a:p>
            <a:r>
              <a:rPr lang="uk-UA" sz="2400" smtClean="0"/>
              <a:t>Підсумки</a:t>
            </a:r>
            <a:endParaRPr lang="en-US" sz="2400"/>
          </a:p>
        </p:txBody>
      </p:sp>
      <p:sp>
        <p:nvSpPr>
          <p:cNvPr id="6" name="Rectangle 5"/>
          <p:cNvSpPr/>
          <p:nvPr/>
        </p:nvSpPr>
        <p:spPr>
          <a:xfrm>
            <a:off x="848630" y="1197460"/>
            <a:ext cx="9901747" cy="1200329"/>
          </a:xfrm>
          <a:prstGeom prst="rect">
            <a:avLst/>
          </a:prstGeom>
        </p:spPr>
        <p:txBody>
          <a:bodyPr wrap="square">
            <a:spAutoFit/>
          </a:bodyPr>
          <a:lstStyle/>
          <a:p>
            <a:pPr marL="342900" indent="-342900">
              <a:buAutoNum type="arabicPeriod"/>
            </a:pPr>
            <a:r>
              <a:rPr lang="uk-UA" smtClean="0"/>
              <a:t>Круто коли бенчмарк міряє швидкодію коду </a:t>
            </a:r>
            <a:r>
              <a:rPr lang="uk-UA" smtClean="0"/>
              <a:t>(який працює в контексті </a:t>
            </a:r>
            <a:r>
              <a:rPr lang="uk-UA" smtClean="0"/>
              <a:t>генератора).</a:t>
            </a:r>
          </a:p>
          <a:p>
            <a:pPr marL="342900" indent="-342900">
              <a:buAutoNum type="arabicPeriod"/>
            </a:pPr>
            <a:r>
              <a:rPr lang="uk-UA" smtClean="0"/>
              <a:t>Мікрооптимізації працюють тільки в контексті процесора і компілятора.</a:t>
            </a:r>
          </a:p>
          <a:p>
            <a:pPr marL="342900" indent="-342900">
              <a:buAutoNum type="arabicPeriod"/>
            </a:pPr>
            <a:r>
              <a:rPr lang="uk-UA" smtClean="0"/>
              <a:t>Алгоритмічні оптимізації працюють тільки в контексті задачі.</a:t>
            </a:r>
          </a:p>
          <a:p>
            <a:pPr marL="342900" indent="-342900">
              <a:buAutoNum type="arabicPeriod"/>
            </a:pPr>
            <a:r>
              <a:rPr lang="uk-UA" smtClean="0"/>
              <a:t>Інтуіція не працює*</a:t>
            </a:r>
          </a:p>
        </p:txBody>
      </p:sp>
      <p:sp>
        <p:nvSpPr>
          <p:cNvPr id="3" name="TextBox 2"/>
          <p:cNvSpPr txBox="1"/>
          <p:nvPr/>
        </p:nvSpPr>
        <p:spPr>
          <a:xfrm>
            <a:off x="5982393" y="4823853"/>
            <a:ext cx="5547360" cy="1323439"/>
          </a:xfrm>
          <a:prstGeom prst="rect">
            <a:avLst/>
          </a:prstGeom>
          <a:noFill/>
        </p:spPr>
        <p:txBody>
          <a:bodyPr wrap="square" rtlCol="0">
            <a:spAutoFit/>
          </a:bodyPr>
          <a:lstStyle/>
          <a:p>
            <a:r>
              <a:rPr lang="en-US" sz="1600" smtClean="0"/>
              <a:t>* - </a:t>
            </a:r>
            <a:r>
              <a:rPr lang="uk-UA" sz="1600" smtClean="0"/>
              <a:t>Теоретично можна натренуватися оптимізувати код </a:t>
            </a:r>
            <a:r>
              <a:rPr lang="en-US" sz="1600" smtClean="0"/>
              <a:t> </a:t>
            </a:r>
          </a:p>
          <a:p>
            <a:r>
              <a:rPr lang="en-US" sz="1600"/>
              <a:t> </a:t>
            </a:r>
            <a:r>
              <a:rPr lang="en-US" sz="1600" smtClean="0"/>
              <a:t>     </a:t>
            </a:r>
            <a:r>
              <a:rPr lang="uk-UA" sz="1600" smtClean="0"/>
              <a:t>без замірів, але компілятори і процесори зміняться </a:t>
            </a:r>
            <a:endParaRPr lang="en-US" sz="1600" smtClean="0"/>
          </a:p>
          <a:p>
            <a:r>
              <a:rPr lang="en-US" sz="1600"/>
              <a:t> </a:t>
            </a:r>
            <a:r>
              <a:rPr lang="en-US" sz="1600" smtClean="0"/>
              <a:t>     </a:t>
            </a:r>
            <a:r>
              <a:rPr lang="uk-UA" sz="1600" smtClean="0"/>
              <a:t>швидше ніж закінчиться тренування.</a:t>
            </a:r>
          </a:p>
          <a:p>
            <a:endParaRPr lang="en-US" sz="1600" smtClean="0"/>
          </a:p>
          <a:p>
            <a:r>
              <a:rPr lang="en-US" sz="1600" smtClean="0"/>
              <a:t>      Deep learning FTW?</a:t>
            </a:r>
            <a:endParaRPr lang="en-US" sz="1600"/>
          </a:p>
        </p:txBody>
      </p:sp>
    </p:spTree>
    <p:extLst>
      <p:ext uri="{BB962C8B-B14F-4D97-AF65-F5344CB8AC3E}">
        <p14:creationId xmlns:p14="http://schemas.microsoft.com/office/powerpoint/2010/main" val="4170486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032240" cy="461665"/>
          </a:xfrm>
          <a:prstGeom prst="rect">
            <a:avLst/>
          </a:prstGeom>
          <a:noFill/>
        </p:spPr>
        <p:txBody>
          <a:bodyPr wrap="none" rtlCol="0">
            <a:spAutoFit/>
          </a:bodyPr>
          <a:lstStyle/>
          <a:p>
            <a:r>
              <a:rPr lang="en-US" sz="2400" smtClean="0"/>
              <a:t>P. S. </a:t>
            </a:r>
            <a:r>
              <a:rPr lang="uk-UA" sz="2400" smtClean="0"/>
              <a:t>Приклад-чемпіон</a:t>
            </a:r>
            <a:endParaRPr lang="en-US" sz="2400"/>
          </a:p>
        </p:txBody>
      </p:sp>
      <p:pic>
        <p:nvPicPr>
          <p:cNvPr id="10242" name="Picture 2" descr="athlete sport ribbon white background champion victory full sports young competition 1st figure body handsome wear leotard fitness muscle length won strength achieve action adult athletic caucasian happiness isolated lope one outfit person reached stripe success successful triumph cartoon character joint standing shoulder male arm line clip art hand graphics shoe finger neck sportswear abdomen ang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5201" y="832368"/>
            <a:ext cx="3342886" cy="543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99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977371" cy="461665"/>
          </a:xfrm>
          <a:prstGeom prst="rect">
            <a:avLst/>
          </a:prstGeom>
          <a:noFill/>
        </p:spPr>
        <p:txBody>
          <a:bodyPr wrap="none" rtlCol="0">
            <a:spAutoFit/>
          </a:bodyPr>
          <a:lstStyle/>
          <a:p>
            <a:r>
              <a:rPr lang="uk-UA" sz="2400" smtClean="0"/>
              <a:t>Наскільки правий швидший?</a:t>
            </a:r>
            <a:endParaRPr lang="en-US" sz="2400"/>
          </a:p>
        </p:txBody>
      </p:sp>
      <p:graphicFrame>
        <p:nvGraphicFramePr>
          <p:cNvPr id="4" name="Table 3"/>
          <p:cNvGraphicFramePr>
            <a:graphicFrameLocks noGrp="1"/>
          </p:cNvGraphicFramePr>
          <p:nvPr>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static uint64_t magic_numbers[8] = {</a:t>
                      </a:r>
                    </a:p>
                    <a:p>
                      <a:r>
                        <a:rPr lang="en-US" sz="1050" smtClean="0">
                          <a:latin typeface="Lucida Console" panose="020B0609040504020204" pitchFamily="49" charset="0"/>
                        </a:rPr>
                        <a:t>    0x3336313832393437,</a:t>
                      </a:r>
                    </a:p>
                    <a:p>
                      <a:r>
                        <a:rPr lang="en-US" sz="1050" smtClean="0">
                          <a:latin typeface="Lucida Console" panose="020B0609040504020204" pitchFamily="49" charset="0"/>
                        </a:rPr>
                        <a:t>    0x3134333832373639,</a:t>
                      </a:r>
                    </a:p>
                    <a:p>
                      <a:r>
                        <a:rPr lang="en-US" sz="1050" smtClean="0">
                          <a:latin typeface="Lucida Console" panose="020B0609040504020204" pitchFamily="49" charset="0"/>
                        </a:rPr>
                        <a:t>    0x3734393238313633,</a:t>
                      </a:r>
                    </a:p>
                    <a:p>
                      <a:r>
                        <a:rPr lang="en-US" sz="1050" smtClean="0">
                          <a:latin typeface="Lucida Console" panose="020B0609040504020204" pitchFamily="49" charset="0"/>
                        </a:rPr>
                        <a:t>    0x3936373238333431,</a:t>
                      </a:r>
                    </a:p>
                    <a:p>
                      <a:r>
                        <a:rPr lang="en-US" sz="1050" smtClean="0">
                          <a:latin typeface="Lucida Console" panose="020B0609040504020204" pitchFamily="49" charset="0"/>
                        </a:rPr>
                        <a:t>    0x3332393436313837,</a:t>
                      </a:r>
                    </a:p>
                    <a:p>
                      <a:r>
                        <a:rPr lang="en-US" sz="1050" smtClean="0">
                          <a:latin typeface="Lucida Console" panose="020B0609040504020204" pitchFamily="49" charset="0"/>
                        </a:rPr>
                        <a:t>    0x3938333436373231,</a:t>
                      </a:r>
                    </a:p>
                    <a:p>
                      <a:r>
                        <a:rPr lang="en-US" sz="1050" smtClean="0">
                          <a:latin typeface="Lucida Console" panose="020B0609040504020204" pitchFamily="49" charset="0"/>
                        </a:rPr>
                        <a:t>    0x3738313634393233,</a:t>
                      </a:r>
                    </a:p>
                    <a:p>
                      <a:r>
                        <a:rPr lang="en-US" sz="1050" smtClean="0">
                          <a:latin typeface="Lucida Console" panose="020B0609040504020204" pitchFamily="49" charset="0"/>
                        </a:rPr>
                        <a:t>    0x3132373634333839,</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static uint64_t magic_number(const char sq[9]) {</a:t>
                      </a:r>
                    </a:p>
                    <a:p>
                      <a:r>
                        <a:rPr lang="en-US" sz="1050" smtClean="0">
                          <a:latin typeface="Lucida Console" panose="020B0609040504020204" pitchFamily="49" charset="0"/>
                        </a:rPr>
                        <a:t>    uint32_t a, b;</a:t>
                      </a:r>
                    </a:p>
                    <a:p>
                      <a:r>
                        <a:rPr lang="en-US" sz="1050" smtClean="0">
                          <a:latin typeface="Lucida Console" panose="020B0609040504020204" pitchFamily="49" charset="0"/>
                        </a:rPr>
                        <a:t>    memcpy(&amp;a, sq, sizeof(uint32_t));</a:t>
                      </a:r>
                    </a:p>
                    <a:p>
                      <a:r>
                        <a:rPr lang="en-US" sz="1050" smtClean="0">
                          <a:latin typeface="Lucida Console" panose="020B0609040504020204" pitchFamily="49" charset="0"/>
                        </a:rPr>
                        <a:t>    memcpy(&amp;b, sq + 5, sizeof(uint32_t));</a:t>
                      </a:r>
                    </a:p>
                    <a:p>
                      <a:r>
                        <a:rPr lang="en-US" sz="1050" smtClean="0">
                          <a:latin typeface="Lucida Console" panose="020B0609040504020204" pitchFamily="49" charset="0"/>
                        </a:rPr>
                        <a:t>    return ((uint64_t)a &lt;&lt; 32) + b;</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check_if_magic(const std::string&amp; square) {</a:t>
                      </a:r>
                    </a:p>
                    <a:p>
                      <a:r>
                        <a:rPr lang="en-US" sz="1050" smtClean="0">
                          <a:latin typeface="Lucida Console" panose="020B0609040504020204" pitchFamily="49" charset="0"/>
                        </a:rPr>
                        <a:t>    const auto* sq = square.data();</a:t>
                      </a:r>
                    </a:p>
                    <a:p>
                      <a:r>
                        <a:rPr lang="en-US" sz="1050" smtClean="0">
                          <a:latin typeface="Lucida Console" panose="020B0609040504020204" pitchFamily="49" charset="0"/>
                        </a:rPr>
                        <a:t>    if (sq[4]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int index = sq[0] &amp; 7 | (sq[1] &gt;&gt; 1) &amp; 1;</a:t>
                      </a:r>
                    </a:p>
                    <a:p>
                      <a:r>
                        <a:rPr lang="en-US" sz="1050" smtClean="0">
                          <a:latin typeface="Lucida Console" panose="020B0609040504020204" pitchFamily="49" charset="0"/>
                        </a:rPr>
                        <a:t>    return magic_numbers[index] == magic_number(sq);</a:t>
                      </a:r>
                    </a:p>
                    <a:p>
                      <a:r>
                        <a:rPr lang="en-US" sz="1050" smtClean="0">
                          <a:latin typeface="Lucida Console" panose="020B0609040504020204" pitchFamily="49" charset="0"/>
                        </a:rPr>
                        <a:t>}</a:t>
                      </a:r>
                      <a:endParaRPr lang="uk-UA" sz="1050" smtClean="0">
                        <a:latin typeface="Lucida Console" panose="020B0609040504020204" pitchFamily="49" charset="0"/>
                      </a:endParaRPr>
                    </a:p>
                    <a:p>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Proposed</a:t>
                      </a:r>
                      <a:r>
                        <a:rPr lang="en-US" sz="1050" baseline="0" smtClean="0">
                          <a:latin typeface="Lucida Console" panose="020B0609040504020204" pitchFamily="49" charset="0"/>
                        </a:rPr>
                        <a:t> by </a:t>
                      </a:r>
                      <a:r>
                        <a:rPr lang="en-US" sz="1050" baseline="0" smtClean="0">
                          <a:latin typeface="Lucida Console" panose="020B0609040504020204" pitchFamily="49" charset="0"/>
                          <a:hlinkClick r:id="rId2"/>
                        </a:rPr>
                        <a:t>kocsis1david</a:t>
                      </a:r>
                      <a:r>
                        <a:rPr lang="en-US" sz="1050" baseline="0" smtClean="0">
                          <a:latin typeface="Lucida Console" panose="020B0609040504020204" pitchFamily="49" charset="0"/>
                        </a:rPr>
                        <a:t> from Reddit.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4201329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643399" cy="461665"/>
          </a:xfrm>
          <a:prstGeom prst="rect">
            <a:avLst/>
          </a:prstGeom>
          <a:noFill/>
        </p:spPr>
        <p:txBody>
          <a:bodyPr wrap="none" rtlCol="0">
            <a:spAutoFit/>
          </a:bodyPr>
          <a:lstStyle/>
          <a:p>
            <a:r>
              <a:rPr lang="uk-UA" sz="2400" smtClean="0">
                <a:solidFill>
                  <a:srgbClr val="C00000"/>
                </a:solidFill>
              </a:rPr>
              <a:t>В три </a:t>
            </a:r>
            <a:r>
              <a:rPr lang="uk-UA" sz="2400" smtClean="0">
                <a:solidFill>
                  <a:srgbClr val="C00000"/>
                </a:solidFill>
              </a:rPr>
              <a:t>рази!</a:t>
            </a:r>
            <a:endParaRPr lang="en-US" sz="2400">
              <a:solidFill>
                <a:srgbClr val="C00000"/>
              </a:solidFill>
            </a:endParaRPr>
          </a:p>
        </p:txBody>
      </p:sp>
      <p:graphicFrame>
        <p:nvGraphicFramePr>
          <p:cNvPr id="4" name="Table 3"/>
          <p:cNvGraphicFramePr>
            <a:graphicFrameLocks noGrp="1"/>
          </p:cNvGraphicFramePr>
          <p:nvPr>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::array&lt;uint64_t, 8&gt; </a:t>
                      </a:r>
                      <a:r>
                        <a:rPr lang="en-US" sz="1050" err="1" smtClean="0">
                          <a:latin typeface="Lucida Console" panose="020B0609040504020204" pitchFamily="49" charset="0"/>
                        </a:rPr>
                        <a:t>magic_numbers</a:t>
                      </a:r>
                      <a:endParaRPr lang="en-US" sz="1050" smtClean="0">
                        <a:latin typeface="Lucida Console" panose="020B0609040504020204" pitchFamily="49" charset="0"/>
                      </a:endParaRPr>
                    </a:p>
                    <a:p>
                      <a:r>
                        <a:rPr lang="en-US" sz="1050" smtClean="0">
                          <a:latin typeface="Lucida Console" panose="020B0609040504020204" pitchFamily="49" charset="0"/>
                        </a:rPr>
                        <a:t>{</a:t>
                      </a:r>
                    </a:p>
                    <a:p>
                      <a:r>
                        <a:rPr lang="en-US" sz="1050" smtClean="0">
                          <a:latin typeface="Lucida Console" panose="020B0609040504020204" pitchFamily="49" charset="0"/>
                        </a:rPr>
                        <a:t>  3545515123101087289, 3690191062107239479,</a:t>
                      </a:r>
                    </a:p>
                    <a:p>
                      <a:r>
                        <a:rPr lang="en-US" sz="1050" smtClean="0">
                          <a:latin typeface="Lucida Console" panose="020B0609040504020204" pitchFamily="49" charset="0"/>
                        </a:rPr>
                        <a:t>  3544956562637535289, 3978984379655991859,</a:t>
                      </a:r>
                    </a:p>
                    <a:p>
                      <a:r>
                        <a:rPr lang="en-US" sz="1050" smtClean="0">
                          <a:latin typeface="Lucida Console" panose="020B0609040504020204" pitchFamily="49" charset="0"/>
                        </a:rPr>
                        <a:t>  3689073941180135479, 4123101758198592049,</a:t>
                      </a:r>
                    </a:p>
                    <a:p>
                      <a:r>
                        <a:rPr lang="en-US" sz="1050" smtClean="0">
                          <a:latin typeface="Lucida Console" panose="020B0609040504020204" pitchFamily="49" charset="0"/>
                        </a:rPr>
                        <a:t>  3977867258728887859, 4122543197735040049</a:t>
                      </a:r>
                    </a:p>
                    <a:p>
                      <a:r>
                        <a:rPr lang="en-US" sz="1050" smtClean="0">
                          <a:latin typeface="Lucida Console" panose="020B0609040504020204" pitchFamily="49" charset="0"/>
                        </a:rPr>
                        <a:t>};</a:t>
                      </a:r>
                    </a:p>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a:t>
                      </a:r>
                      <a:r>
                        <a:rPr lang="en-US" sz="1050" err="1" smtClean="0">
                          <a:latin typeface="Lucida Console" panose="020B0609040504020204" pitchFamily="49" charset="0"/>
                        </a:rPr>
                        <a:t>sq</a:t>
                      </a:r>
                      <a:r>
                        <a:rPr lang="en-US" sz="1050" smtClean="0">
                          <a:latin typeface="Lucida Console" panose="020B0609040504020204" pitchFamily="49" charset="0"/>
                        </a:rPr>
                        <a:t>)</a:t>
                      </a:r>
                    </a:p>
                    <a:p>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sq</a:t>
                      </a:r>
                      <a:r>
                        <a:rPr lang="en-US" sz="1050" smtClean="0">
                          <a:latin typeface="Lucida Console" panose="020B0609040504020204" pitchFamily="49" charset="0"/>
                        </a:rPr>
                        <a:t>[4]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uint64_t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&lt;&lt;= 32;</a:t>
                      </a:r>
                    </a:p>
                    <a:p>
                      <a:r>
                        <a:rPr lang="en-US" sz="1050" smtClean="0">
                          <a:latin typeface="Lucida Console" panose="020B0609040504020204" pitchFamily="49" charset="0"/>
                        </a:rPr>
                        <a:t>  </a:t>
                      </a:r>
                      <a:r>
                        <a:rPr lang="en-US" sz="1050" err="1" smtClean="0">
                          <a:latin typeface="Lucida Console" panose="020B0609040504020204" pitchFamily="49" charset="0"/>
                        </a:rPr>
                        <a:t>magic_number</a:t>
                      </a:r>
                      <a:r>
                        <a:rPr lang="en-US" sz="1050" smtClean="0">
                          <a:latin typeface="Lucida Console" panose="020B0609040504020204" pitchFamily="49" charset="0"/>
                        </a:rPr>
                        <a:t> +=</a:t>
                      </a:r>
                    </a:p>
                    <a:p>
                      <a:r>
                        <a:rPr lang="en-US" sz="1050" smtClean="0">
                          <a:latin typeface="Lucida Console" panose="020B0609040504020204" pitchFamily="49" charset="0"/>
                        </a:rPr>
                        <a:t>    *(</a:t>
                      </a:r>
                      <a:r>
                        <a:rPr lang="en-US" sz="1050" err="1" smtClean="0">
                          <a:latin typeface="Lucida Console" panose="020B0609040504020204" pitchFamily="49" charset="0"/>
                        </a:rPr>
                        <a:t>reinterpret_cast</a:t>
                      </a:r>
                      <a:r>
                        <a:rPr lang="en-US" sz="1050" smtClean="0">
                          <a:latin typeface="Lucida Console" panose="020B0609040504020204" pitchFamily="49" charset="0"/>
                        </a:rPr>
                        <a:t>&lt;</a:t>
                      </a:r>
                      <a:r>
                        <a:rPr lang="en-US" sz="1050" err="1" smtClean="0">
                          <a:latin typeface="Lucida Console" panose="020B0609040504020204" pitchFamily="49" charset="0"/>
                        </a:rPr>
                        <a:t>const</a:t>
                      </a:r>
                      <a:r>
                        <a:rPr lang="en-US" sz="1050" smtClean="0">
                          <a:latin typeface="Lucida Console" panose="020B0609040504020204" pitchFamily="49" charset="0"/>
                        </a:rPr>
                        <a:t> uint32_t*&gt;</a:t>
                      </a:r>
                    </a:p>
                    <a:p>
                      <a:r>
                        <a:rPr lang="en-US" sz="1050" smtClean="0">
                          <a:latin typeface="Lucida Console" panose="020B0609040504020204" pitchFamily="49" charset="0"/>
                        </a:rPr>
                        <a:t>      (</a:t>
                      </a:r>
                      <a:r>
                        <a:rPr lang="en-US" sz="1050" err="1" smtClean="0">
                          <a:latin typeface="Lucida Console" panose="020B0609040504020204" pitchFamily="49" charset="0"/>
                        </a:rPr>
                        <a:t>sq.data</a:t>
                      </a:r>
                      <a:r>
                        <a:rPr lang="en-US" sz="1050" smtClean="0">
                          <a:latin typeface="Lucida Console" panose="020B0609040504020204" pitchFamily="49" charset="0"/>
                        </a:rPr>
                        <a:t>()+5));</a:t>
                      </a:r>
                    </a:p>
                    <a:p>
                      <a:endParaRPr lang="en-US" sz="1050" smtClean="0">
                        <a:latin typeface="Lucida Console" panose="020B0609040504020204" pitchFamily="49" charset="0"/>
                      </a:endParaRPr>
                    </a:p>
                    <a:p>
                      <a:r>
                        <a:rPr lang="en-US" sz="1050" smtClean="0">
                          <a:latin typeface="Lucida Console" panose="020B0609040504020204" pitchFamily="49" charset="0"/>
                        </a:rPr>
                        <a:t>  for(auto </a:t>
                      </a:r>
                      <a:r>
                        <a:rPr lang="en-US" sz="1050" err="1" smtClean="0">
                          <a:latin typeface="Lucida Console" panose="020B0609040504020204" pitchFamily="49" charset="0"/>
                        </a:rPr>
                        <a:t>i</a:t>
                      </a:r>
                      <a:r>
                        <a:rPr lang="en-US" sz="1050" smtClean="0">
                          <a:latin typeface="Lucida Console" panose="020B0609040504020204" pitchFamily="49" charset="0"/>
                        </a:rPr>
                        <a:t> = 0u; </a:t>
                      </a:r>
                      <a:r>
                        <a:rPr lang="en-US" sz="1050" err="1" smtClean="0">
                          <a:latin typeface="Lucida Console" panose="020B0609040504020204" pitchFamily="49" charset="0"/>
                        </a:rPr>
                        <a:t>i</a:t>
                      </a:r>
                      <a:r>
                        <a:rPr lang="en-US" sz="1050" smtClean="0">
                          <a:latin typeface="Lucida Console" panose="020B0609040504020204" pitchFamily="49" charset="0"/>
                        </a:rPr>
                        <a:t> &lt; 8; ++</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if(</a:t>
                      </a:r>
                      <a:r>
                        <a:rPr lang="en-US" sz="1050" err="1" smtClean="0">
                          <a:latin typeface="Lucida Console" panose="020B0609040504020204" pitchFamily="49" charset="0"/>
                        </a:rPr>
                        <a:t>magic_number</a:t>
                      </a:r>
                      <a:r>
                        <a:rPr lang="en-US" sz="1050" smtClean="0">
                          <a:latin typeface="Lucida Console" panose="020B0609040504020204" pitchFamily="49" charset="0"/>
                        </a:rPr>
                        <a:t> == </a:t>
                      </a:r>
                      <a:r>
                        <a:rPr lang="en-US" sz="1050" err="1" smtClean="0">
                          <a:latin typeface="Lucida Console" panose="020B0609040504020204" pitchFamily="49" charset="0"/>
                        </a:rPr>
                        <a:t>magic_numbers</a:t>
                      </a:r>
                      <a:r>
                        <a:rPr lang="en-US" sz="1050" smtClean="0">
                          <a:latin typeface="Lucida Console" panose="020B0609040504020204" pitchFamily="49" charset="0"/>
                        </a:rPr>
                        <a:t>[</a:t>
                      </a:r>
                      <a:r>
                        <a:rPr lang="en-US" sz="1050" err="1" smtClean="0">
                          <a:latin typeface="Lucida Console" panose="020B0609040504020204" pitchFamily="49" charset="0"/>
                        </a:rPr>
                        <a:t>i</a:t>
                      </a:r>
                      <a:r>
                        <a:rPr lang="en-US" sz="1050" smtClean="0">
                          <a:latin typeface="Lucida Console" panose="020B0609040504020204" pitchFamily="49" charset="0"/>
                        </a:rPr>
                        <a:t>])</a:t>
                      </a:r>
                    </a:p>
                    <a:p>
                      <a:r>
                        <a:rPr lang="en-US" sz="1050" smtClean="0">
                          <a:latin typeface="Lucida Console" panose="020B0609040504020204" pitchFamily="49" charset="0"/>
                        </a:rPr>
                        <a:t>      return true;</a:t>
                      </a:r>
                    </a:p>
                    <a:p>
                      <a:r>
                        <a:rPr lang="en-US" sz="1050" smtClean="0">
                          <a:latin typeface="Lucida Console" panose="020B0609040504020204" pitchFamily="49" charset="0"/>
                        </a:rPr>
                        <a:t>  return false;</a:t>
                      </a:r>
                    </a:p>
                    <a:p>
                      <a:r>
                        <a:rPr lang="en-US" sz="1050" smtClean="0">
                          <a:latin typeface="Lucida Console" panose="020B0609040504020204" pitchFamily="49" charset="0"/>
                        </a:rPr>
                        <a:t>}</a:t>
                      </a:r>
                      <a:endParaRPr lang="en-US" sz="1050">
                        <a:latin typeface="Lucida Console" panose="020B0609040504020204" pitchFamily="49" charset="0"/>
                      </a:endParaRPr>
                    </a:p>
                  </a:txBody>
                  <a:tcPr/>
                </a:tc>
                <a:tc>
                  <a:txBody>
                    <a:bodyPr/>
                    <a:lstStyle/>
                    <a:p>
                      <a:r>
                        <a:rPr lang="en-US" sz="1050" smtClean="0">
                          <a:latin typeface="Lucida Console" panose="020B0609040504020204" pitchFamily="49" charset="0"/>
                        </a:rPr>
                        <a:t>static uint64_t magic_numbers[8] = {</a:t>
                      </a:r>
                    </a:p>
                    <a:p>
                      <a:r>
                        <a:rPr lang="en-US" sz="1050" smtClean="0">
                          <a:latin typeface="Lucida Console" panose="020B0609040504020204" pitchFamily="49" charset="0"/>
                        </a:rPr>
                        <a:t>    0x3336313832393437,</a:t>
                      </a:r>
                    </a:p>
                    <a:p>
                      <a:r>
                        <a:rPr lang="en-US" sz="1050" smtClean="0">
                          <a:latin typeface="Lucida Console" panose="020B0609040504020204" pitchFamily="49" charset="0"/>
                        </a:rPr>
                        <a:t>    0x3134333832373639,</a:t>
                      </a:r>
                    </a:p>
                    <a:p>
                      <a:r>
                        <a:rPr lang="en-US" sz="1050" smtClean="0">
                          <a:latin typeface="Lucida Console" panose="020B0609040504020204" pitchFamily="49" charset="0"/>
                        </a:rPr>
                        <a:t>    0x3734393238313633,</a:t>
                      </a:r>
                    </a:p>
                    <a:p>
                      <a:r>
                        <a:rPr lang="en-US" sz="1050" smtClean="0">
                          <a:latin typeface="Lucida Console" panose="020B0609040504020204" pitchFamily="49" charset="0"/>
                        </a:rPr>
                        <a:t>    0x3936373238333431,</a:t>
                      </a:r>
                    </a:p>
                    <a:p>
                      <a:r>
                        <a:rPr lang="en-US" sz="1050" smtClean="0">
                          <a:latin typeface="Lucida Console" panose="020B0609040504020204" pitchFamily="49" charset="0"/>
                        </a:rPr>
                        <a:t>    0x3332393436313837,</a:t>
                      </a:r>
                    </a:p>
                    <a:p>
                      <a:r>
                        <a:rPr lang="en-US" sz="1050" smtClean="0">
                          <a:latin typeface="Lucida Console" panose="020B0609040504020204" pitchFamily="49" charset="0"/>
                        </a:rPr>
                        <a:t>    0x3938333436373231,</a:t>
                      </a:r>
                    </a:p>
                    <a:p>
                      <a:r>
                        <a:rPr lang="en-US" sz="1050" smtClean="0">
                          <a:latin typeface="Lucida Console" panose="020B0609040504020204" pitchFamily="49" charset="0"/>
                        </a:rPr>
                        <a:t>    0x3738313634393233,</a:t>
                      </a:r>
                    </a:p>
                    <a:p>
                      <a:r>
                        <a:rPr lang="en-US" sz="1050" smtClean="0">
                          <a:latin typeface="Lucida Console" panose="020B0609040504020204" pitchFamily="49" charset="0"/>
                        </a:rPr>
                        <a:t>    0x3132373634333839,</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static uint64_t magic_number(const char sq[9]) {</a:t>
                      </a:r>
                    </a:p>
                    <a:p>
                      <a:r>
                        <a:rPr lang="en-US" sz="1050" smtClean="0">
                          <a:latin typeface="Lucida Console" panose="020B0609040504020204" pitchFamily="49" charset="0"/>
                        </a:rPr>
                        <a:t>    uint32_t a, b;</a:t>
                      </a:r>
                    </a:p>
                    <a:p>
                      <a:r>
                        <a:rPr lang="en-US" sz="1050" smtClean="0">
                          <a:latin typeface="Lucida Console" panose="020B0609040504020204" pitchFamily="49" charset="0"/>
                        </a:rPr>
                        <a:t>    memcpy(&amp;a, sq, sizeof(uint32_t));</a:t>
                      </a:r>
                    </a:p>
                    <a:p>
                      <a:r>
                        <a:rPr lang="en-US" sz="1050" smtClean="0">
                          <a:latin typeface="Lucida Console" panose="020B0609040504020204" pitchFamily="49" charset="0"/>
                        </a:rPr>
                        <a:t>    memcpy(&amp;b, sq + 5, sizeof(uint32_t));</a:t>
                      </a:r>
                    </a:p>
                    <a:p>
                      <a:r>
                        <a:rPr lang="en-US" sz="1050" smtClean="0">
                          <a:latin typeface="Lucida Console" panose="020B0609040504020204" pitchFamily="49" charset="0"/>
                        </a:rPr>
                        <a:t>    return ((uint64_t)a &lt;&lt; 32) + b;</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check_if_magic(const std::string&amp; square) {</a:t>
                      </a:r>
                    </a:p>
                    <a:p>
                      <a:r>
                        <a:rPr lang="en-US" sz="1050" smtClean="0">
                          <a:latin typeface="Lucida Console" panose="020B0609040504020204" pitchFamily="49" charset="0"/>
                        </a:rPr>
                        <a:t>    const auto* sq = square.data();</a:t>
                      </a:r>
                    </a:p>
                    <a:p>
                      <a:r>
                        <a:rPr lang="en-US" sz="1050" smtClean="0">
                          <a:latin typeface="Lucida Console" panose="020B0609040504020204" pitchFamily="49" charset="0"/>
                        </a:rPr>
                        <a:t>    if (sq[4]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int index = sq[0] &amp; 7 | (sq[1] &gt;&gt; 1) &amp; 1;</a:t>
                      </a:r>
                    </a:p>
                    <a:p>
                      <a:r>
                        <a:rPr lang="en-US" sz="1050" smtClean="0">
                          <a:latin typeface="Lucida Console" panose="020B0609040504020204" pitchFamily="49" charset="0"/>
                        </a:rPr>
                        <a:t>    return magic_numbers[index] == magic_number(sq);</a:t>
                      </a:r>
                    </a:p>
                    <a:p>
                      <a:r>
                        <a:rPr lang="en-US" sz="1050" smtClean="0">
                          <a:latin typeface="Lucida Console" panose="020B0609040504020204" pitchFamily="49" charset="0"/>
                        </a:rPr>
                        <a:t>}</a:t>
                      </a:r>
                      <a:endParaRPr lang="uk-UA" sz="1050" smtClean="0">
                        <a:latin typeface="Lucida Console" panose="020B0609040504020204" pitchFamily="49" charset="0"/>
                      </a:endParaRPr>
                    </a:p>
                    <a:p>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Proposed</a:t>
                      </a:r>
                      <a:r>
                        <a:rPr lang="en-US" sz="1050" baseline="0" smtClean="0">
                          <a:latin typeface="Lucida Console" panose="020B0609040504020204" pitchFamily="49" charset="0"/>
                        </a:rPr>
                        <a:t> by </a:t>
                      </a:r>
                      <a:r>
                        <a:rPr lang="en-US" sz="1050" baseline="0" smtClean="0">
                          <a:latin typeface="Lucida Console" panose="020B0609040504020204" pitchFamily="49" charset="0"/>
                          <a:hlinkClick r:id="rId2"/>
                        </a:rPr>
                        <a:t>kocsis1david</a:t>
                      </a:r>
                      <a:r>
                        <a:rPr lang="en-US" sz="1050" baseline="0" smtClean="0">
                          <a:latin typeface="Lucida Console" panose="020B0609040504020204" pitchFamily="49" charset="0"/>
                        </a:rPr>
                        <a:t> from Reddit.</a:t>
                      </a:r>
                      <a:endParaRPr lang="en-US" sz="105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1956639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static uint64_t magic_numbers[8] = {</a:t>
                      </a:r>
                    </a:p>
                    <a:p>
                      <a:r>
                        <a:rPr lang="en-US" sz="1050" smtClean="0">
                          <a:latin typeface="Lucida Console" panose="020B0609040504020204" pitchFamily="49" charset="0"/>
                        </a:rPr>
                        <a:t>    0x3336313832393437,</a:t>
                      </a:r>
                    </a:p>
                    <a:p>
                      <a:r>
                        <a:rPr lang="en-US" sz="1050" smtClean="0">
                          <a:latin typeface="Lucida Console" panose="020B0609040504020204" pitchFamily="49" charset="0"/>
                        </a:rPr>
                        <a:t>    0x3134333832373639,</a:t>
                      </a:r>
                    </a:p>
                    <a:p>
                      <a:r>
                        <a:rPr lang="en-US" sz="1050" smtClean="0">
                          <a:latin typeface="Lucida Console" panose="020B0609040504020204" pitchFamily="49" charset="0"/>
                        </a:rPr>
                        <a:t>    0x3734393238313633,</a:t>
                      </a:r>
                    </a:p>
                    <a:p>
                      <a:r>
                        <a:rPr lang="en-US" sz="1050" smtClean="0">
                          <a:latin typeface="Lucida Console" panose="020B0609040504020204" pitchFamily="49" charset="0"/>
                        </a:rPr>
                        <a:t>    0x3936373238333431,</a:t>
                      </a:r>
                    </a:p>
                    <a:p>
                      <a:r>
                        <a:rPr lang="en-US" sz="1050" smtClean="0">
                          <a:latin typeface="Lucida Console" panose="020B0609040504020204" pitchFamily="49" charset="0"/>
                        </a:rPr>
                        <a:t>    0x3332393436313837,</a:t>
                      </a:r>
                    </a:p>
                    <a:p>
                      <a:r>
                        <a:rPr lang="en-US" sz="1050" smtClean="0">
                          <a:latin typeface="Lucida Console" panose="020B0609040504020204" pitchFamily="49" charset="0"/>
                        </a:rPr>
                        <a:t>    0x3938333436373231,</a:t>
                      </a:r>
                    </a:p>
                    <a:p>
                      <a:r>
                        <a:rPr lang="en-US" sz="1050" smtClean="0">
                          <a:latin typeface="Lucida Console" panose="020B0609040504020204" pitchFamily="49" charset="0"/>
                        </a:rPr>
                        <a:t>    0x3738313634393233,</a:t>
                      </a:r>
                    </a:p>
                    <a:p>
                      <a:r>
                        <a:rPr lang="en-US" sz="1050" smtClean="0">
                          <a:latin typeface="Lucida Console" panose="020B0609040504020204" pitchFamily="49" charset="0"/>
                        </a:rPr>
                        <a:t>    0x3132373634333839,</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static uint64_t magic_number(const char sq[9]) {</a:t>
                      </a:r>
                    </a:p>
                    <a:p>
                      <a:r>
                        <a:rPr lang="en-US" sz="1050" smtClean="0">
                          <a:latin typeface="Lucida Console" panose="020B0609040504020204" pitchFamily="49" charset="0"/>
                        </a:rPr>
                        <a:t>    uint32_t a, b;</a:t>
                      </a:r>
                    </a:p>
                    <a:p>
                      <a:r>
                        <a:rPr lang="en-US" sz="1050" smtClean="0">
                          <a:latin typeface="Lucida Console" panose="020B0609040504020204" pitchFamily="49" charset="0"/>
                        </a:rPr>
                        <a:t>    memcpy(&amp;a, sq, sizeof(uint32_t));</a:t>
                      </a:r>
                    </a:p>
                    <a:p>
                      <a:r>
                        <a:rPr lang="en-US" sz="1050" smtClean="0">
                          <a:latin typeface="Lucida Console" panose="020B0609040504020204" pitchFamily="49" charset="0"/>
                        </a:rPr>
                        <a:t>    memcpy(&amp;b, sq + 5, sizeof(uint32_t));</a:t>
                      </a:r>
                    </a:p>
                    <a:p>
                      <a:r>
                        <a:rPr lang="en-US" sz="1050" smtClean="0">
                          <a:latin typeface="Lucida Console" panose="020B0609040504020204" pitchFamily="49" charset="0"/>
                        </a:rPr>
                        <a:t>    return ((uint64_t)a &lt;&lt; 32) + b;</a:t>
                      </a:r>
                    </a:p>
                    <a:p>
                      <a:r>
                        <a:rPr lang="en-US" sz="1050" smtClean="0">
                          <a:latin typeface="Lucida Console" panose="020B0609040504020204" pitchFamily="49" charset="0"/>
                        </a:rPr>
                        <a:t>}</a:t>
                      </a:r>
                    </a:p>
                    <a:p>
                      <a:endParaRPr lang="en-US" sz="1050" smtClean="0">
                        <a:latin typeface="Lucida Console" panose="020B0609040504020204" pitchFamily="49" charset="0"/>
                      </a:endParaRPr>
                    </a:p>
                    <a:p>
                      <a:r>
                        <a:rPr lang="en-US" sz="1050" smtClean="0">
                          <a:latin typeface="Lucida Console" panose="020B0609040504020204" pitchFamily="49" charset="0"/>
                        </a:rPr>
                        <a:t>bool check_if_magic(const std::string&amp; square) {</a:t>
                      </a:r>
                    </a:p>
                    <a:p>
                      <a:r>
                        <a:rPr lang="en-US" sz="1050" smtClean="0">
                          <a:latin typeface="Lucida Console" panose="020B0609040504020204" pitchFamily="49" charset="0"/>
                        </a:rPr>
                        <a:t>    const auto* sq = square.data();</a:t>
                      </a:r>
                    </a:p>
                    <a:p>
                      <a:r>
                        <a:rPr lang="en-US" sz="1050" smtClean="0">
                          <a:latin typeface="Lucida Console" panose="020B0609040504020204" pitchFamily="49" charset="0"/>
                        </a:rPr>
                        <a:t>    if (sq[4] != '5')</a:t>
                      </a:r>
                    </a:p>
                    <a:p>
                      <a:r>
                        <a:rPr lang="en-US" sz="1050" smtClean="0">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int index = sq[0] &amp; 7 | (sq[1] &gt;&gt; 1) &amp; 1;</a:t>
                      </a:r>
                    </a:p>
                    <a:p>
                      <a:r>
                        <a:rPr lang="en-US" sz="1050" smtClean="0">
                          <a:latin typeface="Lucida Console" panose="020B0609040504020204" pitchFamily="49" charset="0"/>
                        </a:rPr>
                        <a:t>    return magic_numbers[index] == magic_number(sq);</a:t>
                      </a:r>
                    </a:p>
                    <a:p>
                      <a:r>
                        <a:rPr lang="en-US" sz="1050" smtClean="0">
                          <a:latin typeface="Lucida Console" panose="020B0609040504020204" pitchFamily="49" charset="0"/>
                        </a:rPr>
                        <a:t>}</a:t>
                      </a:r>
                      <a:endParaRPr lang="uk-UA" sz="1050" smtClean="0">
                        <a:latin typeface="Lucida Console" panose="020B0609040504020204" pitchFamily="49" charset="0"/>
                      </a:endParaRPr>
                    </a:p>
                    <a:p>
                      <a:endParaRPr lang="uk-UA" sz="1050" smtClean="0">
                        <a:latin typeface="Lucida Console" panose="020B0609040504020204" pitchFamily="49" charset="0"/>
                      </a:endParaRPr>
                    </a:p>
                    <a:p>
                      <a:r>
                        <a:rPr lang="uk-UA" sz="1050" smtClean="0">
                          <a:latin typeface="Lucida Console" panose="020B0609040504020204" pitchFamily="49" charset="0"/>
                        </a:rPr>
                        <a:t>// </a:t>
                      </a:r>
                      <a:r>
                        <a:rPr lang="en-US" sz="1050" smtClean="0">
                          <a:latin typeface="Lucida Console" panose="020B0609040504020204" pitchFamily="49" charset="0"/>
                        </a:rPr>
                        <a:t>Proposed</a:t>
                      </a:r>
                      <a:r>
                        <a:rPr lang="en-US" sz="1050" baseline="0" smtClean="0">
                          <a:latin typeface="Lucida Console" panose="020B0609040504020204" pitchFamily="49" charset="0"/>
                        </a:rPr>
                        <a:t> by </a:t>
                      </a:r>
                      <a:r>
                        <a:rPr lang="en-US" sz="1050" baseline="0" smtClean="0">
                          <a:latin typeface="Lucida Console" panose="020B0609040504020204" pitchFamily="49" charset="0"/>
                          <a:hlinkClick r:id="rId2"/>
                        </a:rPr>
                        <a:t>kocsis1david</a:t>
                      </a:r>
                      <a:r>
                        <a:rPr lang="en-US" sz="1050" baseline="0" smtClean="0">
                          <a:latin typeface="Lucida Console" panose="020B0609040504020204" pitchFamily="49" charset="0"/>
                        </a:rPr>
                        <a:t> from Reddit.</a:t>
                      </a:r>
                      <a:endParaRPr lang="en-US" sz="1050" smtClean="0">
                        <a:latin typeface="Lucida Console" panose="020B0609040504020204" pitchFamily="49" charset="0"/>
                      </a:endParaRPr>
                    </a:p>
                    <a:p>
                      <a:endParaRPr lang="uk-UA" sz="1050" smtClean="0">
                        <a:latin typeface="Lucida Console" panose="020B0609040504020204" pitchFamily="49" charset="0"/>
                      </a:endParaRPr>
                    </a:p>
                  </a:txBody>
                  <a:tcPr/>
                </a:tc>
              </a:tr>
            </a:tbl>
          </a:graphicData>
        </a:graphic>
      </p:graphicFrame>
      <p:sp>
        <p:nvSpPr>
          <p:cNvPr id="5" name="Rectangle 4"/>
          <p:cNvSpPr/>
          <p:nvPr/>
        </p:nvSpPr>
        <p:spPr>
          <a:xfrm>
            <a:off x="6483312" y="832368"/>
            <a:ext cx="4786050" cy="369332"/>
          </a:xfrm>
          <a:prstGeom prst="rect">
            <a:avLst/>
          </a:prstGeom>
        </p:spPr>
        <p:txBody>
          <a:bodyPr wrap="square">
            <a:spAutoFit/>
          </a:bodyPr>
          <a:lstStyle/>
          <a:p>
            <a:r>
              <a:rPr lang="uk-UA" smtClean="0"/>
              <a:t>Я сам не розумію як воно працює</a:t>
            </a:r>
            <a:endParaRPr lang="en-US"/>
          </a:p>
        </p:txBody>
      </p:sp>
      <p:sp>
        <p:nvSpPr>
          <p:cNvPr id="6" name="Rectangle 5"/>
          <p:cNvSpPr/>
          <p:nvPr/>
        </p:nvSpPr>
        <p:spPr>
          <a:xfrm>
            <a:off x="9430214" y="5750579"/>
            <a:ext cx="2393604" cy="707886"/>
          </a:xfrm>
          <a:prstGeom prst="rect">
            <a:avLst/>
          </a:prstGeom>
        </p:spPr>
        <p:txBody>
          <a:bodyPr wrap="none">
            <a:spAutoFit/>
          </a:bodyPr>
          <a:lstStyle/>
          <a:p>
            <a:r>
              <a:rPr lang="en-US" altLang="ja-JP" sz="4000">
                <a:solidFill>
                  <a:srgbClr val="000000"/>
                </a:solidFill>
                <a:latin typeface="helvetica neue"/>
              </a:rPr>
              <a:t>¯\_(</a:t>
            </a:r>
            <a:r>
              <a:rPr lang="ja-JP" altLang="en-US" sz="4000">
                <a:solidFill>
                  <a:srgbClr val="000000"/>
                </a:solidFill>
                <a:latin typeface="helvetica neue"/>
              </a:rPr>
              <a:t>ツ</a:t>
            </a:r>
            <a:r>
              <a:rPr lang="en-US" altLang="ja-JP" sz="4000">
                <a:solidFill>
                  <a:srgbClr val="000000"/>
                </a:solidFill>
                <a:latin typeface="helvetica neue"/>
              </a:rPr>
              <a:t>)_/¯</a:t>
            </a:r>
            <a:endParaRPr lang="en-US" sz="4000"/>
          </a:p>
        </p:txBody>
      </p:sp>
    </p:spTree>
    <p:extLst>
      <p:ext uri="{BB962C8B-B14F-4D97-AF65-F5344CB8AC3E}">
        <p14:creationId xmlns:p14="http://schemas.microsoft.com/office/powerpoint/2010/main" val="2097504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614545" cy="461665"/>
          </a:xfrm>
          <a:prstGeom prst="rect">
            <a:avLst/>
          </a:prstGeom>
          <a:noFill/>
        </p:spPr>
        <p:txBody>
          <a:bodyPr wrap="none" rtlCol="0">
            <a:spAutoFit/>
          </a:bodyPr>
          <a:lstStyle/>
          <a:p>
            <a:r>
              <a:rPr lang="uk-UA" sz="2400" dirty="0" smtClean="0"/>
              <a:t>Посилання</a:t>
            </a:r>
            <a:endParaRPr lang="en-US" sz="2400" dirty="0"/>
          </a:p>
        </p:txBody>
      </p:sp>
      <p:sp>
        <p:nvSpPr>
          <p:cNvPr id="3" name="Rectangle 2"/>
          <p:cNvSpPr/>
          <p:nvPr/>
        </p:nvSpPr>
        <p:spPr>
          <a:xfrm>
            <a:off x="913378" y="1145190"/>
            <a:ext cx="7631384" cy="2123658"/>
          </a:xfrm>
          <a:prstGeom prst="rect">
            <a:avLst/>
          </a:prstGeom>
        </p:spPr>
        <p:txBody>
          <a:bodyPr wrap="none">
            <a:spAutoFit/>
          </a:bodyPr>
          <a:lstStyle/>
          <a:p>
            <a:pPr marL="285750" indent="-285750">
              <a:spcAft>
                <a:spcPts val="2400"/>
              </a:spcAft>
              <a:buFont typeface="Arial" panose="020B0604020202020204" pitchFamily="34" charset="0"/>
              <a:buChar char="•"/>
            </a:pPr>
            <a:r>
              <a:rPr lang="en-US" dirty="0">
                <a:hlinkClick r:id="rId2"/>
              </a:rPr>
              <a:t>Challenge your performance intuition with C++ </a:t>
            </a:r>
            <a:r>
              <a:rPr lang="en-US" dirty="0" smtClean="0">
                <a:hlinkClick r:id="rId2"/>
              </a:rPr>
              <a:t>operators</a:t>
            </a:r>
            <a:endParaRPr lang="uk-UA" dirty="0" smtClean="0">
              <a:hlinkClick r:id="rId3"/>
            </a:endParaRPr>
          </a:p>
          <a:p>
            <a:pPr marL="285750" indent="-285750">
              <a:spcAft>
                <a:spcPts val="2400"/>
              </a:spcAft>
              <a:buFont typeface="Arial" panose="020B0604020202020204" pitchFamily="34" charset="0"/>
              <a:buChar char="•"/>
            </a:pPr>
            <a:r>
              <a:rPr lang="en-US" dirty="0">
                <a:hlinkClick r:id="rId4"/>
              </a:rPr>
              <a:t>C++ magic squares demystified with </a:t>
            </a:r>
            <a:r>
              <a:rPr lang="en-US" dirty="0" err="1">
                <a:hlinkClick r:id="rId4"/>
              </a:rPr>
              <a:t>Valgrind</a:t>
            </a:r>
            <a:r>
              <a:rPr lang="en-US" dirty="0">
                <a:hlinkClick r:id="rId4"/>
              </a:rPr>
              <a:t> and disassembly</a:t>
            </a:r>
            <a:endParaRPr lang="uk-UA" dirty="0" smtClean="0">
              <a:hlinkClick r:id="rId3"/>
            </a:endParaRPr>
          </a:p>
          <a:p>
            <a:pPr marL="285750" indent="-285750">
              <a:spcAft>
                <a:spcPts val="2400"/>
              </a:spcAft>
              <a:buFont typeface="Arial" panose="020B0604020202020204" pitchFamily="34" charset="0"/>
              <a:buChar char="•"/>
            </a:pPr>
            <a:r>
              <a:rPr lang="en-US" dirty="0" smtClean="0">
                <a:hlinkClick r:id="rId3"/>
              </a:rPr>
              <a:t>Learning </a:t>
            </a:r>
            <a:r>
              <a:rPr lang="en-US" dirty="0">
                <a:hlinkClick r:id="rId3"/>
              </a:rPr>
              <a:t>the value of good benchmarking technique with C++ magic squares</a:t>
            </a:r>
            <a:endParaRPr lang="en-US" dirty="0"/>
          </a:p>
          <a:p>
            <a:pPr marL="285750" indent="-285750">
              <a:spcAft>
                <a:spcPts val="2400"/>
              </a:spcAft>
              <a:buFont typeface="Arial" panose="020B0604020202020204" pitchFamily="34" charset="0"/>
              <a:buChar char="•"/>
            </a:pPr>
            <a:endParaRPr lang="en-US" dirty="0"/>
          </a:p>
        </p:txBody>
      </p:sp>
    </p:spTree>
    <p:extLst>
      <p:ext uri="{BB962C8B-B14F-4D97-AF65-F5344CB8AC3E}">
        <p14:creationId xmlns:p14="http://schemas.microsoft.com/office/powerpoint/2010/main" val="1781403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715265" cy="461665"/>
          </a:xfrm>
          <a:prstGeom prst="rect">
            <a:avLst/>
          </a:prstGeom>
          <a:noFill/>
        </p:spPr>
        <p:txBody>
          <a:bodyPr wrap="none" rtlCol="0">
            <a:spAutoFit/>
          </a:bodyPr>
          <a:lstStyle/>
          <a:p>
            <a:r>
              <a:rPr lang="uk-UA" sz="2400" smtClean="0"/>
              <a:t>Процесор, компілятор, оптимізації</a:t>
            </a:r>
            <a:endParaRPr lang="en-US" sz="2400"/>
          </a:p>
        </p:txBody>
      </p:sp>
      <p:sp>
        <p:nvSpPr>
          <p:cNvPr id="4" name="Rectangle 3"/>
          <p:cNvSpPr/>
          <p:nvPr/>
        </p:nvSpPr>
        <p:spPr>
          <a:xfrm>
            <a:off x="1357353" y="2255793"/>
            <a:ext cx="6100709" cy="1200329"/>
          </a:xfrm>
          <a:prstGeom prst="rect">
            <a:avLst/>
          </a:prstGeom>
        </p:spPr>
        <p:txBody>
          <a:bodyPr wrap="none">
            <a:spAutoFit/>
          </a:bodyPr>
          <a:lstStyle/>
          <a:p>
            <a:pPr marL="285750" indent="-285750">
              <a:buFont typeface="Arial" panose="020B0604020202020204" pitchFamily="34" charset="0"/>
              <a:buChar char="•"/>
            </a:pPr>
            <a:r>
              <a:rPr lang="pt-BR" sz="2400"/>
              <a:t>Intel(R) Core(TM) i7-7700HQ CPU @ 2.80GHz</a:t>
            </a:r>
            <a:endParaRPr lang="uk-UA" sz="2400" smtClean="0">
              <a:solidFill>
                <a:srgbClr val="24292E"/>
              </a:solidFill>
            </a:endParaRPr>
          </a:p>
          <a:p>
            <a:pPr marL="285750" indent="-285750">
              <a:buFont typeface="Arial" panose="020B0604020202020204" pitchFamily="34" charset="0"/>
              <a:buChar char="•"/>
            </a:pPr>
            <a:r>
              <a:rPr lang="en-US" sz="2400" smtClean="0">
                <a:solidFill>
                  <a:srgbClr val="24292E"/>
                </a:solidFill>
              </a:rPr>
              <a:t>g</a:t>
            </a:r>
            <a:r>
              <a:rPr lang="en-US" sz="2400">
                <a:solidFill>
                  <a:srgbClr val="24292E"/>
                </a:solidFill>
              </a:rPr>
              <a:t>++ </a:t>
            </a:r>
            <a:r>
              <a:rPr lang="uk-UA" sz="2400" smtClean="0">
                <a:solidFill>
                  <a:srgbClr val="24292E"/>
                </a:solidFill>
              </a:rPr>
              <a:t>5.4.0</a:t>
            </a:r>
          </a:p>
          <a:p>
            <a:pPr marL="285750" indent="-285750">
              <a:buFont typeface="Arial" panose="020B0604020202020204" pitchFamily="34" charset="0"/>
              <a:buChar char="•"/>
            </a:pPr>
            <a:r>
              <a:rPr lang="uk-UA" sz="2400" smtClean="0">
                <a:solidFill>
                  <a:srgbClr val="24292E"/>
                </a:solidFill>
              </a:rPr>
              <a:t>-</a:t>
            </a:r>
            <a:r>
              <a:rPr lang="en-US" sz="2400" smtClean="0">
                <a:solidFill>
                  <a:srgbClr val="24292E"/>
                </a:solidFill>
              </a:rPr>
              <a:t>O2</a:t>
            </a:r>
            <a:endParaRPr lang="en-US" sz="240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1300" y="3638550"/>
            <a:ext cx="3569730" cy="257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064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3488455" cy="461665"/>
          </a:xfrm>
          <a:prstGeom prst="rect">
            <a:avLst/>
          </a:prstGeom>
          <a:noFill/>
        </p:spPr>
        <p:txBody>
          <a:bodyPr wrap="none" rtlCol="0">
            <a:spAutoFit/>
          </a:bodyPr>
          <a:lstStyle/>
          <a:p>
            <a:r>
              <a:rPr lang="uk-UA" sz="2400" dirty="0" smtClean="0"/>
              <a:t>Який приклад швидший?</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903608739"/>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accent6">
                              <a:lumMod val="50000"/>
                            </a:schemeClr>
                          </a:solidFill>
                          <a:latin typeface="Lucida Console" panose="020B0609040504020204" pitchFamily="49" charset="0"/>
                        </a:rPr>
                        <a:t>  if ((square[0] + square[1] + square[2] != '5'*3)</a:t>
                      </a:r>
                    </a:p>
                    <a:p>
                      <a:r>
                        <a:rPr lang="en-US" sz="1050" dirty="0" smtClean="0">
                          <a:solidFill>
                            <a:schemeClr val="accent6">
                              <a:lumMod val="50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square[3] + square[6] != '5'*3)</a:t>
                      </a:r>
                    </a:p>
                    <a:p>
                      <a:r>
                        <a:rPr lang="en-US" sz="1050" dirty="0" smtClean="0">
                          <a:solidFill>
                            <a:schemeClr val="accent6">
                              <a:lumMod val="50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square[4] + square[8] != '5'*3)</a:t>
                      </a:r>
                    </a:p>
                    <a:p>
                      <a:r>
                        <a:rPr lang="en-US" sz="1050" dirty="0" smtClean="0">
                          <a:solidFill>
                            <a:schemeClr val="accent6">
                              <a:lumMod val="50000"/>
                            </a:schemeClr>
                          </a:solidFill>
                          <a:latin typeface="Lucida Console" panose="020B0609040504020204" pitchFamily="49" charset="0"/>
                        </a:rPr>
                        <a:t>    || (square[2] + square[4] + square[6] != '5'*3))</a:t>
                      </a:r>
                    </a:p>
                    <a:p>
                      <a:r>
                        <a:rPr lang="en-US" sz="1050" dirty="0" smtClean="0">
                          <a:solidFill>
                            <a:schemeClr val="accent6">
                              <a:lumMod val="50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std</a:t>
                      </a:r>
                      <a:r>
                        <a:rPr lang="en-US" sz="1050" dirty="0" smtClean="0">
                          <a:solidFill>
                            <a:srgbClr val="C00000"/>
                          </a:solidFill>
                          <a:latin typeface="Lucida Console" panose="020B0609040504020204" pitchFamily="49" charset="0"/>
                        </a:rPr>
                        <a:t>::array&lt;</a:t>
                      </a:r>
                      <a:r>
                        <a:rPr lang="en-US" sz="1050" dirty="0" err="1" smtClean="0">
                          <a:solidFill>
                            <a:srgbClr val="C00000"/>
                          </a:solidFill>
                          <a:latin typeface="Lucida Console" panose="020B0609040504020204" pitchFamily="49" charset="0"/>
                        </a:rPr>
                        <a:t>int</a:t>
                      </a:r>
                      <a:r>
                        <a:rPr lang="en-US" sz="1050" dirty="0" smtClean="0">
                          <a:solidFill>
                            <a:srgbClr val="C00000"/>
                          </a:solidFill>
                          <a:latin typeface="Lucida Console" panose="020B0609040504020204" pitchFamily="49" charset="0"/>
                        </a:rPr>
                        <a:t>, 9&gt;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[square[</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]-'1'];</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if(</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1)</a:t>
                      </a:r>
                    </a:p>
                    <a:p>
                      <a:r>
                        <a:rPr lang="en-US" sz="1050" dirty="0" smtClean="0">
                          <a:solidFill>
                            <a:srgbClr val="C00000"/>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std</a:t>
                      </a:r>
                      <a:r>
                        <a:rPr lang="en-US" sz="1050" dirty="0" smtClean="0">
                          <a:solidFill>
                            <a:srgbClr val="C00000"/>
                          </a:solidFill>
                          <a:latin typeface="Lucida Console" panose="020B0609040504020204" pitchFamily="49" charset="0"/>
                        </a:rPr>
                        <a:t>::array&lt;</a:t>
                      </a:r>
                      <a:r>
                        <a:rPr lang="en-US" sz="1050" dirty="0" err="1" smtClean="0">
                          <a:solidFill>
                            <a:srgbClr val="C00000"/>
                          </a:solidFill>
                          <a:latin typeface="Lucida Console" panose="020B0609040504020204" pitchFamily="49" charset="0"/>
                        </a:rPr>
                        <a:t>int</a:t>
                      </a:r>
                      <a:r>
                        <a:rPr lang="en-US" sz="1050" dirty="0" smtClean="0">
                          <a:solidFill>
                            <a:srgbClr val="C00000"/>
                          </a:solidFill>
                          <a:latin typeface="Lucida Console" panose="020B0609040504020204" pitchFamily="49" charset="0"/>
                        </a:rPr>
                        <a:t>, 9&gt;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[square[</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]-'1'];</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if(</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1)</a:t>
                      </a:r>
                    </a:p>
                    <a:p>
                      <a:r>
                        <a:rPr lang="en-US" sz="1050" dirty="0" smtClean="0">
                          <a:solidFill>
                            <a:srgbClr val="C00000"/>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if ((square[0] + square[1] + square[2] != '5'*3)</a:t>
                      </a:r>
                    </a:p>
                    <a:p>
                      <a:r>
                        <a:rPr lang="en-US" sz="1050" dirty="0" smtClean="0">
                          <a:solidFill>
                            <a:schemeClr val="accent6">
                              <a:lumMod val="50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square[3] + square[6] != '5'*3)</a:t>
                      </a:r>
                    </a:p>
                    <a:p>
                      <a:r>
                        <a:rPr lang="en-US" sz="1050" dirty="0" smtClean="0">
                          <a:solidFill>
                            <a:schemeClr val="accent6">
                              <a:lumMod val="50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square[4] + square[8] != '5'*3)</a:t>
                      </a:r>
                    </a:p>
                    <a:p>
                      <a:r>
                        <a:rPr lang="en-US" sz="1050" dirty="0" smtClean="0">
                          <a:solidFill>
                            <a:schemeClr val="accent6">
                              <a:lumMod val="50000"/>
                            </a:schemeClr>
                          </a:solidFill>
                          <a:latin typeface="Lucida Console" panose="020B0609040504020204" pitchFamily="49" charset="0"/>
                        </a:rPr>
                        <a:t>    || (square[2] + square[4] + square[6] != '5'*3))</a:t>
                      </a:r>
                    </a:p>
                    <a:p>
                      <a:r>
                        <a:rPr lang="en-US" sz="1050" dirty="0" smtClean="0">
                          <a:solidFill>
                            <a:schemeClr val="accent6">
                              <a:lumMod val="50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Tree>
    <p:extLst>
      <p:ext uri="{BB962C8B-B14F-4D97-AF65-F5344CB8AC3E}">
        <p14:creationId xmlns:p14="http://schemas.microsoft.com/office/powerpoint/2010/main" val="255805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2082621" cy="461665"/>
          </a:xfrm>
          <a:prstGeom prst="rect">
            <a:avLst/>
          </a:prstGeom>
          <a:noFill/>
        </p:spPr>
        <p:txBody>
          <a:bodyPr wrap="none" rtlCol="0">
            <a:spAutoFit/>
          </a:bodyPr>
          <a:lstStyle/>
          <a:p>
            <a:r>
              <a:rPr lang="uk-UA" sz="2400" dirty="0" smtClean="0"/>
              <a:t>Лівий у </a:t>
            </a:r>
            <a:r>
              <a:rPr lang="en-US" sz="2400" dirty="0" smtClean="0"/>
              <a:t>5 </a:t>
            </a:r>
            <a:r>
              <a:rPr lang="uk-UA" sz="2400" dirty="0" smtClean="0"/>
              <a:t>разів</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99936807"/>
              </p:ext>
            </p:extLst>
          </p:nvPr>
        </p:nvGraphicFramePr>
        <p:xfrm>
          <a:off x="590376" y="832368"/>
          <a:ext cx="10950834" cy="5626097"/>
        </p:xfrm>
        <a:graphic>
          <a:graphicData uri="http://schemas.openxmlformats.org/drawingml/2006/table">
            <a:tbl>
              <a:tblPr firstRow="1" bandRow="1">
                <a:tableStyleId>{5940675A-B579-460E-94D1-54222C63F5DA}</a:tableStyleId>
              </a:tblPr>
              <a:tblGrid>
                <a:gridCol w="5475417"/>
                <a:gridCol w="5475417"/>
              </a:tblGrid>
              <a:tr h="5626097">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chemeClr val="accent6">
                              <a:lumMod val="50000"/>
                            </a:schemeClr>
                          </a:solidFill>
                          <a:latin typeface="Lucida Console" panose="020B0609040504020204" pitchFamily="49" charset="0"/>
                        </a:rPr>
                        <a:t>  if ((square[0] + square[1] + square[2] != '5'*3)</a:t>
                      </a:r>
                    </a:p>
                    <a:p>
                      <a:r>
                        <a:rPr lang="en-US" sz="1050" dirty="0" smtClean="0">
                          <a:solidFill>
                            <a:schemeClr val="accent6">
                              <a:lumMod val="50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square[3] + square[6] != '5'*3)</a:t>
                      </a:r>
                    </a:p>
                    <a:p>
                      <a:r>
                        <a:rPr lang="en-US" sz="1050" dirty="0" smtClean="0">
                          <a:solidFill>
                            <a:schemeClr val="accent6">
                              <a:lumMod val="50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square[4] + square[8] != '5'*3)</a:t>
                      </a:r>
                    </a:p>
                    <a:p>
                      <a:r>
                        <a:rPr lang="en-US" sz="1050" dirty="0" smtClean="0">
                          <a:solidFill>
                            <a:schemeClr val="accent6">
                              <a:lumMod val="50000"/>
                            </a:schemeClr>
                          </a:solidFill>
                          <a:latin typeface="Lucida Console" panose="020B0609040504020204" pitchFamily="49" charset="0"/>
                        </a:rPr>
                        <a:t>    || (square[2] + square[4] + square[6] != '5'*3))</a:t>
                      </a:r>
                    </a:p>
                    <a:p>
                      <a:r>
                        <a:rPr lang="en-US" sz="1050" dirty="0" smtClean="0">
                          <a:solidFill>
                            <a:schemeClr val="accent6">
                              <a:lumMod val="50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std</a:t>
                      </a:r>
                      <a:r>
                        <a:rPr lang="en-US" sz="1050" dirty="0" smtClean="0">
                          <a:solidFill>
                            <a:srgbClr val="C00000"/>
                          </a:solidFill>
                          <a:latin typeface="Lucida Console" panose="020B0609040504020204" pitchFamily="49" charset="0"/>
                        </a:rPr>
                        <a:t>::array&lt;</a:t>
                      </a:r>
                      <a:r>
                        <a:rPr lang="en-US" sz="1050" dirty="0" err="1" smtClean="0">
                          <a:solidFill>
                            <a:srgbClr val="C00000"/>
                          </a:solidFill>
                          <a:latin typeface="Lucida Console" panose="020B0609040504020204" pitchFamily="49" charset="0"/>
                        </a:rPr>
                        <a:t>int</a:t>
                      </a:r>
                      <a:r>
                        <a:rPr lang="en-US" sz="1050" dirty="0" smtClean="0">
                          <a:solidFill>
                            <a:srgbClr val="C00000"/>
                          </a:solidFill>
                          <a:latin typeface="Lucida Console" panose="020B0609040504020204" pitchFamily="49" charset="0"/>
                        </a:rPr>
                        <a:t>, 9&gt;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[square[</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]-'1'];</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if(</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1)</a:t>
                      </a:r>
                    </a:p>
                    <a:p>
                      <a:r>
                        <a:rPr lang="en-US" sz="1050" dirty="0" smtClean="0">
                          <a:solidFill>
                            <a:srgbClr val="C00000"/>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c>
                  <a:txBody>
                    <a:bodyPr/>
                    <a:lstStyle/>
                    <a:p>
                      <a:r>
                        <a:rPr lang="en-US" sz="1050" dirty="0" smtClean="0">
                          <a:latin typeface="Lucida Console" panose="020B0609040504020204" pitchFamily="49" charset="0"/>
                        </a:rPr>
                        <a:t>bool </a:t>
                      </a:r>
                      <a:r>
                        <a:rPr lang="en-US" sz="1050" dirty="0" err="1" smtClean="0">
                          <a:latin typeface="Lucida Console" panose="020B0609040504020204" pitchFamily="49" charset="0"/>
                        </a:rPr>
                        <a:t>check_if_magic</a:t>
                      </a:r>
                      <a:r>
                        <a:rPr lang="en-US" sz="1050" dirty="0" smtClean="0">
                          <a:latin typeface="Lucida Console" panose="020B0609040504020204" pitchFamily="49" charset="0"/>
                        </a:rPr>
                        <a:t>(</a:t>
                      </a:r>
                      <a:r>
                        <a:rPr lang="en-US" sz="1050" dirty="0" err="1" smtClean="0">
                          <a:latin typeface="Lucida Console" panose="020B0609040504020204" pitchFamily="49" charset="0"/>
                        </a:rPr>
                        <a:t>const</a:t>
                      </a:r>
                      <a:r>
                        <a:rPr lang="en-US" sz="1050" dirty="0" smtClean="0">
                          <a:latin typeface="Lucida Console" panose="020B0609040504020204" pitchFamily="49" charset="0"/>
                        </a:rPr>
                        <a:t> </a:t>
                      </a:r>
                      <a:r>
                        <a:rPr lang="en-US" sz="1050" dirty="0" err="1" smtClean="0">
                          <a:latin typeface="Lucida Console" panose="020B0609040504020204" pitchFamily="49" charset="0"/>
                        </a:rPr>
                        <a:t>std</a:t>
                      </a:r>
                      <a:r>
                        <a:rPr lang="en-US" sz="1050" dirty="0" smtClean="0">
                          <a:latin typeface="Lucida Console" panose="020B0609040504020204" pitchFamily="49" charset="0"/>
                        </a:rPr>
                        <a:t>::string&amp; square)</a:t>
                      </a:r>
                    </a:p>
                    <a:p>
                      <a:r>
                        <a:rPr lang="en-US" sz="1050" dirty="0" smtClean="0">
                          <a:latin typeface="Lucida Console" panose="020B0609040504020204" pitchFamily="49" charset="0"/>
                        </a:rPr>
                        <a:t>  {</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std</a:t>
                      </a:r>
                      <a:r>
                        <a:rPr lang="en-US" sz="1050" dirty="0" smtClean="0">
                          <a:solidFill>
                            <a:srgbClr val="C00000"/>
                          </a:solidFill>
                          <a:latin typeface="Lucida Console" panose="020B0609040504020204" pitchFamily="49" charset="0"/>
                        </a:rPr>
                        <a:t>::array&lt;</a:t>
                      </a:r>
                      <a:r>
                        <a:rPr lang="en-US" sz="1050" dirty="0" err="1" smtClean="0">
                          <a:solidFill>
                            <a:srgbClr val="C00000"/>
                          </a:solidFill>
                          <a:latin typeface="Lucida Console" panose="020B0609040504020204" pitchFamily="49" charset="0"/>
                        </a:rPr>
                        <a:t>int</a:t>
                      </a:r>
                      <a:r>
                        <a:rPr lang="en-US" sz="1050" dirty="0" smtClean="0">
                          <a:solidFill>
                            <a:srgbClr val="C00000"/>
                          </a:solidFill>
                          <a:latin typeface="Lucida Console" panose="020B0609040504020204" pitchFamily="49" charset="0"/>
                        </a:rPr>
                        <a:t>, 9&gt;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[square[</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]-'1'];</a:t>
                      </a:r>
                    </a:p>
                    <a:p>
                      <a:r>
                        <a:rPr lang="en-US" sz="1050" dirty="0" smtClean="0">
                          <a:solidFill>
                            <a:srgbClr val="C00000"/>
                          </a:solidFill>
                          <a:latin typeface="Lucida Console" panose="020B0609040504020204" pitchFamily="49" charset="0"/>
                        </a:rPr>
                        <a:t>  for(auto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0u;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&lt; 9; ++</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a:t>
                      </a:r>
                    </a:p>
                    <a:p>
                      <a:r>
                        <a:rPr lang="en-US" sz="1050" dirty="0" smtClean="0">
                          <a:solidFill>
                            <a:srgbClr val="C00000"/>
                          </a:solidFill>
                          <a:latin typeface="Lucida Console" panose="020B0609040504020204" pitchFamily="49" charset="0"/>
                        </a:rPr>
                        <a:t>    if(</a:t>
                      </a:r>
                      <a:r>
                        <a:rPr lang="en-US" sz="1050" dirty="0" err="1" smtClean="0">
                          <a:solidFill>
                            <a:srgbClr val="C00000"/>
                          </a:solidFill>
                          <a:latin typeface="Lucida Console" panose="020B0609040504020204" pitchFamily="49" charset="0"/>
                        </a:rPr>
                        <a:t>numbers_count</a:t>
                      </a:r>
                      <a:r>
                        <a:rPr lang="en-US" sz="1050" dirty="0" smtClean="0">
                          <a:solidFill>
                            <a:srgbClr val="C00000"/>
                          </a:solidFill>
                          <a:latin typeface="Lucida Console" panose="020B0609040504020204" pitchFamily="49" charset="0"/>
                        </a:rPr>
                        <a:t>[</a:t>
                      </a:r>
                      <a:r>
                        <a:rPr lang="en-US" sz="1050" dirty="0" err="1" smtClean="0">
                          <a:solidFill>
                            <a:srgbClr val="C00000"/>
                          </a:solidFill>
                          <a:latin typeface="Lucida Console" panose="020B0609040504020204" pitchFamily="49" charset="0"/>
                        </a:rPr>
                        <a:t>i</a:t>
                      </a:r>
                      <a:r>
                        <a:rPr lang="en-US" sz="1050" dirty="0" smtClean="0">
                          <a:solidFill>
                            <a:srgbClr val="C00000"/>
                          </a:solidFill>
                          <a:latin typeface="Lucida Console" panose="020B0609040504020204" pitchFamily="49" charset="0"/>
                        </a:rPr>
                        <a:t>] != 1)</a:t>
                      </a:r>
                    </a:p>
                    <a:p>
                      <a:r>
                        <a:rPr lang="en-US" sz="1050" dirty="0" smtClean="0">
                          <a:solidFill>
                            <a:srgbClr val="C00000"/>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if ((square[0] + square[1] + square[2] != '5'*3)</a:t>
                      </a:r>
                    </a:p>
                    <a:p>
                      <a:r>
                        <a:rPr lang="en-US" sz="1050" dirty="0" smtClean="0">
                          <a:solidFill>
                            <a:schemeClr val="accent6">
                              <a:lumMod val="50000"/>
                            </a:schemeClr>
                          </a:solidFill>
                          <a:latin typeface="Lucida Console" panose="020B0609040504020204" pitchFamily="49" charset="0"/>
                        </a:rPr>
                        <a:t>    || (square[3] + square[4] + square[5] != '5'*3)</a:t>
                      </a:r>
                    </a:p>
                    <a:p>
                      <a:r>
                        <a:rPr lang="en-US" sz="1050" dirty="0" smtClean="0">
                          <a:solidFill>
                            <a:schemeClr val="accent6">
                              <a:lumMod val="50000"/>
                            </a:schemeClr>
                          </a:solidFill>
                          <a:latin typeface="Lucida Console" panose="020B0609040504020204" pitchFamily="49" charset="0"/>
                        </a:rPr>
                        <a:t>    || (square[6] + square[7]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square[3] + square[6] != '5'*3)</a:t>
                      </a:r>
                    </a:p>
                    <a:p>
                      <a:r>
                        <a:rPr lang="en-US" sz="1050" dirty="0" smtClean="0">
                          <a:solidFill>
                            <a:schemeClr val="accent6">
                              <a:lumMod val="50000"/>
                            </a:schemeClr>
                          </a:solidFill>
                          <a:latin typeface="Lucida Console" panose="020B0609040504020204" pitchFamily="49" charset="0"/>
                        </a:rPr>
                        <a:t>    || (square[1] + square[4] + square[7] != '5'*3)</a:t>
                      </a:r>
                    </a:p>
                    <a:p>
                      <a:r>
                        <a:rPr lang="en-US" sz="1050" dirty="0" smtClean="0">
                          <a:solidFill>
                            <a:schemeClr val="accent6">
                              <a:lumMod val="50000"/>
                            </a:schemeClr>
                          </a:solidFill>
                          <a:latin typeface="Lucida Console" panose="020B0609040504020204" pitchFamily="49" charset="0"/>
                        </a:rPr>
                        <a:t>    || (square[2] + square[5] + square[8] != '5'*3)</a:t>
                      </a:r>
                    </a:p>
                    <a:p>
                      <a:endParaRPr lang="en-US" sz="1050" dirty="0" smtClean="0">
                        <a:solidFill>
                          <a:schemeClr val="accent6">
                            <a:lumMod val="50000"/>
                          </a:schemeClr>
                        </a:solidFill>
                        <a:latin typeface="Lucida Console" panose="020B0609040504020204" pitchFamily="49" charset="0"/>
                      </a:endParaRPr>
                    </a:p>
                    <a:p>
                      <a:r>
                        <a:rPr lang="en-US" sz="1050" dirty="0" smtClean="0">
                          <a:solidFill>
                            <a:schemeClr val="accent6">
                              <a:lumMod val="50000"/>
                            </a:schemeClr>
                          </a:solidFill>
                          <a:latin typeface="Lucida Console" panose="020B0609040504020204" pitchFamily="49" charset="0"/>
                        </a:rPr>
                        <a:t>    || (square[0] + square[4] + square[8] != '5'*3)</a:t>
                      </a:r>
                    </a:p>
                    <a:p>
                      <a:r>
                        <a:rPr lang="en-US" sz="1050" dirty="0" smtClean="0">
                          <a:solidFill>
                            <a:schemeClr val="accent6">
                              <a:lumMod val="50000"/>
                            </a:schemeClr>
                          </a:solidFill>
                          <a:latin typeface="Lucida Console" panose="020B0609040504020204" pitchFamily="49" charset="0"/>
                        </a:rPr>
                        <a:t>    || (square[2] + square[4] + square[6] != '5'*3))</a:t>
                      </a:r>
                    </a:p>
                    <a:p>
                      <a:r>
                        <a:rPr lang="en-US" sz="1050" dirty="0" smtClean="0">
                          <a:solidFill>
                            <a:schemeClr val="accent6">
                              <a:lumMod val="50000"/>
                            </a:schemeClr>
                          </a:solidFill>
                          <a:latin typeface="Lucida Console" panose="020B0609040504020204" pitchFamily="49" charset="0"/>
                        </a:rPr>
                        <a:t>    return false;</a:t>
                      </a:r>
                    </a:p>
                    <a:p>
                      <a:endParaRPr lang="en-US" sz="1050" dirty="0" smtClean="0">
                        <a:latin typeface="Lucida Console" panose="020B0609040504020204" pitchFamily="49" charset="0"/>
                      </a:endParaRPr>
                    </a:p>
                    <a:p>
                      <a:r>
                        <a:rPr lang="en-US" sz="1050" dirty="0" smtClean="0">
                          <a:latin typeface="Lucida Console" panose="020B0609040504020204" pitchFamily="49" charset="0"/>
                        </a:rPr>
                        <a:t>  return true;</a:t>
                      </a:r>
                    </a:p>
                    <a:p>
                      <a:r>
                        <a:rPr lang="en-US" sz="1050" dirty="0" smtClean="0">
                          <a:latin typeface="Lucida Console" panose="020B0609040504020204" pitchFamily="49" charset="0"/>
                        </a:rPr>
                        <a:t>  }</a:t>
                      </a:r>
                      <a:endParaRPr lang="en-US" sz="1050" dirty="0">
                        <a:latin typeface="Lucida Console" panose="020B0609040504020204" pitchFamily="49" charset="0"/>
                      </a:endParaRPr>
                    </a:p>
                  </a:txBody>
                  <a:tcPr/>
                </a:tc>
              </a:tr>
            </a:tbl>
          </a:graphicData>
        </a:graphic>
      </p:graphicFrame>
      <p:sp>
        <p:nvSpPr>
          <p:cNvPr id="5" name="TextBox 4"/>
          <p:cNvSpPr txBox="1"/>
          <p:nvPr/>
        </p:nvSpPr>
        <p:spPr>
          <a:xfrm>
            <a:off x="766119" y="5741773"/>
            <a:ext cx="1300356" cy="461665"/>
          </a:xfrm>
          <a:prstGeom prst="rect">
            <a:avLst/>
          </a:prstGeom>
          <a:noFill/>
        </p:spPr>
        <p:txBody>
          <a:bodyPr wrap="none" rtlCol="0">
            <a:spAutoFit/>
          </a:bodyPr>
          <a:lstStyle/>
          <a:p>
            <a:r>
              <a:rPr lang="uk-UA" sz="2400" dirty="0" smtClean="0"/>
              <a:t>0.77 сек.</a:t>
            </a:r>
            <a:endParaRPr lang="en-US" sz="2400" dirty="0"/>
          </a:p>
        </p:txBody>
      </p:sp>
      <p:sp>
        <p:nvSpPr>
          <p:cNvPr id="6" name="TextBox 5"/>
          <p:cNvSpPr txBox="1"/>
          <p:nvPr/>
        </p:nvSpPr>
        <p:spPr>
          <a:xfrm>
            <a:off x="6322540" y="5741772"/>
            <a:ext cx="1300356" cy="461665"/>
          </a:xfrm>
          <a:prstGeom prst="rect">
            <a:avLst/>
          </a:prstGeom>
          <a:noFill/>
        </p:spPr>
        <p:txBody>
          <a:bodyPr wrap="none" rtlCol="0">
            <a:spAutoFit/>
          </a:bodyPr>
          <a:lstStyle/>
          <a:p>
            <a:r>
              <a:rPr lang="uk-UA" sz="2400" dirty="0" smtClean="0"/>
              <a:t>3.87 сек.</a:t>
            </a:r>
            <a:endParaRPr lang="en-US" sz="2400" dirty="0"/>
          </a:p>
        </p:txBody>
      </p:sp>
    </p:spTree>
    <p:extLst>
      <p:ext uri="{BB962C8B-B14F-4D97-AF65-F5344CB8AC3E}">
        <p14:creationId xmlns:p14="http://schemas.microsoft.com/office/powerpoint/2010/main" val="94298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1006814" cy="461665"/>
          </a:xfrm>
          <a:prstGeom prst="rect">
            <a:avLst/>
          </a:prstGeom>
          <a:noFill/>
        </p:spPr>
        <p:txBody>
          <a:bodyPr wrap="none" rtlCol="0">
            <a:spAutoFit/>
          </a:bodyPr>
          <a:lstStyle/>
          <a:p>
            <a:r>
              <a:rPr lang="uk-UA" sz="2400" smtClean="0"/>
              <a:t>Чому?</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7722125"/>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smtClean="0">
                          <a:solidFill>
                            <a:schemeClr val="accent6">
                              <a:lumMod val="50000"/>
                            </a:schemeClr>
                          </a:solidFill>
                          <a:latin typeface="Lucida Console" panose="020B0609040504020204" pitchFamily="49" charset="0"/>
                        </a:rPr>
                        <a:t>  if (</a:t>
                      </a:r>
                      <a:r>
                        <a:rPr lang="en-US" sz="1050" b="1" smtClean="0">
                          <a:solidFill>
                            <a:schemeClr val="accent6">
                              <a:lumMod val="50000"/>
                            </a:schemeClr>
                          </a:solidFill>
                          <a:latin typeface="Lucida Console" panose="020B0609040504020204" pitchFamily="49" charset="0"/>
                        </a:rPr>
                        <a:t>(square[0] + square[1] + square[2] != '5'*3)</a:t>
                      </a:r>
                    </a:p>
                    <a:p>
                      <a:r>
                        <a:rPr lang="en-US" sz="1050" smtClean="0">
                          <a:solidFill>
                            <a:schemeClr val="accent6">
                              <a:lumMod val="50000"/>
                            </a:schemeClr>
                          </a:solidFill>
                          <a:latin typeface="Lucida Console" panose="020B0609040504020204" pitchFamily="49" charset="0"/>
                        </a:rPr>
                        <a:t>    || (square[3] + square[4] + square[5] != '5'*3)</a:t>
                      </a:r>
                    </a:p>
                    <a:p>
                      <a:r>
                        <a:rPr lang="en-US" sz="1050" smtClean="0">
                          <a:solidFill>
                            <a:schemeClr val="accent6">
                              <a:lumMod val="50000"/>
                            </a:schemeClr>
                          </a:solidFill>
                          <a:latin typeface="Lucida Console" panose="020B0609040504020204" pitchFamily="49" charset="0"/>
                        </a:rPr>
                        <a:t>    || (square[6] + square[7] + square[8] != '5'*3)</a:t>
                      </a:r>
                    </a:p>
                    <a:p>
                      <a:endParaRPr lang="en-US" sz="1050" smtClean="0">
                        <a:solidFill>
                          <a:schemeClr val="accent6">
                            <a:lumMod val="50000"/>
                          </a:schemeClr>
                        </a:solidFill>
                        <a:latin typeface="Lucida Console" panose="020B0609040504020204" pitchFamily="49" charset="0"/>
                      </a:endParaRPr>
                    </a:p>
                    <a:p>
                      <a:r>
                        <a:rPr lang="en-US" sz="1050" smtClean="0">
                          <a:solidFill>
                            <a:schemeClr val="accent6">
                              <a:lumMod val="50000"/>
                            </a:schemeClr>
                          </a:solidFill>
                          <a:latin typeface="Lucida Console" panose="020B0609040504020204" pitchFamily="49" charset="0"/>
                        </a:rPr>
                        <a:t>    || (square[0] + square[3] + square[6] != '5'*3)</a:t>
                      </a:r>
                    </a:p>
                    <a:p>
                      <a:r>
                        <a:rPr lang="en-US" sz="1050" smtClean="0">
                          <a:solidFill>
                            <a:schemeClr val="accent6">
                              <a:lumMod val="50000"/>
                            </a:schemeClr>
                          </a:solidFill>
                          <a:latin typeface="Lucida Console" panose="020B0609040504020204" pitchFamily="49" charset="0"/>
                        </a:rPr>
                        <a:t>    || (square[1] + square[4] + square[7] != '5'*3)</a:t>
                      </a:r>
                    </a:p>
                    <a:p>
                      <a:r>
                        <a:rPr lang="en-US" sz="1050" smtClean="0">
                          <a:solidFill>
                            <a:schemeClr val="accent6">
                              <a:lumMod val="50000"/>
                            </a:schemeClr>
                          </a:solidFill>
                          <a:latin typeface="Lucida Console" panose="020B0609040504020204" pitchFamily="49" charset="0"/>
                        </a:rPr>
                        <a:t>    || (square[2] + square[5] + square[8] != '5'*3)</a:t>
                      </a:r>
                    </a:p>
                    <a:p>
                      <a:endParaRPr lang="en-US" sz="1050" smtClean="0">
                        <a:solidFill>
                          <a:schemeClr val="accent6">
                            <a:lumMod val="50000"/>
                          </a:schemeClr>
                        </a:solidFill>
                        <a:latin typeface="Lucida Console" panose="020B0609040504020204" pitchFamily="49" charset="0"/>
                      </a:endParaRPr>
                    </a:p>
                    <a:p>
                      <a:r>
                        <a:rPr lang="en-US" sz="1050" smtClean="0">
                          <a:solidFill>
                            <a:schemeClr val="accent6">
                              <a:lumMod val="50000"/>
                            </a:schemeClr>
                          </a:solidFill>
                          <a:latin typeface="Lucida Console" panose="020B0609040504020204" pitchFamily="49" charset="0"/>
                        </a:rPr>
                        <a:t>    || (square[0] + square[4] + square[8] != '5'*3)</a:t>
                      </a:r>
                    </a:p>
                    <a:p>
                      <a:r>
                        <a:rPr lang="en-US" sz="1050" smtClean="0">
                          <a:solidFill>
                            <a:schemeClr val="accent6">
                              <a:lumMod val="50000"/>
                            </a:schemeClr>
                          </a:solidFill>
                          <a:latin typeface="Lucida Console" panose="020B0609040504020204" pitchFamily="49" charset="0"/>
                        </a:rPr>
                        <a:t>    || (square[2] + square[4] + square[6] != '5'*3))</a:t>
                      </a:r>
                    </a:p>
                    <a:p>
                      <a:r>
                        <a:rPr lang="en-US" sz="1050" smtClean="0">
                          <a:solidFill>
                            <a:schemeClr val="accent6">
                              <a:lumMod val="50000"/>
                            </a:schemeClr>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std</a:t>
                      </a:r>
                      <a:r>
                        <a:rPr lang="en-US" sz="1050" smtClean="0">
                          <a:solidFill>
                            <a:srgbClr val="C00000"/>
                          </a:solidFill>
                          <a:latin typeface="Lucida Console" panose="020B0609040504020204" pitchFamily="49" charset="0"/>
                        </a:rPr>
                        <a:t>::array&lt;</a:t>
                      </a:r>
                      <a:r>
                        <a:rPr lang="en-US" sz="1050" err="1" smtClean="0">
                          <a:solidFill>
                            <a:srgbClr val="C00000"/>
                          </a:solidFill>
                          <a:latin typeface="Lucida Console" panose="020B0609040504020204" pitchFamily="49" charset="0"/>
                        </a:rPr>
                        <a:t>int</a:t>
                      </a:r>
                      <a:r>
                        <a:rPr lang="en-US" sz="1050" smtClean="0">
                          <a:solidFill>
                            <a:srgbClr val="C00000"/>
                          </a:solidFill>
                          <a:latin typeface="Lucida Console" panose="020B0609040504020204" pitchFamily="49" charset="0"/>
                        </a:rPr>
                        <a:t>, 9&gt; </a:t>
                      </a:r>
                      <a:r>
                        <a:rPr lang="en-US" sz="1050" err="1" smtClean="0">
                          <a:solidFill>
                            <a:srgbClr val="C00000"/>
                          </a:solidFill>
                          <a:latin typeface="Lucida Console" panose="020B0609040504020204" pitchFamily="49" charset="0"/>
                        </a:rPr>
                        <a:t>numbers_count</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for(auto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0u;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&lt; 9;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a:t>
                      </a:r>
                      <a:r>
                        <a:rPr lang="en-US" sz="1050" err="1" smtClean="0">
                          <a:solidFill>
                            <a:srgbClr val="C00000"/>
                          </a:solidFill>
                          <a:latin typeface="Lucida Console" panose="020B0609040504020204" pitchFamily="49" charset="0"/>
                        </a:rPr>
                        <a:t>numbers_count</a:t>
                      </a:r>
                      <a:r>
                        <a:rPr lang="en-US" sz="1050" smtClean="0">
                          <a:solidFill>
                            <a:srgbClr val="C00000"/>
                          </a:solidFill>
                          <a:latin typeface="Lucida Console" panose="020B0609040504020204" pitchFamily="49" charset="0"/>
                        </a:rPr>
                        <a:t>[square[</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]-'1'];</a:t>
                      </a:r>
                    </a:p>
                    <a:p>
                      <a:r>
                        <a:rPr lang="en-US" sz="1050" smtClean="0">
                          <a:solidFill>
                            <a:srgbClr val="C00000"/>
                          </a:solidFill>
                          <a:latin typeface="Lucida Console" panose="020B0609040504020204" pitchFamily="49" charset="0"/>
                        </a:rPr>
                        <a:t>  for(auto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0u;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&lt; 9; ++</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a:t>
                      </a:r>
                    </a:p>
                    <a:p>
                      <a:r>
                        <a:rPr lang="en-US" sz="1050" smtClean="0">
                          <a:solidFill>
                            <a:srgbClr val="C00000"/>
                          </a:solidFill>
                          <a:latin typeface="Lucida Console" panose="020B0609040504020204" pitchFamily="49" charset="0"/>
                        </a:rPr>
                        <a:t>    if(</a:t>
                      </a:r>
                      <a:r>
                        <a:rPr lang="en-US" sz="1050" err="1" smtClean="0">
                          <a:solidFill>
                            <a:srgbClr val="C00000"/>
                          </a:solidFill>
                          <a:latin typeface="Lucida Console" panose="020B0609040504020204" pitchFamily="49" charset="0"/>
                        </a:rPr>
                        <a:t>numbers_count</a:t>
                      </a:r>
                      <a:r>
                        <a:rPr lang="en-US" sz="1050" smtClean="0">
                          <a:solidFill>
                            <a:srgbClr val="C00000"/>
                          </a:solidFill>
                          <a:latin typeface="Lucida Console" panose="020B0609040504020204" pitchFamily="49" charset="0"/>
                        </a:rPr>
                        <a:t>[</a:t>
                      </a:r>
                      <a:r>
                        <a:rPr lang="en-US" sz="1050" err="1" smtClean="0">
                          <a:solidFill>
                            <a:srgbClr val="C00000"/>
                          </a:solidFill>
                          <a:latin typeface="Lucida Console" panose="020B0609040504020204" pitchFamily="49" charset="0"/>
                        </a:rPr>
                        <a:t>i</a:t>
                      </a:r>
                      <a:r>
                        <a:rPr lang="en-US" sz="1050" smtClean="0">
                          <a:solidFill>
                            <a:srgbClr val="C00000"/>
                          </a:solidFill>
                          <a:latin typeface="Lucida Console" panose="020B0609040504020204" pitchFamily="49" charset="0"/>
                        </a:rPr>
                        <a:t>] != 1)</a:t>
                      </a:r>
                    </a:p>
                    <a:p>
                      <a:r>
                        <a:rPr lang="en-US" sz="1050" smtClean="0">
                          <a:solidFill>
                            <a:srgbClr val="C00000"/>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3" name="Rectangle 2"/>
          <p:cNvSpPr/>
          <p:nvPr/>
        </p:nvSpPr>
        <p:spPr>
          <a:xfrm>
            <a:off x="6483312" y="832368"/>
            <a:ext cx="4596580" cy="2585323"/>
          </a:xfrm>
          <a:prstGeom prst="rect">
            <a:avLst/>
          </a:prstGeom>
        </p:spPr>
        <p:txBody>
          <a:bodyPr wrap="square">
            <a:spAutoFit/>
          </a:bodyPr>
          <a:lstStyle/>
          <a:p>
            <a:r>
              <a:rPr lang="en-US" smtClean="0"/>
              <a:t>Short-circuit </a:t>
            </a:r>
            <a:r>
              <a:rPr lang="en-US"/>
              <a:t>evaluation</a:t>
            </a:r>
            <a:r>
              <a:rPr lang="en-US" smtClean="0"/>
              <a:t>. </a:t>
            </a:r>
            <a:r>
              <a:rPr lang="uk-UA" smtClean="0"/>
              <a:t>Кожна зелена строчка – самодостатня умова виходу.</a:t>
            </a:r>
          </a:p>
          <a:p>
            <a:endParaRPr lang="uk-UA"/>
          </a:p>
          <a:p>
            <a:r>
              <a:rPr lang="uk-UA" smtClean="0"/>
              <a:t>3 цифри від 1 до 9 складають 15 </a:t>
            </a:r>
          </a:p>
          <a:p>
            <a:r>
              <a:rPr lang="uk-UA" smtClean="0"/>
              <a:t>у </a:t>
            </a:r>
            <a:r>
              <a:rPr lang="en-US" smtClean="0"/>
              <a:t>8</a:t>
            </a:r>
            <a:r>
              <a:rPr lang="uk-UA"/>
              <a:t>.</a:t>
            </a:r>
            <a:r>
              <a:rPr lang="en-US" smtClean="0"/>
              <a:t>36</a:t>
            </a:r>
            <a:r>
              <a:rPr lang="uk-UA" smtClean="0"/>
              <a:t>% випадків. У 92.74% випадків, перевірка закінчується на першій строчці.</a:t>
            </a:r>
          </a:p>
          <a:p>
            <a:endParaRPr lang="uk-UA"/>
          </a:p>
          <a:p>
            <a:r>
              <a:rPr lang="uk-UA" smtClean="0"/>
              <a:t>Всі червоні строчки мають виконуватись разом.</a:t>
            </a:r>
            <a:endParaRPr lang="en-US"/>
          </a:p>
        </p:txBody>
      </p:sp>
      <p:pic>
        <p:nvPicPr>
          <p:cNvPr id="5" name="Picture 2" descr="File:ISO Exit - Righ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346" y="4759113"/>
            <a:ext cx="3398704" cy="169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65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7" y="370703"/>
            <a:ext cx="4588436" cy="461665"/>
          </a:xfrm>
          <a:prstGeom prst="rect">
            <a:avLst/>
          </a:prstGeom>
          <a:noFill/>
        </p:spPr>
        <p:txBody>
          <a:bodyPr wrap="none" rtlCol="0">
            <a:spAutoFit/>
          </a:bodyPr>
          <a:lstStyle/>
          <a:p>
            <a:r>
              <a:rPr lang="" sz="2400" smtClean="0"/>
              <a:t>Не вс</a:t>
            </a:r>
            <a:r>
              <a:rPr lang="uk-UA" sz="2400" smtClean="0"/>
              <a:t>і строчки однаково корисні</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194054203"/>
              </p:ext>
            </p:extLst>
          </p:nvPr>
        </p:nvGraphicFramePr>
        <p:xfrm>
          <a:off x="590376" y="832368"/>
          <a:ext cx="5472673" cy="5626097"/>
        </p:xfrm>
        <a:graphic>
          <a:graphicData uri="http://schemas.openxmlformats.org/drawingml/2006/table">
            <a:tbl>
              <a:tblPr firstRow="1" bandRow="1">
                <a:tableStyleId>{5940675A-B579-460E-94D1-54222C63F5DA}</a:tableStyleId>
              </a:tblPr>
              <a:tblGrid>
                <a:gridCol w="5472673"/>
              </a:tblGrid>
              <a:tr h="5626097">
                <a:tc>
                  <a:txBody>
                    <a:bodyPr/>
                    <a:lstStyle/>
                    <a:p>
                      <a:r>
                        <a:rPr lang="en-US" sz="1050" smtClean="0">
                          <a:latin typeface="Lucida Console" panose="020B0609040504020204" pitchFamily="49" charset="0"/>
                        </a:rPr>
                        <a:t>bool </a:t>
                      </a:r>
                      <a:r>
                        <a:rPr lang="en-US" sz="1050" err="1" smtClean="0">
                          <a:latin typeface="Lucida Console" panose="020B0609040504020204" pitchFamily="49" charset="0"/>
                        </a:rPr>
                        <a:t>check_if_magic</a:t>
                      </a:r>
                      <a:r>
                        <a:rPr lang="en-US" sz="1050" smtClean="0">
                          <a:latin typeface="Lucida Console" panose="020B0609040504020204" pitchFamily="49" charset="0"/>
                        </a:rPr>
                        <a:t>(</a:t>
                      </a:r>
                      <a:r>
                        <a:rPr lang="en-US" sz="1050" err="1" smtClean="0">
                          <a:latin typeface="Lucida Console" panose="020B0609040504020204" pitchFamily="49" charset="0"/>
                        </a:rPr>
                        <a:t>const</a:t>
                      </a:r>
                      <a:r>
                        <a:rPr lang="en-US" sz="1050" smtClean="0">
                          <a:latin typeface="Lucida Console" panose="020B0609040504020204" pitchFamily="49" charset="0"/>
                        </a:rPr>
                        <a:t> </a:t>
                      </a:r>
                      <a:r>
                        <a:rPr lang="en-US" sz="1050" err="1" smtClean="0">
                          <a:latin typeface="Lucida Console" panose="020B0609040504020204" pitchFamily="49" charset="0"/>
                        </a:rPr>
                        <a:t>std</a:t>
                      </a:r>
                      <a:r>
                        <a:rPr lang="en-US" sz="1050" smtClean="0">
                          <a:latin typeface="Lucida Console" panose="020B0609040504020204" pitchFamily="49" charset="0"/>
                        </a:rPr>
                        <a:t>::string&amp; square)</a:t>
                      </a:r>
                    </a:p>
                    <a:p>
                      <a:r>
                        <a:rPr lang="en-US" sz="1050" smtClean="0">
                          <a:latin typeface="Lucida Console" panose="020B0609040504020204" pitchFamily="49" charset="0"/>
                        </a:rPr>
                        <a:t>  {</a:t>
                      </a:r>
                    </a:p>
                    <a:p>
                      <a:r>
                        <a:rPr lang="en-US" sz="1050" b="0" smtClean="0">
                          <a:solidFill>
                            <a:schemeClr val="tx1">
                              <a:lumMod val="95000"/>
                              <a:lumOff val="5000"/>
                            </a:schemeClr>
                          </a:solidFill>
                          <a:latin typeface="Lucida Console" panose="020B0609040504020204" pitchFamily="49" charset="0"/>
                        </a:rPr>
                        <a:t>  if ((square[0] + square[1] + square[2] != '5'*3)</a:t>
                      </a:r>
                    </a:p>
                    <a:p>
                      <a:r>
                        <a:rPr lang="en-US" sz="1050" b="0" smtClean="0">
                          <a:solidFill>
                            <a:schemeClr val="tx1">
                              <a:lumMod val="95000"/>
                              <a:lumOff val="5000"/>
                            </a:schemeClr>
                          </a:solidFill>
                          <a:latin typeface="Lucida Console" panose="020B0609040504020204" pitchFamily="49" charset="0"/>
                        </a:rPr>
                        <a:t>    || (square[3] + square[4] + square[5] != '5'*3)</a:t>
                      </a:r>
                    </a:p>
                    <a:p>
                      <a:r>
                        <a:rPr lang="en-US" sz="1050" b="0" smtClean="0">
                          <a:solidFill>
                            <a:schemeClr val="tx1">
                              <a:lumMod val="95000"/>
                              <a:lumOff val="5000"/>
                            </a:schemeClr>
                          </a:solidFill>
                          <a:latin typeface="Lucida Console" panose="020B0609040504020204" pitchFamily="49" charset="0"/>
                        </a:rPr>
                        <a:t>    || (square[6] + square[7] + square[8] != '5'*3)</a:t>
                      </a:r>
                    </a:p>
                    <a:p>
                      <a:endParaRPr lang="en-US" sz="1050" b="0" smtClean="0">
                        <a:solidFill>
                          <a:schemeClr val="tx1">
                            <a:lumMod val="95000"/>
                            <a:lumOff val="5000"/>
                          </a:schemeClr>
                        </a:solidFill>
                        <a:latin typeface="Lucida Console" panose="020B0609040504020204" pitchFamily="49" charset="0"/>
                      </a:endParaRPr>
                    </a:p>
                    <a:p>
                      <a:r>
                        <a:rPr lang="en-US" sz="1050" b="0" smtClean="0">
                          <a:solidFill>
                            <a:schemeClr val="tx1">
                              <a:lumMod val="95000"/>
                              <a:lumOff val="5000"/>
                            </a:schemeClr>
                          </a:solidFill>
                          <a:latin typeface="Lucida Console" panose="020B0609040504020204" pitchFamily="49" charset="0"/>
                        </a:rPr>
                        <a:t>    || (square[0] + square[3] + square[6] != '5'*3)</a:t>
                      </a:r>
                    </a:p>
                    <a:p>
                      <a:r>
                        <a:rPr lang="en-US" sz="1050" b="0" smtClean="0">
                          <a:solidFill>
                            <a:schemeClr val="tx1">
                              <a:lumMod val="95000"/>
                              <a:lumOff val="5000"/>
                            </a:schemeClr>
                          </a:solidFill>
                          <a:latin typeface="Lucida Console" panose="020B0609040504020204" pitchFamily="49" charset="0"/>
                        </a:rPr>
                        <a:t>    || (square[1] + square[4] + square[7] != '5'*3)</a:t>
                      </a:r>
                    </a:p>
                    <a:p>
                      <a:r>
                        <a:rPr lang="en-US" sz="1050" b="0" smtClean="0">
                          <a:solidFill>
                            <a:schemeClr val="tx1">
                              <a:lumMod val="95000"/>
                              <a:lumOff val="5000"/>
                            </a:schemeClr>
                          </a:solidFill>
                          <a:latin typeface="Lucida Console" panose="020B0609040504020204" pitchFamily="49" charset="0"/>
                        </a:rPr>
                        <a:t>    || (square[2] + square[5] + square[8] != '5'*3)</a:t>
                      </a:r>
                    </a:p>
                    <a:p>
                      <a:endParaRPr lang="en-US" sz="1050" b="0" smtClean="0">
                        <a:solidFill>
                          <a:schemeClr val="tx1">
                            <a:lumMod val="95000"/>
                            <a:lumOff val="5000"/>
                          </a:schemeClr>
                        </a:solidFill>
                        <a:latin typeface="Lucida Console" panose="020B0609040504020204" pitchFamily="49" charset="0"/>
                      </a:endParaRPr>
                    </a:p>
                    <a:p>
                      <a:r>
                        <a:rPr lang="en-US" sz="1050" b="0" smtClean="0">
                          <a:solidFill>
                            <a:schemeClr val="tx1">
                              <a:lumMod val="95000"/>
                              <a:lumOff val="5000"/>
                            </a:schemeClr>
                          </a:solidFill>
                          <a:latin typeface="Lucida Console" panose="020B0609040504020204" pitchFamily="49" charset="0"/>
                        </a:rPr>
                        <a:t>    || (square[0] + square[4] + square[8] != '5'*3)</a:t>
                      </a:r>
                    </a:p>
                    <a:p>
                      <a:r>
                        <a:rPr lang="en-US" sz="1050" b="0" smtClean="0">
                          <a:solidFill>
                            <a:schemeClr val="tx1">
                              <a:lumMod val="95000"/>
                              <a:lumOff val="5000"/>
                            </a:schemeClr>
                          </a:solidFill>
                          <a:latin typeface="Lucida Console" panose="020B0609040504020204" pitchFamily="49" charset="0"/>
                        </a:rPr>
                        <a:t>    || (square[2] + square[4] + square[6] != '5'*3))</a:t>
                      </a:r>
                    </a:p>
                    <a:p>
                      <a:r>
                        <a:rPr lang="en-US" sz="1050" b="0" smtClean="0">
                          <a:solidFill>
                            <a:schemeClr val="tx1">
                              <a:lumMod val="95000"/>
                              <a:lumOff val="5000"/>
                            </a:schemeClr>
                          </a:solidFill>
                          <a:latin typeface="Lucida Console" panose="020B0609040504020204" pitchFamily="49" charset="0"/>
                        </a:rPr>
                        <a:t>    return false;</a:t>
                      </a:r>
                    </a:p>
                    <a:p>
                      <a:endParaRPr lang="en-US" sz="1050" b="0" smtClean="0">
                        <a:solidFill>
                          <a:schemeClr val="tx1">
                            <a:lumMod val="95000"/>
                            <a:lumOff val="5000"/>
                          </a:schemeClr>
                        </a:solidFill>
                        <a:latin typeface="Lucida Console" panose="020B0609040504020204" pitchFamily="49" charset="0"/>
                      </a:endParaRPr>
                    </a:p>
                    <a:p>
                      <a:r>
                        <a:rPr lang="en-US" sz="1050" b="0" smtClean="0">
                          <a:solidFill>
                            <a:schemeClr val="tx1">
                              <a:lumMod val="95000"/>
                              <a:lumOff val="5000"/>
                            </a:schemeClr>
                          </a:solidFill>
                          <a:latin typeface="Lucida Console" panose="020B0609040504020204" pitchFamily="49" charset="0"/>
                        </a:rPr>
                        <a:t>  </a:t>
                      </a:r>
                      <a:r>
                        <a:rPr lang="en-US" sz="1050" b="0" err="1" smtClean="0">
                          <a:solidFill>
                            <a:schemeClr val="tx1">
                              <a:lumMod val="95000"/>
                              <a:lumOff val="5000"/>
                            </a:schemeClr>
                          </a:solidFill>
                          <a:latin typeface="Lucida Console" panose="020B0609040504020204" pitchFamily="49" charset="0"/>
                        </a:rPr>
                        <a:t>std</a:t>
                      </a:r>
                      <a:r>
                        <a:rPr lang="en-US" sz="1050" b="0" smtClean="0">
                          <a:solidFill>
                            <a:schemeClr val="tx1">
                              <a:lumMod val="95000"/>
                              <a:lumOff val="5000"/>
                            </a:schemeClr>
                          </a:solidFill>
                          <a:latin typeface="Lucida Console" panose="020B0609040504020204" pitchFamily="49" charset="0"/>
                        </a:rPr>
                        <a:t>::array&lt;</a:t>
                      </a:r>
                      <a:r>
                        <a:rPr lang="en-US" sz="1050" b="0" err="1" smtClean="0">
                          <a:solidFill>
                            <a:schemeClr val="tx1">
                              <a:lumMod val="95000"/>
                              <a:lumOff val="5000"/>
                            </a:schemeClr>
                          </a:solidFill>
                          <a:latin typeface="Lucida Console" panose="020B0609040504020204" pitchFamily="49" charset="0"/>
                        </a:rPr>
                        <a:t>int</a:t>
                      </a:r>
                      <a:r>
                        <a:rPr lang="en-US" sz="1050" b="0" smtClean="0">
                          <a:solidFill>
                            <a:schemeClr val="tx1">
                              <a:lumMod val="95000"/>
                              <a:lumOff val="5000"/>
                            </a:schemeClr>
                          </a:solidFill>
                          <a:latin typeface="Lucida Console" panose="020B0609040504020204" pitchFamily="49" charset="0"/>
                        </a:rPr>
                        <a:t>, 9&gt; </a:t>
                      </a:r>
                      <a:r>
                        <a:rPr lang="en-US" sz="1050" b="0" err="1" smtClean="0">
                          <a:solidFill>
                            <a:schemeClr val="tx1">
                              <a:lumMod val="95000"/>
                              <a:lumOff val="5000"/>
                            </a:schemeClr>
                          </a:solidFill>
                          <a:latin typeface="Lucida Console" panose="020B0609040504020204" pitchFamily="49" charset="0"/>
                        </a:rPr>
                        <a:t>numbers_count</a:t>
                      </a:r>
                      <a:r>
                        <a:rPr lang="en-US" sz="1050" b="0" smtClean="0">
                          <a:solidFill>
                            <a:schemeClr val="tx1">
                              <a:lumMod val="95000"/>
                              <a:lumOff val="5000"/>
                            </a:schemeClr>
                          </a:solidFill>
                          <a:latin typeface="Lucida Console" panose="020B0609040504020204" pitchFamily="49" charset="0"/>
                        </a:rPr>
                        <a:t>{};</a:t>
                      </a:r>
                    </a:p>
                    <a:p>
                      <a:r>
                        <a:rPr lang="en-US" sz="1050" b="0" smtClean="0">
                          <a:solidFill>
                            <a:schemeClr val="tx1">
                              <a:lumMod val="95000"/>
                              <a:lumOff val="5000"/>
                            </a:schemeClr>
                          </a:solidFill>
                          <a:latin typeface="Lucida Console" panose="020B0609040504020204" pitchFamily="49" charset="0"/>
                        </a:rPr>
                        <a:t>  for(auto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 = 0u;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 &lt; 9;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a:t>
                      </a:r>
                    </a:p>
                    <a:p>
                      <a:r>
                        <a:rPr lang="en-US" sz="1050" b="0" smtClean="0">
                          <a:solidFill>
                            <a:schemeClr val="tx1">
                              <a:lumMod val="95000"/>
                              <a:lumOff val="5000"/>
                            </a:schemeClr>
                          </a:solidFill>
                          <a:latin typeface="Lucida Console" panose="020B0609040504020204" pitchFamily="49" charset="0"/>
                        </a:rPr>
                        <a:t>    ++</a:t>
                      </a:r>
                      <a:r>
                        <a:rPr lang="en-US" sz="1050" b="0" err="1" smtClean="0">
                          <a:solidFill>
                            <a:schemeClr val="tx1">
                              <a:lumMod val="95000"/>
                              <a:lumOff val="5000"/>
                            </a:schemeClr>
                          </a:solidFill>
                          <a:latin typeface="Lucida Console" panose="020B0609040504020204" pitchFamily="49" charset="0"/>
                        </a:rPr>
                        <a:t>numbers_count</a:t>
                      </a:r>
                      <a:r>
                        <a:rPr lang="en-US" sz="1050" b="0" smtClean="0">
                          <a:solidFill>
                            <a:schemeClr val="tx1">
                              <a:lumMod val="95000"/>
                              <a:lumOff val="5000"/>
                            </a:schemeClr>
                          </a:solidFill>
                          <a:latin typeface="Lucida Console" panose="020B0609040504020204" pitchFamily="49" charset="0"/>
                        </a:rPr>
                        <a:t>[square[</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]-'1'];</a:t>
                      </a:r>
                    </a:p>
                    <a:p>
                      <a:r>
                        <a:rPr lang="en-US" sz="1050" b="0" smtClean="0">
                          <a:solidFill>
                            <a:schemeClr val="tx1">
                              <a:lumMod val="95000"/>
                              <a:lumOff val="5000"/>
                            </a:schemeClr>
                          </a:solidFill>
                          <a:latin typeface="Lucida Console" panose="020B0609040504020204" pitchFamily="49" charset="0"/>
                        </a:rPr>
                        <a:t>  for(auto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 = 0u;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 &lt; 9; ++</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a:t>
                      </a:r>
                    </a:p>
                    <a:p>
                      <a:r>
                        <a:rPr lang="en-US" sz="1050" b="0" smtClean="0">
                          <a:solidFill>
                            <a:schemeClr val="tx1">
                              <a:lumMod val="95000"/>
                              <a:lumOff val="5000"/>
                            </a:schemeClr>
                          </a:solidFill>
                          <a:latin typeface="Lucida Console" panose="020B0609040504020204" pitchFamily="49" charset="0"/>
                        </a:rPr>
                        <a:t>    if(</a:t>
                      </a:r>
                      <a:r>
                        <a:rPr lang="en-US" sz="1050" b="0" err="1" smtClean="0">
                          <a:solidFill>
                            <a:schemeClr val="tx1">
                              <a:lumMod val="95000"/>
                              <a:lumOff val="5000"/>
                            </a:schemeClr>
                          </a:solidFill>
                          <a:latin typeface="Lucida Console" panose="020B0609040504020204" pitchFamily="49" charset="0"/>
                        </a:rPr>
                        <a:t>numbers_count</a:t>
                      </a:r>
                      <a:r>
                        <a:rPr lang="en-US" sz="1050" b="0" smtClean="0">
                          <a:solidFill>
                            <a:schemeClr val="tx1">
                              <a:lumMod val="95000"/>
                              <a:lumOff val="5000"/>
                            </a:schemeClr>
                          </a:solidFill>
                          <a:latin typeface="Lucida Console" panose="020B0609040504020204" pitchFamily="49" charset="0"/>
                        </a:rPr>
                        <a:t>[</a:t>
                      </a:r>
                      <a:r>
                        <a:rPr lang="en-US" sz="1050" b="0" err="1" smtClean="0">
                          <a:solidFill>
                            <a:schemeClr val="tx1">
                              <a:lumMod val="95000"/>
                              <a:lumOff val="5000"/>
                            </a:schemeClr>
                          </a:solidFill>
                          <a:latin typeface="Lucida Console" panose="020B0609040504020204" pitchFamily="49" charset="0"/>
                        </a:rPr>
                        <a:t>i</a:t>
                      </a:r>
                      <a:r>
                        <a:rPr lang="en-US" sz="1050" b="0" smtClean="0">
                          <a:solidFill>
                            <a:schemeClr val="tx1">
                              <a:lumMod val="95000"/>
                              <a:lumOff val="5000"/>
                            </a:schemeClr>
                          </a:solidFill>
                          <a:latin typeface="Lucida Console" panose="020B0609040504020204" pitchFamily="49" charset="0"/>
                        </a:rPr>
                        <a:t>] != 1)</a:t>
                      </a:r>
                    </a:p>
                    <a:p>
                      <a:r>
                        <a:rPr lang="en-US" sz="1050" b="0" smtClean="0">
                          <a:solidFill>
                            <a:schemeClr val="tx1">
                              <a:lumMod val="95000"/>
                              <a:lumOff val="5000"/>
                            </a:schemeClr>
                          </a:solidFill>
                          <a:latin typeface="Lucida Console" panose="020B0609040504020204" pitchFamily="49" charset="0"/>
                        </a:rPr>
                        <a:t>      return false;</a:t>
                      </a:r>
                    </a:p>
                    <a:p>
                      <a:endParaRPr lang="en-US" sz="1050" smtClean="0">
                        <a:latin typeface="Lucida Console" panose="020B0609040504020204" pitchFamily="49" charset="0"/>
                      </a:endParaRPr>
                    </a:p>
                    <a:p>
                      <a:r>
                        <a:rPr lang="en-US" sz="1050" smtClean="0">
                          <a:latin typeface="Lucida Console" panose="020B0609040504020204" pitchFamily="49" charset="0"/>
                        </a:rPr>
                        <a:t>  return true;</a:t>
                      </a:r>
                    </a:p>
                    <a:p>
                      <a:r>
                        <a:rPr lang="en-US" sz="1050" smtClean="0">
                          <a:latin typeface="Lucida Console" panose="020B0609040504020204" pitchFamily="49" charset="0"/>
                        </a:rPr>
                        <a:t>  }</a:t>
                      </a:r>
                      <a:endParaRPr lang="en-US" sz="1050">
                        <a:latin typeface="Lucida Console" panose="020B0609040504020204" pitchFamily="49" charset="0"/>
                      </a:endParaRPr>
                    </a:p>
                  </a:txBody>
                  <a:tcPr/>
                </a:tc>
              </a:tr>
            </a:tbl>
          </a:graphicData>
        </a:graphic>
      </p:graphicFrame>
      <p:sp>
        <p:nvSpPr>
          <p:cNvPr id="7" name="Rectangle 6"/>
          <p:cNvSpPr/>
          <p:nvPr/>
        </p:nvSpPr>
        <p:spPr>
          <a:xfrm>
            <a:off x="6280979" y="1159642"/>
            <a:ext cx="2637260" cy="1869743"/>
          </a:xfrm>
          <a:prstGeom prst="rect">
            <a:avLst/>
          </a:prstGeom>
        </p:spPr>
        <p:txBody>
          <a:bodyPr wrap="none">
            <a:spAutoFit/>
          </a:bodyPr>
          <a:lstStyle/>
          <a:p>
            <a:r>
              <a:rPr lang="en-US" sz="1050">
                <a:latin typeface="Lucida Console" panose="020B0609040504020204" pitchFamily="49" charset="0"/>
              </a:rPr>
              <a:t>387420489 hits,   8.4% </a:t>
            </a:r>
            <a:r>
              <a:rPr lang="en-US" sz="1050" smtClean="0">
                <a:latin typeface="Lucida Console" panose="020B0609040504020204" pitchFamily="49" charset="0"/>
              </a:rPr>
              <a:t>passed</a:t>
            </a:r>
          </a:p>
          <a:p>
            <a:r>
              <a:rPr lang="en-US" sz="1050">
                <a:latin typeface="Lucida Console" panose="020B0609040504020204" pitchFamily="49" charset="0"/>
              </a:rPr>
              <a:t> 32417901 hits,   8.4% </a:t>
            </a:r>
            <a:r>
              <a:rPr lang="en-US" sz="1050" smtClean="0">
                <a:latin typeface="Lucida Console" panose="020B0609040504020204" pitchFamily="49" charset="0"/>
              </a:rPr>
              <a:t>passed</a:t>
            </a:r>
          </a:p>
          <a:p>
            <a:r>
              <a:rPr lang="en-US" sz="1050" smtClean="0">
                <a:latin typeface="Lucida Console" panose="020B0609040504020204" pitchFamily="49" charset="0"/>
              </a:rPr>
              <a:t>  </a:t>
            </a:r>
            <a:r>
              <a:rPr lang="en-US" sz="1050">
                <a:latin typeface="Lucida Console" panose="020B0609040504020204" pitchFamily="49" charset="0"/>
              </a:rPr>
              <a:t>2712609 hits,   8.4% </a:t>
            </a:r>
            <a:r>
              <a:rPr lang="en-US" sz="1050" smtClean="0">
                <a:latin typeface="Lucida Console" panose="020B0609040504020204" pitchFamily="49" charset="0"/>
              </a:rPr>
              <a:t>passed</a:t>
            </a:r>
            <a:endParaRPr lang="uk-UA" sz="1050" smtClean="0">
              <a:latin typeface="Lucida Console" panose="020B0609040504020204" pitchFamily="49" charset="0"/>
            </a:endParaRPr>
          </a:p>
          <a:p>
            <a:endParaRPr lang="uk-UA" sz="1050">
              <a:latin typeface="Lucida Console" panose="020B0609040504020204" pitchFamily="49" charset="0"/>
            </a:endParaRPr>
          </a:p>
          <a:p>
            <a:r>
              <a:rPr lang="en-US" sz="1050" smtClean="0">
                <a:latin typeface="Lucida Console" panose="020B0609040504020204" pitchFamily="49" charset="0"/>
              </a:rPr>
              <a:t>   </a:t>
            </a:r>
            <a:r>
              <a:rPr lang="en-US" sz="1050">
                <a:latin typeface="Lucida Console" panose="020B0609040504020204" pitchFamily="49" charset="0"/>
              </a:rPr>
              <a:t>226981 hits,   9.3% </a:t>
            </a:r>
            <a:r>
              <a:rPr lang="en-US" sz="1050" smtClean="0">
                <a:latin typeface="Lucida Console" panose="020B0609040504020204" pitchFamily="49" charset="0"/>
              </a:rPr>
              <a:t>passed</a:t>
            </a:r>
            <a:endParaRPr lang="uk-UA" sz="1050" smtClean="0">
              <a:latin typeface="Lucida Console" panose="020B0609040504020204" pitchFamily="49" charset="0"/>
            </a:endParaRPr>
          </a:p>
          <a:p>
            <a:r>
              <a:rPr lang="en-US" sz="1050" smtClean="0">
                <a:latin typeface="Lucida Console" panose="020B0609040504020204" pitchFamily="49" charset="0"/>
              </a:rPr>
              <a:t>    21195 </a:t>
            </a:r>
            <a:r>
              <a:rPr lang="en-US" sz="1050">
                <a:latin typeface="Lucida Console" panose="020B0609040504020204" pitchFamily="49" charset="0"/>
              </a:rPr>
              <a:t>hits,  10.4% passed</a:t>
            </a:r>
          </a:p>
          <a:p>
            <a:r>
              <a:rPr lang="en-US" sz="1050" b="1" smtClean="0">
                <a:latin typeface="Lucida Console" panose="020B0609040504020204" pitchFamily="49" charset="0"/>
              </a:rPr>
              <a:t>     2191 </a:t>
            </a:r>
            <a:r>
              <a:rPr lang="en-US" sz="1050" b="1">
                <a:latin typeface="Lucida Console" panose="020B0609040504020204" pitchFamily="49" charset="0"/>
              </a:rPr>
              <a:t>hits, 100.0% </a:t>
            </a:r>
            <a:r>
              <a:rPr lang="en-US" sz="1050" b="1" smtClean="0">
                <a:latin typeface="Lucida Console" panose="020B0609040504020204" pitchFamily="49" charset="0"/>
              </a:rPr>
              <a:t>passed</a:t>
            </a:r>
            <a:endParaRPr lang="uk-UA" sz="1050" b="1" smtClean="0">
              <a:latin typeface="Lucida Console" panose="020B0609040504020204" pitchFamily="49" charset="0"/>
            </a:endParaRPr>
          </a:p>
          <a:p>
            <a:endParaRPr lang="uk-UA" sz="1050">
              <a:latin typeface="Lucida Console" panose="020B0609040504020204" pitchFamily="49" charset="0"/>
            </a:endParaRPr>
          </a:p>
          <a:p>
            <a:r>
              <a:rPr lang="en-US" sz="1050" smtClean="0">
                <a:latin typeface="Lucida Console" panose="020B0609040504020204" pitchFamily="49" charset="0"/>
              </a:rPr>
              <a:t>     2191 </a:t>
            </a:r>
            <a:r>
              <a:rPr lang="en-US" sz="1050">
                <a:latin typeface="Lucida Console" panose="020B0609040504020204" pitchFamily="49" charset="0"/>
              </a:rPr>
              <a:t>hits,   8.6% </a:t>
            </a:r>
            <a:r>
              <a:rPr lang="en-US" sz="1050" smtClean="0">
                <a:latin typeface="Lucida Console" panose="020B0609040504020204" pitchFamily="49" charset="0"/>
              </a:rPr>
              <a:t>passed</a:t>
            </a:r>
            <a:endParaRPr lang="uk-UA" sz="1050" smtClean="0">
              <a:latin typeface="Lucida Console" panose="020B0609040504020204" pitchFamily="49" charset="0"/>
            </a:endParaRPr>
          </a:p>
          <a:p>
            <a:r>
              <a:rPr lang="en-US" sz="1050" smtClean="0">
                <a:latin typeface="Lucida Console" panose="020B0609040504020204" pitchFamily="49" charset="0"/>
              </a:rPr>
              <a:t>      189 </a:t>
            </a:r>
            <a:r>
              <a:rPr lang="en-US" sz="1050">
                <a:latin typeface="Lucida Console" panose="020B0609040504020204" pitchFamily="49" charset="0"/>
              </a:rPr>
              <a:t>hits,  21.7% </a:t>
            </a:r>
            <a:r>
              <a:rPr lang="en-US" sz="1050" smtClean="0">
                <a:latin typeface="Lucida Console" panose="020B0609040504020204" pitchFamily="49" charset="0"/>
              </a:rPr>
              <a:t>passed</a:t>
            </a:r>
            <a:endParaRPr lang="uk-UA" sz="1050" smtClean="0">
              <a:latin typeface="Lucida Console" panose="020B0609040504020204" pitchFamily="49" charset="0"/>
            </a:endParaRPr>
          </a:p>
          <a:p>
            <a:r>
              <a:rPr lang="en-US" sz="1050" smtClean="0">
                <a:latin typeface="Lucida Console" panose="020B0609040504020204" pitchFamily="49" charset="0"/>
              </a:rPr>
              <a:t>      </a:t>
            </a:r>
            <a:r>
              <a:rPr lang="uk-UA" sz="1050" smtClean="0">
                <a:latin typeface="Lucida Console" panose="020B0609040504020204" pitchFamily="49" charset="0"/>
              </a:rPr>
              <a:t> 41 </a:t>
            </a:r>
            <a:r>
              <a:rPr lang="en-US" sz="1050" smtClean="0">
                <a:latin typeface="Lucida Console" panose="020B0609040504020204" pitchFamily="49" charset="0"/>
              </a:rPr>
              <a:t>hits</a:t>
            </a:r>
            <a:endParaRPr lang="en-US" sz="1050">
              <a:latin typeface="Lucida Console" panose="020B0609040504020204" pitchFamily="49" charset="0"/>
            </a:endParaRPr>
          </a:p>
        </p:txBody>
      </p:sp>
    </p:spTree>
    <p:extLst>
      <p:ext uri="{BB962C8B-B14F-4D97-AF65-F5344CB8AC3E}">
        <p14:creationId xmlns:p14="http://schemas.microsoft.com/office/powerpoint/2010/main" val="919167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7708</TotalTime>
  <Words>11626</Words>
  <Application>Microsoft Office PowerPoint</Application>
  <PresentationFormat>Widescreen</PresentationFormat>
  <Paragraphs>1876</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Calibri</vt:lpstr>
      <vt:lpstr>Calibri Light</vt:lpstr>
      <vt:lpstr>helvetica neue</vt:lpstr>
      <vt:lpstr>Lucida Console</vt:lpstr>
      <vt:lpstr>Office Theme</vt:lpstr>
      <vt:lpstr>Інтуіція при оптимізації, або оптимізація інтуіції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(Re)introduction to C++</dc:title>
  <dc:creator>Oleksandr Kaleniuk</dc:creator>
  <cp:lastModifiedBy>Oleksandr Kaleniuk</cp:lastModifiedBy>
  <cp:revision>168</cp:revision>
  <dcterms:created xsi:type="dcterms:W3CDTF">2019-06-20T06:32:17Z</dcterms:created>
  <dcterms:modified xsi:type="dcterms:W3CDTF">2019-07-17T15:21:17Z</dcterms:modified>
</cp:coreProperties>
</file>