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8" r:id="rId5"/>
    <p:sldId id="257" r:id="rId6"/>
    <p:sldId id="259" r:id="rId7"/>
    <p:sldId id="260" r:id="rId8"/>
    <p:sldId id="261" r:id="rId9"/>
    <p:sldId id="269" r:id="rId10"/>
    <p:sldId id="270" r:id="rId11"/>
    <p:sldId id="262" r:id="rId12"/>
    <p:sldId id="263" r:id="rId13"/>
    <p:sldId id="271" r:id="rId14"/>
    <p:sldId id="272" r:id="rId15"/>
    <p:sldId id="273" r:id="rId16"/>
    <p:sldId id="274" r:id="rId17"/>
    <p:sldId id="264" r:id="rId18"/>
    <p:sldId id="275" r:id="rId19"/>
    <p:sldId id="276" r:id="rId20"/>
    <p:sldId id="291" r:id="rId21"/>
    <p:sldId id="336" r:id="rId22"/>
    <p:sldId id="277" r:id="rId23"/>
    <p:sldId id="278" r:id="rId24"/>
    <p:sldId id="279" r:id="rId25"/>
    <p:sldId id="292" r:id="rId26"/>
    <p:sldId id="280" r:id="rId27"/>
    <p:sldId id="290" r:id="rId28"/>
    <p:sldId id="281" r:id="rId29"/>
    <p:sldId id="282" r:id="rId30"/>
    <p:sldId id="283" r:id="rId31"/>
    <p:sldId id="284" r:id="rId32"/>
    <p:sldId id="285" r:id="rId33"/>
    <p:sldId id="286" r:id="rId34"/>
    <p:sldId id="287" r:id="rId35"/>
    <p:sldId id="288" r:id="rId36"/>
    <p:sldId id="289" r:id="rId37"/>
    <p:sldId id="293" r:id="rId38"/>
    <p:sldId id="294" r:id="rId39"/>
    <p:sldId id="295" r:id="rId40"/>
    <p:sldId id="297" r:id="rId41"/>
    <p:sldId id="296" r:id="rId42"/>
    <p:sldId id="298" r:id="rId43"/>
    <p:sldId id="299" r:id="rId44"/>
    <p:sldId id="300" r:id="rId45"/>
    <p:sldId id="301" r:id="rId46"/>
    <p:sldId id="303" r:id="rId47"/>
    <p:sldId id="302" r:id="rId48"/>
    <p:sldId id="304" r:id="rId49"/>
    <p:sldId id="305" r:id="rId50"/>
    <p:sldId id="306" r:id="rId51"/>
    <p:sldId id="307" r:id="rId52"/>
    <p:sldId id="308" r:id="rId53"/>
    <p:sldId id="309" r:id="rId54"/>
    <p:sldId id="310" r:id="rId55"/>
    <p:sldId id="311" r:id="rId56"/>
    <p:sldId id="312" r:id="rId57"/>
    <p:sldId id="313" r:id="rId58"/>
    <p:sldId id="33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5"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20" d="100"/>
          <a:sy n="120"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of error</a:t>
            </a:r>
            <a:r>
              <a:rPr lang="en-US" baseline="0"/>
              <a:t> </a:t>
            </a:r>
            <a:r>
              <a:rPr lang="en-US"/>
              <a:t>mitigation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w="25400">
              <a:solidFill>
                <a:schemeClr val="accent1"/>
              </a:solidFill>
            </a:ln>
            <a:effectLst/>
          </c:spPr>
          <c:invertIfNegative val="0"/>
          <c:cat>
            <c:strRef>
              <c:f>Sheet1!$A$2:$A$5</c:f>
              <c:strCache>
                <c:ptCount val="4"/>
                <c:pt idx="0">
                  <c:v>Coding</c:v>
                </c:pt>
                <c:pt idx="1">
                  <c:v>Unit and integration testing</c:v>
                </c:pt>
                <c:pt idx="2">
                  <c:v>Validation&amp;verification</c:v>
                </c:pt>
                <c:pt idx="3">
                  <c:v>After release</c:v>
                </c:pt>
              </c:strCache>
            </c:strRef>
          </c:cat>
          <c:val>
            <c:numRef>
              <c:f>Sheet1!$B$2:$B$5</c:f>
              <c:numCache>
                <c:formatCode>General</c:formatCode>
                <c:ptCount val="4"/>
                <c:pt idx="0">
                  <c:v>1</c:v>
                </c:pt>
                <c:pt idx="1">
                  <c:v>10</c:v>
                </c:pt>
                <c:pt idx="2">
                  <c:v>100</c:v>
                </c:pt>
                <c:pt idx="3">
                  <c:v>1000</c:v>
                </c:pt>
              </c:numCache>
            </c:numRef>
          </c:val>
        </c:ser>
        <c:dLbls>
          <c:showLegendKey val="0"/>
          <c:showVal val="0"/>
          <c:showCatName val="0"/>
          <c:showSerName val="0"/>
          <c:showPercent val="0"/>
          <c:showBubbleSize val="0"/>
        </c:dLbls>
        <c:gapWidth val="33"/>
        <c:overlap val="-27"/>
        <c:axId val="449106944"/>
        <c:axId val="449108904"/>
      </c:barChart>
      <c:catAx>
        <c:axId val="44910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08904"/>
        <c:crosses val="autoZero"/>
        <c:auto val="1"/>
        <c:lblAlgn val="ctr"/>
        <c:lblOffset val="100"/>
        <c:noMultiLvlLbl val="0"/>
      </c:catAx>
      <c:valAx>
        <c:axId val="4491089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49106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8808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27585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27988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42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A0D81-94F8-435F-814B-F21CC32BFA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83137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FA0D81-94F8-435F-814B-F21CC32BFA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7948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FA0D81-94F8-435F-814B-F21CC32BFA6C}"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3450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FA0D81-94F8-435F-814B-F21CC32BFA6C}"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29214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A0D81-94F8-435F-814B-F21CC32BFA6C}"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86653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A0D81-94F8-435F-814B-F21CC32BFA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4822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A0D81-94F8-435F-814B-F21CC32BFA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625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A0D81-94F8-435F-814B-F21CC32BFA6C}" type="datetimeFigureOut">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BFE4B-3994-4D57-8766-D291075ABEAA}" type="slidenum">
              <a:rPr lang="en-US" smtClean="0"/>
              <a:t>‹#›</a:t>
            </a:fld>
            <a:endParaRPr lang="en-US"/>
          </a:p>
        </p:txBody>
      </p:sp>
    </p:spTree>
    <p:extLst>
      <p:ext uri="{BB962C8B-B14F-4D97-AF65-F5344CB8AC3E}">
        <p14:creationId xmlns:p14="http://schemas.microsoft.com/office/powerpoint/2010/main" val="396002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www.open-std.org/jtc1/sc22/wg21/docs/papers/2019/p1705r0.html"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KAWA1DuvCnQ" TargetMode="External"/><Relationship Id="rId2" Type="http://schemas.openxmlformats.org/officeDocument/2006/relationships/hyperlink" Target="https://www.agner.org/optimize/optimizing_cpp.pdf"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autosar.org/fileadmin/user_upload/standards/adaptive/17-03/AUTOSAR_RS_CPP14Guidelines.pdf" TargetMode="External"/><Relationship Id="rId7" Type="http://schemas.openxmlformats.org/officeDocument/2006/relationships/hyperlink" Target="http://www.stroustrup.com/JSF-AV-rules.pdf" TargetMode="External"/><Relationship Id="rId2" Type="http://schemas.openxmlformats.org/officeDocument/2006/relationships/hyperlink" Target="https://github.com/isocpp/CppCoreGuidelines/blob/master/CppCoreGuidelines.md" TargetMode="External"/><Relationship Id="rId1" Type="http://schemas.openxmlformats.org/officeDocument/2006/relationships/slideLayout" Target="../slideLayouts/slideLayout1.xml"/><Relationship Id="rId6" Type="http://schemas.openxmlformats.org/officeDocument/2006/relationships/hyperlink" Target="http://www.open-std.org/jtc1/sc22/wg23/docs/ISO-IECJTC1-SC22-WG23_N0751-tr24772-1-after-pre-meeting-51-webex-20171016.pdf" TargetMode="External"/><Relationship Id="rId5" Type="http://schemas.openxmlformats.org/officeDocument/2006/relationships/hyperlink" Target="https://resources.sei.cmu.edu/library/asset-view.cfm?assetID=494932" TargetMode="External"/><Relationship Id="rId4" Type="http://schemas.openxmlformats.org/officeDocument/2006/relationships/hyperlink" Target="https://www.perforce.com/blog/qac/high-integrity-cpp-hic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programmer.info/news/98-languages/11184-which-languages-are-bug-prone.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kristerw.blogspot.com/2017/09/useful-gcc-warning-options-not-enabled.html" TargetMode="External"/><Relationship Id="rId2" Type="http://schemas.openxmlformats.org/officeDocument/2006/relationships/hyperlink" Target="https://gcc.gnu.org/onlinedocs/gcc/Warning-Options.html"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cppcheck.sourceforge.net/"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www.valgrind.org/info/about.html"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(Re)introduction to C++</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0930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870308" cy="461665"/>
          </a:xfrm>
          <a:prstGeom prst="rect">
            <a:avLst/>
          </a:prstGeom>
          <a:noFill/>
        </p:spPr>
        <p:txBody>
          <a:bodyPr wrap="none" rtlCol="0">
            <a:spAutoFit/>
          </a:bodyPr>
          <a:lstStyle/>
          <a:p>
            <a:r>
              <a:rPr lang="en-US" sz="2400" dirty="0"/>
              <a:t>Small, cheap, portable. And it’s </a:t>
            </a:r>
            <a:r>
              <a:rPr lang="en-US" sz="2400" dirty="0" smtClean="0"/>
              <a:t>there</a:t>
            </a:r>
            <a:endParaRPr lang="en-US" sz="2400" dirty="0"/>
          </a:p>
        </p:txBody>
      </p:sp>
      <p:sp>
        <p:nvSpPr>
          <p:cNvPr id="4" name="Rectangle 3"/>
          <p:cNvSpPr/>
          <p:nvPr/>
        </p:nvSpPr>
        <p:spPr>
          <a:xfrm>
            <a:off x="469557" y="1087394"/>
            <a:ext cx="10832757" cy="3724096"/>
          </a:xfrm>
          <a:prstGeom prst="rect">
            <a:avLst/>
          </a:prstGeom>
        </p:spPr>
        <p:txBody>
          <a:bodyPr wrap="square">
            <a:spAutoFit/>
          </a:bodyPr>
          <a:lstStyle/>
          <a:p>
            <a:pPr algn="ctr"/>
            <a:r>
              <a:rPr lang="en-US" sz="6000" dirty="0" smtClean="0">
                <a:solidFill>
                  <a:schemeClr val="bg1">
                    <a:lumMod val="50000"/>
                  </a:schemeClr>
                </a:solidFill>
              </a:rPr>
              <a:t>1985</a:t>
            </a:r>
          </a:p>
          <a:p>
            <a:endParaRPr lang="en-US" sz="3600" dirty="0" smtClean="0"/>
          </a:p>
          <a:p>
            <a:r>
              <a:rPr lang="en-US" sz="3600" dirty="0" smtClean="0"/>
              <a:t>Lisp </a:t>
            </a:r>
            <a:r>
              <a:rPr lang="en-US" sz="3600" dirty="0"/>
              <a:t>Machine </a:t>
            </a:r>
            <a:r>
              <a:rPr lang="en-US" sz="5400" dirty="0">
                <a:solidFill>
                  <a:srgbClr val="C00000"/>
                </a:solidFill>
              </a:rPr>
              <a:t>$ 50 </a:t>
            </a:r>
            <a:r>
              <a:rPr lang="en-US" sz="5400" dirty="0" smtClean="0">
                <a:solidFill>
                  <a:srgbClr val="C00000"/>
                </a:solidFill>
              </a:rPr>
              <a:t>000</a:t>
            </a:r>
            <a:r>
              <a:rPr lang="en-US" sz="3600" dirty="0" smtClean="0">
                <a:solidFill>
                  <a:srgbClr val="C00000"/>
                </a:solidFill>
              </a:rPr>
              <a:t>  </a:t>
            </a:r>
          </a:p>
          <a:p>
            <a:pPr algn="ctr"/>
            <a:r>
              <a:rPr lang="en-US" sz="3200" dirty="0" err="1" smtClean="0"/>
              <a:t>v.s</a:t>
            </a:r>
            <a:r>
              <a:rPr lang="en-US" sz="3200" dirty="0" smtClean="0"/>
              <a:t>.</a:t>
            </a:r>
          </a:p>
          <a:p>
            <a:pPr algn="r"/>
            <a:r>
              <a:rPr lang="en-US" sz="3600" dirty="0" smtClean="0"/>
              <a:t>AT&amp;T </a:t>
            </a:r>
            <a:r>
              <a:rPr lang="en-US" sz="3600" dirty="0"/>
              <a:t>UNIX PC </a:t>
            </a:r>
            <a:r>
              <a:rPr lang="en-US" sz="5400" dirty="0">
                <a:solidFill>
                  <a:schemeClr val="accent6">
                    <a:lumMod val="75000"/>
                  </a:schemeClr>
                </a:solidFill>
              </a:rPr>
              <a:t>$ 5 590 </a:t>
            </a:r>
          </a:p>
        </p:txBody>
      </p:sp>
      <p:sp>
        <p:nvSpPr>
          <p:cNvPr id="5" name="Rectangle 4"/>
          <p:cNvSpPr/>
          <p:nvPr/>
        </p:nvSpPr>
        <p:spPr>
          <a:xfrm>
            <a:off x="5338119" y="5783132"/>
            <a:ext cx="6450227" cy="369332"/>
          </a:xfrm>
          <a:prstGeom prst="rect">
            <a:avLst/>
          </a:prstGeom>
        </p:spPr>
        <p:txBody>
          <a:bodyPr wrap="square">
            <a:spAutoFit/>
          </a:bodyPr>
          <a:lstStyle/>
          <a:p>
            <a:r>
              <a:rPr lang="en-US" dirty="0"/>
              <a:t>Unix and C are the ultimate computer viruses [Richard P. Gabriel</a:t>
            </a:r>
            <a:r>
              <a:rPr lang="en-US" dirty="0" smtClean="0"/>
              <a:t>]</a:t>
            </a:r>
            <a:endParaRPr lang="en-US" dirty="0"/>
          </a:p>
        </p:txBody>
      </p:sp>
    </p:spTree>
    <p:extLst>
      <p:ext uri="{BB962C8B-B14F-4D97-AF65-F5344CB8AC3E}">
        <p14:creationId xmlns:p14="http://schemas.microsoft.com/office/powerpoint/2010/main" val="63678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3" name="TextBox 2"/>
          <p:cNvSpPr txBox="1"/>
          <p:nvPr/>
        </p:nvSpPr>
        <p:spPr>
          <a:xfrm>
            <a:off x="939113" y="1285103"/>
            <a:ext cx="6567182" cy="3139321"/>
          </a:xfrm>
          <a:prstGeom prst="rect">
            <a:avLst/>
          </a:prstGeom>
          <a:noFill/>
        </p:spPr>
        <p:txBody>
          <a:bodyPr wrap="none" rtlCol="0">
            <a:spAutoFit/>
          </a:bodyPr>
          <a:lstStyle/>
          <a:p>
            <a:r>
              <a:rPr lang="en-US" dirty="0" smtClean="0"/>
              <a:t>C is smaller.</a:t>
            </a:r>
          </a:p>
          <a:p>
            <a:r>
              <a:rPr lang="en-US" dirty="0" smtClean="0"/>
              <a:t>C is older.</a:t>
            </a:r>
          </a:p>
          <a:p>
            <a:r>
              <a:rPr lang="en-US" dirty="0" smtClean="0"/>
              <a:t>C code is easier: </a:t>
            </a:r>
          </a:p>
          <a:p>
            <a:pPr marL="285750" indent="-285750">
              <a:buFont typeface="Arial" panose="020B0604020202020204" pitchFamily="34" charset="0"/>
              <a:buChar char="•"/>
            </a:pPr>
            <a:r>
              <a:rPr lang="en-US" dirty="0" smtClean="0"/>
              <a:t>to write, </a:t>
            </a:r>
          </a:p>
          <a:p>
            <a:pPr marL="285750" indent="-285750">
              <a:buFont typeface="Arial" panose="020B0604020202020204" pitchFamily="34" charset="0"/>
              <a:buChar char="•"/>
            </a:pPr>
            <a:r>
              <a:rPr lang="en-US" dirty="0" smtClean="0"/>
              <a:t>to disassemble, </a:t>
            </a:r>
          </a:p>
          <a:p>
            <a:pPr marL="285750" indent="-285750">
              <a:buFont typeface="Arial" panose="020B0604020202020204" pitchFamily="34" charset="0"/>
              <a:buChar char="•"/>
            </a:pPr>
            <a:r>
              <a:rPr lang="en-US" dirty="0" smtClean="0"/>
              <a:t>to profile, </a:t>
            </a:r>
          </a:p>
          <a:p>
            <a:pPr marL="285750" indent="-285750">
              <a:buFont typeface="Arial" panose="020B0604020202020204" pitchFamily="34" charset="0"/>
              <a:buChar char="•"/>
            </a:pPr>
            <a:r>
              <a:rPr lang="en-US" dirty="0" smtClean="0"/>
              <a:t>to debug.</a:t>
            </a:r>
          </a:p>
          <a:p>
            <a:endParaRPr lang="en-US" dirty="0" smtClean="0"/>
          </a:p>
          <a:p>
            <a:r>
              <a:rPr lang="en-US" dirty="0" smtClean="0"/>
              <a:t>Compiler is easier to implement.</a:t>
            </a:r>
          </a:p>
          <a:p>
            <a:r>
              <a:rPr lang="en-US" dirty="0" smtClean="0"/>
              <a:t>Linking is simpler.</a:t>
            </a:r>
          </a:p>
          <a:p>
            <a:r>
              <a:rPr lang="en-US" dirty="0" smtClean="0"/>
              <a:t>C is the lingua franca for interfaces between all the other languages.</a:t>
            </a:r>
            <a:endParaRPr lang="en-US" dirty="0"/>
          </a:p>
        </p:txBody>
      </p:sp>
      <p:sp>
        <p:nvSpPr>
          <p:cNvPr id="4" name="Rectangle 3"/>
          <p:cNvSpPr/>
          <p:nvPr/>
        </p:nvSpPr>
        <p:spPr>
          <a:xfrm>
            <a:off x="8840796" y="5699209"/>
            <a:ext cx="2592056" cy="369332"/>
          </a:xfrm>
          <a:prstGeom prst="rect">
            <a:avLst/>
          </a:prstGeom>
        </p:spPr>
        <p:txBody>
          <a:bodyPr wrap="none">
            <a:spAutoFit/>
          </a:bodyPr>
          <a:lstStyle/>
          <a:p>
            <a:r>
              <a:rPr lang="en-US" dirty="0" smtClean="0"/>
              <a:t>Everybody knows C right?</a:t>
            </a:r>
            <a:endParaRPr lang="en-US" dirty="0"/>
          </a:p>
        </p:txBody>
      </p:sp>
    </p:spTree>
    <p:extLst>
      <p:ext uri="{BB962C8B-B14F-4D97-AF65-F5344CB8AC3E}">
        <p14:creationId xmlns:p14="http://schemas.microsoft.com/office/powerpoint/2010/main" val="169833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11" name="Rectangle 10"/>
          <p:cNvSpPr/>
          <p:nvPr/>
        </p:nvSpPr>
        <p:spPr>
          <a:xfrm>
            <a:off x="848497" y="1310477"/>
            <a:ext cx="4184822" cy="4777205"/>
          </a:xfrm>
          <a:prstGeom prst="rect">
            <a:avLst/>
          </a:prstGeom>
          <a:solidFill>
            <a:srgbClr val="DBD4A0"/>
          </a:solidFill>
        </p:spPr>
        <p:txBody>
          <a:bodyPr wrap="square">
            <a:spAutoFit/>
          </a:bodyPr>
          <a:lstStyle/>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struct</a:t>
            </a:r>
            <a:r>
              <a:rPr lang="en-US" dirty="0" smtClean="0">
                <a:latin typeface="Lucida Console" panose="020B0609040504020204" pitchFamily="49" charset="0"/>
                <a:ea typeface="Calibri" panose="020F0502020204030204" pitchFamily="34" charset="0"/>
                <a:cs typeface="Times New Roman" panose="02020603050405020304" pitchFamily="18" charset="0"/>
              </a:rPr>
              <a:t> S</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char </a:t>
            </a:r>
            <a:r>
              <a:rPr lang="en-US" dirty="0">
                <a:latin typeface="Lucida Console" panose="020B0609040504020204" pitchFamily="49" charset="0"/>
                <a:ea typeface="Calibri" panose="020F0502020204030204" pitchFamily="34" charset="0"/>
                <a:cs typeface="Times New Roman" panose="02020603050405020304" pitchFamily="18" charset="0"/>
              </a:rPr>
              <a:t>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 </a:t>
            </a:r>
            <a:r>
              <a:rPr lang="en-US" dirty="0">
                <a:latin typeface="Lucida Console" panose="020B0609040504020204" pitchFamily="49" charset="0"/>
                <a:ea typeface="Calibri" panose="020F0502020204030204" pitchFamily="34" charset="0"/>
                <a:cs typeface="Times New Roman" panose="02020603050405020304" pitchFamily="18" charset="0"/>
              </a:rPr>
              <a: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main()</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return </a:t>
            </a:r>
            <a:r>
              <a:rPr lang="en-US" dirty="0" err="1">
                <a:latin typeface="Lucida Console" panose="020B0609040504020204" pitchFamily="49" charset="0"/>
                <a:ea typeface="Calibri" panose="020F0502020204030204" pitchFamily="34" charset="0"/>
                <a:cs typeface="Times New Roman" panose="02020603050405020304" pitchFamily="18" charset="0"/>
              </a:rPr>
              <a:t>sizeof</a:t>
            </a:r>
            <a:r>
              <a:rPr lang="en-US" dirty="0">
                <a:latin typeface="Lucida Console" panose="020B0609040504020204" pitchFamily="49" charset="0"/>
                <a:ea typeface="Calibri" panose="020F0502020204030204" pitchFamily="34" charset="0"/>
                <a:cs typeface="Times New Roman" panose="02020603050405020304" pitchFamily="18" charset="0"/>
              </a:rPr>
              <a:t>(*(&amp;s));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7331675" y="1310477"/>
            <a:ext cx="3253946"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 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B. 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C. 8</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D. I don't know.</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04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11" name="Rectangle 10"/>
          <p:cNvSpPr/>
          <p:nvPr/>
        </p:nvSpPr>
        <p:spPr>
          <a:xfrm>
            <a:off x="848496" y="1310477"/>
            <a:ext cx="5620397" cy="3181384"/>
          </a:xfrm>
          <a:prstGeom prst="rect">
            <a:avLst/>
          </a:prstGeom>
          <a:solidFill>
            <a:srgbClr val="DBD4A0"/>
          </a:solidFill>
        </p:spPr>
        <p:txBody>
          <a:bodyPr wrap="square">
            <a:spAutoFit/>
          </a:bodyPr>
          <a:lstStyle/>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main()</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char </a:t>
            </a:r>
            <a:r>
              <a:rPr lang="en-US" dirty="0">
                <a:latin typeface="Lucida Console" panose="020B0609040504020204" pitchFamily="49" charset="0"/>
                <a:ea typeface="Calibri" panose="020F0502020204030204" pitchFamily="34" charset="0"/>
                <a:cs typeface="Times New Roman" panose="02020603050405020304" pitchFamily="18" charset="0"/>
              </a:rPr>
              <a:t>a = 0;</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short </a:t>
            </a:r>
            <a:r>
              <a:rPr lang="en-US" dirty="0" err="1">
                <a:latin typeface="Lucida Console" panose="020B0609040504020204" pitchFamily="49" charset="0"/>
                <a:ea typeface="Calibri" panose="020F0502020204030204" pitchFamily="34" charset="0"/>
                <a:cs typeface="Times New Roman" panose="02020603050405020304" pitchFamily="18" charset="0"/>
              </a:rPr>
              <a:t>int</a:t>
            </a:r>
            <a:r>
              <a:rPr lang="en-US" dirty="0">
                <a:latin typeface="Lucida Console" panose="020B0609040504020204" pitchFamily="49" charset="0"/>
                <a:ea typeface="Calibri" panose="020F0502020204030204" pitchFamily="34" charset="0"/>
                <a:cs typeface="Times New Roman" panose="02020603050405020304" pitchFamily="18" charset="0"/>
              </a:rPr>
              <a:t> b = 0;</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return </a:t>
            </a:r>
            <a:r>
              <a:rPr lang="en-US" dirty="0" err="1">
                <a:latin typeface="Lucida Console" panose="020B0609040504020204" pitchFamily="49" charset="0"/>
                <a:ea typeface="Calibri" panose="020F0502020204030204" pitchFamily="34" charset="0"/>
                <a:cs typeface="Times New Roman" panose="02020603050405020304" pitchFamily="18" charset="0"/>
              </a:rPr>
              <a:t>sizeof</a:t>
            </a:r>
            <a:r>
              <a:rPr lang="en-US" dirty="0">
                <a:latin typeface="Lucida Console" panose="020B0609040504020204" pitchFamily="49" charset="0"/>
                <a:ea typeface="Calibri" panose="020F0502020204030204" pitchFamily="34" charset="0"/>
                <a:cs typeface="Times New Roman" panose="02020603050405020304" pitchFamily="18" charset="0"/>
              </a:rPr>
              <a:t>(b) == </a:t>
            </a:r>
            <a:r>
              <a:rPr lang="en-US" dirty="0" err="1">
                <a:latin typeface="Lucida Console" panose="020B0609040504020204" pitchFamily="49" charset="0"/>
                <a:ea typeface="Calibri" panose="020F0502020204030204" pitchFamily="34" charset="0"/>
                <a:cs typeface="Times New Roman" panose="02020603050405020304" pitchFamily="18" charset="0"/>
              </a:rPr>
              <a:t>sizeof</a:t>
            </a:r>
            <a:r>
              <a:rPr lang="en-US" dirty="0">
                <a:latin typeface="Lucida Console" panose="020B0609040504020204" pitchFamily="49" charset="0"/>
                <a:ea typeface="Calibri" panose="020F0502020204030204" pitchFamily="34" charset="0"/>
                <a:cs typeface="Times New Roman" panose="02020603050405020304" pitchFamily="18" charset="0"/>
              </a:rPr>
              <a:t>(</a:t>
            </a:r>
            <a:r>
              <a:rPr lang="en-US" dirty="0" err="1">
                <a:latin typeface="Lucida Console" panose="020B0609040504020204" pitchFamily="49" charset="0"/>
                <a:ea typeface="Calibri" panose="020F0502020204030204" pitchFamily="34" charset="0"/>
                <a:cs typeface="Times New Roman" panose="02020603050405020304" pitchFamily="18" charset="0"/>
              </a:rPr>
              <a:t>a+b</a:t>
            </a:r>
            <a:r>
              <a:rPr lang="en-US"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7331675" y="1310477"/>
            <a:ext cx="3253946"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 0</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B. 1</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C. 2</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D. I don't know.</a:t>
            </a:r>
          </a:p>
        </p:txBody>
      </p:sp>
    </p:spTree>
    <p:extLst>
      <p:ext uri="{BB962C8B-B14F-4D97-AF65-F5344CB8AC3E}">
        <p14:creationId xmlns:p14="http://schemas.microsoft.com/office/powerpoint/2010/main" val="378514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11" name="Rectangle 10"/>
          <p:cNvSpPr/>
          <p:nvPr/>
        </p:nvSpPr>
        <p:spPr>
          <a:xfrm>
            <a:off x="848496" y="1310477"/>
            <a:ext cx="3635955" cy="2782428"/>
          </a:xfrm>
          <a:prstGeom prst="rect">
            <a:avLst/>
          </a:prstGeom>
          <a:solidFill>
            <a:srgbClr val="DBD4A0"/>
          </a:solidFill>
        </p:spPr>
        <p:txBody>
          <a:bodyPr wrap="square">
            <a:spAutoFit/>
          </a:bodyPr>
          <a:lstStyle/>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main()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char </a:t>
            </a:r>
            <a:r>
              <a:rPr lang="en-US" dirty="0">
                <a:latin typeface="Lucida Console" panose="020B0609040504020204" pitchFamily="49" charset="0"/>
                <a:ea typeface="Calibri" panose="020F0502020204030204" pitchFamily="34" charset="0"/>
                <a:cs typeface="Times New Roman" panose="02020603050405020304" pitchFamily="18" charset="0"/>
              </a:rPr>
              <a:t>a = ‘ ‘ * 13;</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return </a:t>
            </a:r>
            <a:r>
              <a:rPr lang="en-US" dirty="0">
                <a:latin typeface="Lucida Console" panose="020B0609040504020204" pitchFamily="49" charset="0"/>
                <a:ea typeface="Calibri" panose="020F0502020204030204" pitchFamily="34" charset="0"/>
                <a:cs typeface="Times New Roman" panose="02020603050405020304" pitchFamily="18" charset="0"/>
              </a:rPr>
              <a:t>a;</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7331675" y="1310477"/>
            <a:ext cx="3253946"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 416</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B. 160</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C. -96</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D. I don't know.</a:t>
            </a:r>
          </a:p>
        </p:txBody>
      </p:sp>
    </p:spTree>
    <p:extLst>
      <p:ext uri="{BB962C8B-B14F-4D97-AF65-F5344CB8AC3E}">
        <p14:creationId xmlns:p14="http://schemas.microsoft.com/office/powerpoint/2010/main" val="94164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11" name="Rectangle 10"/>
          <p:cNvSpPr/>
          <p:nvPr/>
        </p:nvSpPr>
        <p:spPr>
          <a:xfrm>
            <a:off x="848496" y="1310477"/>
            <a:ext cx="6291606" cy="2782428"/>
          </a:xfrm>
          <a:prstGeom prst="rect">
            <a:avLst/>
          </a:prstGeom>
          <a:solidFill>
            <a:srgbClr val="DBD4A0"/>
          </a:solidFill>
        </p:spPr>
        <p:txBody>
          <a:bodyPr wrap="square">
            <a:spAutoFit/>
          </a:bodyPr>
          <a:lstStyle/>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nn-NO" dirty="0" smtClean="0">
                <a:latin typeface="Lucida Console" panose="020B0609040504020204" pitchFamily="49" charset="0"/>
                <a:ea typeface="Calibri" panose="020F0502020204030204" pitchFamily="34" charset="0"/>
                <a:cs typeface="Times New Roman" panose="02020603050405020304" pitchFamily="18" charset="0"/>
              </a:rPr>
              <a:t> main</a:t>
            </a:r>
            <a:r>
              <a:rPr lang="nn-NO"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nn-NO" dirty="0" smtClean="0">
                <a:latin typeface="Lucida Console" panose="020B0609040504020204" pitchFamily="49" charset="0"/>
                <a:ea typeface="Calibri" panose="020F0502020204030204" pitchFamily="34" charset="0"/>
                <a:cs typeface="Times New Roman" panose="02020603050405020304" pitchFamily="18" charset="0"/>
              </a:rPr>
              <a:t>  {</a:t>
            </a:r>
            <a:endParaRPr lang="nn-NO"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nn-NO" dirty="0" smtClean="0">
                <a:latin typeface="Lucida Console" panose="020B0609040504020204" pitchFamily="49" charset="0"/>
                <a:ea typeface="Calibri" panose="020F0502020204030204" pitchFamily="34" charset="0"/>
                <a:cs typeface="Times New Roman" panose="02020603050405020304" pitchFamily="18" charset="0"/>
              </a:rPr>
              <a:t>  int </a:t>
            </a:r>
            <a:r>
              <a:rPr lang="nn-NO" dirty="0">
                <a:latin typeface="Lucida Console" panose="020B0609040504020204" pitchFamily="49" charset="0"/>
                <a:ea typeface="Calibri" panose="020F0502020204030204" pitchFamily="34" charset="0"/>
                <a:cs typeface="Times New Roman" panose="02020603050405020304" pitchFamily="18" charset="0"/>
              </a:rPr>
              <a:t>i = 16;</a:t>
            </a:r>
          </a:p>
          <a:p>
            <a:pPr>
              <a:lnSpc>
                <a:spcPct val="107000"/>
              </a:lnSpc>
              <a:spcAft>
                <a:spcPts val="800"/>
              </a:spcAft>
            </a:pPr>
            <a:r>
              <a:rPr lang="nn-NO" dirty="0" smtClean="0">
                <a:latin typeface="Lucida Console" panose="020B0609040504020204" pitchFamily="49" charset="0"/>
                <a:ea typeface="Calibri" panose="020F0502020204030204" pitchFamily="34" charset="0"/>
                <a:cs typeface="Times New Roman" panose="02020603050405020304" pitchFamily="18" charset="0"/>
              </a:rPr>
              <a:t>  return </a:t>
            </a:r>
            <a:r>
              <a:rPr lang="nn-NO" dirty="0">
                <a:latin typeface="Lucida Console" panose="020B0609040504020204" pitchFamily="49" charset="0"/>
                <a:ea typeface="Calibri" panose="020F0502020204030204" pitchFamily="34" charset="0"/>
                <a:cs typeface="Times New Roman" panose="02020603050405020304" pitchFamily="18" charset="0"/>
              </a:rPr>
              <a:t>(((((i &gt;= i) &lt;&lt; i) &gt;&gt; i) &lt;= i));</a:t>
            </a:r>
          </a:p>
          <a:p>
            <a:pPr>
              <a:lnSpc>
                <a:spcPct val="107000"/>
              </a:lnSpc>
              <a:spcAft>
                <a:spcPts val="800"/>
              </a:spcAft>
            </a:pPr>
            <a:r>
              <a:rPr lang="nn-NO" dirty="0" smtClean="0">
                <a:latin typeface="Lucida Console" panose="020B0609040504020204" pitchFamily="49" charset="0"/>
                <a:ea typeface="Calibri" panose="020F0502020204030204" pitchFamily="34" charset="0"/>
                <a:cs typeface="Times New Roman" panose="02020603050405020304" pitchFamily="18" charset="0"/>
              </a:rPr>
              <a:t>  }</a:t>
            </a:r>
            <a:endParaRPr lang="nn-NO"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7331675" y="1310477"/>
            <a:ext cx="3253946"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 0</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B. 1</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C. 16</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D. I don't know.</a:t>
            </a:r>
          </a:p>
        </p:txBody>
      </p:sp>
    </p:spTree>
    <p:extLst>
      <p:ext uri="{BB962C8B-B14F-4D97-AF65-F5344CB8AC3E}">
        <p14:creationId xmlns:p14="http://schemas.microsoft.com/office/powerpoint/2010/main" val="64642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9557" y="370703"/>
            <a:ext cx="2190023" cy="461665"/>
          </a:xfrm>
          <a:prstGeom prst="rect">
            <a:avLst/>
          </a:prstGeom>
          <a:noFill/>
        </p:spPr>
        <p:txBody>
          <a:bodyPr wrap="none" rtlCol="0">
            <a:spAutoFit/>
          </a:bodyPr>
          <a:lstStyle/>
          <a:p>
            <a:r>
              <a:rPr lang="en-US" sz="2400" dirty="0" smtClean="0"/>
              <a:t>Do you know C?</a:t>
            </a:r>
            <a:endParaRPr lang="en-US" sz="2400" dirty="0"/>
          </a:p>
        </p:txBody>
      </p:sp>
      <p:sp>
        <p:nvSpPr>
          <p:cNvPr id="11" name="Rectangle 10"/>
          <p:cNvSpPr/>
          <p:nvPr/>
        </p:nvSpPr>
        <p:spPr>
          <a:xfrm>
            <a:off x="848496" y="1310477"/>
            <a:ext cx="3606772" cy="2782428"/>
          </a:xfrm>
          <a:prstGeom prst="rect">
            <a:avLst/>
          </a:prstGeom>
          <a:solidFill>
            <a:srgbClr val="DBD4A0"/>
          </a:solidFill>
        </p:spPr>
        <p:txBody>
          <a:bodyPr wrap="square">
            <a:spAutoFit/>
          </a:bodyPr>
          <a:lstStyle/>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main()</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0;</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return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12" name="Rectangle 11"/>
          <p:cNvSpPr/>
          <p:nvPr/>
        </p:nvSpPr>
        <p:spPr>
          <a:xfrm>
            <a:off x="7331675" y="1310477"/>
            <a:ext cx="3253946"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A. 1</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B. 2</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C. 3</a:t>
            </a:r>
          </a:p>
          <a:p>
            <a:pPr>
              <a:lnSpc>
                <a:spcPct val="107000"/>
              </a:lnSpc>
              <a:spcAft>
                <a:spcPts val="800"/>
              </a:spcAft>
            </a:pPr>
            <a:r>
              <a:rPr lang="en-US" dirty="0">
                <a:latin typeface="Lucida Console" panose="020B0609040504020204" pitchFamily="49" charset="0"/>
                <a:ea typeface="Calibri" panose="020F0502020204030204" pitchFamily="34" charset="0"/>
                <a:cs typeface="Times New Roman" panose="02020603050405020304" pitchFamily="18" charset="0"/>
              </a:rPr>
              <a:t> D. I don't know.</a:t>
            </a:r>
          </a:p>
        </p:txBody>
      </p:sp>
    </p:spTree>
    <p:extLst>
      <p:ext uri="{BB962C8B-B14F-4D97-AF65-F5344CB8AC3E}">
        <p14:creationId xmlns:p14="http://schemas.microsoft.com/office/powerpoint/2010/main" val="317496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6140321"/>
              </p:ext>
            </p:extLst>
          </p:nvPr>
        </p:nvGraphicFramePr>
        <p:xfrm>
          <a:off x="2740628" y="1977897"/>
          <a:ext cx="6413500" cy="2479932"/>
        </p:xfrm>
        <a:graphic>
          <a:graphicData uri="http://schemas.openxmlformats.org/drawingml/2006/table">
            <a:tbl>
              <a:tblPr firstRow="1" firstCol="1" bandRow="1"/>
              <a:tblGrid>
                <a:gridCol w="1282700"/>
                <a:gridCol w="1282700"/>
                <a:gridCol w="1282700"/>
                <a:gridCol w="1282700"/>
                <a:gridCol w="1282700"/>
              </a:tblGrid>
              <a:tr h="0">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r h="0">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808080"/>
                          </a:solidFill>
                          <a:effectLst/>
                          <a:latin typeface="Segoe UI Symbol" panose="020B0502040204020203" pitchFamily="34" charset="0"/>
                          <a:ea typeface="Times New Roman" panose="02020603050405020304" pitchFamily="18" charset="0"/>
                          <a:cs typeface="Segoe UI Symbol" panose="020B0502040204020203"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r h="0">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dirty="0">
                          <a:solidFill>
                            <a:srgbClr val="808080"/>
                          </a:solidFill>
                          <a:effectLst/>
                          <a:latin typeface="Segoe UI Symbol" panose="020B0502040204020203" pitchFamily="34" charset="0"/>
                          <a:ea typeface="Times New Roman" panose="02020603050405020304" pitchFamily="18" charset="0"/>
                          <a:cs typeface="Segoe UI Symbol" panose="020B0502040204020203"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r h="0">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dirty="0">
                          <a:solidFill>
                            <a:srgbClr val="808080"/>
                          </a:solidFill>
                          <a:effectLst/>
                          <a:latin typeface="Segoe UI Symbol" panose="020B0502040204020203" pitchFamily="34" charset="0"/>
                          <a:ea typeface="Times New Roman" panose="02020603050405020304" pitchFamily="18" charset="0"/>
                          <a:cs typeface="Segoe UI Symbol" panose="020B0502040204020203"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r h="0">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a:solidFill>
                            <a:srgbClr val="808080"/>
                          </a:solidFill>
                          <a:effectLst/>
                          <a:latin typeface="Segoe UI Symbol" panose="020B0502040204020203" pitchFamily="34" charset="0"/>
                          <a:ea typeface="Times New Roman" panose="02020603050405020304" pitchFamily="18" charset="0"/>
                          <a:cs typeface="Segoe UI Symbol" panose="020B0502040204020203" pitchFamily="34"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r h="0">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c>
                  <a:txBody>
                    <a:bodyPr/>
                    <a:lstStyle/>
                    <a:p>
                      <a:pPr marL="0" marR="0" algn="ctr">
                        <a:lnSpc>
                          <a:spcPct val="107000"/>
                        </a:lnSpc>
                        <a:spcBef>
                          <a:spcPts val="0"/>
                        </a:spcBef>
                        <a:spcAft>
                          <a:spcPts val="0"/>
                        </a:spcAft>
                      </a:pPr>
                      <a:r>
                        <a:rPr lang="en-US" sz="1600" dirty="0">
                          <a:solidFill>
                            <a:srgbClr val="808080"/>
                          </a:solidFill>
                          <a:effectLst/>
                          <a:latin typeface="Segoe UI Symbol" panose="020B0502040204020203" pitchFamily="34" charset="0"/>
                          <a:ea typeface="Times New Roman" panose="02020603050405020304" pitchFamily="18" charset="0"/>
                          <a:cs typeface="Segoe UI Symbol" panose="020B0502040204020203"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D5A0"/>
                    </a:solidFill>
                  </a:tcPr>
                </a:tc>
              </a:tr>
            </a:tbl>
          </a:graphicData>
        </a:graphic>
      </p:graphicFrame>
      <p:sp>
        <p:nvSpPr>
          <p:cNvPr id="5" name="Rectangle 2"/>
          <p:cNvSpPr>
            <a:spLocks noChangeArrowheads="1"/>
          </p:cNvSpPr>
          <p:nvPr/>
        </p:nvSpPr>
        <p:spPr bwMode="auto">
          <a:xfrm>
            <a:off x="2889250" y="2760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69557" y="370703"/>
            <a:ext cx="2271071" cy="461665"/>
          </a:xfrm>
          <a:prstGeom prst="rect">
            <a:avLst/>
          </a:prstGeom>
          <a:noFill/>
        </p:spPr>
        <p:txBody>
          <a:bodyPr wrap="none" rtlCol="0">
            <a:spAutoFit/>
          </a:bodyPr>
          <a:lstStyle/>
          <a:p>
            <a:r>
              <a:rPr lang="en-US" sz="2400" dirty="0" smtClean="0"/>
              <a:t>Nobody knows C</a:t>
            </a:r>
            <a:endParaRPr lang="en-US" sz="2400" dirty="0"/>
          </a:p>
        </p:txBody>
      </p:sp>
    </p:spTree>
    <p:extLst>
      <p:ext uri="{BB962C8B-B14F-4D97-AF65-F5344CB8AC3E}">
        <p14:creationId xmlns:p14="http://schemas.microsoft.com/office/powerpoint/2010/main" val="1597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560334" cy="461665"/>
          </a:xfrm>
          <a:prstGeom prst="rect">
            <a:avLst/>
          </a:prstGeom>
          <a:noFill/>
        </p:spPr>
        <p:txBody>
          <a:bodyPr wrap="none" rtlCol="0">
            <a:spAutoFit/>
          </a:bodyPr>
          <a:lstStyle/>
          <a:p>
            <a:r>
              <a:rPr lang="en-US" sz="2400" dirty="0" smtClean="0"/>
              <a:t>1. Data padding is arbitrary</a:t>
            </a:r>
            <a:endParaRPr lang="en-US" sz="2400" dirty="0"/>
          </a:p>
        </p:txBody>
      </p:sp>
      <p:sp>
        <p:nvSpPr>
          <p:cNvPr id="3" name="TextBox 2"/>
          <p:cNvSpPr txBox="1"/>
          <p:nvPr/>
        </p:nvSpPr>
        <p:spPr>
          <a:xfrm>
            <a:off x="1183697" y="1421290"/>
            <a:ext cx="5139282" cy="3139321"/>
          </a:xfrm>
          <a:prstGeom prst="rect">
            <a:avLst/>
          </a:prstGeom>
          <a:noFill/>
        </p:spPr>
        <p:txBody>
          <a:bodyPr wrap="square" rtlCol="0">
            <a:spAutoFit/>
          </a:bodyPr>
          <a:lstStyle/>
          <a:p>
            <a:r>
              <a:rPr lang="en-US" dirty="0"/>
              <a:t>C compiler knows that storing unaligned data in RAM may be </a:t>
            </a:r>
            <a:r>
              <a:rPr lang="en-US" dirty="0" smtClean="0"/>
              <a:t>costly</a:t>
            </a:r>
            <a:r>
              <a:rPr lang="en-US" baseline="30000" dirty="0" smtClean="0"/>
              <a:t>*</a:t>
            </a:r>
            <a:r>
              <a:rPr lang="en-US" dirty="0" smtClean="0"/>
              <a:t>, </a:t>
            </a:r>
            <a:r>
              <a:rPr lang="en-US" dirty="0"/>
              <a:t>so it pads your data for you. </a:t>
            </a:r>
            <a:endParaRPr lang="en-US" dirty="0" smtClean="0"/>
          </a:p>
          <a:p>
            <a:endParaRPr lang="en-US" dirty="0"/>
          </a:p>
          <a:p>
            <a:r>
              <a:rPr lang="en-US" dirty="0" smtClean="0"/>
              <a:t>If </a:t>
            </a:r>
            <a:r>
              <a:rPr lang="en-US" dirty="0"/>
              <a:t>you have 5 bytes of data in a structure, it will probably make it 8. Or 16. Or 6. Or whatever it wants. </a:t>
            </a:r>
            <a:endParaRPr lang="en-US" dirty="0" smtClean="0"/>
          </a:p>
          <a:p>
            <a:endParaRPr lang="en-US" dirty="0"/>
          </a:p>
          <a:p>
            <a:r>
              <a:rPr lang="en-US" dirty="0" smtClean="0"/>
              <a:t>There </a:t>
            </a:r>
            <a:r>
              <a:rPr lang="en-US" dirty="0"/>
              <a:t>are extensions like GCC attributes aligned and packed that let you get some control over this process, but they are non-standard. C itself does not define padding </a:t>
            </a:r>
            <a:r>
              <a:rPr lang="en-US" dirty="0" smtClean="0"/>
              <a:t>attributes.</a:t>
            </a:r>
            <a:endParaRPr lang="en-US" dirty="0"/>
          </a:p>
        </p:txBody>
      </p:sp>
      <p:sp>
        <p:nvSpPr>
          <p:cNvPr id="5" name="TextBox 4"/>
          <p:cNvSpPr txBox="1"/>
          <p:nvPr/>
        </p:nvSpPr>
        <p:spPr>
          <a:xfrm>
            <a:off x="6575897" y="5544765"/>
            <a:ext cx="4990725" cy="646331"/>
          </a:xfrm>
          <a:prstGeom prst="rect">
            <a:avLst/>
          </a:prstGeom>
          <a:noFill/>
        </p:spPr>
        <p:txBody>
          <a:bodyPr wrap="none" rtlCol="0">
            <a:spAutoFit/>
          </a:bodyPr>
          <a:lstStyle/>
          <a:p>
            <a:r>
              <a:rPr lang="en-US" dirty="0" smtClean="0"/>
              <a:t>* - Although, it’s not necessary true. </a:t>
            </a:r>
          </a:p>
          <a:p>
            <a:r>
              <a:rPr lang="en-US" dirty="0" smtClean="0"/>
              <a:t>   See unaligned memory in Nehalem architecture.</a:t>
            </a:r>
            <a:endParaRPr lang="en-US" dirty="0"/>
          </a:p>
        </p:txBody>
      </p:sp>
    </p:spTree>
    <p:extLst>
      <p:ext uri="{BB962C8B-B14F-4D97-AF65-F5344CB8AC3E}">
        <p14:creationId xmlns:p14="http://schemas.microsoft.com/office/powerpoint/2010/main" val="94702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86861" cy="461665"/>
          </a:xfrm>
          <a:prstGeom prst="rect">
            <a:avLst/>
          </a:prstGeom>
          <a:noFill/>
        </p:spPr>
        <p:txBody>
          <a:bodyPr wrap="none" rtlCol="0">
            <a:spAutoFit/>
          </a:bodyPr>
          <a:lstStyle/>
          <a:p>
            <a:r>
              <a:rPr lang="en-US" sz="2400" dirty="0"/>
              <a:t>2</a:t>
            </a:r>
            <a:r>
              <a:rPr lang="en-US" sz="2400" dirty="0" smtClean="0"/>
              <a:t>. Integer promotions are nuts</a:t>
            </a:r>
            <a:endParaRPr lang="en-US" sz="2400" dirty="0"/>
          </a:p>
        </p:txBody>
      </p:sp>
      <p:sp>
        <p:nvSpPr>
          <p:cNvPr id="3" name="TextBox 2"/>
          <p:cNvSpPr txBox="1"/>
          <p:nvPr/>
        </p:nvSpPr>
        <p:spPr>
          <a:xfrm>
            <a:off x="1183698" y="1421290"/>
            <a:ext cx="7259912" cy="4909036"/>
          </a:xfrm>
          <a:prstGeom prst="rect">
            <a:avLst/>
          </a:prstGeom>
          <a:noFill/>
        </p:spPr>
        <p:txBody>
          <a:bodyPr wrap="square" rtlCol="0">
            <a:spAutoFit/>
          </a:bodyPr>
          <a:lstStyle/>
          <a:p>
            <a:pPr>
              <a:spcAft>
                <a:spcPts val="600"/>
              </a:spcAft>
            </a:pPr>
            <a:r>
              <a:rPr lang="en-US" i="1" dirty="0"/>
              <a:t>If both operands have the same type, then no further conversion is </a:t>
            </a:r>
            <a:r>
              <a:rPr lang="en-US" i="1" dirty="0" smtClean="0"/>
              <a:t>needed</a:t>
            </a:r>
            <a:r>
              <a:rPr lang="en-US" i="1" dirty="0"/>
              <a:t>.</a:t>
            </a:r>
          </a:p>
          <a:p>
            <a:pPr>
              <a:spcAft>
                <a:spcPts val="600"/>
              </a:spcAft>
            </a:pPr>
            <a:r>
              <a:rPr lang="en-US" i="1" dirty="0"/>
              <a:t>Otherwise, if both operands have signed integer types or both have unsigned integer types, the operand with the type of lesser integer conversion rank is converted to the type of the operand with greater rank</a:t>
            </a:r>
            <a:r>
              <a:rPr lang="en-US" i="1" dirty="0" smtClean="0"/>
              <a:t>.</a:t>
            </a:r>
            <a:endParaRPr lang="en-US" i="1" dirty="0"/>
          </a:p>
          <a:p>
            <a:pPr>
              <a:spcAft>
                <a:spcPts val="600"/>
              </a:spcAft>
            </a:pPr>
            <a:r>
              <a:rPr lang="en-US" i="1" dirty="0"/>
              <a:t>Otherwise, if the operand that has unsigned integer type has rank greater or equal to the rank of the type of the other operand, then the operand with signed integer type is converted to the type of the operand with unsigned integer type</a:t>
            </a:r>
            <a:r>
              <a:rPr lang="en-US" i="1" dirty="0" smtClean="0"/>
              <a:t>.</a:t>
            </a:r>
            <a:endParaRPr lang="en-US" i="1" dirty="0"/>
          </a:p>
          <a:p>
            <a:pPr>
              <a:spcAft>
                <a:spcPts val="600"/>
              </a:spcAft>
            </a:pPr>
            <a:r>
              <a:rPr lang="en-US" i="1" dirty="0"/>
              <a:t>Otherwise, if the type of the operand with signed integer type can represent all of the values of the type of the operand with unsigned integer type, then the operand with unsigned integer type is converted to the type of the operand with signed integer type</a:t>
            </a:r>
            <a:r>
              <a:rPr lang="en-US" i="1" dirty="0" smtClean="0"/>
              <a:t>.</a:t>
            </a:r>
            <a:endParaRPr lang="en-US" i="1" dirty="0"/>
          </a:p>
          <a:p>
            <a:pPr>
              <a:spcAft>
                <a:spcPts val="600"/>
              </a:spcAft>
            </a:pPr>
            <a:r>
              <a:rPr lang="en-US" i="1" dirty="0"/>
              <a:t>Otherwise, both operands are converted to the unsigned integer type corresponding to the type of the operand with signed integer type</a:t>
            </a:r>
            <a:r>
              <a:rPr lang="en-US" i="1" dirty="0" smtClean="0"/>
              <a:t>.</a:t>
            </a:r>
          </a:p>
          <a:p>
            <a:endParaRPr lang="en-US" dirty="0"/>
          </a:p>
          <a:p>
            <a:pPr algn="r"/>
            <a:r>
              <a:rPr lang="en-US" dirty="0"/>
              <a:t> ISO/IEC </a:t>
            </a:r>
            <a:r>
              <a:rPr lang="en-US" dirty="0" smtClean="0"/>
              <a:t>9899:201x</a:t>
            </a:r>
            <a:endParaRPr lang="en-US" dirty="0"/>
          </a:p>
        </p:txBody>
      </p:sp>
    </p:spTree>
    <p:extLst>
      <p:ext uri="{BB962C8B-B14F-4D97-AF65-F5344CB8AC3E}">
        <p14:creationId xmlns:p14="http://schemas.microsoft.com/office/powerpoint/2010/main" val="318551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557" y="370703"/>
            <a:ext cx="1606209" cy="461665"/>
          </a:xfrm>
          <a:prstGeom prst="rect">
            <a:avLst/>
          </a:prstGeom>
          <a:noFill/>
        </p:spPr>
        <p:txBody>
          <a:bodyPr wrap="none" rtlCol="0">
            <a:spAutoFit/>
          </a:bodyPr>
          <a:lstStyle/>
          <a:p>
            <a:r>
              <a:rPr lang="en-US" sz="2400" dirty="0" smtClean="0"/>
              <a:t>C++ is huge</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4165174629"/>
              </p:ext>
            </p:extLst>
          </p:nvPr>
        </p:nvGraphicFramePr>
        <p:xfrm>
          <a:off x="1668162" y="1041225"/>
          <a:ext cx="8044248" cy="3753371"/>
        </p:xfrm>
        <a:graphic>
          <a:graphicData uri="http://schemas.openxmlformats.org/drawingml/2006/table">
            <a:tbl>
              <a:tblPr/>
              <a:tblGrid>
                <a:gridCol w="3507989"/>
                <a:gridCol w="2707460"/>
                <a:gridCol w="1828799"/>
              </a:tblGrid>
              <a:tr h="597195">
                <a:tc>
                  <a:txBody>
                    <a:bodyPr/>
                    <a:lstStyle/>
                    <a:p>
                      <a:pPr algn="l" fontAlgn="b"/>
                      <a:r>
                        <a:rPr lang="en-US" sz="1800" dirty="0">
                          <a:effectLst/>
                        </a:rPr>
                        <a:t>Programming Language</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smtClean="0">
                          <a:effectLst/>
                        </a:rPr>
                        <a:t>ISO Standard : year</a:t>
                      </a:r>
                      <a:endParaRPr lang="en-US" sz="1800" dirty="0">
                        <a:effectLst/>
                      </a:endParaRP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baseline="0" dirty="0" smtClean="0">
                          <a:effectLst/>
                        </a:rPr>
                        <a:t>Size in pages</a:t>
                      </a:r>
                      <a:endParaRPr lang="en-US" sz="1800" dirty="0">
                        <a:effectLst/>
                      </a:endParaRP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r>
              <a:tr h="363511">
                <a:tc>
                  <a:txBody>
                    <a:bodyPr/>
                    <a:lstStyle/>
                    <a:p>
                      <a:pPr algn="l" fontAlgn="t"/>
                      <a:r>
                        <a:rPr lang="en-US" sz="1800" b="1" dirty="0" smtClean="0">
                          <a:solidFill>
                            <a:srgbClr val="C00000"/>
                          </a:solidFill>
                        </a:rPr>
                        <a:t>C++ </a:t>
                      </a:r>
                      <a:endParaRPr lang="en-US" sz="1800" b="1" dirty="0">
                        <a:solidFill>
                          <a:srgbClr val="C00000"/>
                        </a:solidFill>
                        <a:effectLst/>
                      </a:endParaRP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smtClean="0">
                          <a:solidFill>
                            <a:srgbClr val="C00000"/>
                          </a:solidFill>
                        </a:rPr>
                        <a:t>ISO/IEC 14882:2017</a:t>
                      </a:r>
                      <a:endParaRPr lang="en-US" sz="1800" b="1" dirty="0">
                        <a:solidFill>
                          <a:srgbClr val="C00000"/>
                        </a:solidFill>
                        <a:effectLst/>
                      </a:endParaRP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smtClean="0">
                          <a:solidFill>
                            <a:srgbClr val="C00000"/>
                          </a:solidFill>
                        </a:rPr>
                        <a:t>1605</a:t>
                      </a:r>
                      <a:endParaRPr lang="en-US" sz="1800" b="1" dirty="0">
                        <a:solidFill>
                          <a:srgbClr val="C00000"/>
                        </a:solidFill>
                        <a:effectLst/>
                      </a:endParaRP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63511">
                <a:tc>
                  <a:txBody>
                    <a:bodyPr/>
                    <a:lstStyle/>
                    <a:p>
                      <a:pPr fontAlgn="t"/>
                      <a:r>
                        <a:rPr lang="en-US" sz="1800" dirty="0" smtClean="0"/>
                        <a:t>Ada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smtClean="0"/>
                        <a:t>ISO/IEC 8652:2012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t>832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3511">
                <a:tc>
                  <a:txBody>
                    <a:bodyPr/>
                    <a:lstStyle/>
                    <a:p>
                      <a:pPr algn="l" fontAlgn="t"/>
                      <a:r>
                        <a:rPr lang="en-US" sz="1800" dirty="0" smtClean="0"/>
                        <a:t>Fortran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t>ISO/IEC 1539-1:2018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t>630</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90050">
                <a:tc>
                  <a:txBody>
                    <a:bodyPr/>
                    <a:lstStyle/>
                    <a:p>
                      <a:pPr algn="l" fontAlgn="t"/>
                      <a:r>
                        <a:rPr lang="en-US" sz="1800" dirty="0" smtClean="0"/>
                        <a:t>C</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t>ISO/IEC 9899:2018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smtClean="0"/>
                        <a:t>520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63511">
                <a:tc>
                  <a:txBody>
                    <a:bodyPr/>
                    <a:lstStyle/>
                    <a:p>
                      <a:pPr fontAlgn="t"/>
                      <a:r>
                        <a:rPr lang="en-US" sz="1800" dirty="0">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t>ISO/IEC 23270:2018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t>511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3511">
                <a:tc>
                  <a:txBody>
                    <a:bodyPr/>
                    <a:lstStyle/>
                    <a:p>
                      <a:pPr fontAlgn="t"/>
                      <a:r>
                        <a:rPr lang="en-US" sz="1800" dirty="0" smtClean="0">
                          <a:effectLst/>
                        </a:rPr>
                        <a:t>APL</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effectLst/>
                        </a:rPr>
                        <a:t>ISO/IEC 13751:2001</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effectLst/>
                        </a:rPr>
                        <a:t>281</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3511">
                <a:tc>
                  <a:txBody>
                    <a:bodyPr/>
                    <a:lstStyle/>
                    <a:p>
                      <a:pPr algn="l" fontAlgn="t"/>
                      <a:r>
                        <a:rPr lang="en-US" sz="1800" dirty="0" err="1" smtClean="0"/>
                        <a:t>IsLisp</a:t>
                      </a:r>
                      <a:r>
                        <a:rPr lang="en-US" sz="1800" dirty="0" smtClean="0"/>
                        <a:t>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dirty="0" smtClean="0"/>
                        <a:t>ISO/IEC 13816:2007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dirty="0" smtClean="0"/>
                        <a:t>127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3511">
                <a:tc>
                  <a:txBody>
                    <a:bodyPr/>
                    <a:lstStyle/>
                    <a:p>
                      <a:pPr fontAlgn="t"/>
                      <a:r>
                        <a:rPr lang="en-US" sz="1800" dirty="0" smtClean="0"/>
                        <a:t>Algol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t>ISO 1538:1984 </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smtClean="0"/>
                        <a:t>18</a:t>
                      </a:r>
                      <a:endParaRPr lang="en-US" sz="1800" dirty="0">
                        <a:effectLst/>
                      </a:endParaRP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extBox 2"/>
          <p:cNvSpPr txBox="1"/>
          <p:nvPr/>
        </p:nvSpPr>
        <p:spPr>
          <a:xfrm>
            <a:off x="8544468" y="5453448"/>
            <a:ext cx="2929007" cy="707886"/>
          </a:xfrm>
          <a:prstGeom prst="rect">
            <a:avLst/>
          </a:prstGeom>
          <a:noFill/>
        </p:spPr>
        <p:txBody>
          <a:bodyPr wrap="none" rtlCol="0">
            <a:spAutoFit/>
          </a:bodyPr>
          <a:lstStyle/>
          <a:p>
            <a:r>
              <a:rPr lang="en-US" sz="3600" baseline="30000" dirty="0" smtClean="0"/>
              <a:t>1605</a:t>
            </a:r>
            <a:r>
              <a:rPr lang="en-US" dirty="0" smtClean="0"/>
              <a:t> </a:t>
            </a:r>
            <a:r>
              <a:rPr lang="en-US" sz="2400" dirty="0" smtClean="0"/>
              <a:t>/</a:t>
            </a:r>
            <a:r>
              <a:rPr lang="en-US" sz="3600" dirty="0" smtClean="0"/>
              <a:t> </a:t>
            </a:r>
            <a:r>
              <a:rPr lang="en-US" sz="3600" baseline="-25000" dirty="0" smtClean="0"/>
              <a:t>18</a:t>
            </a:r>
            <a:r>
              <a:rPr lang="en-US" sz="3600" dirty="0" smtClean="0"/>
              <a:t> </a:t>
            </a:r>
            <a:r>
              <a:rPr lang="en-US" sz="4000" dirty="0" smtClean="0"/>
              <a:t>= </a:t>
            </a:r>
            <a:r>
              <a:rPr lang="en-US" sz="3600" dirty="0" smtClean="0"/>
              <a:t>89 </a:t>
            </a:r>
            <a:r>
              <a:rPr lang="en-US" sz="3600" baseline="30000" dirty="0" smtClean="0"/>
              <a:t>1</a:t>
            </a:r>
            <a:r>
              <a:rPr lang="en-US" sz="3600" dirty="0" smtClean="0"/>
              <a:t>/</a:t>
            </a:r>
            <a:r>
              <a:rPr lang="en-US" sz="3600" baseline="-25000" dirty="0" smtClean="0"/>
              <a:t>6</a:t>
            </a:r>
            <a:endParaRPr lang="en-US" sz="3600" baseline="-25000" dirty="0"/>
          </a:p>
        </p:txBody>
      </p:sp>
    </p:spTree>
    <p:extLst>
      <p:ext uri="{BB962C8B-B14F-4D97-AF65-F5344CB8AC3E}">
        <p14:creationId xmlns:p14="http://schemas.microsoft.com/office/powerpoint/2010/main" val="346933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86861" cy="461665"/>
          </a:xfrm>
          <a:prstGeom prst="rect">
            <a:avLst/>
          </a:prstGeom>
          <a:noFill/>
        </p:spPr>
        <p:txBody>
          <a:bodyPr wrap="none" rtlCol="0">
            <a:spAutoFit/>
          </a:bodyPr>
          <a:lstStyle/>
          <a:p>
            <a:r>
              <a:rPr lang="en-US" sz="2400" dirty="0"/>
              <a:t>2</a:t>
            </a:r>
            <a:r>
              <a:rPr lang="en-US" sz="2400" dirty="0" smtClean="0"/>
              <a:t>. Integer promotions are nuts</a:t>
            </a:r>
            <a:endParaRPr lang="en-US" sz="2400" dirty="0"/>
          </a:p>
        </p:txBody>
      </p:sp>
      <p:sp>
        <p:nvSpPr>
          <p:cNvPr id="5" name="Rectangle 4"/>
          <p:cNvSpPr/>
          <p:nvPr/>
        </p:nvSpPr>
        <p:spPr>
          <a:xfrm>
            <a:off x="848495" y="1310477"/>
            <a:ext cx="7241061" cy="2782428"/>
          </a:xfrm>
          <a:prstGeom prst="rect">
            <a:avLst/>
          </a:prstGeom>
          <a:solidFill>
            <a:srgbClr val="DBD4A0"/>
          </a:solidFill>
        </p:spPr>
        <p:txBody>
          <a:bodyPr wrap="square">
            <a:spAutoFit/>
          </a:bodyPr>
          <a:lstStyle/>
          <a:p>
            <a:pPr>
              <a:lnSpc>
                <a:spcPct val="107000"/>
              </a:lnSpc>
              <a:spcAft>
                <a:spcPts val="800"/>
              </a:spcAft>
            </a:pPr>
            <a:r>
              <a:rPr lang="fr-FR" dirty="0" err="1">
                <a:latin typeface="Lucida Console" panose="020B0609040504020204" pitchFamily="49" charset="0"/>
                <a:ea typeface="Calibri" panose="020F0502020204030204" pitchFamily="34" charset="0"/>
                <a:cs typeface="Times New Roman" panose="02020603050405020304" pitchFamily="18" charset="0"/>
              </a:rPr>
              <a:t>int</a:t>
            </a:r>
            <a:r>
              <a:rPr lang="fr-FR" dirty="0">
                <a:latin typeface="Lucida Console" panose="020B0609040504020204" pitchFamily="49" charset="0"/>
                <a:ea typeface="Calibri" panose="020F0502020204030204" pitchFamily="34" charset="0"/>
                <a:cs typeface="Times New Roman" panose="02020603050405020304" pitchFamily="18" charset="0"/>
              </a:rPr>
              <a:t> main()</a:t>
            </a:r>
          </a:p>
          <a:p>
            <a:pPr>
              <a:lnSpc>
                <a:spcPct val="107000"/>
              </a:lnSpc>
              <a:spcAft>
                <a:spcPts val="800"/>
              </a:spcAft>
            </a:pPr>
            <a:r>
              <a:rPr lang="fr-FR"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fr-FR" dirty="0" smtClean="0">
                <a:latin typeface="Lucida Console" panose="020B0609040504020204" pitchFamily="49" charset="0"/>
                <a:ea typeface="Calibri" panose="020F0502020204030204" pitchFamily="34" charset="0"/>
                <a:cs typeface="Times New Roman" panose="02020603050405020304" pitchFamily="18" charset="0"/>
              </a:rPr>
              <a:t> uint16_t </a:t>
            </a:r>
            <a:r>
              <a:rPr lang="fr-FR" dirty="0">
                <a:latin typeface="Lucida Console" panose="020B0609040504020204" pitchFamily="49" charset="0"/>
                <a:ea typeface="Calibri" panose="020F0502020204030204" pitchFamily="34" charset="0"/>
                <a:cs typeface="Times New Roman" panose="02020603050405020304" pitchFamily="18" charset="0"/>
              </a:rPr>
              <a:t>a = 50000;</a:t>
            </a:r>
          </a:p>
          <a:p>
            <a:pPr>
              <a:lnSpc>
                <a:spcPct val="107000"/>
              </a:lnSpc>
              <a:spcAft>
                <a:spcPts val="800"/>
              </a:spcAft>
            </a:pPr>
            <a:r>
              <a:rPr lang="fr-FR" dirty="0" smtClean="0">
                <a:latin typeface="Lucida Console" panose="020B0609040504020204" pitchFamily="49" charset="0"/>
                <a:ea typeface="Calibri" panose="020F0502020204030204" pitchFamily="34" charset="0"/>
                <a:cs typeface="Times New Roman" panose="02020603050405020304" pitchFamily="18" charset="0"/>
              </a:rPr>
              <a:t> uint16_t </a:t>
            </a:r>
            <a:r>
              <a:rPr lang="fr-FR" dirty="0">
                <a:latin typeface="Lucida Console" panose="020B0609040504020204" pitchFamily="49" charset="0"/>
                <a:ea typeface="Calibri" panose="020F0502020204030204" pitchFamily="34" charset="0"/>
                <a:cs typeface="Times New Roman" panose="02020603050405020304" pitchFamily="18" charset="0"/>
              </a:rPr>
              <a:t>b = 50000;</a:t>
            </a:r>
          </a:p>
          <a:p>
            <a:pPr>
              <a:lnSpc>
                <a:spcPct val="107000"/>
              </a:lnSpc>
              <a:spcAft>
                <a:spcPts val="800"/>
              </a:spcAft>
            </a:pPr>
            <a:r>
              <a:rPr lang="fr-FR" dirty="0" smtClean="0">
                <a:latin typeface="Lucida Console" panose="020B0609040504020204" pitchFamily="49" charset="0"/>
                <a:ea typeface="Calibri" panose="020F0502020204030204" pitchFamily="34" charset="0"/>
                <a:cs typeface="Times New Roman" panose="02020603050405020304" pitchFamily="18" charset="0"/>
              </a:rPr>
              <a:t> uint64_t </a:t>
            </a:r>
            <a:r>
              <a:rPr lang="fr-FR" dirty="0">
                <a:latin typeface="Lucida Console" panose="020B0609040504020204" pitchFamily="49" charset="0"/>
                <a:ea typeface="Calibri" panose="020F0502020204030204" pitchFamily="34" charset="0"/>
                <a:cs typeface="Times New Roman" panose="02020603050405020304" pitchFamily="18" charset="0"/>
              </a:rPr>
              <a:t>c = a*b;</a:t>
            </a:r>
          </a:p>
          <a:p>
            <a:pPr>
              <a:lnSpc>
                <a:spcPct val="107000"/>
              </a:lnSpc>
              <a:spcAft>
                <a:spcPts val="800"/>
              </a:spcAft>
            </a:pPr>
            <a:r>
              <a:rPr lang="fr-FR" dirty="0" smtClean="0">
                <a:latin typeface="Lucida Console" panose="020B0609040504020204" pitchFamily="49" charset="0"/>
                <a:ea typeface="Calibri" panose="020F0502020204030204" pitchFamily="34" charset="0"/>
                <a:cs typeface="Times New Roman" panose="02020603050405020304" pitchFamily="18" charset="0"/>
              </a:rPr>
              <a:t> </a:t>
            </a:r>
            <a:r>
              <a:rPr lang="fr-FR" dirty="0" err="1" smtClean="0">
                <a:latin typeface="Lucida Console" panose="020B0609040504020204" pitchFamily="49" charset="0"/>
                <a:ea typeface="Calibri" panose="020F0502020204030204" pitchFamily="34" charset="0"/>
                <a:cs typeface="Times New Roman" panose="02020603050405020304" pitchFamily="18" charset="0"/>
              </a:rPr>
              <a:t>assert</a:t>
            </a:r>
            <a:r>
              <a:rPr lang="fr-FR" dirty="0" smtClean="0">
                <a:latin typeface="Lucida Console" panose="020B0609040504020204" pitchFamily="49" charset="0"/>
                <a:ea typeface="Calibri" panose="020F0502020204030204" pitchFamily="34" charset="0"/>
                <a:cs typeface="Times New Roman" panose="02020603050405020304" pitchFamily="18" charset="0"/>
              </a:rPr>
              <a:t>(c == 2500000000);</a:t>
            </a:r>
            <a:endParaRPr lang="fr-FR"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Lucida Console" panose="020B0609040504020204" pitchFamily="49" charset="0"/>
                <a:ea typeface="Calibri" panose="020F0502020204030204" pitchFamily="34" charset="0"/>
                <a:cs typeface="Times New Roman" panose="02020603050405020304" pitchFamily="18" charset="0"/>
              </a:rPr>
              <a:t>}</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6" name="Rectangle 5"/>
          <p:cNvSpPr/>
          <p:nvPr/>
        </p:nvSpPr>
        <p:spPr>
          <a:xfrm>
            <a:off x="6919784" y="4753894"/>
            <a:ext cx="4497859" cy="1186607"/>
          </a:xfrm>
          <a:prstGeom prst="rect">
            <a:avLst/>
          </a:prstGeom>
          <a:solidFill>
            <a:schemeClr val="accent5">
              <a:lumMod val="20000"/>
              <a:lumOff val="80000"/>
            </a:schemeClr>
          </a:solidFill>
        </p:spPr>
        <p:txBody>
          <a:bodyPr wrap="square">
            <a:spAutoFit/>
          </a:bodyPr>
          <a:lstStyle/>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Why the assert should fail?</a:t>
            </a:r>
          </a:p>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066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86861" cy="461665"/>
          </a:xfrm>
          <a:prstGeom prst="rect">
            <a:avLst/>
          </a:prstGeom>
          <a:noFill/>
        </p:spPr>
        <p:txBody>
          <a:bodyPr wrap="none" rtlCol="0">
            <a:spAutoFit/>
          </a:bodyPr>
          <a:lstStyle/>
          <a:p>
            <a:r>
              <a:rPr lang="en-US" sz="2400" dirty="0"/>
              <a:t>2</a:t>
            </a:r>
            <a:r>
              <a:rPr lang="en-US" sz="2400" dirty="0" smtClean="0"/>
              <a:t>. Integer promotions are nuts</a:t>
            </a:r>
            <a:endParaRPr lang="en-US" sz="2400" dirty="0"/>
          </a:p>
        </p:txBody>
      </p:sp>
      <p:sp>
        <p:nvSpPr>
          <p:cNvPr id="3" name="TextBox 2"/>
          <p:cNvSpPr txBox="1"/>
          <p:nvPr/>
        </p:nvSpPr>
        <p:spPr>
          <a:xfrm>
            <a:off x="1183698" y="1421290"/>
            <a:ext cx="7259912" cy="4909036"/>
          </a:xfrm>
          <a:prstGeom prst="rect">
            <a:avLst/>
          </a:prstGeom>
          <a:noFill/>
        </p:spPr>
        <p:txBody>
          <a:bodyPr wrap="square" rtlCol="0">
            <a:spAutoFit/>
          </a:bodyPr>
          <a:lstStyle/>
          <a:p>
            <a:pPr>
              <a:spcAft>
                <a:spcPts val="600"/>
              </a:spcAft>
            </a:pPr>
            <a:r>
              <a:rPr lang="en-US" i="1" dirty="0"/>
              <a:t>If both operands have the same type, then no further conversion is </a:t>
            </a:r>
            <a:r>
              <a:rPr lang="en-US" i="1" dirty="0" smtClean="0"/>
              <a:t>needed</a:t>
            </a:r>
            <a:r>
              <a:rPr lang="en-US" i="1" dirty="0"/>
              <a:t>.</a:t>
            </a:r>
          </a:p>
          <a:p>
            <a:pPr>
              <a:spcAft>
                <a:spcPts val="600"/>
              </a:spcAft>
            </a:pPr>
            <a:r>
              <a:rPr lang="en-US" i="1" dirty="0"/>
              <a:t>Otherwise, if both operands have signed integer types or both have unsigned integer types, the operand with the type of lesser integer conversion rank is converted to the type of the operand with greater rank</a:t>
            </a:r>
            <a:r>
              <a:rPr lang="en-US" i="1" dirty="0" smtClean="0"/>
              <a:t>.</a:t>
            </a:r>
            <a:endParaRPr lang="en-US" i="1" dirty="0"/>
          </a:p>
          <a:p>
            <a:pPr>
              <a:spcAft>
                <a:spcPts val="600"/>
              </a:spcAft>
            </a:pPr>
            <a:r>
              <a:rPr lang="en-US" i="1" dirty="0"/>
              <a:t>Otherwise, if the operand that has unsigned integer type has rank greater or equal to the rank of the type of the other operand, then the operand with signed integer type is converted to the type of the operand with unsigned integer type</a:t>
            </a:r>
            <a:r>
              <a:rPr lang="en-US" i="1" dirty="0" smtClean="0"/>
              <a:t>.</a:t>
            </a:r>
            <a:endParaRPr lang="en-US" i="1" dirty="0"/>
          </a:p>
          <a:p>
            <a:pPr>
              <a:spcAft>
                <a:spcPts val="600"/>
              </a:spcAft>
            </a:pPr>
            <a:r>
              <a:rPr lang="en-US" i="1" dirty="0"/>
              <a:t>Otherwise, </a:t>
            </a:r>
            <a:r>
              <a:rPr lang="en-US" i="1" dirty="0">
                <a:solidFill>
                  <a:srgbClr val="C00000"/>
                </a:solidFill>
              </a:rPr>
              <a:t>if the type of the operand with signed integer type can represent all of the values of the type of the operand with unsigned integer type, then the operand with unsigned integer type is converted to the type of the operand with signed integer type</a:t>
            </a:r>
            <a:r>
              <a:rPr lang="en-US" i="1" dirty="0" smtClean="0"/>
              <a:t>.</a:t>
            </a:r>
            <a:endParaRPr lang="en-US" i="1" dirty="0"/>
          </a:p>
          <a:p>
            <a:pPr>
              <a:spcAft>
                <a:spcPts val="600"/>
              </a:spcAft>
            </a:pPr>
            <a:r>
              <a:rPr lang="en-US" i="1" dirty="0"/>
              <a:t>Otherwise, both operands are converted to the unsigned integer type corresponding to the type of the operand with signed integer type</a:t>
            </a:r>
            <a:r>
              <a:rPr lang="en-US" i="1" dirty="0" smtClean="0"/>
              <a:t>.</a:t>
            </a:r>
          </a:p>
          <a:p>
            <a:endParaRPr lang="en-US" dirty="0"/>
          </a:p>
          <a:p>
            <a:pPr algn="r"/>
            <a:r>
              <a:rPr lang="en-US" dirty="0"/>
              <a:t> ISO/IEC </a:t>
            </a:r>
            <a:r>
              <a:rPr lang="en-US" dirty="0" smtClean="0"/>
              <a:t>9899:201x</a:t>
            </a:r>
            <a:endParaRPr lang="en-US" dirty="0"/>
          </a:p>
        </p:txBody>
      </p:sp>
    </p:spTree>
    <p:extLst>
      <p:ext uri="{BB962C8B-B14F-4D97-AF65-F5344CB8AC3E}">
        <p14:creationId xmlns:p14="http://schemas.microsoft.com/office/powerpoint/2010/main" val="428819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907113" cy="461665"/>
          </a:xfrm>
          <a:prstGeom prst="rect">
            <a:avLst/>
          </a:prstGeom>
          <a:noFill/>
        </p:spPr>
        <p:txBody>
          <a:bodyPr wrap="none" rtlCol="0">
            <a:spAutoFit/>
          </a:bodyPr>
          <a:lstStyle/>
          <a:p>
            <a:r>
              <a:rPr lang="en-US" sz="2400" dirty="0"/>
              <a:t>3</a:t>
            </a:r>
            <a:r>
              <a:rPr lang="en-US" sz="2400" dirty="0" smtClean="0"/>
              <a:t>. </a:t>
            </a:r>
            <a:r>
              <a:rPr lang="en-US" sz="2400" i="1" dirty="0" smtClean="0"/>
              <a:t>char</a:t>
            </a:r>
            <a:r>
              <a:rPr lang="en-US" sz="2400" dirty="0" smtClean="0"/>
              <a:t> type is not an ASCII character</a:t>
            </a:r>
            <a:endParaRPr lang="en-US" sz="2400" dirty="0"/>
          </a:p>
        </p:txBody>
      </p:sp>
      <p:sp>
        <p:nvSpPr>
          <p:cNvPr id="3" name="TextBox 2"/>
          <p:cNvSpPr txBox="1"/>
          <p:nvPr/>
        </p:nvSpPr>
        <p:spPr>
          <a:xfrm>
            <a:off x="1183696" y="1421290"/>
            <a:ext cx="5149009" cy="3693319"/>
          </a:xfrm>
          <a:prstGeom prst="rect">
            <a:avLst/>
          </a:prstGeom>
          <a:noFill/>
        </p:spPr>
        <p:txBody>
          <a:bodyPr wrap="square" rtlCol="0">
            <a:spAutoFit/>
          </a:bodyPr>
          <a:lstStyle/>
          <a:p>
            <a:r>
              <a:rPr lang="en-US" dirty="0" smtClean="0"/>
              <a:t>Neither </a:t>
            </a:r>
            <a:r>
              <a:rPr lang="en-US" dirty="0"/>
              <a:t>integer overflows, nor char type sign are defined by the standard. </a:t>
            </a:r>
            <a:r>
              <a:rPr lang="en-US" dirty="0" smtClean="0"/>
              <a:t>First </a:t>
            </a:r>
            <a:r>
              <a:rPr lang="en-US" dirty="0"/>
              <a:t>one is undefined behavior, the second is implementation specific. </a:t>
            </a:r>
            <a:endParaRPr lang="en-US" dirty="0" smtClean="0"/>
          </a:p>
          <a:p>
            <a:endParaRPr lang="en-US" dirty="0"/>
          </a:p>
          <a:p>
            <a:r>
              <a:rPr lang="en-US" dirty="0" smtClean="0"/>
              <a:t>But </a:t>
            </a:r>
            <a:r>
              <a:rPr lang="en-US" dirty="0"/>
              <a:t>even more, the size of the </a:t>
            </a:r>
            <a:r>
              <a:rPr lang="en-US" i="1" dirty="0"/>
              <a:t>char</a:t>
            </a:r>
            <a:r>
              <a:rPr lang="en-US" dirty="0"/>
              <a:t> type itself is not specified in bits either. There were platforms where it was 6 bits (remember </a:t>
            </a:r>
            <a:r>
              <a:rPr lang="en-US" dirty="0" err="1" smtClean="0"/>
              <a:t>trigraphs</a:t>
            </a:r>
            <a:r>
              <a:rPr lang="en-US" dirty="0" smtClean="0"/>
              <a:t>*?), </a:t>
            </a:r>
            <a:r>
              <a:rPr lang="en-US" dirty="0"/>
              <a:t>and there are </a:t>
            </a:r>
            <a:r>
              <a:rPr lang="en-US" dirty="0" smtClean="0"/>
              <a:t>platforms where </a:t>
            </a:r>
            <a:r>
              <a:rPr lang="en-US" dirty="0"/>
              <a:t>all five integer types are 32 bits. </a:t>
            </a:r>
            <a:endParaRPr lang="en-US" dirty="0" smtClean="0"/>
          </a:p>
          <a:p>
            <a:endParaRPr lang="en-US" dirty="0"/>
          </a:p>
          <a:p>
            <a:r>
              <a:rPr lang="en-US" dirty="0" smtClean="0"/>
              <a:t>Sizes </a:t>
            </a:r>
            <a:r>
              <a:rPr lang="en-US" dirty="0"/>
              <a:t>are </a:t>
            </a:r>
            <a:r>
              <a:rPr lang="en-US" dirty="0" smtClean="0"/>
              <a:t>defined as macros in &lt;</a:t>
            </a:r>
            <a:r>
              <a:rPr lang="en-US" dirty="0" err="1" smtClean="0"/>
              <a:t>limits.h</a:t>
            </a:r>
            <a:r>
              <a:rPr lang="en-US" dirty="0" smtClean="0"/>
              <a:t>&gt; for every particular compiler implementation.</a:t>
            </a:r>
          </a:p>
          <a:p>
            <a:endParaRPr lang="en-US" dirty="0"/>
          </a:p>
          <a:p>
            <a:endParaRPr lang="en-US" dirty="0"/>
          </a:p>
        </p:txBody>
      </p:sp>
      <p:sp>
        <p:nvSpPr>
          <p:cNvPr id="4" name="Rectangle 3"/>
          <p:cNvSpPr/>
          <p:nvPr/>
        </p:nvSpPr>
        <p:spPr>
          <a:xfrm>
            <a:off x="7117492" y="4083557"/>
            <a:ext cx="4300151" cy="2062103"/>
          </a:xfrm>
          <a:prstGeom prst="rect">
            <a:avLst/>
          </a:prstGeom>
        </p:spPr>
        <p:txBody>
          <a:bodyPr wrap="square">
            <a:spAutoFit/>
          </a:bodyPr>
          <a:lstStyle/>
          <a:p>
            <a:r>
              <a:rPr lang="en-US" sz="1600" i="1" dirty="0" smtClean="0"/>
              <a:t>* - Before </a:t>
            </a:r>
            <a:r>
              <a:rPr lang="en-US" sz="1600" i="1" dirty="0"/>
              <a:t>any other processing takes place, each occurrence of one of the following sequences of three characters (called </a:t>
            </a:r>
            <a:r>
              <a:rPr lang="en-US" sz="1600" i="1" dirty="0" err="1"/>
              <a:t>trigraph</a:t>
            </a:r>
            <a:r>
              <a:rPr lang="en-US" sz="1600" i="1" dirty="0"/>
              <a:t> sequences</a:t>
            </a:r>
            <a:r>
              <a:rPr lang="en-US" sz="1600" i="1" dirty="0" smtClean="0"/>
              <a:t>) </a:t>
            </a:r>
            <a:r>
              <a:rPr lang="en-US" sz="1600" i="1" dirty="0"/>
              <a:t>is replaced with the corresponding single character</a:t>
            </a:r>
            <a:r>
              <a:rPr lang="en-US" sz="1600" i="1" dirty="0" smtClean="0"/>
              <a:t>.</a:t>
            </a:r>
          </a:p>
          <a:p>
            <a:endParaRPr lang="en-US" sz="1600" i="1" dirty="0"/>
          </a:p>
          <a:p>
            <a:r>
              <a:rPr lang="en-US" sz="1600" dirty="0">
                <a:latin typeface="Lucida Console" panose="020B0609040504020204" pitchFamily="49" charset="0"/>
              </a:rPr>
              <a:t>??= </a:t>
            </a:r>
            <a:r>
              <a:rPr lang="en-US" sz="1600" dirty="0" smtClean="0">
                <a:latin typeface="Lucida Console" panose="020B0609040504020204" pitchFamily="49" charset="0"/>
              </a:rPr>
              <a:t> #    ??(  [     ??/  \</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    ??’  ^     ??&lt;  {</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    ??&gt;  }     ??-  ~ </a:t>
            </a:r>
            <a:endParaRPr lang="en-US" sz="1600" dirty="0">
              <a:latin typeface="Lucida Console" panose="020B0609040504020204" pitchFamily="49" charset="0"/>
            </a:endParaRPr>
          </a:p>
        </p:txBody>
      </p:sp>
    </p:spTree>
    <p:extLst>
      <p:ext uri="{BB962C8B-B14F-4D97-AF65-F5344CB8AC3E}">
        <p14:creationId xmlns:p14="http://schemas.microsoft.com/office/powerpoint/2010/main" val="271956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6952288" cy="461665"/>
          </a:xfrm>
          <a:prstGeom prst="rect">
            <a:avLst/>
          </a:prstGeom>
          <a:noFill/>
        </p:spPr>
        <p:txBody>
          <a:bodyPr wrap="none" rtlCol="0">
            <a:spAutoFit/>
          </a:bodyPr>
          <a:lstStyle/>
          <a:p>
            <a:r>
              <a:rPr lang="en-US" sz="2400" dirty="0"/>
              <a:t>4</a:t>
            </a:r>
            <a:r>
              <a:rPr lang="en-US" sz="2400" dirty="0" smtClean="0"/>
              <a:t>. Over-shifts </a:t>
            </a:r>
            <a:r>
              <a:rPr lang="en-US" sz="2400" i="1" dirty="0" smtClean="0"/>
              <a:t>int16_t(x) &lt;&lt; 16</a:t>
            </a:r>
            <a:r>
              <a:rPr lang="en-US" sz="2400" dirty="0" smtClean="0"/>
              <a:t> are undefined behavior </a:t>
            </a:r>
            <a:endParaRPr lang="en-US" sz="2400" dirty="0"/>
          </a:p>
        </p:txBody>
      </p:sp>
      <p:sp>
        <p:nvSpPr>
          <p:cNvPr id="3" name="TextBox 2"/>
          <p:cNvSpPr txBox="1"/>
          <p:nvPr/>
        </p:nvSpPr>
        <p:spPr>
          <a:xfrm>
            <a:off x="1183697" y="1421290"/>
            <a:ext cx="5460294" cy="2308324"/>
          </a:xfrm>
          <a:prstGeom prst="rect">
            <a:avLst/>
          </a:prstGeom>
          <a:noFill/>
        </p:spPr>
        <p:txBody>
          <a:bodyPr wrap="square" rtlCol="0">
            <a:spAutoFit/>
          </a:bodyPr>
          <a:lstStyle/>
          <a:p>
            <a:r>
              <a:rPr lang="en-US" dirty="0" smtClean="0"/>
              <a:t>Just as with </a:t>
            </a:r>
            <a:r>
              <a:rPr lang="en-US" i="1" dirty="0" smtClean="0"/>
              <a:t>char</a:t>
            </a:r>
            <a:r>
              <a:rPr lang="en-US" dirty="0" smtClean="0"/>
              <a:t>, </a:t>
            </a:r>
            <a:r>
              <a:rPr lang="en-US" i="1" dirty="0" err="1" smtClean="0"/>
              <a:t>int</a:t>
            </a:r>
            <a:r>
              <a:rPr lang="en-US" dirty="0" smtClean="0"/>
              <a:t> </a:t>
            </a:r>
            <a:r>
              <a:rPr lang="en-US" dirty="0"/>
              <a:t>size is not directly specified in the </a:t>
            </a:r>
            <a:r>
              <a:rPr lang="en-US" dirty="0" smtClean="0"/>
              <a:t>standard either. </a:t>
            </a:r>
            <a:r>
              <a:rPr lang="en-US" dirty="0"/>
              <a:t>It can easily be 16 bits, then the very first operation will cause the over-shift and that’s plain undefined behavior. </a:t>
            </a:r>
            <a:endParaRPr lang="en-US" dirty="0" smtClean="0"/>
          </a:p>
          <a:p>
            <a:endParaRPr lang="en-US" dirty="0"/>
          </a:p>
          <a:p>
            <a:r>
              <a:rPr lang="en-US" dirty="0" smtClean="0"/>
              <a:t>It’s </a:t>
            </a:r>
            <a:r>
              <a:rPr lang="en-US" dirty="0"/>
              <a:t>not C fault, on some platforms, it is even undefined in assembly, so the compiler simply can’t give you valid guarantees without eating up a lot of performance.</a:t>
            </a:r>
          </a:p>
        </p:txBody>
      </p:sp>
    </p:spTree>
    <p:extLst>
      <p:ext uri="{BB962C8B-B14F-4D97-AF65-F5344CB8AC3E}">
        <p14:creationId xmlns:p14="http://schemas.microsoft.com/office/powerpoint/2010/main" val="61202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5482463" cy="461665"/>
          </a:xfrm>
          <a:prstGeom prst="rect">
            <a:avLst/>
          </a:prstGeom>
          <a:noFill/>
        </p:spPr>
        <p:txBody>
          <a:bodyPr wrap="none" rtlCol="0">
            <a:spAutoFit/>
          </a:bodyPr>
          <a:lstStyle/>
          <a:p>
            <a:r>
              <a:rPr lang="en-US" sz="2400" dirty="0"/>
              <a:t>5</a:t>
            </a:r>
            <a:r>
              <a:rPr lang="en-US" sz="2400" dirty="0" smtClean="0"/>
              <a:t>. Operand evaluation order is unspecified</a:t>
            </a:r>
            <a:endParaRPr lang="en-US" sz="2400" dirty="0"/>
          </a:p>
        </p:txBody>
      </p:sp>
      <p:sp>
        <p:nvSpPr>
          <p:cNvPr id="3" name="TextBox 2"/>
          <p:cNvSpPr txBox="1"/>
          <p:nvPr/>
        </p:nvSpPr>
        <p:spPr>
          <a:xfrm>
            <a:off x="1183697" y="1421290"/>
            <a:ext cx="5460294" cy="2585323"/>
          </a:xfrm>
          <a:prstGeom prst="rect">
            <a:avLst/>
          </a:prstGeom>
          <a:noFill/>
        </p:spPr>
        <p:txBody>
          <a:bodyPr wrap="square" rtlCol="0">
            <a:spAutoFit/>
          </a:bodyPr>
          <a:lstStyle/>
          <a:p>
            <a:r>
              <a:rPr lang="en-US" dirty="0" smtClean="0"/>
              <a:t>Neither </a:t>
            </a:r>
            <a:r>
              <a:rPr lang="en-US" dirty="0"/>
              <a:t>order of operand evaluation for +, nor even the order of precedence between increment operators are specified, so basically every nontrivial operation that involves </a:t>
            </a:r>
            <a:r>
              <a:rPr lang="en-US" dirty="0" err="1"/>
              <a:t>i</a:t>
            </a:r>
            <a:r>
              <a:rPr lang="en-US" dirty="0"/>
              <a:t>++ and ++</a:t>
            </a:r>
            <a:r>
              <a:rPr lang="en-US" dirty="0" err="1"/>
              <a:t>i</a:t>
            </a:r>
            <a:r>
              <a:rPr lang="en-US" dirty="0"/>
              <a:t> is a pitfall since they alter their operand. </a:t>
            </a:r>
            <a:endParaRPr lang="en-US" dirty="0" smtClean="0"/>
          </a:p>
          <a:p>
            <a:endParaRPr lang="en-US" dirty="0"/>
          </a:p>
          <a:p>
            <a:r>
              <a:rPr lang="en-US" dirty="0" smtClean="0"/>
              <a:t>It </a:t>
            </a:r>
            <a:r>
              <a:rPr lang="en-US" dirty="0"/>
              <a:t>might work just like you expect on one platform and might fail easily on the other. Or not. That’s the problem with unspecified things. </a:t>
            </a:r>
          </a:p>
        </p:txBody>
      </p:sp>
    </p:spTree>
    <p:extLst>
      <p:ext uri="{BB962C8B-B14F-4D97-AF65-F5344CB8AC3E}">
        <p14:creationId xmlns:p14="http://schemas.microsoft.com/office/powerpoint/2010/main" val="201843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6444521" cy="461665"/>
          </a:xfrm>
          <a:prstGeom prst="rect">
            <a:avLst/>
          </a:prstGeom>
          <a:noFill/>
        </p:spPr>
        <p:txBody>
          <a:bodyPr wrap="none" rtlCol="0">
            <a:spAutoFit/>
          </a:bodyPr>
          <a:lstStyle/>
          <a:p>
            <a:r>
              <a:rPr lang="en-US" sz="2400" dirty="0" smtClean="0"/>
              <a:t>The worst part*, compilers are de-facto consistent</a:t>
            </a:r>
            <a:endParaRPr lang="en-US" sz="2400" dirty="0"/>
          </a:p>
        </p:txBody>
      </p:sp>
      <p:sp>
        <p:nvSpPr>
          <p:cNvPr id="4" name="Rectangle 3"/>
          <p:cNvSpPr/>
          <p:nvPr/>
        </p:nvSpPr>
        <p:spPr>
          <a:xfrm>
            <a:off x="733167" y="1998071"/>
            <a:ext cx="3606772" cy="2782428"/>
          </a:xfrm>
          <a:prstGeom prst="rect">
            <a:avLst/>
          </a:prstGeom>
          <a:solidFill>
            <a:srgbClr val="DBD4A0"/>
          </a:solidFill>
        </p:spPr>
        <p:txBody>
          <a:bodyPr wrap="square">
            <a:spAutoFit/>
          </a:bodyPr>
          <a:lstStyle/>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main()</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0;</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return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Rectangle 4"/>
          <p:cNvSpPr/>
          <p:nvPr/>
        </p:nvSpPr>
        <p:spPr>
          <a:xfrm>
            <a:off x="6400628" y="1379560"/>
            <a:ext cx="3583629" cy="787652"/>
          </a:xfrm>
          <a:prstGeom prst="rect">
            <a:avLst/>
          </a:prstGeom>
          <a:solidFill>
            <a:srgbClr val="DBD4A0"/>
          </a:solidFill>
        </p:spPr>
        <p:txBody>
          <a:bodyPr wrap="square">
            <a:spAutoFit/>
          </a:bodyPr>
          <a:lstStyle/>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mov</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eax</a:t>
            </a: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2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ret   0</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6" name="Rectangle 5"/>
          <p:cNvSpPr/>
          <p:nvPr/>
        </p:nvSpPr>
        <p:spPr>
          <a:xfrm>
            <a:off x="6400629" y="2520164"/>
            <a:ext cx="3583629" cy="787652"/>
          </a:xfrm>
          <a:prstGeom prst="rect">
            <a:avLst/>
          </a:prstGeom>
          <a:solidFill>
            <a:srgbClr val="DBD4A0"/>
          </a:solidFill>
        </p:spPr>
        <p:txBody>
          <a:bodyPr wrap="square">
            <a:spAutoFit/>
          </a:bodyPr>
          <a:lstStyle/>
          <a:p>
            <a:pPr>
              <a:lnSpc>
                <a:spcPct val="107000"/>
              </a:lnSpc>
              <a:spcAft>
                <a:spcPts val="800"/>
              </a:spcAft>
            </a:pPr>
            <a:r>
              <a:rPr lang="it-IT" dirty="0">
                <a:latin typeface="Lucida Console" panose="020B0609040504020204" pitchFamily="49" charset="0"/>
                <a:ea typeface="Calibri" panose="020F0502020204030204" pitchFamily="34" charset="0"/>
                <a:cs typeface="Times New Roman" panose="02020603050405020304" pitchFamily="18" charset="0"/>
              </a:rPr>
              <a:t> </a:t>
            </a:r>
            <a:r>
              <a:rPr lang="it-IT" dirty="0" smtClean="0">
                <a:latin typeface="Lucida Console" panose="020B0609040504020204" pitchFamily="49" charset="0"/>
                <a:ea typeface="Calibri" panose="020F0502020204030204" pitchFamily="34" charset="0"/>
                <a:cs typeface="Times New Roman" panose="02020603050405020304" pitchFamily="18" charset="0"/>
              </a:rPr>
              <a:t>addi  a0, zero</a:t>
            </a:r>
            <a:r>
              <a:rPr lang="it-IT" dirty="0">
                <a:latin typeface="Lucida Console" panose="020B0609040504020204" pitchFamily="49" charset="0"/>
                <a:ea typeface="Calibri" panose="020F0502020204030204" pitchFamily="34" charset="0"/>
                <a:cs typeface="Times New Roman" panose="02020603050405020304" pitchFamily="18" charset="0"/>
              </a:rPr>
              <a:t>, </a:t>
            </a:r>
            <a:r>
              <a:rPr lang="it-IT" dirty="0" smtClean="0">
                <a:latin typeface="Lucida Console" panose="020B0609040504020204" pitchFamily="49" charset="0"/>
                <a:ea typeface="Calibri" panose="020F0502020204030204" pitchFamily="34" charset="0"/>
                <a:cs typeface="Times New Roman" panose="02020603050405020304" pitchFamily="18" charset="0"/>
              </a:rPr>
              <a:t>2     </a:t>
            </a:r>
          </a:p>
          <a:p>
            <a:pPr>
              <a:lnSpc>
                <a:spcPct val="107000"/>
              </a:lnSpc>
              <a:spcAft>
                <a:spcPts val="800"/>
              </a:spcAft>
            </a:pPr>
            <a:r>
              <a:rPr lang="it-IT" dirty="0" smtClean="0">
                <a:latin typeface="Lucida Console" panose="020B0609040504020204" pitchFamily="49" charset="0"/>
                <a:ea typeface="Calibri" panose="020F0502020204030204" pitchFamily="34" charset="0"/>
                <a:cs typeface="Times New Roman" panose="02020603050405020304" pitchFamily="18" charset="0"/>
              </a:rPr>
              <a:t> ret</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Rectangle 6"/>
          <p:cNvSpPr/>
          <p:nvPr/>
        </p:nvSpPr>
        <p:spPr>
          <a:xfrm>
            <a:off x="6400629" y="3650001"/>
            <a:ext cx="3583628" cy="787652"/>
          </a:xfrm>
          <a:prstGeom prst="rect">
            <a:avLst/>
          </a:prstGeom>
          <a:solidFill>
            <a:srgbClr val="DBD4A0"/>
          </a:solidFill>
        </p:spPr>
        <p:txBody>
          <a:bodyPr wrap="square">
            <a:spAutoFit/>
          </a:bodyPr>
          <a:lstStyle/>
          <a:p>
            <a:pPr>
              <a:lnSpc>
                <a:spcPct val="107000"/>
              </a:lnSpc>
              <a:spcAft>
                <a:spcPts val="800"/>
              </a:spcAft>
            </a:pPr>
            <a:r>
              <a:rPr lang="pt-BR" dirty="0">
                <a:latin typeface="Lucida Console" panose="020B0609040504020204" pitchFamily="49" charset="0"/>
                <a:ea typeface="Calibri" panose="020F0502020204030204" pitchFamily="34" charset="0"/>
                <a:cs typeface="Times New Roman" panose="02020603050405020304" pitchFamily="18" charset="0"/>
              </a:rPr>
              <a:t> </a:t>
            </a:r>
            <a:r>
              <a:rPr lang="pt-BR" dirty="0" smtClean="0">
                <a:latin typeface="Lucida Console" panose="020B0609040504020204" pitchFamily="49" charset="0"/>
                <a:ea typeface="Calibri" panose="020F0502020204030204" pitchFamily="34" charset="0"/>
                <a:cs typeface="Times New Roman" panose="02020603050405020304" pitchFamily="18" charset="0"/>
              </a:rPr>
              <a:t>mov   </a:t>
            </a:r>
            <a:r>
              <a:rPr lang="pt-BR" dirty="0">
                <a:latin typeface="Lucida Console" panose="020B0609040504020204" pitchFamily="49" charset="0"/>
                <a:ea typeface="Calibri" panose="020F0502020204030204" pitchFamily="34" charset="0"/>
                <a:cs typeface="Times New Roman" panose="02020603050405020304" pitchFamily="18" charset="0"/>
              </a:rPr>
              <a:t>r0, #</a:t>
            </a:r>
            <a:r>
              <a:rPr lang="pt-BR" dirty="0" smtClean="0">
                <a:latin typeface="Lucida Console" panose="020B0609040504020204" pitchFamily="49" charset="0"/>
                <a:ea typeface="Calibri" panose="020F0502020204030204" pitchFamily="34" charset="0"/>
                <a:cs typeface="Times New Roman" panose="02020603050405020304" pitchFamily="18" charset="0"/>
              </a:rPr>
              <a:t>2     </a:t>
            </a:r>
          </a:p>
          <a:p>
            <a:pPr>
              <a:lnSpc>
                <a:spcPct val="107000"/>
              </a:lnSpc>
              <a:spcAft>
                <a:spcPts val="800"/>
              </a:spcAft>
            </a:pPr>
            <a:r>
              <a:rPr lang="pt-BR" dirty="0">
                <a:latin typeface="Lucida Console" panose="020B0609040504020204" pitchFamily="49" charset="0"/>
                <a:ea typeface="Calibri" panose="020F0502020204030204" pitchFamily="34" charset="0"/>
                <a:cs typeface="Times New Roman" panose="02020603050405020304" pitchFamily="18" charset="0"/>
              </a:rPr>
              <a:t> </a:t>
            </a:r>
            <a:r>
              <a:rPr lang="pt-BR" dirty="0" smtClean="0">
                <a:latin typeface="Lucida Console" panose="020B0609040504020204" pitchFamily="49" charset="0"/>
                <a:ea typeface="Calibri" panose="020F0502020204030204" pitchFamily="34" charset="0"/>
                <a:cs typeface="Times New Roman" panose="02020603050405020304" pitchFamily="18" charset="0"/>
              </a:rPr>
              <a:t>bx   lr</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10" name="Rectangle 9"/>
          <p:cNvSpPr/>
          <p:nvPr/>
        </p:nvSpPr>
        <p:spPr>
          <a:xfrm>
            <a:off x="6400629" y="4779838"/>
            <a:ext cx="3583630" cy="787652"/>
          </a:xfrm>
          <a:prstGeom prst="rect">
            <a:avLst/>
          </a:prstGeom>
          <a:solidFill>
            <a:srgbClr val="DBD4A0"/>
          </a:solidFill>
        </p:spPr>
        <p:txBody>
          <a:bodyPr wrap="square">
            <a:spAutoFit/>
          </a:bodyPr>
          <a:lstStyle/>
          <a:p>
            <a:pPr>
              <a:lnSpc>
                <a:spcPct val="107000"/>
              </a:lnSpc>
              <a:spcAft>
                <a:spcPts val="800"/>
              </a:spcAft>
            </a:pPr>
            <a:r>
              <a:rPr lang="it-IT" dirty="0">
                <a:latin typeface="Lucida Console" panose="020B0609040504020204" pitchFamily="49" charset="0"/>
                <a:ea typeface="Calibri" panose="020F0502020204030204" pitchFamily="34" charset="0"/>
                <a:cs typeface="Times New Roman" panose="02020603050405020304" pitchFamily="18" charset="0"/>
              </a:rPr>
              <a:t> </a:t>
            </a:r>
            <a:r>
              <a:rPr lang="it-IT" dirty="0" smtClean="0">
                <a:latin typeface="Lucida Console" panose="020B0609040504020204" pitchFamily="49" charset="0"/>
                <a:ea typeface="Calibri" panose="020F0502020204030204" pitchFamily="34" charset="0"/>
                <a:cs typeface="Times New Roman" panose="02020603050405020304" pitchFamily="18" charset="0"/>
              </a:rPr>
              <a:t>j    </a:t>
            </a:r>
            <a:r>
              <a:rPr lang="it-IT" dirty="0">
                <a:latin typeface="Lucida Console" panose="020B0609040504020204" pitchFamily="49" charset="0"/>
                <a:ea typeface="Calibri" panose="020F0502020204030204" pitchFamily="34" charset="0"/>
                <a:cs typeface="Times New Roman" panose="02020603050405020304" pitchFamily="18" charset="0"/>
              </a:rPr>
              <a:t>$</a:t>
            </a:r>
            <a:r>
              <a:rPr lang="it-IT" dirty="0" smtClean="0">
                <a:latin typeface="Lucida Console" panose="020B0609040504020204" pitchFamily="49" charset="0"/>
                <a:ea typeface="Calibri" panose="020F0502020204030204" pitchFamily="34" charset="0"/>
                <a:cs typeface="Times New Roman" panose="02020603050405020304" pitchFamily="18" charset="0"/>
              </a:rPr>
              <a:t>31    </a:t>
            </a:r>
          </a:p>
          <a:p>
            <a:pPr>
              <a:lnSpc>
                <a:spcPct val="107000"/>
              </a:lnSpc>
              <a:spcAft>
                <a:spcPts val="800"/>
              </a:spcAft>
            </a:pPr>
            <a:r>
              <a:rPr lang="it-IT" dirty="0">
                <a:latin typeface="Lucida Console" panose="020B0609040504020204" pitchFamily="49" charset="0"/>
                <a:ea typeface="Calibri" panose="020F0502020204030204" pitchFamily="34" charset="0"/>
                <a:cs typeface="Times New Roman" panose="02020603050405020304" pitchFamily="18" charset="0"/>
              </a:rPr>
              <a:t> </a:t>
            </a:r>
            <a:r>
              <a:rPr lang="it-IT" dirty="0" smtClean="0">
                <a:latin typeface="Lucida Console" panose="020B0609040504020204" pitchFamily="49" charset="0"/>
                <a:ea typeface="Calibri" panose="020F0502020204030204" pitchFamily="34" charset="0"/>
                <a:cs typeface="Times New Roman" panose="02020603050405020304" pitchFamily="18" charset="0"/>
              </a:rPr>
              <a:t>li   $2,2 # 0x2</a:t>
            </a:r>
            <a:endParaRPr lang="it-IT"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12" name="Rectangle 11"/>
          <p:cNvSpPr/>
          <p:nvPr/>
        </p:nvSpPr>
        <p:spPr>
          <a:xfrm>
            <a:off x="733167" y="5761536"/>
            <a:ext cx="3923638" cy="369332"/>
          </a:xfrm>
          <a:prstGeom prst="rect">
            <a:avLst/>
          </a:prstGeom>
        </p:spPr>
        <p:txBody>
          <a:bodyPr wrap="none">
            <a:spAutoFit/>
          </a:bodyPr>
          <a:lstStyle/>
          <a:p>
            <a:r>
              <a:rPr lang="en-US" dirty="0" smtClean="0"/>
              <a:t>* - you learn things without guarantees.</a:t>
            </a:r>
            <a:endParaRPr lang="en-US" dirty="0"/>
          </a:p>
        </p:txBody>
      </p:sp>
    </p:spTree>
    <p:extLst>
      <p:ext uri="{BB962C8B-B14F-4D97-AF65-F5344CB8AC3E}">
        <p14:creationId xmlns:p14="http://schemas.microsoft.com/office/powerpoint/2010/main" val="398027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74093" cy="461665"/>
          </a:xfrm>
          <a:prstGeom prst="rect">
            <a:avLst/>
          </a:prstGeom>
          <a:noFill/>
        </p:spPr>
        <p:txBody>
          <a:bodyPr wrap="none" rtlCol="0">
            <a:spAutoFit/>
          </a:bodyPr>
          <a:lstStyle/>
          <a:p>
            <a:r>
              <a:rPr lang="en-US" sz="2400" dirty="0" smtClean="0"/>
              <a:t>In what way C++ is better?</a:t>
            </a:r>
            <a:endParaRPr lang="en-US" sz="2400" dirty="0"/>
          </a:p>
        </p:txBody>
      </p:sp>
    </p:spTree>
    <p:extLst>
      <p:ext uri="{BB962C8B-B14F-4D97-AF65-F5344CB8AC3E}">
        <p14:creationId xmlns:p14="http://schemas.microsoft.com/office/powerpoint/2010/main" val="3259312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29144" cy="461665"/>
          </a:xfrm>
          <a:prstGeom prst="rect">
            <a:avLst/>
          </a:prstGeom>
          <a:noFill/>
        </p:spPr>
        <p:txBody>
          <a:bodyPr wrap="none" rtlCol="0">
            <a:spAutoFit/>
          </a:bodyPr>
          <a:lstStyle/>
          <a:p>
            <a:r>
              <a:rPr lang="en-US" sz="2400" dirty="0" smtClean="0"/>
              <a:t>Abstraction is a misnomer</a:t>
            </a:r>
            <a:endParaRPr lang="en-US" sz="2400" dirty="0"/>
          </a:p>
        </p:txBody>
      </p:sp>
      <p:sp>
        <p:nvSpPr>
          <p:cNvPr id="3" name="TextBox 2"/>
          <p:cNvSpPr txBox="1"/>
          <p:nvPr/>
        </p:nvSpPr>
        <p:spPr>
          <a:xfrm>
            <a:off x="8517923" y="5490031"/>
            <a:ext cx="2545120" cy="646331"/>
          </a:xfrm>
          <a:prstGeom prst="rect">
            <a:avLst/>
          </a:prstGeom>
          <a:noFill/>
        </p:spPr>
        <p:txBody>
          <a:bodyPr wrap="none" rtlCol="0">
            <a:spAutoFit/>
          </a:bodyPr>
          <a:lstStyle/>
          <a:p>
            <a:r>
              <a:rPr lang="en-US" dirty="0" smtClean="0"/>
              <a:t>Abstract algebra – yes.</a:t>
            </a:r>
          </a:p>
          <a:p>
            <a:r>
              <a:rPr lang="en-US" dirty="0" smtClean="0"/>
              <a:t>Abstract computing – no.</a:t>
            </a:r>
          </a:p>
        </p:txBody>
      </p:sp>
      <p:sp>
        <p:nvSpPr>
          <p:cNvPr id="4" name="Freeform 3"/>
          <p:cNvSpPr/>
          <p:nvPr/>
        </p:nvSpPr>
        <p:spPr>
          <a:xfrm>
            <a:off x="881443" y="1301579"/>
            <a:ext cx="934131" cy="924265"/>
          </a:xfrm>
          <a:custGeom>
            <a:avLst>
              <a:gd name="f0" fmla="val 16608"/>
            </a:avLst>
            <a:gdLst>
              <a:gd name="f1" fmla="val 10800000"/>
              <a:gd name="f2" fmla="val 5400000"/>
              <a:gd name="f3" fmla="val 180"/>
              <a:gd name="f4" fmla="val w"/>
              <a:gd name="f5" fmla="val h"/>
              <a:gd name="f6" fmla="*/ 5419351 1 1725033"/>
              <a:gd name="f7" fmla="val -2147483647"/>
              <a:gd name="f8" fmla="val 2147483647"/>
              <a:gd name="f9" fmla="val 14510"/>
              <a:gd name="f10" fmla="val 18520"/>
              <a:gd name="f11" fmla="*/ 10800 10800 1"/>
              <a:gd name="f12" fmla="+- 0 0 0"/>
              <a:gd name="f13" fmla="+- 0 0 360"/>
              <a:gd name="f14" fmla="val 10800"/>
              <a:gd name="f15" fmla="*/ 1000 1865 1"/>
              <a:gd name="f16" fmla="val 1865"/>
              <a:gd name="f17" fmla="val 1000"/>
              <a:gd name="f18" fmla="val 4870"/>
              <a:gd name="f19" fmla="val 8680"/>
              <a:gd name="f20" fmla="val 12920"/>
              <a:gd name="f21" fmla="val 16730"/>
              <a:gd name="f22" fmla="*/ f4 1 21600"/>
              <a:gd name="f23" fmla="*/ f5 1 21600"/>
              <a:gd name="f24" fmla="pin 14510 f0 18520"/>
              <a:gd name="f25" fmla="*/ 0 f6 1"/>
              <a:gd name="f26" fmla="*/ f12 f1 1"/>
              <a:gd name="f27" fmla="*/ f13 f1 1"/>
              <a:gd name="f28" fmla="+- f24 0 14510"/>
              <a:gd name="f29" fmla="*/ 10800 f22 1"/>
              <a:gd name="f30" fmla="*/ f24 f23 1"/>
              <a:gd name="f31" fmla="*/ 3163 f22 1"/>
              <a:gd name="f32" fmla="*/ 18437 f22 1"/>
              <a:gd name="f33" fmla="*/ 18437 f23 1"/>
              <a:gd name="f34" fmla="*/ 3163 f23 1"/>
              <a:gd name="f35" fmla="*/ f25 1 f3"/>
              <a:gd name="f36" fmla="*/ f26 1 f3"/>
              <a:gd name="f37" fmla="*/ f27 1 f3"/>
              <a:gd name="f38" fmla="*/ 0 f23 1"/>
              <a:gd name="f39" fmla="*/ 0 f22 1"/>
              <a:gd name="f40" fmla="*/ 10800 f23 1"/>
              <a:gd name="f41" fmla="*/ 21600 f23 1"/>
              <a:gd name="f42" fmla="*/ 21600 f22 1"/>
              <a:gd name="f43" fmla="+- 18520 0 f28"/>
              <a:gd name="f44" fmla="+- 14510 f28 0"/>
              <a:gd name="f45" fmla="+- 0 0 f35"/>
              <a:gd name="f46" fmla="+- f36 0 f2"/>
              <a:gd name="f47" fmla="+- f37 0 f2"/>
              <a:gd name="f48" fmla="*/ f45 f1 1"/>
              <a:gd name="f49" fmla="+- f47 0 f46"/>
              <a:gd name="f50" fmla="*/ f48 1 f6"/>
              <a:gd name="f51" fmla="+- f50 0 f2"/>
              <a:gd name="f52" fmla="cos 1 f51"/>
              <a:gd name="f53" fmla="sin 1 f51"/>
              <a:gd name="f54" fmla="+- 0 0 f52"/>
              <a:gd name="f55" fmla="+- 0 0 f53"/>
              <a:gd name="f56" fmla="*/ 10800 f54 1"/>
              <a:gd name="f57" fmla="*/ 10800 f55 1"/>
              <a:gd name="f58" fmla="*/ 1865 f54 1"/>
              <a:gd name="f59" fmla="*/ 1000 f55 1"/>
              <a:gd name="f60" fmla="*/ f56 f56 1"/>
              <a:gd name="f61" fmla="*/ f57 f57 1"/>
              <a:gd name="f62" fmla="*/ f58 f58 1"/>
              <a:gd name="f63" fmla="*/ f59 f59 1"/>
              <a:gd name="f64" fmla="+- f60 f61 0"/>
              <a:gd name="f65" fmla="+- f62 f63 0"/>
              <a:gd name="f66" fmla="sqrt f64"/>
              <a:gd name="f67" fmla="sqrt f65"/>
              <a:gd name="f68" fmla="*/ f11 1 f66"/>
              <a:gd name="f69" fmla="*/ f15 1 f67"/>
              <a:gd name="f70" fmla="*/ f54 f68 1"/>
              <a:gd name="f71" fmla="*/ f55 f68 1"/>
              <a:gd name="f72" fmla="*/ f54 f69 1"/>
              <a:gd name="f73" fmla="*/ f55 f69 1"/>
              <a:gd name="f74" fmla="+- 10800 0 f70"/>
              <a:gd name="f75" fmla="+- 10800 0 f71"/>
              <a:gd name="f76" fmla="+- 7305 0 f72"/>
              <a:gd name="f77" fmla="+- 7515 0 f73"/>
              <a:gd name="f78" fmla="+- 14295 0 f72"/>
            </a:gdLst>
            <a:ahLst>
              <a:ahXY gdRefY="f0" minY="f9" maxY="f10">
                <a:pos x="f29" y="f30"/>
              </a:ahXY>
            </a:ahLst>
            <a:cxnLst>
              <a:cxn ang="3cd4">
                <a:pos x="hc" y="t"/>
              </a:cxn>
              <a:cxn ang="0">
                <a:pos x="r" y="vc"/>
              </a:cxn>
              <a:cxn ang="cd4">
                <a:pos x="hc" y="b"/>
              </a:cxn>
              <a:cxn ang="cd2">
                <a:pos x="l" y="vc"/>
              </a:cxn>
              <a:cxn ang="f46">
                <a:pos x="f29" y="f38"/>
              </a:cxn>
              <a:cxn ang="f46">
                <a:pos x="f31" y="f34"/>
              </a:cxn>
              <a:cxn ang="f46">
                <a:pos x="f39" y="f40"/>
              </a:cxn>
              <a:cxn ang="f46">
                <a:pos x="f31" y="f33"/>
              </a:cxn>
              <a:cxn ang="f46">
                <a:pos x="f29" y="f41"/>
              </a:cxn>
              <a:cxn ang="f46">
                <a:pos x="f32" y="f33"/>
              </a:cxn>
              <a:cxn ang="f46">
                <a:pos x="f42" y="f40"/>
              </a:cxn>
              <a:cxn ang="f46">
                <a:pos x="f32" y="f34"/>
              </a:cxn>
            </a:cxnLst>
            <a:rect l="f31" t="f34" r="f32" b="f33"/>
            <a:pathLst>
              <a:path w="21600" h="21600">
                <a:moveTo>
                  <a:pt x="f74" y="f75"/>
                </a:moveTo>
                <a:arcTo wR="f14" hR="f14" stAng="f46" swAng="f49"/>
                <a:close/>
              </a:path>
              <a:path w="21600" h="21600">
                <a:moveTo>
                  <a:pt x="f76" y="f77"/>
                </a:moveTo>
                <a:arcTo wR="f17" hR="f16" stAng="f46" swAng="f49"/>
                <a:close/>
              </a:path>
              <a:path w="21600" h="21600">
                <a:moveTo>
                  <a:pt x="f78" y="f77"/>
                </a:moveTo>
                <a:arcTo wR="f17" hR="f16" stAng="f46" swAng="f49"/>
                <a:close/>
              </a:path>
              <a:path w="21600" h="21600" fill="none">
                <a:moveTo>
                  <a:pt x="f18" y="f43"/>
                </a:moveTo>
                <a:cubicBezTo>
                  <a:pt x="f19" y="f44"/>
                  <a:pt x="f20" y="f44"/>
                  <a:pt x="f21" y="f43"/>
                </a:cubicBezTo>
              </a:path>
            </a:pathLst>
          </a:custGeom>
          <a:solidFill>
            <a:srgbClr val="FFD320"/>
          </a:solidFill>
          <a:ln w="0">
            <a:solidFill>
              <a:srgbClr val="314004"/>
            </a:solidFill>
            <a:prstDash val="solid"/>
          </a:ln>
        </p:spPr>
        <p:txBody>
          <a:bodyPr vert="horz" wrap="none" lIns="90000" tIns="45000" rIns="90000" bIns="45000" anchor="ctr" anchorCtr="0" compatLnSpc="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Regular" pitchFamily="2"/>
              <a:cs typeface="FreeSans" pitchFamily="2"/>
            </a:endParaRPr>
          </a:p>
        </p:txBody>
      </p:sp>
      <p:sp>
        <p:nvSpPr>
          <p:cNvPr id="5" name="TextBox 2"/>
          <p:cNvSpPr txBox="1"/>
          <p:nvPr/>
        </p:nvSpPr>
        <p:spPr>
          <a:xfrm>
            <a:off x="2117403" y="1459209"/>
            <a:ext cx="5280170" cy="662483"/>
          </a:xfrm>
          <a:prstGeom prst="rect">
            <a:avLst/>
          </a:prstGeom>
          <a:noFill/>
          <a:ln>
            <a:noFill/>
          </a:ln>
        </p:spPr>
        <p:txBody>
          <a:bodyPr vert="horz" wrap="none" lIns="90000" tIns="45000" rIns="90000" bIns="45000" anchorCtr="0" compatLnSpc="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800" b="0" i="0" u="none" strike="noStrike" kern="1200" cap="none" dirty="0">
                <a:ln>
                  <a:noFill/>
                </a:ln>
                <a:ea typeface="Noto Sans CJK SC Regular" pitchFamily="2"/>
                <a:cs typeface="FreeSans" pitchFamily="2"/>
              </a:rPr>
              <a:t>This is Bob.</a:t>
            </a:r>
          </a:p>
          <a:p>
            <a:pPr marL="0" marR="0" lvl="0" indent="0" rtl="0" hangingPunct="0">
              <a:lnSpc>
                <a:spcPct val="100000"/>
              </a:lnSpc>
              <a:spcBef>
                <a:spcPts val="0"/>
              </a:spcBef>
              <a:spcAft>
                <a:spcPts val="0"/>
              </a:spcAft>
              <a:buNone/>
              <a:tabLst/>
            </a:pPr>
            <a:r>
              <a:rPr lang="en-US" sz="1800" b="0" i="0" u="none" strike="noStrike" kern="1200" cap="none" dirty="0">
                <a:ln>
                  <a:noFill/>
                </a:ln>
                <a:ea typeface="Noto Sans CJK SC Regular" pitchFamily="2"/>
                <a:cs typeface="FreeSans" pitchFamily="2"/>
              </a:rPr>
              <a:t>Bob spent years proving theorems for square matrices</a:t>
            </a:r>
          </a:p>
        </p:txBody>
      </p:sp>
      <p:sp>
        <p:nvSpPr>
          <p:cNvPr id="6" name="Freeform 5"/>
          <p:cNvSpPr/>
          <p:nvPr/>
        </p:nvSpPr>
        <p:spPr>
          <a:xfrm>
            <a:off x="881442" y="2590385"/>
            <a:ext cx="934131" cy="924265"/>
          </a:xfrm>
          <a:custGeom>
            <a:avLst>
              <a:gd name="f0" fmla="val 15423"/>
            </a:avLst>
            <a:gdLst>
              <a:gd name="f1" fmla="val 10800000"/>
              <a:gd name="f2" fmla="val 5400000"/>
              <a:gd name="f3" fmla="val 180"/>
              <a:gd name="f4" fmla="val w"/>
              <a:gd name="f5" fmla="val h"/>
              <a:gd name="f6" fmla="*/ 5419351 1 1725033"/>
              <a:gd name="f7" fmla="val -2147483647"/>
              <a:gd name="f8" fmla="val 2147483647"/>
              <a:gd name="f9" fmla="val 14510"/>
              <a:gd name="f10" fmla="val 18520"/>
              <a:gd name="f11" fmla="*/ 10800 10800 1"/>
              <a:gd name="f12" fmla="+- 0 0 0"/>
              <a:gd name="f13" fmla="+- 0 0 360"/>
              <a:gd name="f14" fmla="val 10800"/>
              <a:gd name="f15" fmla="*/ 1000 1865 1"/>
              <a:gd name="f16" fmla="val 1865"/>
              <a:gd name="f17" fmla="val 1000"/>
              <a:gd name="f18" fmla="val 4870"/>
              <a:gd name="f19" fmla="val 8680"/>
              <a:gd name="f20" fmla="val 12920"/>
              <a:gd name="f21" fmla="val 16730"/>
              <a:gd name="f22" fmla="*/ f4 1 21600"/>
              <a:gd name="f23" fmla="*/ f5 1 21600"/>
              <a:gd name="f24" fmla="pin 14510 f0 18520"/>
              <a:gd name="f25" fmla="*/ 0 f6 1"/>
              <a:gd name="f26" fmla="*/ f12 f1 1"/>
              <a:gd name="f27" fmla="*/ f13 f1 1"/>
              <a:gd name="f28" fmla="+- f24 0 14510"/>
              <a:gd name="f29" fmla="*/ 10800 f22 1"/>
              <a:gd name="f30" fmla="*/ f24 f23 1"/>
              <a:gd name="f31" fmla="*/ 3163 f22 1"/>
              <a:gd name="f32" fmla="*/ 18437 f22 1"/>
              <a:gd name="f33" fmla="*/ 18437 f23 1"/>
              <a:gd name="f34" fmla="*/ 3163 f23 1"/>
              <a:gd name="f35" fmla="*/ f25 1 f3"/>
              <a:gd name="f36" fmla="*/ f26 1 f3"/>
              <a:gd name="f37" fmla="*/ f27 1 f3"/>
              <a:gd name="f38" fmla="*/ 0 f23 1"/>
              <a:gd name="f39" fmla="*/ 0 f22 1"/>
              <a:gd name="f40" fmla="*/ 10800 f23 1"/>
              <a:gd name="f41" fmla="*/ 21600 f23 1"/>
              <a:gd name="f42" fmla="*/ 21600 f22 1"/>
              <a:gd name="f43" fmla="+- 18520 0 f28"/>
              <a:gd name="f44" fmla="+- 14510 f28 0"/>
              <a:gd name="f45" fmla="+- 0 0 f35"/>
              <a:gd name="f46" fmla="+- f36 0 f2"/>
              <a:gd name="f47" fmla="+- f37 0 f2"/>
              <a:gd name="f48" fmla="*/ f45 f1 1"/>
              <a:gd name="f49" fmla="+- f47 0 f46"/>
              <a:gd name="f50" fmla="*/ f48 1 f6"/>
              <a:gd name="f51" fmla="+- f50 0 f2"/>
              <a:gd name="f52" fmla="cos 1 f51"/>
              <a:gd name="f53" fmla="sin 1 f51"/>
              <a:gd name="f54" fmla="+- 0 0 f52"/>
              <a:gd name="f55" fmla="+- 0 0 f53"/>
              <a:gd name="f56" fmla="*/ 10800 f54 1"/>
              <a:gd name="f57" fmla="*/ 10800 f55 1"/>
              <a:gd name="f58" fmla="*/ 1865 f54 1"/>
              <a:gd name="f59" fmla="*/ 1000 f55 1"/>
              <a:gd name="f60" fmla="*/ f56 f56 1"/>
              <a:gd name="f61" fmla="*/ f57 f57 1"/>
              <a:gd name="f62" fmla="*/ f58 f58 1"/>
              <a:gd name="f63" fmla="*/ f59 f59 1"/>
              <a:gd name="f64" fmla="+- f60 f61 0"/>
              <a:gd name="f65" fmla="+- f62 f63 0"/>
              <a:gd name="f66" fmla="sqrt f64"/>
              <a:gd name="f67" fmla="sqrt f65"/>
              <a:gd name="f68" fmla="*/ f11 1 f66"/>
              <a:gd name="f69" fmla="*/ f15 1 f67"/>
              <a:gd name="f70" fmla="*/ f54 f68 1"/>
              <a:gd name="f71" fmla="*/ f55 f68 1"/>
              <a:gd name="f72" fmla="*/ f54 f69 1"/>
              <a:gd name="f73" fmla="*/ f55 f69 1"/>
              <a:gd name="f74" fmla="+- 10800 0 f70"/>
              <a:gd name="f75" fmla="+- 10800 0 f71"/>
              <a:gd name="f76" fmla="+- 7305 0 f72"/>
              <a:gd name="f77" fmla="+- 7515 0 f73"/>
              <a:gd name="f78" fmla="+- 14295 0 f72"/>
            </a:gdLst>
            <a:ahLst>
              <a:ahXY gdRefY="f0" minY="f9" maxY="f10">
                <a:pos x="f29" y="f30"/>
              </a:ahXY>
            </a:ahLst>
            <a:cxnLst>
              <a:cxn ang="3cd4">
                <a:pos x="hc" y="t"/>
              </a:cxn>
              <a:cxn ang="0">
                <a:pos x="r" y="vc"/>
              </a:cxn>
              <a:cxn ang="cd4">
                <a:pos x="hc" y="b"/>
              </a:cxn>
              <a:cxn ang="cd2">
                <a:pos x="l" y="vc"/>
              </a:cxn>
              <a:cxn ang="f46">
                <a:pos x="f29" y="f38"/>
              </a:cxn>
              <a:cxn ang="f46">
                <a:pos x="f31" y="f34"/>
              </a:cxn>
              <a:cxn ang="f46">
                <a:pos x="f39" y="f40"/>
              </a:cxn>
              <a:cxn ang="f46">
                <a:pos x="f31" y="f33"/>
              </a:cxn>
              <a:cxn ang="f46">
                <a:pos x="f29" y="f41"/>
              </a:cxn>
              <a:cxn ang="f46">
                <a:pos x="f32" y="f33"/>
              </a:cxn>
              <a:cxn ang="f46">
                <a:pos x="f42" y="f40"/>
              </a:cxn>
              <a:cxn ang="f46">
                <a:pos x="f32" y="f34"/>
              </a:cxn>
            </a:cxnLst>
            <a:rect l="f31" t="f34" r="f32" b="f33"/>
            <a:pathLst>
              <a:path w="21600" h="21600">
                <a:moveTo>
                  <a:pt x="f74" y="f75"/>
                </a:moveTo>
                <a:arcTo wR="f14" hR="f14" stAng="f46" swAng="f49"/>
                <a:close/>
              </a:path>
              <a:path w="21600" h="21600">
                <a:moveTo>
                  <a:pt x="f76" y="f77"/>
                </a:moveTo>
                <a:arcTo wR="f17" hR="f16" stAng="f46" swAng="f49"/>
                <a:close/>
              </a:path>
              <a:path w="21600" h="21600">
                <a:moveTo>
                  <a:pt x="f78" y="f77"/>
                </a:moveTo>
                <a:arcTo wR="f17" hR="f16" stAng="f46" swAng="f49"/>
                <a:close/>
              </a:path>
              <a:path w="21600" h="21600" fill="none">
                <a:moveTo>
                  <a:pt x="f18" y="f43"/>
                </a:moveTo>
                <a:cubicBezTo>
                  <a:pt x="f19" y="f44"/>
                  <a:pt x="f20" y="f44"/>
                  <a:pt x="f21" y="f43"/>
                </a:cubicBezTo>
              </a:path>
            </a:pathLst>
          </a:custGeom>
          <a:solidFill>
            <a:srgbClr val="FFD320"/>
          </a:solidFill>
          <a:ln w="0">
            <a:solidFill>
              <a:srgbClr val="314004"/>
            </a:solidFill>
            <a:prstDash val="solid"/>
          </a:ln>
        </p:spPr>
        <p:txBody>
          <a:bodyPr vert="horz" wrap="none" lIns="90000" tIns="45000" rIns="90000" bIns="45000" anchor="ctr" anchorCtr="0" compatLnSpc="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Regular" pitchFamily="2"/>
              <a:cs typeface="FreeSans" pitchFamily="2"/>
            </a:endParaRPr>
          </a:p>
        </p:txBody>
      </p:sp>
      <p:sp>
        <p:nvSpPr>
          <p:cNvPr id="7" name="TextBox 4"/>
          <p:cNvSpPr txBox="1"/>
          <p:nvPr/>
        </p:nvSpPr>
        <p:spPr>
          <a:xfrm>
            <a:off x="2117403" y="2849121"/>
            <a:ext cx="7693857" cy="378136"/>
          </a:xfrm>
          <a:prstGeom prst="rect">
            <a:avLst/>
          </a:prstGeom>
          <a:noFill/>
          <a:ln>
            <a:noFill/>
          </a:ln>
        </p:spPr>
        <p:txBody>
          <a:bodyPr vert="horz" wrap="none" lIns="90000" tIns="45000" rIns="90000" bIns="45000" anchorCtr="0" compatLnSpc="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800" b="0" i="0" u="none" strike="noStrike" kern="1200" cap="none" dirty="0">
                <a:ln>
                  <a:noFill/>
                </a:ln>
                <a:ea typeface="Noto Sans CJK SC Regular" pitchFamily="2"/>
                <a:cs typeface="FreeSans" pitchFamily="2"/>
              </a:rPr>
              <a:t>This is Bob when he learned that square matrices don’t attract funding anymore.</a:t>
            </a:r>
          </a:p>
        </p:txBody>
      </p:sp>
      <p:sp>
        <p:nvSpPr>
          <p:cNvPr id="8" name="Freeform 7"/>
          <p:cNvSpPr/>
          <p:nvPr/>
        </p:nvSpPr>
        <p:spPr>
          <a:xfrm>
            <a:off x="881441" y="3879191"/>
            <a:ext cx="934131" cy="924265"/>
          </a:xfrm>
          <a:custGeom>
            <a:avLst>
              <a:gd name="f0" fmla="val 18349"/>
            </a:avLst>
            <a:gdLst>
              <a:gd name="f1" fmla="val 10800000"/>
              <a:gd name="f2" fmla="val 5400000"/>
              <a:gd name="f3" fmla="val 180"/>
              <a:gd name="f4" fmla="val w"/>
              <a:gd name="f5" fmla="val h"/>
              <a:gd name="f6" fmla="*/ 5419351 1 1725033"/>
              <a:gd name="f7" fmla="val -2147483647"/>
              <a:gd name="f8" fmla="val 2147483647"/>
              <a:gd name="f9" fmla="val 14510"/>
              <a:gd name="f10" fmla="val 18520"/>
              <a:gd name="f11" fmla="*/ 10800 10800 1"/>
              <a:gd name="f12" fmla="+- 0 0 0"/>
              <a:gd name="f13" fmla="+- 0 0 360"/>
              <a:gd name="f14" fmla="val 10800"/>
              <a:gd name="f15" fmla="*/ 1000 1865 1"/>
              <a:gd name="f16" fmla="val 1865"/>
              <a:gd name="f17" fmla="val 1000"/>
              <a:gd name="f18" fmla="val 4870"/>
              <a:gd name="f19" fmla="val 8680"/>
              <a:gd name="f20" fmla="val 12920"/>
              <a:gd name="f21" fmla="val 16730"/>
              <a:gd name="f22" fmla="*/ f4 1 21600"/>
              <a:gd name="f23" fmla="*/ f5 1 21600"/>
              <a:gd name="f24" fmla="pin 14510 f0 18520"/>
              <a:gd name="f25" fmla="*/ 0 f6 1"/>
              <a:gd name="f26" fmla="*/ f12 f1 1"/>
              <a:gd name="f27" fmla="*/ f13 f1 1"/>
              <a:gd name="f28" fmla="+- f24 0 14510"/>
              <a:gd name="f29" fmla="*/ 10800 f22 1"/>
              <a:gd name="f30" fmla="*/ f24 f23 1"/>
              <a:gd name="f31" fmla="*/ 3163 f22 1"/>
              <a:gd name="f32" fmla="*/ 18437 f22 1"/>
              <a:gd name="f33" fmla="*/ 18437 f23 1"/>
              <a:gd name="f34" fmla="*/ 3163 f23 1"/>
              <a:gd name="f35" fmla="*/ f25 1 f3"/>
              <a:gd name="f36" fmla="*/ f26 1 f3"/>
              <a:gd name="f37" fmla="*/ f27 1 f3"/>
              <a:gd name="f38" fmla="*/ 0 f23 1"/>
              <a:gd name="f39" fmla="*/ 0 f22 1"/>
              <a:gd name="f40" fmla="*/ 10800 f23 1"/>
              <a:gd name="f41" fmla="*/ 21600 f23 1"/>
              <a:gd name="f42" fmla="*/ 21600 f22 1"/>
              <a:gd name="f43" fmla="+- 18520 0 f28"/>
              <a:gd name="f44" fmla="+- 14510 f28 0"/>
              <a:gd name="f45" fmla="+- 0 0 f35"/>
              <a:gd name="f46" fmla="+- f36 0 f2"/>
              <a:gd name="f47" fmla="+- f37 0 f2"/>
              <a:gd name="f48" fmla="*/ f45 f1 1"/>
              <a:gd name="f49" fmla="+- f47 0 f46"/>
              <a:gd name="f50" fmla="*/ f48 1 f6"/>
              <a:gd name="f51" fmla="+- f50 0 f2"/>
              <a:gd name="f52" fmla="cos 1 f51"/>
              <a:gd name="f53" fmla="sin 1 f51"/>
              <a:gd name="f54" fmla="+- 0 0 f52"/>
              <a:gd name="f55" fmla="+- 0 0 f53"/>
              <a:gd name="f56" fmla="*/ 10800 f54 1"/>
              <a:gd name="f57" fmla="*/ 10800 f55 1"/>
              <a:gd name="f58" fmla="*/ 1865 f54 1"/>
              <a:gd name="f59" fmla="*/ 1000 f55 1"/>
              <a:gd name="f60" fmla="*/ f56 f56 1"/>
              <a:gd name="f61" fmla="*/ f57 f57 1"/>
              <a:gd name="f62" fmla="*/ f58 f58 1"/>
              <a:gd name="f63" fmla="*/ f59 f59 1"/>
              <a:gd name="f64" fmla="+- f60 f61 0"/>
              <a:gd name="f65" fmla="+- f62 f63 0"/>
              <a:gd name="f66" fmla="sqrt f64"/>
              <a:gd name="f67" fmla="sqrt f65"/>
              <a:gd name="f68" fmla="*/ f11 1 f66"/>
              <a:gd name="f69" fmla="*/ f15 1 f67"/>
              <a:gd name="f70" fmla="*/ f54 f68 1"/>
              <a:gd name="f71" fmla="*/ f55 f68 1"/>
              <a:gd name="f72" fmla="*/ f54 f69 1"/>
              <a:gd name="f73" fmla="*/ f55 f69 1"/>
              <a:gd name="f74" fmla="+- 10800 0 f70"/>
              <a:gd name="f75" fmla="+- 10800 0 f71"/>
              <a:gd name="f76" fmla="+- 7305 0 f72"/>
              <a:gd name="f77" fmla="+- 7515 0 f73"/>
              <a:gd name="f78" fmla="+- 14295 0 f72"/>
            </a:gdLst>
            <a:ahLst>
              <a:ahXY gdRefY="f0" minY="f9" maxY="f10">
                <a:pos x="f29" y="f30"/>
              </a:ahXY>
            </a:ahLst>
            <a:cxnLst>
              <a:cxn ang="3cd4">
                <a:pos x="hc" y="t"/>
              </a:cxn>
              <a:cxn ang="0">
                <a:pos x="r" y="vc"/>
              </a:cxn>
              <a:cxn ang="cd4">
                <a:pos x="hc" y="b"/>
              </a:cxn>
              <a:cxn ang="cd2">
                <a:pos x="l" y="vc"/>
              </a:cxn>
              <a:cxn ang="f46">
                <a:pos x="f29" y="f38"/>
              </a:cxn>
              <a:cxn ang="f46">
                <a:pos x="f31" y="f34"/>
              </a:cxn>
              <a:cxn ang="f46">
                <a:pos x="f39" y="f40"/>
              </a:cxn>
              <a:cxn ang="f46">
                <a:pos x="f31" y="f33"/>
              </a:cxn>
              <a:cxn ang="f46">
                <a:pos x="f29" y="f41"/>
              </a:cxn>
              <a:cxn ang="f46">
                <a:pos x="f32" y="f33"/>
              </a:cxn>
              <a:cxn ang="f46">
                <a:pos x="f42" y="f40"/>
              </a:cxn>
              <a:cxn ang="f46">
                <a:pos x="f32" y="f34"/>
              </a:cxn>
            </a:cxnLst>
            <a:rect l="f31" t="f34" r="f32" b="f33"/>
            <a:pathLst>
              <a:path w="21600" h="21600">
                <a:moveTo>
                  <a:pt x="f74" y="f75"/>
                </a:moveTo>
                <a:arcTo wR="f14" hR="f14" stAng="f46" swAng="f49"/>
                <a:close/>
              </a:path>
              <a:path w="21600" h="21600">
                <a:moveTo>
                  <a:pt x="f76" y="f77"/>
                </a:moveTo>
                <a:arcTo wR="f17" hR="f16" stAng="f46" swAng="f49"/>
                <a:close/>
              </a:path>
              <a:path w="21600" h="21600">
                <a:moveTo>
                  <a:pt x="f78" y="f77"/>
                </a:moveTo>
                <a:arcTo wR="f17" hR="f16" stAng="f46" swAng="f49"/>
                <a:close/>
              </a:path>
              <a:path w="21600" h="21600" fill="none">
                <a:moveTo>
                  <a:pt x="f18" y="f43"/>
                </a:moveTo>
                <a:cubicBezTo>
                  <a:pt x="f19" y="f44"/>
                  <a:pt x="f20" y="f44"/>
                  <a:pt x="f21" y="f43"/>
                </a:cubicBezTo>
              </a:path>
            </a:pathLst>
          </a:custGeom>
          <a:solidFill>
            <a:srgbClr val="FFD320"/>
          </a:solidFill>
          <a:ln w="0">
            <a:solidFill>
              <a:srgbClr val="314004"/>
            </a:solidFill>
            <a:prstDash val="solid"/>
          </a:ln>
        </p:spPr>
        <p:txBody>
          <a:bodyPr vert="horz" wrap="none" lIns="90000" tIns="45000" rIns="90000" bIns="45000" anchor="ctr" anchorCtr="0" compatLnSpc="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Regular" pitchFamily="2"/>
              <a:cs typeface="FreeSans" pitchFamily="2"/>
            </a:endParaRPr>
          </a:p>
        </p:txBody>
      </p:sp>
      <p:sp>
        <p:nvSpPr>
          <p:cNvPr id="9" name="TextBox 6"/>
          <p:cNvSpPr txBox="1"/>
          <p:nvPr/>
        </p:nvSpPr>
        <p:spPr>
          <a:xfrm>
            <a:off x="2117403" y="4019632"/>
            <a:ext cx="9036624" cy="643382"/>
          </a:xfrm>
          <a:prstGeom prst="rect">
            <a:avLst/>
          </a:prstGeom>
          <a:noFill/>
          <a:ln>
            <a:noFill/>
          </a:ln>
        </p:spPr>
        <p:txBody>
          <a:bodyPr vert="horz" wrap="none" lIns="90000" tIns="45000" rIns="90000" bIns="45000" anchorCtr="0" compatLnSpc="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800" b="0" i="0" u="none" strike="noStrike" kern="1200" cap="none" dirty="0">
                <a:ln>
                  <a:noFill/>
                </a:ln>
                <a:ea typeface="Noto Sans CJK SC Regular" pitchFamily="2"/>
                <a:cs typeface="FreeSans" pitchFamily="2"/>
              </a:rPr>
              <a:t>This is Bob when he learned that </a:t>
            </a:r>
            <a:r>
              <a:rPr lang="en-US" sz="1800" b="0" i="1" u="none" strike="noStrike" kern="1200" cap="none" dirty="0">
                <a:ln>
                  <a:noFill/>
                </a:ln>
                <a:ea typeface="Noto Sans CJK SC Regular" pitchFamily="2"/>
                <a:cs typeface="FreeSans" pitchFamily="2"/>
              </a:rPr>
              <a:t>square matrices</a:t>
            </a:r>
            <a:r>
              <a:rPr lang="en-US" sz="1800" b="0" i="0" u="none" strike="noStrike" kern="1200" cap="none" dirty="0">
                <a:ln>
                  <a:noFill/>
                </a:ln>
                <a:ea typeface="Noto Sans CJK SC Regular" pitchFamily="2"/>
                <a:cs typeface="FreeSans" pitchFamily="2"/>
              </a:rPr>
              <a:t> and </a:t>
            </a:r>
            <a:r>
              <a:rPr lang="en-US" sz="1800" b="0" i="1" u="none" strike="noStrike" kern="1200" cap="none" dirty="0">
                <a:ln>
                  <a:noFill/>
                </a:ln>
                <a:ea typeface="Noto Sans CJK SC Regular" pitchFamily="2"/>
                <a:cs typeface="FreeSans" pitchFamily="2"/>
              </a:rPr>
              <a:t>integers modulo X </a:t>
            </a:r>
            <a:r>
              <a:rPr lang="en-US" sz="1800" b="0" i="0" u="none" strike="noStrike" kern="1200" cap="none" dirty="0">
                <a:ln>
                  <a:noFill/>
                </a:ln>
                <a:ea typeface="Noto Sans CJK SC Regular" pitchFamily="2"/>
                <a:cs typeface="FreeSans" pitchFamily="2"/>
              </a:rPr>
              <a:t>share the same algebra.</a:t>
            </a:r>
          </a:p>
          <a:p>
            <a:pPr marL="0" marR="0" lvl="0" indent="0" rtl="0" hangingPunct="0">
              <a:lnSpc>
                <a:spcPct val="100000"/>
              </a:lnSpc>
              <a:spcBef>
                <a:spcPts val="0"/>
              </a:spcBef>
              <a:spcAft>
                <a:spcPts val="0"/>
              </a:spcAft>
              <a:buNone/>
              <a:tabLst/>
            </a:pPr>
            <a:r>
              <a:rPr lang="en-US" sz="1800" b="0" i="0" u="none" strike="noStrike" kern="1200" cap="none" dirty="0">
                <a:ln>
                  <a:noFill/>
                </a:ln>
                <a:ea typeface="Noto Sans CJK SC Regular" pitchFamily="2"/>
                <a:cs typeface="FreeSans" pitchFamily="2"/>
              </a:rPr>
              <a:t>Bob spent a night </a:t>
            </a:r>
            <a:r>
              <a:rPr lang="en-US" sz="1800" b="0" i="0" u="none" strike="noStrike" kern="1200" cap="none" dirty="0" smtClean="0">
                <a:ln>
                  <a:noFill/>
                </a:ln>
                <a:ea typeface="Noto Sans CJK SC Regular" pitchFamily="2"/>
                <a:cs typeface="FreeSans" pitchFamily="2"/>
              </a:rPr>
              <a:t>doing “Ctrl-c </a:t>
            </a:r>
            <a:r>
              <a:rPr lang="en-US" sz="1800" b="0" i="0" u="none" strike="noStrike" kern="1200" cap="none" dirty="0">
                <a:ln>
                  <a:noFill/>
                </a:ln>
                <a:ea typeface="Noto Sans CJK SC Regular" pitchFamily="2"/>
                <a:cs typeface="FreeSans" pitchFamily="2"/>
              </a:rPr>
              <a:t>+ Ctrl-v” and he is now world class specialist in uint32_t.</a:t>
            </a:r>
          </a:p>
        </p:txBody>
      </p:sp>
    </p:spTree>
    <p:extLst>
      <p:ext uri="{BB962C8B-B14F-4D97-AF65-F5344CB8AC3E}">
        <p14:creationId xmlns:p14="http://schemas.microsoft.com/office/powerpoint/2010/main" val="393744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071144" cy="461665"/>
          </a:xfrm>
          <a:prstGeom prst="rect">
            <a:avLst/>
          </a:prstGeom>
          <a:noFill/>
        </p:spPr>
        <p:txBody>
          <a:bodyPr wrap="none" rtlCol="0">
            <a:spAutoFit/>
          </a:bodyPr>
          <a:lstStyle/>
          <a:p>
            <a:r>
              <a:rPr lang="en-US" sz="2400" dirty="0" smtClean="0"/>
              <a:t>One last puzzle</a:t>
            </a:r>
            <a:endParaRPr lang="en-US" sz="2400" dirty="0"/>
          </a:p>
        </p:txBody>
      </p:sp>
      <p:sp>
        <p:nvSpPr>
          <p:cNvPr id="5" name="Rectangle 4"/>
          <p:cNvSpPr/>
          <p:nvPr/>
        </p:nvSpPr>
        <p:spPr>
          <a:xfrm>
            <a:off x="829041" y="1172821"/>
            <a:ext cx="9715742" cy="5176161"/>
          </a:xfrm>
          <a:prstGeom prst="rect">
            <a:avLst/>
          </a:prstGeom>
          <a:solidFill>
            <a:srgbClr val="DBD4A0"/>
          </a:solidFill>
        </p:spPr>
        <p:txBody>
          <a:bodyPr wrap="square">
            <a:spAutoFit/>
          </a:bodyPr>
          <a:lstStyle/>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#define int64 unsigned long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long</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a:latin typeface="Lucida Console" panose="020B0609040504020204" pitchFamily="49" charset="0"/>
                <a:ea typeface="Calibri" panose="020F0502020204030204" pitchFamily="34" charset="0"/>
                <a:cs typeface="Times New Roman" panose="02020603050405020304" pitchFamily="18" charset="0"/>
              </a:rPr>
              <a:t>main</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assert(</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sizeof</a:t>
            </a:r>
            <a:r>
              <a:rPr lang="en-US" dirty="0" smtClean="0">
                <a:latin typeface="Lucida Console" panose="020B0609040504020204" pitchFamily="49" charset="0"/>
                <a:ea typeface="Calibri" panose="020F0502020204030204" pitchFamily="34" charset="0"/>
                <a:cs typeface="Times New Roman" panose="02020603050405020304" pitchFamily="18" charset="0"/>
              </a:rPr>
              <a:t>(int64) == 8); </a:t>
            </a:r>
            <a:r>
              <a:rPr lang="en-US" dirty="0" smtClean="0">
                <a:solidFill>
                  <a:srgbClr val="C00000"/>
                </a:solidFill>
                <a:latin typeface="Lucida Console" panose="020B0609040504020204" pitchFamily="49" charset="0"/>
                <a:ea typeface="Calibri" panose="020F0502020204030204" pitchFamily="34" charset="0"/>
                <a:cs typeface="Times New Roman" panose="02020603050405020304" pitchFamily="18" charset="0"/>
              </a:rPr>
              <a:t>// let’s say it’s true</a:t>
            </a:r>
            <a:endParaRPr lang="en-US" dirty="0">
              <a:solidFill>
                <a:srgbClr val="C000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int64 a</a:t>
            </a:r>
            <a:r>
              <a:rPr lang="en-US" dirty="0">
                <a:latin typeface="Lucida Console" panose="020B0609040504020204" pitchFamily="49" charset="0"/>
                <a:ea typeface="Calibri" panose="020F0502020204030204" pitchFamily="34" charset="0"/>
                <a:cs typeface="Times New Roman" panose="02020603050405020304" pitchFamily="18" charset="0"/>
              </a:rPr>
              <a:t>, b, c = 2;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for(</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0;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&lt; 6;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a </a:t>
            </a:r>
            <a:r>
              <a:rPr lang="en-US" dirty="0">
                <a:latin typeface="Lucida Console" panose="020B0609040504020204" pitchFamily="49" charset="0"/>
                <a:ea typeface="Calibri" panose="020F0502020204030204" pitchFamily="34" charset="0"/>
                <a:cs typeface="Times New Roman" panose="02020603050405020304" pitchFamily="18" charset="0"/>
              </a:rPr>
              <a:t>= b = c; </a:t>
            </a: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c </a:t>
            </a: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a * b;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printf</a:t>
            </a:r>
            <a:r>
              <a:rPr lang="en-US" dirty="0">
                <a:latin typeface="Lucida Console" panose="020B0609040504020204" pitchFamily="49" charset="0"/>
                <a:ea typeface="Calibri" panose="020F0502020204030204" pitchFamily="34" charset="0"/>
                <a:cs typeface="Times New Roman" panose="02020603050405020304" pitchFamily="18" charset="0"/>
              </a:rPr>
              <a:t>("%d * %d = %d\n", a, b, c); </a:t>
            </a: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6" name="Rectangle 5"/>
          <p:cNvSpPr/>
          <p:nvPr/>
        </p:nvSpPr>
        <p:spPr>
          <a:xfrm>
            <a:off x="9121565" y="4870409"/>
            <a:ext cx="2609993" cy="1585562"/>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What will be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the print out?</a:t>
            </a:r>
          </a:p>
          <a:p>
            <a:pPr>
              <a:lnSpc>
                <a:spcPct val="107000"/>
              </a:lnSpc>
              <a:spcAft>
                <a:spcPts val="800"/>
              </a:spcAft>
            </a:pP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7461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861133" cy="461665"/>
          </a:xfrm>
          <a:prstGeom prst="rect">
            <a:avLst/>
          </a:prstGeom>
          <a:noFill/>
        </p:spPr>
        <p:txBody>
          <a:bodyPr wrap="none" rtlCol="0">
            <a:spAutoFit/>
          </a:bodyPr>
          <a:lstStyle/>
          <a:p>
            <a:r>
              <a:rPr lang="en-US" sz="2400" dirty="0" smtClean="0"/>
              <a:t>Nope</a:t>
            </a:r>
            <a:endParaRPr lang="en-US" sz="2400" dirty="0"/>
          </a:p>
        </p:txBody>
      </p:sp>
      <p:sp>
        <p:nvSpPr>
          <p:cNvPr id="3" name="Rectangle 2"/>
          <p:cNvSpPr/>
          <p:nvPr/>
        </p:nvSpPr>
        <p:spPr>
          <a:xfrm>
            <a:off x="1587228" y="2269734"/>
            <a:ext cx="3167975" cy="2031325"/>
          </a:xfrm>
          <a:prstGeom prst="rect">
            <a:avLst/>
          </a:prstGeom>
        </p:spPr>
        <p:txBody>
          <a:bodyPr wrap="square">
            <a:spAutoFit/>
          </a:bodyPr>
          <a:lstStyle/>
          <a:p>
            <a:r>
              <a:rPr lang="en-US" dirty="0" smtClean="0">
                <a:latin typeface="Lucida Console" panose="020B0609040504020204" pitchFamily="49" charset="0"/>
              </a:rPr>
              <a:t>2 </a:t>
            </a:r>
            <a:r>
              <a:rPr lang="en-US" dirty="0">
                <a:latin typeface="Lucida Console" panose="020B0609040504020204" pitchFamily="49" charset="0"/>
              </a:rPr>
              <a:t>* 0 = 2</a:t>
            </a:r>
          </a:p>
          <a:p>
            <a:r>
              <a:rPr lang="en-US" dirty="0">
                <a:latin typeface="Lucida Console" panose="020B0609040504020204" pitchFamily="49" charset="0"/>
              </a:rPr>
              <a:t>4 * 0 = 4</a:t>
            </a:r>
          </a:p>
          <a:p>
            <a:r>
              <a:rPr lang="en-US" dirty="0">
                <a:latin typeface="Lucida Console" panose="020B0609040504020204" pitchFamily="49" charset="0"/>
              </a:rPr>
              <a:t>16 * 0 = 16</a:t>
            </a:r>
          </a:p>
          <a:p>
            <a:r>
              <a:rPr lang="en-US" dirty="0">
                <a:latin typeface="Lucida Console" panose="020B0609040504020204" pitchFamily="49" charset="0"/>
              </a:rPr>
              <a:t>256 * 0 = 256</a:t>
            </a:r>
          </a:p>
          <a:p>
            <a:r>
              <a:rPr lang="en-US" dirty="0">
                <a:latin typeface="Lucida Console" panose="020B0609040504020204" pitchFamily="49" charset="0"/>
              </a:rPr>
              <a:t>65536 * 0 = 65536</a:t>
            </a:r>
          </a:p>
          <a:p>
            <a:r>
              <a:rPr lang="en-US" dirty="0">
                <a:latin typeface="Lucida Console" panose="020B0609040504020204" pitchFamily="49" charset="0"/>
              </a:rPr>
              <a:t>0 * 1 = 0</a:t>
            </a:r>
          </a:p>
          <a:p>
            <a:endParaRPr lang="en-US" dirty="0">
              <a:latin typeface="Lucida Console" panose="020B0609040504020204" pitchFamily="49" charset="0"/>
            </a:endParaRPr>
          </a:p>
        </p:txBody>
      </p:sp>
      <p:sp>
        <p:nvSpPr>
          <p:cNvPr id="4" name="TextBox 3"/>
          <p:cNvSpPr txBox="1"/>
          <p:nvPr/>
        </p:nvSpPr>
        <p:spPr>
          <a:xfrm>
            <a:off x="6857273" y="5612859"/>
            <a:ext cx="4317529" cy="369332"/>
          </a:xfrm>
          <a:prstGeom prst="rect">
            <a:avLst/>
          </a:prstGeom>
          <a:noFill/>
        </p:spPr>
        <p:txBody>
          <a:bodyPr wrap="none" rtlCol="0">
            <a:spAutoFit/>
          </a:bodyPr>
          <a:lstStyle/>
          <a:p>
            <a:r>
              <a:rPr lang="en-US" dirty="0" smtClean="0"/>
              <a:t>* - in MSVC though. GCC is slightly different.</a:t>
            </a:r>
            <a:endParaRPr lang="en-US" dirty="0"/>
          </a:p>
        </p:txBody>
      </p:sp>
      <p:sp>
        <p:nvSpPr>
          <p:cNvPr id="7" name="TextBox 6"/>
          <p:cNvSpPr txBox="1"/>
          <p:nvPr/>
        </p:nvSpPr>
        <p:spPr>
          <a:xfrm>
            <a:off x="1587228" y="1536970"/>
            <a:ext cx="2135393" cy="369332"/>
          </a:xfrm>
          <a:prstGeom prst="rect">
            <a:avLst/>
          </a:prstGeom>
          <a:noFill/>
        </p:spPr>
        <p:txBody>
          <a:bodyPr wrap="none" rtlCol="0">
            <a:spAutoFit/>
          </a:bodyPr>
          <a:lstStyle/>
          <a:p>
            <a:r>
              <a:rPr lang="en-US" dirty="0" smtClean="0"/>
              <a:t>That’s what you get*</a:t>
            </a:r>
            <a:endParaRPr lang="en-US" dirty="0"/>
          </a:p>
        </p:txBody>
      </p:sp>
      <p:cxnSp>
        <p:nvCxnSpPr>
          <p:cNvPr id="9" name="Straight Arrow Connector 8"/>
          <p:cNvCxnSpPr/>
          <p:nvPr/>
        </p:nvCxnSpPr>
        <p:spPr>
          <a:xfrm flipH="1">
            <a:off x="3180946" y="2402732"/>
            <a:ext cx="312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58766" y="2402732"/>
            <a:ext cx="3044757" cy="31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365770" y="2402732"/>
            <a:ext cx="2937753" cy="58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99234" y="2402732"/>
            <a:ext cx="2704289" cy="83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153711" y="2402732"/>
            <a:ext cx="2149812" cy="109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16284" y="2218226"/>
            <a:ext cx="868764" cy="369332"/>
          </a:xfrm>
          <a:prstGeom prst="rect">
            <a:avLst/>
          </a:prstGeom>
          <a:noFill/>
        </p:spPr>
        <p:txBody>
          <a:bodyPr wrap="none" rtlCol="0">
            <a:spAutoFit/>
          </a:bodyPr>
          <a:lstStyle/>
          <a:p>
            <a:r>
              <a:rPr lang="en-US" dirty="0" smtClean="0"/>
              <a:t>WHAT?</a:t>
            </a:r>
            <a:endParaRPr lang="en-US" dirty="0"/>
          </a:p>
        </p:txBody>
      </p:sp>
      <p:cxnSp>
        <p:nvCxnSpPr>
          <p:cNvPr id="24" name="Straight Arrow Connector 23"/>
          <p:cNvCxnSpPr/>
          <p:nvPr/>
        </p:nvCxnSpPr>
        <p:spPr>
          <a:xfrm flipH="1">
            <a:off x="3073940" y="3816749"/>
            <a:ext cx="233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99238" y="3493583"/>
            <a:ext cx="1589666" cy="646331"/>
          </a:xfrm>
          <a:prstGeom prst="rect">
            <a:avLst/>
          </a:prstGeom>
          <a:noFill/>
        </p:spPr>
        <p:txBody>
          <a:bodyPr wrap="none" rtlCol="0">
            <a:spAutoFit/>
          </a:bodyPr>
          <a:lstStyle/>
          <a:p>
            <a:r>
              <a:rPr lang="en-US" sz="3600" spc="60" dirty="0" smtClean="0"/>
              <a:t>WHAT?</a:t>
            </a:r>
            <a:endParaRPr lang="en-US" sz="3600" spc="60" dirty="0"/>
          </a:p>
        </p:txBody>
      </p:sp>
    </p:spTree>
    <p:extLst>
      <p:ext uri="{BB962C8B-B14F-4D97-AF65-F5344CB8AC3E}">
        <p14:creationId xmlns:p14="http://schemas.microsoft.com/office/powerpoint/2010/main" val="311953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9557" y="370703"/>
            <a:ext cx="2020746" cy="461665"/>
          </a:xfrm>
          <a:prstGeom prst="rect">
            <a:avLst/>
          </a:prstGeom>
          <a:noFill/>
        </p:spPr>
        <p:txBody>
          <a:bodyPr wrap="none" rtlCol="0">
            <a:spAutoFit/>
          </a:bodyPr>
          <a:lstStyle/>
          <a:p>
            <a:r>
              <a:rPr lang="en-US" sz="2400" dirty="0" smtClean="0"/>
              <a:t>C++ is misused</a:t>
            </a:r>
            <a:endParaRPr lang="en-US" sz="2400" dirty="0"/>
          </a:p>
        </p:txBody>
      </p:sp>
      <p:sp>
        <p:nvSpPr>
          <p:cNvPr id="4" name="Rectangle 3"/>
          <p:cNvSpPr/>
          <p:nvPr/>
        </p:nvSpPr>
        <p:spPr>
          <a:xfrm>
            <a:off x="749644" y="1047400"/>
            <a:ext cx="5750010" cy="3416320"/>
          </a:xfrm>
          <a:prstGeom prst="rect">
            <a:avLst/>
          </a:prstGeom>
        </p:spPr>
        <p:txBody>
          <a:bodyPr wrap="square">
            <a:spAutoFit/>
          </a:bodyPr>
          <a:lstStyle/>
          <a:p>
            <a:r>
              <a:rPr lang="en-US" b="1" dirty="0" smtClean="0"/>
              <a:t>ISO/IEC 14882</a:t>
            </a:r>
            <a:r>
              <a:rPr lang="en-US" dirty="0" smtClean="0"/>
              <a:t>: C++ is a general purpose programming language </a:t>
            </a:r>
            <a:r>
              <a:rPr lang="en-US" dirty="0" smtClean="0">
                <a:solidFill>
                  <a:schemeClr val="accent1">
                    <a:lumMod val="75000"/>
                  </a:schemeClr>
                </a:solidFill>
              </a:rPr>
              <a:t>based on the C </a:t>
            </a:r>
            <a:r>
              <a:rPr lang="en-US" dirty="0" smtClean="0"/>
              <a:t>programming language as described in ISO/IEC 9899:2011. </a:t>
            </a:r>
          </a:p>
          <a:p>
            <a:endParaRPr lang="en-US" dirty="0"/>
          </a:p>
          <a:p>
            <a:r>
              <a:rPr lang="en-US" b="1" dirty="0" smtClean="0"/>
              <a:t>isocpp.org</a:t>
            </a:r>
            <a:r>
              <a:rPr lang="en-US" dirty="0" smtClean="0"/>
              <a:t>: </a:t>
            </a:r>
            <a:r>
              <a:rPr lang="en-US" dirty="0"/>
              <a:t>C++ is a general-purpose programming language with a bias </a:t>
            </a:r>
            <a:r>
              <a:rPr lang="en-US" dirty="0">
                <a:solidFill>
                  <a:schemeClr val="accent1">
                    <a:lumMod val="75000"/>
                  </a:schemeClr>
                </a:solidFill>
              </a:rPr>
              <a:t>towards systems </a:t>
            </a:r>
            <a:r>
              <a:rPr lang="en-US" dirty="0" smtClean="0">
                <a:solidFill>
                  <a:schemeClr val="accent1">
                    <a:lumMod val="75000"/>
                  </a:schemeClr>
                </a:solidFill>
              </a:rPr>
              <a:t>programming</a:t>
            </a:r>
            <a:r>
              <a:rPr lang="en-US" dirty="0" smtClean="0"/>
              <a:t>.</a:t>
            </a:r>
          </a:p>
          <a:p>
            <a:endParaRPr lang="en-US" dirty="0" smtClean="0"/>
          </a:p>
          <a:p>
            <a:r>
              <a:rPr lang="en-US" b="1" dirty="0" smtClean="0"/>
              <a:t>The C++ Programming Language</a:t>
            </a:r>
            <a:r>
              <a:rPr lang="en-US" dirty="0" smtClean="0"/>
              <a:t>: C++ is a general-purpose programming language emphasizing the design and use of type-rich, lightweight abstractions. It is particularly suited </a:t>
            </a:r>
            <a:r>
              <a:rPr lang="en-US" dirty="0" smtClean="0">
                <a:solidFill>
                  <a:schemeClr val="accent1">
                    <a:lumMod val="75000"/>
                  </a:schemeClr>
                </a:solidFill>
              </a:rPr>
              <a:t>for resource-constrained applications</a:t>
            </a:r>
            <a:r>
              <a:rPr lang="en-US" dirty="0" smtClean="0"/>
              <a:t>, such as those found in software infrastructures.</a:t>
            </a:r>
            <a:endParaRPr lang="en-US" dirty="0"/>
          </a:p>
        </p:txBody>
      </p:sp>
      <p:sp>
        <p:nvSpPr>
          <p:cNvPr id="6" name="TextBox 5"/>
          <p:cNvSpPr txBox="1"/>
          <p:nvPr/>
        </p:nvSpPr>
        <p:spPr>
          <a:xfrm>
            <a:off x="2413686" y="3995351"/>
            <a:ext cx="1845276" cy="369332"/>
          </a:xfrm>
          <a:prstGeom prst="rect">
            <a:avLst/>
          </a:prstGeom>
          <a:noFill/>
        </p:spPr>
        <p:txBody>
          <a:bodyPr wrap="square" rtlCol="0">
            <a:spAutoFit/>
          </a:bodyPr>
          <a:lstStyle/>
          <a:p>
            <a:endParaRPr lang="en-US" dirty="0"/>
          </a:p>
        </p:txBody>
      </p:sp>
      <p:sp>
        <p:nvSpPr>
          <p:cNvPr id="9" name="TextBox 8"/>
          <p:cNvSpPr txBox="1"/>
          <p:nvPr/>
        </p:nvSpPr>
        <p:spPr>
          <a:xfrm>
            <a:off x="7965988" y="4364683"/>
            <a:ext cx="3286092" cy="1477328"/>
          </a:xfrm>
          <a:prstGeom prst="rect">
            <a:avLst/>
          </a:prstGeom>
          <a:noFill/>
        </p:spPr>
        <p:txBody>
          <a:bodyPr wrap="none" rtlCol="0">
            <a:spAutoFit/>
          </a:bodyPr>
          <a:lstStyle/>
          <a:p>
            <a:r>
              <a:rPr lang="en-US" dirty="0" smtClean="0"/>
              <a:t>It is not designed for</a:t>
            </a:r>
          </a:p>
          <a:p>
            <a:pPr marL="285750" indent="-285750">
              <a:buFont typeface="Arial" panose="020B0604020202020204" pitchFamily="34" charset="0"/>
              <a:buChar char="•"/>
            </a:pPr>
            <a:r>
              <a:rPr lang="en-US" dirty="0" smtClean="0"/>
              <a:t>high-performance computing;</a:t>
            </a:r>
          </a:p>
          <a:p>
            <a:pPr marL="285750" indent="-285750">
              <a:buFont typeface="Arial" panose="020B0604020202020204" pitchFamily="34" charset="0"/>
              <a:buChar char="•"/>
            </a:pPr>
            <a:r>
              <a:rPr lang="en-US" dirty="0" smtClean="0"/>
              <a:t>desktop applications;</a:t>
            </a:r>
          </a:p>
          <a:p>
            <a:pPr marL="285750" indent="-285750">
              <a:buFont typeface="Arial" panose="020B0604020202020204" pitchFamily="34" charset="0"/>
              <a:buChar char="•"/>
            </a:pPr>
            <a:r>
              <a:rPr lang="en-US" dirty="0" smtClean="0"/>
              <a:t>multi-million SLOC systems;</a:t>
            </a:r>
          </a:p>
          <a:p>
            <a:pPr marL="285750" indent="-285750">
              <a:buFont typeface="Arial" panose="020B0604020202020204" pitchFamily="34" charset="0"/>
              <a:buChar char="•"/>
            </a:pPr>
            <a:r>
              <a:rPr lang="en-US" dirty="0" smtClean="0"/>
              <a:t>safety, reliability or security.</a:t>
            </a:r>
          </a:p>
        </p:txBody>
      </p:sp>
    </p:spTree>
    <p:extLst>
      <p:ext uri="{BB962C8B-B14F-4D97-AF65-F5344CB8AC3E}">
        <p14:creationId xmlns:p14="http://schemas.microsoft.com/office/powerpoint/2010/main" val="1306593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128549" cy="461665"/>
          </a:xfrm>
          <a:prstGeom prst="rect">
            <a:avLst/>
          </a:prstGeom>
          <a:noFill/>
        </p:spPr>
        <p:txBody>
          <a:bodyPr wrap="none" rtlCol="0">
            <a:spAutoFit/>
          </a:bodyPr>
          <a:lstStyle/>
          <a:p>
            <a:r>
              <a:rPr lang="en-US" sz="2400" dirty="0" smtClean="0"/>
              <a:t>Show me the faulty line</a:t>
            </a:r>
            <a:endParaRPr lang="en-US" sz="2400" dirty="0"/>
          </a:p>
        </p:txBody>
      </p:sp>
      <p:sp>
        <p:nvSpPr>
          <p:cNvPr id="3" name="Rectangle 2"/>
          <p:cNvSpPr/>
          <p:nvPr/>
        </p:nvSpPr>
        <p:spPr>
          <a:xfrm>
            <a:off x="1130598" y="1143639"/>
            <a:ext cx="9715742" cy="5176161"/>
          </a:xfrm>
          <a:prstGeom prst="rect">
            <a:avLst/>
          </a:prstGeom>
          <a:solidFill>
            <a:srgbClr val="DBD4A0"/>
          </a:solidFill>
        </p:spPr>
        <p:txBody>
          <a:bodyPr wrap="square">
            <a:spAutoFit/>
          </a:bodyPr>
          <a:lstStyle/>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1</a:t>
            </a:r>
            <a:r>
              <a:rPr lang="en-US" dirty="0" smtClean="0">
                <a:latin typeface="Lucida Console" panose="020B0609040504020204" pitchFamily="49" charset="0"/>
                <a:ea typeface="Calibri" panose="020F0502020204030204" pitchFamily="34" charset="0"/>
                <a:cs typeface="Times New Roman" panose="02020603050405020304" pitchFamily="18" charset="0"/>
              </a:rPr>
              <a:t> #define int64 unsigned long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long</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2</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3</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a:latin typeface="Lucida Console" panose="020B0609040504020204" pitchFamily="49" charset="0"/>
                <a:ea typeface="Calibri" panose="020F0502020204030204" pitchFamily="34" charset="0"/>
                <a:cs typeface="Times New Roman" panose="02020603050405020304" pitchFamily="18" charset="0"/>
              </a:rPr>
              <a:t>main</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4</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5</a:t>
            </a:r>
            <a:r>
              <a:rPr lang="en-US" dirty="0" smtClean="0">
                <a:latin typeface="Lucida Console" panose="020B0609040504020204" pitchFamily="49" charset="0"/>
                <a:ea typeface="Calibri" panose="020F0502020204030204" pitchFamily="34" charset="0"/>
                <a:cs typeface="Times New Roman" panose="02020603050405020304" pitchFamily="18" charset="0"/>
              </a:rPr>
              <a:t>  assert(</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sizeof</a:t>
            </a:r>
            <a:r>
              <a:rPr lang="en-US" dirty="0" smtClean="0">
                <a:latin typeface="Lucida Console" panose="020B0609040504020204" pitchFamily="49" charset="0"/>
                <a:ea typeface="Calibri" panose="020F0502020204030204" pitchFamily="34" charset="0"/>
                <a:cs typeface="Times New Roman" panose="02020603050405020304" pitchFamily="18" charset="0"/>
              </a:rPr>
              <a:t>(int64) == 8);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6</a:t>
            </a:r>
            <a:r>
              <a:rPr lang="en-US" dirty="0" smtClean="0">
                <a:latin typeface="Lucida Console" panose="020B0609040504020204" pitchFamily="49" charset="0"/>
                <a:ea typeface="Calibri" panose="020F0502020204030204" pitchFamily="34" charset="0"/>
                <a:cs typeface="Times New Roman" panose="02020603050405020304" pitchFamily="18" charset="0"/>
              </a:rPr>
              <a:t>  int64 a</a:t>
            </a:r>
            <a:r>
              <a:rPr lang="en-US" dirty="0">
                <a:latin typeface="Lucida Console" panose="020B0609040504020204" pitchFamily="49" charset="0"/>
                <a:ea typeface="Calibri" panose="020F0502020204030204" pitchFamily="34" charset="0"/>
                <a:cs typeface="Times New Roman" panose="02020603050405020304" pitchFamily="18" charset="0"/>
              </a:rPr>
              <a:t>, b, c = 2;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7</a:t>
            </a:r>
            <a:r>
              <a:rPr lang="en-US" dirty="0" smtClean="0">
                <a:latin typeface="Lucida Console" panose="020B0609040504020204" pitchFamily="49" charset="0"/>
                <a:ea typeface="Calibri" panose="020F0502020204030204" pitchFamily="34" charset="0"/>
                <a:cs typeface="Times New Roman" panose="02020603050405020304" pitchFamily="18" charset="0"/>
              </a:rPr>
              <a:t>  for(</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int</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 0;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a:latin typeface="Lucida Console" panose="020B0609040504020204" pitchFamily="49" charset="0"/>
                <a:ea typeface="Calibri" panose="020F0502020204030204" pitchFamily="34" charset="0"/>
                <a:cs typeface="Times New Roman" panose="02020603050405020304" pitchFamily="18" charset="0"/>
              </a:rPr>
              <a:t> &lt; 6; </a:t>
            </a:r>
            <a:r>
              <a:rPr lang="en-US" dirty="0" err="1">
                <a:latin typeface="Lucida Console" panose="020B0609040504020204" pitchFamily="49" charset="0"/>
                <a:ea typeface="Calibri" panose="020F0502020204030204" pitchFamily="34" charset="0"/>
                <a:cs typeface="Times New Roman" panose="02020603050405020304" pitchFamily="18" charset="0"/>
              </a:rPr>
              <a:t>i</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8</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9</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 </a:t>
            </a:r>
            <a:r>
              <a:rPr lang="en-US" dirty="0">
                <a:latin typeface="Lucida Console" panose="020B0609040504020204" pitchFamily="49" charset="0"/>
                <a:ea typeface="Calibri" panose="020F0502020204030204" pitchFamily="34" charset="0"/>
                <a:cs typeface="Times New Roman" panose="02020603050405020304" pitchFamily="18" charset="0"/>
              </a:rPr>
              <a:t>= b = c; </a:t>
            </a: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10</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c </a:t>
            </a:r>
            <a:r>
              <a:rPr lang="en-US" dirty="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a * b; </a:t>
            </a:r>
          </a:p>
          <a:p>
            <a:pPr>
              <a:lnSpc>
                <a:spcPct val="107000"/>
              </a:lnSpc>
              <a:spcAft>
                <a:spcPts val="800"/>
              </a:spcAft>
            </a:pP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11</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err="1" smtClean="0">
                <a:latin typeface="Lucida Console" panose="020B0609040504020204" pitchFamily="49" charset="0"/>
                <a:ea typeface="Calibri" panose="020F0502020204030204" pitchFamily="34" charset="0"/>
                <a:cs typeface="Times New Roman" panose="02020603050405020304" pitchFamily="18" charset="0"/>
              </a:rPr>
              <a:t>printf</a:t>
            </a:r>
            <a:r>
              <a:rPr lang="en-US" dirty="0">
                <a:latin typeface="Lucida Console" panose="020B0609040504020204" pitchFamily="49" charset="0"/>
                <a:ea typeface="Calibri" panose="020F0502020204030204" pitchFamily="34" charset="0"/>
                <a:cs typeface="Times New Roman" panose="02020603050405020304" pitchFamily="18" charset="0"/>
              </a:rPr>
              <a:t>("%d * %d = %d\n", a, b, c); </a:t>
            </a:r>
            <a:endParaRPr lang="en-US" dirty="0" smtClean="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12</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chemeClr val="bg2">
                    <a:lumMod val="50000"/>
                  </a:schemeClr>
                </a:solidFill>
                <a:latin typeface="Lucida Console" panose="020B0609040504020204" pitchFamily="49" charset="0"/>
                <a:ea typeface="Calibri" panose="020F0502020204030204" pitchFamily="34" charset="0"/>
                <a:cs typeface="Times New Roman" panose="02020603050405020304" pitchFamily="18" charset="0"/>
              </a:rPr>
              <a:t>13</a:t>
            </a:r>
            <a:r>
              <a:rPr lang="en-US" dirty="0" smtClean="0">
                <a:latin typeface="Lucida Console" panose="020B0609040504020204" pitchFamily="49" charset="0"/>
                <a:ea typeface="Calibri" panose="020F0502020204030204" pitchFamily="34" charset="0"/>
                <a:cs typeface="Times New Roman" panose="02020603050405020304" pitchFamily="18" charset="0"/>
              </a:rPr>
              <a:t>  }</a:t>
            </a:r>
            <a:endParaRPr lang="en-US" dirty="0">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9298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547813" cy="461665"/>
          </a:xfrm>
          <a:prstGeom prst="rect">
            <a:avLst/>
          </a:prstGeom>
          <a:noFill/>
        </p:spPr>
        <p:txBody>
          <a:bodyPr wrap="none" rtlCol="0">
            <a:spAutoFit/>
          </a:bodyPr>
          <a:lstStyle/>
          <a:p>
            <a:r>
              <a:rPr lang="en-US" sz="2400" dirty="0" smtClean="0"/>
              <a:t>The magic of </a:t>
            </a:r>
            <a:r>
              <a:rPr lang="en-US" sz="2400" i="1" dirty="0" err="1" smtClean="0"/>
              <a:t>printf</a:t>
            </a:r>
            <a:endParaRPr lang="en-US" sz="2400" i="1" dirty="0"/>
          </a:p>
        </p:txBody>
      </p:sp>
      <p:sp>
        <p:nvSpPr>
          <p:cNvPr id="5" name="Rectangle 4"/>
          <p:cNvSpPr/>
          <p:nvPr/>
        </p:nvSpPr>
        <p:spPr>
          <a:xfrm>
            <a:off x="781454" y="1124183"/>
            <a:ext cx="8625194" cy="5463034"/>
          </a:xfrm>
          <a:prstGeom prst="rect">
            <a:avLst/>
          </a:prstGeom>
        </p:spPr>
        <p:txBody>
          <a:bodyPr wrap="square">
            <a:spAutoFit/>
          </a:bodyPr>
          <a:lstStyle/>
          <a:p>
            <a:pPr>
              <a:spcAft>
                <a:spcPts val="600"/>
              </a:spcAft>
            </a:pPr>
            <a:r>
              <a:rPr lang="en-US" i="1" dirty="0"/>
              <a:t>Each conversion speciﬁcation is introduced by the character %. After the %, the following appear in sequence:</a:t>
            </a:r>
          </a:p>
          <a:p>
            <a:pPr>
              <a:spcAft>
                <a:spcPts val="600"/>
              </a:spcAft>
            </a:pPr>
            <a:r>
              <a:rPr lang="en-US" i="1" dirty="0"/>
              <a:t>— Zero or more ﬂags (in any order) that modify the meaning of the conversion speciﬁcation.</a:t>
            </a:r>
          </a:p>
          <a:p>
            <a:pPr>
              <a:spcAft>
                <a:spcPts val="600"/>
              </a:spcAft>
            </a:pPr>
            <a:r>
              <a:rPr lang="en-US" i="1" dirty="0"/>
              <a:t>— An optional minimum ﬁeld width. If the converted value has fewer characters than the ﬁeld width, it is padded with spaces (by default) on the left (or right, if the left adjustment ﬂag, described later, has been given) to the ﬁeld width. The ﬁeld width takes the form of an asterisk * (described later) or a nonnegative decimal integer.275) — An optional precision that gives the minimum number of digits to appear for the d, </a:t>
            </a:r>
            <a:r>
              <a:rPr lang="en-US" i="1" dirty="0" err="1"/>
              <a:t>i</a:t>
            </a:r>
            <a:r>
              <a:rPr lang="en-US" i="1" dirty="0"/>
              <a:t>, o, u, x, and X conversions, the number of digits to appear after the decimal-point character for a, A, e, E, f, and F conversions, the maximum number of signiﬁcant digits for the g and G conversions, or the maximum number of bytes to be written for s conversions. The precision takes the form of a period (.) followed either by an asterisk * (described later) or by an optional decimal integer; if only the period is speciﬁed, the precision is taken as zero. If a precision appears with any other conversion speciﬁer, the behavior is undeﬁned.</a:t>
            </a:r>
          </a:p>
          <a:p>
            <a:pPr>
              <a:spcAft>
                <a:spcPts val="600"/>
              </a:spcAft>
            </a:pPr>
            <a:r>
              <a:rPr lang="en-US" i="1" dirty="0"/>
              <a:t>— An optional </a:t>
            </a:r>
            <a:r>
              <a:rPr lang="en-US" i="1" dirty="0">
                <a:solidFill>
                  <a:srgbClr val="C00000"/>
                </a:solidFill>
              </a:rPr>
              <a:t>length modiﬁer that speciﬁes the size of the argument</a:t>
            </a:r>
            <a:r>
              <a:rPr lang="en-US" i="1" dirty="0"/>
              <a:t>.</a:t>
            </a:r>
          </a:p>
          <a:p>
            <a:pPr>
              <a:spcAft>
                <a:spcPts val="600"/>
              </a:spcAft>
            </a:pPr>
            <a:r>
              <a:rPr lang="en-US" i="1" dirty="0" smtClean="0"/>
              <a:t>— A conversion </a:t>
            </a:r>
            <a:r>
              <a:rPr lang="en-US" i="1" dirty="0"/>
              <a:t>speciﬁer character that speciﬁes the type of conversion to be </a:t>
            </a:r>
            <a:r>
              <a:rPr lang="en-US" i="1" dirty="0" smtClean="0"/>
              <a:t>applied.</a:t>
            </a:r>
            <a:endParaRPr lang="en-US" i="1" dirty="0"/>
          </a:p>
          <a:p>
            <a:endParaRPr lang="en-US" dirty="0"/>
          </a:p>
        </p:txBody>
      </p:sp>
    </p:spTree>
    <p:extLst>
      <p:ext uri="{BB962C8B-B14F-4D97-AF65-F5344CB8AC3E}">
        <p14:creationId xmlns:p14="http://schemas.microsoft.com/office/powerpoint/2010/main" val="4224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16133" y="1866274"/>
            <a:ext cx="6096000" cy="2308324"/>
          </a:xfrm>
          <a:prstGeom prst="rect">
            <a:avLst/>
          </a:prstGeom>
        </p:spPr>
        <p:txBody>
          <a:bodyPr>
            <a:spAutoFit/>
          </a:bodyPr>
          <a:lstStyle/>
          <a:p>
            <a:r>
              <a:rPr lang="en-US" dirty="0" err="1">
                <a:latin typeface="Lucida Console" panose="020B0609040504020204" pitchFamily="49" charset="0"/>
              </a:rPr>
              <a:t>printf</a:t>
            </a:r>
            <a:r>
              <a:rPr lang="en-US" dirty="0">
                <a:latin typeface="Lucida Console" panose="020B0609040504020204" pitchFamily="49" charset="0"/>
              </a:rPr>
              <a:t>("%</a:t>
            </a:r>
            <a:r>
              <a:rPr lang="en-US" dirty="0" err="1">
                <a:latin typeface="Lucida Console" panose="020B0609040504020204" pitchFamily="49" charset="0"/>
              </a:rPr>
              <a:t>lld</a:t>
            </a:r>
            <a:r>
              <a:rPr lang="en-US" dirty="0">
                <a:latin typeface="Lucida Console" panose="020B0609040504020204" pitchFamily="49" charset="0"/>
              </a:rPr>
              <a:t> * %</a:t>
            </a:r>
            <a:r>
              <a:rPr lang="en-US" dirty="0" err="1">
                <a:latin typeface="Lucida Console" panose="020B0609040504020204" pitchFamily="49" charset="0"/>
              </a:rPr>
              <a:t>lld</a:t>
            </a:r>
            <a:r>
              <a:rPr lang="en-US" dirty="0">
                <a:latin typeface="Lucida Console" panose="020B0609040504020204" pitchFamily="49" charset="0"/>
              </a:rPr>
              <a:t> = %</a:t>
            </a:r>
            <a:r>
              <a:rPr lang="en-US" dirty="0" err="1">
                <a:latin typeface="Lucida Console" panose="020B0609040504020204" pitchFamily="49" charset="0"/>
              </a:rPr>
              <a:t>lld</a:t>
            </a:r>
            <a:r>
              <a:rPr lang="en-US" dirty="0">
                <a:latin typeface="Lucida Console" panose="020B0609040504020204" pitchFamily="49" charset="0"/>
              </a:rPr>
              <a:t>\n", a, b, c);</a:t>
            </a:r>
          </a:p>
          <a:p>
            <a:endParaRPr lang="en-US" dirty="0">
              <a:latin typeface="Lucida Console" panose="020B0609040504020204" pitchFamily="49" charset="0"/>
            </a:endParaRPr>
          </a:p>
          <a:p>
            <a:r>
              <a:rPr lang="en-US" dirty="0">
                <a:latin typeface="Lucida Console" panose="020B0609040504020204" pitchFamily="49" charset="0"/>
              </a:rPr>
              <a:t>2 * 2 = 4 </a:t>
            </a:r>
          </a:p>
          <a:p>
            <a:r>
              <a:rPr lang="en-US" dirty="0">
                <a:latin typeface="Lucida Console" panose="020B0609040504020204" pitchFamily="49" charset="0"/>
              </a:rPr>
              <a:t>4 * 4 = 16 </a:t>
            </a:r>
          </a:p>
          <a:p>
            <a:r>
              <a:rPr lang="en-US" dirty="0">
                <a:latin typeface="Lucida Console" panose="020B0609040504020204" pitchFamily="49" charset="0"/>
              </a:rPr>
              <a:t>16 * 16 = 256 </a:t>
            </a:r>
          </a:p>
          <a:p>
            <a:r>
              <a:rPr lang="en-US" dirty="0">
                <a:latin typeface="Lucida Console" panose="020B0609040504020204" pitchFamily="49" charset="0"/>
              </a:rPr>
              <a:t>256 * 256 = 65536 </a:t>
            </a:r>
          </a:p>
          <a:p>
            <a:r>
              <a:rPr lang="en-US" dirty="0">
                <a:latin typeface="Lucida Console" panose="020B0609040504020204" pitchFamily="49" charset="0"/>
              </a:rPr>
              <a:t>65536 * 65536 = 4294967296 </a:t>
            </a:r>
          </a:p>
          <a:p>
            <a:r>
              <a:rPr lang="en-US" dirty="0">
                <a:latin typeface="Lucida Console" panose="020B0609040504020204" pitchFamily="49" charset="0"/>
              </a:rPr>
              <a:t>4294967296 * 4294967296 = 0</a:t>
            </a:r>
          </a:p>
        </p:txBody>
      </p:sp>
      <p:sp>
        <p:nvSpPr>
          <p:cNvPr id="8" name="TextBox 7"/>
          <p:cNvSpPr txBox="1"/>
          <p:nvPr/>
        </p:nvSpPr>
        <p:spPr>
          <a:xfrm>
            <a:off x="469557" y="370703"/>
            <a:ext cx="2547813" cy="461665"/>
          </a:xfrm>
          <a:prstGeom prst="rect">
            <a:avLst/>
          </a:prstGeom>
          <a:noFill/>
        </p:spPr>
        <p:txBody>
          <a:bodyPr wrap="none" rtlCol="0">
            <a:spAutoFit/>
          </a:bodyPr>
          <a:lstStyle/>
          <a:p>
            <a:r>
              <a:rPr lang="en-US" sz="2400" dirty="0" smtClean="0"/>
              <a:t>The magic of </a:t>
            </a:r>
            <a:r>
              <a:rPr lang="en-US" sz="2400" i="1" dirty="0" err="1" smtClean="0"/>
              <a:t>printf</a:t>
            </a:r>
            <a:endParaRPr lang="en-US" sz="2400" i="1" dirty="0"/>
          </a:p>
        </p:txBody>
      </p:sp>
      <p:cxnSp>
        <p:nvCxnSpPr>
          <p:cNvPr id="4" name="Straight Arrow Connector 3"/>
          <p:cNvCxnSpPr/>
          <p:nvPr/>
        </p:nvCxnSpPr>
        <p:spPr>
          <a:xfrm flipH="1">
            <a:off x="6177066" y="3949430"/>
            <a:ext cx="243191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608979" y="3774492"/>
            <a:ext cx="1658467" cy="369332"/>
          </a:xfrm>
          <a:prstGeom prst="rect">
            <a:avLst/>
          </a:prstGeom>
          <a:noFill/>
        </p:spPr>
        <p:txBody>
          <a:bodyPr wrap="none" rtlCol="0">
            <a:spAutoFit/>
          </a:bodyPr>
          <a:lstStyle/>
          <a:p>
            <a:r>
              <a:rPr lang="en-US" dirty="0" smtClean="0"/>
              <a:t>A legit overflow</a:t>
            </a:r>
            <a:endParaRPr lang="en-US" dirty="0"/>
          </a:p>
        </p:txBody>
      </p:sp>
    </p:spTree>
    <p:extLst>
      <p:ext uri="{BB962C8B-B14F-4D97-AF65-F5344CB8AC3E}">
        <p14:creationId xmlns:p14="http://schemas.microsoft.com/office/powerpoint/2010/main" val="3181720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8723542" cy="461665"/>
          </a:xfrm>
          <a:prstGeom prst="rect">
            <a:avLst/>
          </a:prstGeom>
          <a:noFill/>
        </p:spPr>
        <p:txBody>
          <a:bodyPr wrap="none" rtlCol="0">
            <a:spAutoFit/>
          </a:bodyPr>
          <a:lstStyle/>
          <a:p>
            <a:r>
              <a:rPr lang="en-US" sz="2400" dirty="0" smtClean="0"/>
              <a:t>C++ is better at creating sub-languages (</a:t>
            </a:r>
            <a:r>
              <a:rPr lang="en-US" sz="2400" dirty="0"/>
              <a:t>SDKs, frameworks, </a:t>
            </a:r>
            <a:r>
              <a:rPr lang="en-US" sz="2400" dirty="0" smtClean="0"/>
              <a:t>libraries)</a:t>
            </a:r>
            <a:endParaRPr lang="en-US" sz="2400" dirty="0"/>
          </a:p>
        </p:txBody>
      </p:sp>
      <p:pic>
        <p:nvPicPr>
          <p:cNvPr id="4" name="Picture 3"/>
          <p:cNvPicPr>
            <a:picLocks noChangeAspect="1"/>
          </p:cNvPicPr>
          <p:nvPr/>
        </p:nvPicPr>
        <p:blipFill>
          <a:blip r:embed="rId2"/>
          <a:stretch>
            <a:fillRect/>
          </a:stretch>
        </p:blipFill>
        <p:spPr>
          <a:xfrm>
            <a:off x="1692614" y="1540862"/>
            <a:ext cx="8780378" cy="4343207"/>
          </a:xfrm>
          <a:prstGeom prst="rect">
            <a:avLst/>
          </a:prstGeom>
        </p:spPr>
      </p:pic>
    </p:spTree>
    <p:extLst>
      <p:ext uri="{BB962C8B-B14F-4D97-AF65-F5344CB8AC3E}">
        <p14:creationId xmlns:p14="http://schemas.microsoft.com/office/powerpoint/2010/main" val="535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555956" cy="461665"/>
          </a:xfrm>
          <a:prstGeom prst="rect">
            <a:avLst/>
          </a:prstGeom>
          <a:noFill/>
        </p:spPr>
        <p:txBody>
          <a:bodyPr wrap="none" rtlCol="0">
            <a:spAutoFit/>
          </a:bodyPr>
          <a:lstStyle/>
          <a:p>
            <a:r>
              <a:rPr lang="en-US" sz="2400" dirty="0" smtClean="0"/>
              <a:t>Better is subjective</a:t>
            </a:r>
            <a:endParaRPr lang="en-US" sz="2400" dirty="0"/>
          </a:p>
        </p:txBody>
      </p:sp>
      <p:sp>
        <p:nvSpPr>
          <p:cNvPr id="5" name="TextBox 4"/>
          <p:cNvSpPr txBox="1"/>
          <p:nvPr/>
        </p:nvSpPr>
        <p:spPr>
          <a:xfrm>
            <a:off x="894945" y="1673158"/>
            <a:ext cx="4926349" cy="3970318"/>
          </a:xfrm>
          <a:prstGeom prst="rect">
            <a:avLst/>
          </a:prstGeom>
          <a:noFill/>
        </p:spPr>
        <p:txBody>
          <a:bodyPr wrap="none" rtlCol="0">
            <a:spAutoFit/>
          </a:bodyPr>
          <a:lstStyle/>
          <a:p>
            <a:r>
              <a:rPr lang="en-US" dirty="0">
                <a:latin typeface="Lucida Console" panose="020B0609040504020204" pitchFamily="49" charset="0"/>
              </a:rPr>
              <a:t>#include &lt;</a:t>
            </a:r>
            <a:r>
              <a:rPr lang="en-US" dirty="0" err="1">
                <a:latin typeface="Lucida Console" panose="020B0609040504020204" pitchFamily="49" charset="0"/>
              </a:rPr>
              <a:t>iostream</a:t>
            </a:r>
            <a:r>
              <a:rPr lang="en-US" dirty="0">
                <a:latin typeface="Lucida Console" panose="020B0609040504020204" pitchFamily="49" charset="0"/>
              </a:rPr>
              <a:t>&gt;</a:t>
            </a:r>
          </a:p>
          <a:p>
            <a:endParaRPr lang="en-US" dirty="0">
              <a:latin typeface="Lucida Console" panose="020B0609040504020204" pitchFamily="49" charset="0"/>
            </a:endParaRPr>
          </a:p>
          <a:p>
            <a:r>
              <a:rPr lang="en-US" dirty="0" err="1">
                <a:latin typeface="Lucida Console" panose="020B0609040504020204" pitchFamily="49" charset="0"/>
              </a:rPr>
              <a:t>int</a:t>
            </a:r>
            <a:r>
              <a:rPr lang="en-US" dirty="0">
                <a:latin typeface="Lucida Console" panose="020B0609040504020204" pitchFamily="49" charset="0"/>
              </a:rPr>
              <a:t> main()</a:t>
            </a:r>
          </a:p>
          <a:p>
            <a:r>
              <a:rPr lang="en-US" dirty="0" smtClean="0">
                <a:latin typeface="Lucida Console" panose="020B0609040504020204" pitchFamily="49" charset="0"/>
              </a:rPr>
              <a:t> {</a:t>
            </a:r>
            <a:endParaRPr lang="en-US" dirty="0">
              <a:latin typeface="Lucida Console" panose="020B0609040504020204" pitchFamily="49" charset="0"/>
            </a:endParaRPr>
          </a:p>
          <a:p>
            <a:r>
              <a:rPr lang="en-US" dirty="0" smtClean="0">
                <a:latin typeface="Lucida Console" panose="020B0609040504020204" pitchFamily="49" charset="0"/>
              </a:rPr>
              <a:t> </a:t>
            </a:r>
            <a:r>
              <a:rPr lang="en-US" dirty="0" err="1" smtClean="0">
                <a:latin typeface="Lucida Console" panose="020B0609040504020204" pitchFamily="49" charset="0"/>
              </a:rPr>
              <a:t>std</a:t>
            </a:r>
            <a:r>
              <a:rPr lang="en-US" dirty="0">
                <a:latin typeface="Lucida Console" panose="020B0609040504020204" pitchFamily="49" charset="0"/>
              </a:rPr>
              <a:t>::string </a:t>
            </a:r>
            <a:r>
              <a:rPr lang="en-US" dirty="0" err="1">
                <a:latin typeface="Lucida Console" panose="020B0609040504020204" pitchFamily="49" charset="0"/>
              </a:rPr>
              <a:t>hw</a:t>
            </a:r>
            <a:r>
              <a:rPr lang="en-US" dirty="0">
                <a:latin typeface="Lucida Console" panose="020B0609040504020204" pitchFamily="49" charset="0"/>
              </a:rPr>
              <a:t>{"Hello, world!"};</a:t>
            </a:r>
          </a:p>
          <a:p>
            <a:r>
              <a:rPr lang="en-US" dirty="0" smtClean="0">
                <a:latin typeface="Lucida Console" panose="020B0609040504020204" pitchFamily="49" charset="0"/>
              </a:rPr>
              <a:t> </a:t>
            </a:r>
            <a:r>
              <a:rPr lang="en-US" dirty="0" err="1" smtClean="0">
                <a:latin typeface="Lucida Console" panose="020B0609040504020204" pitchFamily="49" charset="0"/>
              </a:rPr>
              <a:t>std</a:t>
            </a:r>
            <a:r>
              <a:rPr lang="en-US" dirty="0">
                <a:latin typeface="Lucida Console" panose="020B0609040504020204" pitchFamily="49" charset="0"/>
              </a:rPr>
              <a:t>::</a:t>
            </a:r>
            <a:r>
              <a:rPr lang="en-US" dirty="0" err="1">
                <a:latin typeface="Lucida Console" panose="020B0609040504020204" pitchFamily="49" charset="0"/>
              </a:rPr>
              <a:t>cout</a:t>
            </a:r>
            <a:r>
              <a:rPr lang="en-US" dirty="0">
                <a:latin typeface="Lucida Console" panose="020B0609040504020204" pitchFamily="49" charset="0"/>
              </a:rPr>
              <a:t> &lt;&lt; </a:t>
            </a:r>
            <a:r>
              <a:rPr lang="en-US" dirty="0" err="1">
                <a:latin typeface="Lucida Console" panose="020B0609040504020204" pitchFamily="49" charset="0"/>
              </a:rPr>
              <a:t>hw</a:t>
            </a:r>
            <a:r>
              <a:rPr lang="en-US" dirty="0">
                <a:latin typeface="Lucida Console" panose="020B0609040504020204" pitchFamily="49" charset="0"/>
              </a:rPr>
              <a:t>;</a:t>
            </a:r>
          </a:p>
          <a:p>
            <a:r>
              <a:rPr lang="en-US" dirty="0" smtClean="0">
                <a:latin typeface="Lucida Console" panose="020B0609040504020204" pitchFamily="49" charset="0"/>
              </a:rPr>
              <a:t> }</a:t>
            </a:r>
          </a:p>
          <a:p>
            <a:endParaRPr lang="en-US" dirty="0">
              <a:latin typeface="Lucida Console" panose="020B0609040504020204" pitchFamily="49" charset="0"/>
            </a:endParaRPr>
          </a:p>
          <a:p>
            <a:endParaRPr lang="en-US" dirty="0" smtClean="0">
              <a:latin typeface="Lucida Console" panose="020B0609040504020204" pitchFamily="49" charset="0"/>
            </a:endParaRPr>
          </a:p>
          <a:p>
            <a:endParaRPr lang="en-US" dirty="0">
              <a:latin typeface="Lucida Console" panose="020B0609040504020204" pitchFamily="49" charset="0"/>
            </a:endParaRPr>
          </a:p>
          <a:p>
            <a:endParaRPr lang="en-US" dirty="0" smtClean="0">
              <a:latin typeface="Lucida Console" panose="020B0609040504020204" pitchFamily="49" charset="0"/>
            </a:endParaRPr>
          </a:p>
          <a:p>
            <a:r>
              <a:rPr lang="en-US" dirty="0" smtClean="0">
                <a:latin typeface="Lucida Console" panose="020B0609040504020204" pitchFamily="49" charset="0"/>
              </a:rPr>
              <a:t>$</a:t>
            </a:r>
            <a:r>
              <a:rPr lang="en-US" dirty="0" err="1" smtClean="0">
                <a:latin typeface="Lucida Console" panose="020B0609040504020204" pitchFamily="49" charset="0"/>
              </a:rPr>
              <a:t>gcc</a:t>
            </a:r>
            <a:r>
              <a:rPr lang="en-US" dirty="0" smtClean="0">
                <a:latin typeface="Lucida Console" panose="020B0609040504020204" pitchFamily="49" charset="0"/>
              </a:rPr>
              <a:t> –</a:t>
            </a:r>
            <a:r>
              <a:rPr lang="en-US" dirty="0" err="1" smtClean="0">
                <a:latin typeface="Lucida Console" panose="020B0609040504020204" pitchFamily="49" charset="0"/>
              </a:rPr>
              <a:t>std</a:t>
            </a:r>
            <a:r>
              <a:rPr lang="en-US" dirty="0" smtClean="0">
                <a:latin typeface="Lucida Console" panose="020B0609040504020204" pitchFamily="49" charset="0"/>
              </a:rPr>
              <a:t>=</a:t>
            </a:r>
            <a:r>
              <a:rPr lang="en-US" dirty="0" err="1" smtClean="0">
                <a:latin typeface="Lucida Console" panose="020B0609040504020204" pitchFamily="49" charset="0"/>
              </a:rPr>
              <a:t>c++</a:t>
            </a:r>
            <a:r>
              <a:rPr lang="en-US" dirty="0" smtClean="0">
                <a:latin typeface="Lucida Console" panose="020B0609040504020204" pitchFamily="49" charset="0"/>
              </a:rPr>
              <a:t>11 test.cpp –o test</a:t>
            </a:r>
          </a:p>
          <a:p>
            <a:r>
              <a:rPr lang="en-US" dirty="0">
                <a:latin typeface="Lucida Console" panose="020B0609040504020204" pitchFamily="49" charset="0"/>
              </a:rPr>
              <a:t>$</a:t>
            </a:r>
            <a:r>
              <a:rPr lang="en-US" dirty="0" smtClean="0">
                <a:latin typeface="Lucida Console" panose="020B0609040504020204" pitchFamily="49" charset="0"/>
              </a:rPr>
              <a:t>./test</a:t>
            </a:r>
            <a:endParaRPr lang="en-US" dirty="0">
              <a:latin typeface="Lucida Console" panose="020B0609040504020204" pitchFamily="49" charset="0"/>
            </a:endParaRPr>
          </a:p>
          <a:p>
            <a:endParaRPr lang="en-US" dirty="0"/>
          </a:p>
        </p:txBody>
      </p:sp>
    </p:spTree>
    <p:extLst>
      <p:ext uri="{BB962C8B-B14F-4D97-AF65-F5344CB8AC3E}">
        <p14:creationId xmlns:p14="http://schemas.microsoft.com/office/powerpoint/2010/main" val="419757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555956" cy="461665"/>
          </a:xfrm>
          <a:prstGeom prst="rect">
            <a:avLst/>
          </a:prstGeom>
          <a:noFill/>
        </p:spPr>
        <p:txBody>
          <a:bodyPr wrap="none" rtlCol="0">
            <a:spAutoFit/>
          </a:bodyPr>
          <a:lstStyle/>
          <a:p>
            <a:r>
              <a:rPr lang="en-US" sz="2400" dirty="0" smtClean="0"/>
              <a:t>Better is subjective</a:t>
            </a:r>
            <a:endParaRPr lang="en-US" sz="2400" dirty="0"/>
          </a:p>
        </p:txBody>
      </p:sp>
      <p:sp>
        <p:nvSpPr>
          <p:cNvPr id="3" name="Rectangle 2"/>
          <p:cNvSpPr/>
          <p:nvPr/>
        </p:nvSpPr>
        <p:spPr>
          <a:xfrm>
            <a:off x="710119" y="911213"/>
            <a:ext cx="11021438" cy="5632311"/>
          </a:xfrm>
          <a:prstGeom prst="rect">
            <a:avLst/>
          </a:prstGeom>
        </p:spPr>
        <p:txBody>
          <a:bodyPr wrap="square">
            <a:spAutoFit/>
          </a:bodyPr>
          <a:lstStyle/>
          <a:p>
            <a:r>
              <a:rPr lang="en-US" dirty="0"/>
              <a:t>/</a:t>
            </a:r>
            <a:r>
              <a:rPr lang="en-US" dirty="0" err="1"/>
              <a:t>tmp</a:t>
            </a:r>
            <a:r>
              <a:rPr lang="en-US" dirty="0"/>
              <a:t>/</a:t>
            </a:r>
            <a:r>
              <a:rPr lang="en-US" dirty="0" err="1"/>
              <a:t>ccCjudwJ.o</a:t>
            </a:r>
            <a:r>
              <a:rPr lang="en-US" dirty="0"/>
              <a:t>: In function `main':</a:t>
            </a:r>
          </a:p>
          <a:p>
            <a:r>
              <a:rPr lang="en-US" dirty="0"/>
              <a:t>cout_test.cpp:(.text+0x11): undefined reference to `</a:t>
            </a:r>
            <a:r>
              <a:rPr lang="en-US" dirty="0" err="1"/>
              <a:t>std</a:t>
            </a:r>
            <a:r>
              <a:rPr lang="en-US" dirty="0"/>
              <a:t>::allocator&lt;char&gt;::allocator()'</a:t>
            </a:r>
          </a:p>
          <a:p>
            <a:r>
              <a:rPr lang="en-US" dirty="0"/>
              <a:t>cout_test.cpp:(.text+0x28): undefined reference to `</a:t>
            </a:r>
            <a:r>
              <a:rPr lang="en-US" dirty="0" err="1"/>
              <a:t>std</a:t>
            </a:r>
            <a:r>
              <a:rPr lang="en-US" dirty="0"/>
              <a:t>::__cxx11::</a:t>
            </a:r>
            <a:r>
              <a:rPr lang="en-US" dirty="0" err="1"/>
              <a:t>basic_string</a:t>
            </a:r>
            <a:r>
              <a:rPr lang="en-US" dirty="0"/>
              <a:t>&lt;char, </a:t>
            </a:r>
            <a:r>
              <a:rPr lang="en-US" dirty="0" err="1"/>
              <a:t>std</a:t>
            </a:r>
            <a:r>
              <a:rPr lang="en-US" dirty="0"/>
              <a:t>::</a:t>
            </a:r>
            <a:r>
              <a:rPr lang="en-US" dirty="0" err="1"/>
              <a:t>char_traits</a:t>
            </a:r>
            <a:r>
              <a:rPr lang="en-US" dirty="0"/>
              <a:t>&lt;char&gt;, </a:t>
            </a:r>
            <a:r>
              <a:rPr lang="en-US" dirty="0" err="1"/>
              <a:t>std</a:t>
            </a:r>
            <a:r>
              <a:rPr lang="en-US" dirty="0"/>
              <a:t>::allocator&lt;char&gt; &gt;::</a:t>
            </a:r>
            <a:r>
              <a:rPr lang="en-US" dirty="0" err="1"/>
              <a:t>basic_string</a:t>
            </a:r>
            <a:r>
              <a:rPr lang="en-US" dirty="0"/>
              <a:t>(char </a:t>
            </a:r>
            <a:r>
              <a:rPr lang="en-US" dirty="0" err="1"/>
              <a:t>const</a:t>
            </a:r>
            <a:r>
              <a:rPr lang="en-US" dirty="0"/>
              <a:t>*, </a:t>
            </a:r>
            <a:r>
              <a:rPr lang="en-US" dirty="0" err="1"/>
              <a:t>std</a:t>
            </a:r>
            <a:r>
              <a:rPr lang="en-US" dirty="0"/>
              <a:t>::allocator&lt;char&gt; </a:t>
            </a:r>
            <a:r>
              <a:rPr lang="en-US" dirty="0" err="1"/>
              <a:t>const</a:t>
            </a:r>
            <a:r>
              <a:rPr lang="en-US" dirty="0"/>
              <a:t>&amp;)'</a:t>
            </a:r>
          </a:p>
          <a:p>
            <a:r>
              <a:rPr lang="en-US" dirty="0"/>
              <a:t>cout_test.cpp:(.text+0x34): undefined reference to `</a:t>
            </a:r>
            <a:r>
              <a:rPr lang="en-US" dirty="0" err="1"/>
              <a:t>std</a:t>
            </a:r>
            <a:r>
              <a:rPr lang="en-US" dirty="0"/>
              <a:t>::allocator&lt;char&gt;::~allocator()'</a:t>
            </a:r>
          </a:p>
          <a:p>
            <a:r>
              <a:rPr lang="en-US" dirty="0"/>
              <a:t>cout_test.cpp:(.text+0x42): undefined reference to `</a:t>
            </a:r>
            <a:r>
              <a:rPr lang="en-US" dirty="0" err="1"/>
              <a:t>std</a:t>
            </a:r>
            <a:r>
              <a:rPr lang="en-US" dirty="0"/>
              <a:t>::</a:t>
            </a:r>
            <a:r>
              <a:rPr lang="en-US" dirty="0" err="1"/>
              <a:t>cout</a:t>
            </a:r>
            <a:r>
              <a:rPr lang="en-US" dirty="0"/>
              <a:t>'</a:t>
            </a:r>
          </a:p>
          <a:p>
            <a:r>
              <a:rPr lang="en-US" dirty="0"/>
              <a:t>cout_test.cpp:(.text+0x47): undefined reference to `</a:t>
            </a:r>
            <a:r>
              <a:rPr lang="en-US" dirty="0" err="1"/>
              <a:t>std</a:t>
            </a:r>
            <a:r>
              <a:rPr lang="en-US" dirty="0"/>
              <a:t>::</a:t>
            </a:r>
            <a:r>
              <a:rPr lang="en-US" dirty="0" err="1"/>
              <a:t>basic_ostream</a:t>
            </a:r>
            <a:r>
              <a:rPr lang="en-US" dirty="0"/>
              <a:t>&lt;char, </a:t>
            </a:r>
            <a:r>
              <a:rPr lang="en-US" dirty="0" err="1"/>
              <a:t>std</a:t>
            </a:r>
            <a:r>
              <a:rPr lang="en-US" dirty="0"/>
              <a:t>::</a:t>
            </a:r>
            <a:r>
              <a:rPr lang="en-US" dirty="0" err="1"/>
              <a:t>char_traits</a:t>
            </a:r>
            <a:r>
              <a:rPr lang="en-US" dirty="0"/>
              <a:t>&lt;char&gt; &gt;&amp; </a:t>
            </a:r>
            <a:r>
              <a:rPr lang="en-US" dirty="0" err="1"/>
              <a:t>std</a:t>
            </a:r>
            <a:r>
              <a:rPr lang="en-US" dirty="0"/>
              <a:t>::operator&lt;&lt; &lt;char, </a:t>
            </a:r>
            <a:r>
              <a:rPr lang="en-US" dirty="0" err="1"/>
              <a:t>std</a:t>
            </a:r>
            <a:r>
              <a:rPr lang="en-US" dirty="0"/>
              <a:t>::</a:t>
            </a:r>
            <a:r>
              <a:rPr lang="en-US" dirty="0" err="1"/>
              <a:t>char_traits</a:t>
            </a:r>
            <a:r>
              <a:rPr lang="en-US" dirty="0"/>
              <a:t>&lt;char&gt;, </a:t>
            </a:r>
            <a:r>
              <a:rPr lang="en-US" dirty="0" err="1"/>
              <a:t>std</a:t>
            </a:r>
            <a:r>
              <a:rPr lang="en-US" dirty="0"/>
              <a:t>::allocator&lt;char&gt; &gt;(</a:t>
            </a:r>
            <a:r>
              <a:rPr lang="en-US" dirty="0" err="1"/>
              <a:t>std</a:t>
            </a:r>
            <a:r>
              <a:rPr lang="en-US" dirty="0"/>
              <a:t>::</a:t>
            </a:r>
            <a:r>
              <a:rPr lang="en-US" dirty="0" err="1"/>
              <a:t>basic_ostream</a:t>
            </a:r>
            <a:r>
              <a:rPr lang="en-US" dirty="0"/>
              <a:t>&lt;char, </a:t>
            </a:r>
            <a:r>
              <a:rPr lang="en-US" dirty="0" err="1"/>
              <a:t>std</a:t>
            </a:r>
            <a:r>
              <a:rPr lang="en-US" dirty="0"/>
              <a:t>::</a:t>
            </a:r>
            <a:r>
              <a:rPr lang="en-US" dirty="0" err="1"/>
              <a:t>char_traits</a:t>
            </a:r>
            <a:r>
              <a:rPr lang="en-US" dirty="0"/>
              <a:t>&lt;char&gt; &gt;&amp;, </a:t>
            </a:r>
            <a:r>
              <a:rPr lang="en-US" dirty="0" err="1"/>
              <a:t>std</a:t>
            </a:r>
            <a:r>
              <a:rPr lang="en-US" dirty="0"/>
              <a:t>::__cxx11::</a:t>
            </a:r>
            <a:r>
              <a:rPr lang="en-US" dirty="0" err="1"/>
              <a:t>basic_string</a:t>
            </a:r>
            <a:r>
              <a:rPr lang="en-US" dirty="0"/>
              <a:t>&lt;char, </a:t>
            </a:r>
            <a:r>
              <a:rPr lang="en-US" dirty="0" err="1"/>
              <a:t>std</a:t>
            </a:r>
            <a:r>
              <a:rPr lang="en-US" dirty="0"/>
              <a:t>::</a:t>
            </a:r>
            <a:r>
              <a:rPr lang="en-US" dirty="0" err="1"/>
              <a:t>char_traits</a:t>
            </a:r>
            <a:r>
              <a:rPr lang="en-US" dirty="0"/>
              <a:t>&lt;char&gt;, </a:t>
            </a:r>
            <a:r>
              <a:rPr lang="en-US" dirty="0" err="1"/>
              <a:t>std</a:t>
            </a:r>
            <a:r>
              <a:rPr lang="en-US" dirty="0"/>
              <a:t>::allocator&lt;char&gt; &gt; </a:t>
            </a:r>
            <a:r>
              <a:rPr lang="en-US" dirty="0" err="1"/>
              <a:t>const</a:t>
            </a:r>
            <a:r>
              <a:rPr lang="en-US" dirty="0"/>
              <a:t>&amp;)'</a:t>
            </a:r>
          </a:p>
          <a:p>
            <a:r>
              <a:rPr lang="en-US" dirty="0"/>
              <a:t>cout_test.cpp:(.text+0x53): undefined reference to `</a:t>
            </a:r>
            <a:r>
              <a:rPr lang="en-US" dirty="0" err="1"/>
              <a:t>std</a:t>
            </a:r>
            <a:r>
              <a:rPr lang="en-US" dirty="0"/>
              <a:t>::__cxx11::</a:t>
            </a:r>
            <a:r>
              <a:rPr lang="en-US" dirty="0" err="1"/>
              <a:t>basic_string</a:t>
            </a:r>
            <a:r>
              <a:rPr lang="en-US" dirty="0"/>
              <a:t>&lt;char, </a:t>
            </a:r>
            <a:r>
              <a:rPr lang="en-US" dirty="0" err="1"/>
              <a:t>std</a:t>
            </a:r>
            <a:r>
              <a:rPr lang="en-US" dirty="0"/>
              <a:t>::</a:t>
            </a:r>
            <a:r>
              <a:rPr lang="en-US" dirty="0" err="1"/>
              <a:t>char_traits</a:t>
            </a:r>
            <a:r>
              <a:rPr lang="en-US" dirty="0"/>
              <a:t>&lt;char&gt;, </a:t>
            </a:r>
            <a:r>
              <a:rPr lang="en-US" dirty="0" err="1"/>
              <a:t>std</a:t>
            </a:r>
            <a:r>
              <a:rPr lang="en-US" dirty="0"/>
              <a:t>::allocator&lt;char&gt; &gt;::~</a:t>
            </a:r>
            <a:r>
              <a:rPr lang="en-US" dirty="0" err="1"/>
              <a:t>basic_string</a:t>
            </a:r>
            <a:r>
              <a:rPr lang="en-US" dirty="0"/>
              <a:t>()'</a:t>
            </a:r>
          </a:p>
          <a:p>
            <a:r>
              <a:rPr lang="en-US" dirty="0"/>
              <a:t>cout_test.cpp:(.text+0x69): undefined reference to `</a:t>
            </a:r>
            <a:r>
              <a:rPr lang="en-US" dirty="0" err="1"/>
              <a:t>std</a:t>
            </a:r>
            <a:r>
              <a:rPr lang="en-US" dirty="0"/>
              <a:t>::allocator&lt;char&gt;::~allocator()'</a:t>
            </a:r>
          </a:p>
          <a:p>
            <a:r>
              <a:rPr lang="en-US" dirty="0"/>
              <a:t>cout_test.cpp:(.text+0x83): undefined reference to `</a:t>
            </a:r>
            <a:r>
              <a:rPr lang="en-US" dirty="0" err="1"/>
              <a:t>std</a:t>
            </a:r>
            <a:r>
              <a:rPr lang="en-US" dirty="0"/>
              <a:t>::__cxx11::</a:t>
            </a:r>
            <a:r>
              <a:rPr lang="en-US" dirty="0" err="1"/>
              <a:t>basic_string</a:t>
            </a:r>
            <a:r>
              <a:rPr lang="en-US" dirty="0"/>
              <a:t>&lt;char, </a:t>
            </a:r>
            <a:r>
              <a:rPr lang="en-US" dirty="0" err="1"/>
              <a:t>std</a:t>
            </a:r>
            <a:r>
              <a:rPr lang="en-US" dirty="0"/>
              <a:t>::</a:t>
            </a:r>
            <a:r>
              <a:rPr lang="en-US" dirty="0" err="1"/>
              <a:t>char_traits</a:t>
            </a:r>
            <a:r>
              <a:rPr lang="en-US" dirty="0"/>
              <a:t>&lt;char&gt;, </a:t>
            </a:r>
            <a:r>
              <a:rPr lang="en-US" dirty="0" err="1"/>
              <a:t>std</a:t>
            </a:r>
            <a:r>
              <a:rPr lang="en-US" dirty="0"/>
              <a:t>::allocator&lt;char&gt; &gt;::~</a:t>
            </a:r>
            <a:r>
              <a:rPr lang="en-US" dirty="0" err="1"/>
              <a:t>basic_string</a:t>
            </a:r>
            <a:r>
              <a:rPr lang="en-US" dirty="0"/>
              <a:t>()'</a:t>
            </a:r>
          </a:p>
          <a:p>
            <a:r>
              <a:rPr lang="en-US" dirty="0"/>
              <a:t>/</a:t>
            </a:r>
            <a:r>
              <a:rPr lang="en-US" dirty="0" err="1"/>
              <a:t>tmp</a:t>
            </a:r>
            <a:r>
              <a:rPr lang="en-US" dirty="0"/>
              <a:t>/</a:t>
            </a:r>
            <a:r>
              <a:rPr lang="en-US" dirty="0" err="1"/>
              <a:t>ccCjudwJ.o</a:t>
            </a:r>
            <a:r>
              <a:rPr lang="en-US" dirty="0"/>
              <a:t>: In function `__static_initialization_and_destruction_0(</a:t>
            </a:r>
            <a:r>
              <a:rPr lang="en-US" dirty="0" err="1"/>
              <a:t>int</a:t>
            </a:r>
            <a:r>
              <a:rPr lang="en-US" dirty="0"/>
              <a:t>, </a:t>
            </a:r>
            <a:r>
              <a:rPr lang="en-US" dirty="0" err="1"/>
              <a:t>int</a:t>
            </a:r>
            <a:r>
              <a:rPr lang="en-US" dirty="0"/>
              <a:t>)':</a:t>
            </a:r>
          </a:p>
          <a:p>
            <a:r>
              <a:rPr lang="en-US" dirty="0"/>
              <a:t>cout_test.cpp:(.text+0xbe): undefined reference to `</a:t>
            </a:r>
            <a:r>
              <a:rPr lang="en-US" dirty="0" err="1"/>
              <a:t>std</a:t>
            </a:r>
            <a:r>
              <a:rPr lang="en-US" dirty="0"/>
              <a:t>::</a:t>
            </a:r>
            <a:r>
              <a:rPr lang="en-US" dirty="0" err="1"/>
              <a:t>ios_base</a:t>
            </a:r>
            <a:r>
              <a:rPr lang="en-US" dirty="0"/>
              <a:t>::</a:t>
            </a:r>
            <a:r>
              <a:rPr lang="en-US" dirty="0" err="1"/>
              <a:t>Init</a:t>
            </a:r>
            <a:r>
              <a:rPr lang="en-US" dirty="0"/>
              <a:t>::</a:t>
            </a:r>
            <a:r>
              <a:rPr lang="en-US" dirty="0" err="1"/>
              <a:t>Init</a:t>
            </a:r>
            <a:r>
              <a:rPr lang="en-US" dirty="0"/>
              <a:t>()'</a:t>
            </a:r>
          </a:p>
          <a:p>
            <a:r>
              <a:rPr lang="en-US" dirty="0"/>
              <a:t>cout_test.cpp:(.text+0xd3): undefined reference to `</a:t>
            </a:r>
            <a:r>
              <a:rPr lang="en-US" dirty="0" err="1"/>
              <a:t>std</a:t>
            </a:r>
            <a:r>
              <a:rPr lang="en-US" dirty="0"/>
              <a:t>::</a:t>
            </a:r>
            <a:r>
              <a:rPr lang="en-US" dirty="0" err="1"/>
              <a:t>ios_base</a:t>
            </a:r>
            <a:r>
              <a:rPr lang="en-US" dirty="0"/>
              <a:t>::</a:t>
            </a:r>
            <a:r>
              <a:rPr lang="en-US" dirty="0" err="1"/>
              <a:t>Init</a:t>
            </a:r>
            <a:r>
              <a:rPr lang="en-US" dirty="0"/>
              <a:t>::~</a:t>
            </a:r>
            <a:r>
              <a:rPr lang="en-US" dirty="0" err="1"/>
              <a:t>Init</a:t>
            </a:r>
            <a:r>
              <a:rPr lang="en-US" dirty="0"/>
              <a:t>()'</a:t>
            </a:r>
          </a:p>
          <a:p>
            <a:r>
              <a:rPr lang="en-US" dirty="0"/>
              <a:t>/</a:t>
            </a:r>
            <a:r>
              <a:rPr lang="en-US" dirty="0" err="1"/>
              <a:t>tmp</a:t>
            </a:r>
            <a:r>
              <a:rPr lang="en-US" dirty="0"/>
              <a:t>/</a:t>
            </a:r>
            <a:r>
              <a:rPr lang="en-US" dirty="0" err="1"/>
              <a:t>ccCjudwJ.o</a:t>
            </a:r>
            <a:r>
              <a:rPr lang="en-US" dirty="0"/>
              <a:t>:(.data.DW.ref.__gxx_personality_v0[DW.ref.__gxx_personality_v0]+0x0): undefined reference to `__gxx_personality_v0'</a:t>
            </a:r>
          </a:p>
          <a:p>
            <a:r>
              <a:rPr lang="en-US" dirty="0"/>
              <a:t>collect2: error: </a:t>
            </a:r>
            <a:r>
              <a:rPr lang="en-US" dirty="0" err="1"/>
              <a:t>ld</a:t>
            </a:r>
            <a:r>
              <a:rPr lang="en-US" dirty="0"/>
              <a:t> returned 1 exit status</a:t>
            </a:r>
          </a:p>
        </p:txBody>
      </p:sp>
    </p:spTree>
    <p:extLst>
      <p:ext uri="{BB962C8B-B14F-4D97-AF65-F5344CB8AC3E}">
        <p14:creationId xmlns:p14="http://schemas.microsoft.com/office/powerpoint/2010/main" val="3909655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608295" cy="461665"/>
          </a:xfrm>
          <a:prstGeom prst="rect">
            <a:avLst/>
          </a:prstGeom>
          <a:noFill/>
        </p:spPr>
        <p:txBody>
          <a:bodyPr wrap="none" rtlCol="0">
            <a:spAutoFit/>
          </a:bodyPr>
          <a:lstStyle/>
          <a:p>
            <a:r>
              <a:rPr lang="en-US" sz="2400" dirty="0" smtClean="0"/>
              <a:t>Does C++ have pitfalls? Yes.</a:t>
            </a:r>
            <a:endParaRPr lang="en-US" sz="2400" dirty="0"/>
          </a:p>
        </p:txBody>
      </p:sp>
      <p:sp>
        <p:nvSpPr>
          <p:cNvPr id="3" name="Rectangle 2"/>
          <p:cNvSpPr/>
          <p:nvPr/>
        </p:nvSpPr>
        <p:spPr>
          <a:xfrm>
            <a:off x="847724" y="5610910"/>
            <a:ext cx="7477125" cy="369332"/>
          </a:xfrm>
          <a:prstGeom prst="rect">
            <a:avLst/>
          </a:prstGeom>
        </p:spPr>
        <p:txBody>
          <a:bodyPr wrap="square">
            <a:spAutoFit/>
          </a:bodyPr>
          <a:lstStyle/>
          <a:p>
            <a:r>
              <a:rPr lang="en-US" dirty="0">
                <a:hlinkClick r:id="rId2"/>
              </a:rPr>
              <a:t>http://www.open-std.org/jtc1/sc22/wg21/docs/papers/2019/p1705r0.html</a:t>
            </a:r>
            <a:endParaRPr lang="en-US" dirty="0"/>
          </a:p>
        </p:txBody>
      </p:sp>
      <p:sp>
        <p:nvSpPr>
          <p:cNvPr id="6" name="Rectangle 5"/>
          <p:cNvSpPr/>
          <p:nvPr/>
        </p:nvSpPr>
        <p:spPr>
          <a:xfrm>
            <a:off x="914400" y="1336801"/>
            <a:ext cx="2847975" cy="584775"/>
          </a:xfrm>
          <a:prstGeom prst="rect">
            <a:avLst/>
          </a:prstGeom>
        </p:spPr>
        <p:txBody>
          <a:bodyPr wrap="square">
            <a:spAutoFit/>
          </a:bodyPr>
          <a:lstStyle/>
          <a:p>
            <a:r>
              <a:rPr lang="en-US" sz="1600" dirty="0" err="1" smtClean="0">
                <a:latin typeface="Lucida Console" panose="020B0609040504020204" pitchFamily="49" charset="0"/>
              </a:rPr>
              <a:t>int</a:t>
            </a:r>
            <a:r>
              <a:rPr lang="en-US" sz="1600" dirty="0" smtClean="0">
                <a:latin typeface="Lucida Console" panose="020B0609040504020204" pitchFamily="49" charset="0"/>
              </a:rPr>
              <a:t> </a:t>
            </a:r>
            <a:r>
              <a:rPr lang="en-US" sz="1600" dirty="0">
                <a:latin typeface="Lucida Console" panose="020B0609040504020204" pitchFamily="49" charset="0"/>
              </a:rPr>
              <a:t>*x = new </a:t>
            </a:r>
            <a:r>
              <a:rPr lang="en-US" sz="1600" dirty="0" err="1">
                <a:latin typeface="Lucida Console" panose="020B0609040504020204" pitchFamily="49" charset="0"/>
              </a:rPr>
              <a:t>int</a:t>
            </a:r>
            <a:r>
              <a:rPr lang="en-US" sz="1600" dirty="0">
                <a:latin typeface="Lucida Console" panose="020B0609040504020204" pitchFamily="49" charset="0"/>
              </a:rPr>
              <a:t>;</a:t>
            </a:r>
          </a:p>
          <a:p>
            <a:r>
              <a:rPr lang="en-US" sz="1600" dirty="0" smtClean="0">
                <a:latin typeface="Lucida Console" panose="020B0609040504020204" pitchFamily="49" charset="0"/>
              </a:rPr>
              <a:t>delete </a:t>
            </a:r>
            <a:r>
              <a:rPr lang="en-US" sz="1600" dirty="0">
                <a:latin typeface="Lucida Console" panose="020B0609040504020204" pitchFamily="49" charset="0"/>
              </a:rPr>
              <a:t>[] x;</a:t>
            </a:r>
          </a:p>
        </p:txBody>
      </p:sp>
      <p:sp>
        <p:nvSpPr>
          <p:cNvPr id="8" name="Rectangle 7"/>
          <p:cNvSpPr/>
          <p:nvPr/>
        </p:nvSpPr>
        <p:spPr>
          <a:xfrm>
            <a:off x="8569508" y="2086793"/>
            <a:ext cx="1665841" cy="338554"/>
          </a:xfrm>
          <a:prstGeom prst="rect">
            <a:avLst/>
          </a:prstGeom>
        </p:spPr>
        <p:txBody>
          <a:bodyPr wrap="none">
            <a:spAutoFit/>
          </a:bodyPr>
          <a:lstStyle/>
          <a:p>
            <a:r>
              <a:rPr lang="en-US" sz="1600" dirty="0" err="1" smtClean="0">
                <a:latin typeface="Lucida Console" panose="020B0609040504020204" pitchFamily="49" charset="0"/>
              </a:rPr>
              <a:t>int</a:t>
            </a:r>
            <a:r>
              <a:rPr lang="en-US" sz="1600" dirty="0" smtClean="0">
                <a:latin typeface="Lucida Console" panose="020B0609040504020204" pitchFamily="49" charset="0"/>
              </a:rPr>
              <a:t> </a:t>
            </a:r>
            <a:r>
              <a:rPr lang="en-US" sz="1600" dirty="0">
                <a:latin typeface="Lucida Console" panose="020B0609040504020204" pitchFamily="49" charset="0"/>
              </a:rPr>
              <a:t>x = 1/0;</a:t>
            </a:r>
          </a:p>
        </p:txBody>
      </p:sp>
      <p:sp>
        <p:nvSpPr>
          <p:cNvPr id="10" name="Rectangle 9"/>
          <p:cNvSpPr/>
          <p:nvPr/>
        </p:nvSpPr>
        <p:spPr>
          <a:xfrm>
            <a:off x="6765053" y="3410232"/>
            <a:ext cx="4191001" cy="1077218"/>
          </a:xfrm>
          <a:prstGeom prst="rect">
            <a:avLst/>
          </a:prstGeom>
        </p:spPr>
        <p:txBody>
          <a:bodyPr wrap="square">
            <a:spAutoFit/>
          </a:bodyPr>
          <a:lstStyle/>
          <a:p>
            <a:r>
              <a:rPr lang="en-US" sz="1600" dirty="0">
                <a:latin typeface="Lucida Console" panose="020B0609040504020204" pitchFamily="49" charset="0"/>
              </a:rPr>
              <a:t> static </a:t>
            </a:r>
            <a:r>
              <a:rPr lang="en-US" sz="1600" dirty="0" err="1">
                <a:latin typeface="Lucida Console" panose="020B0609040504020204" pitchFamily="49" charset="0"/>
              </a:rPr>
              <a:t>const</a:t>
            </a:r>
            <a:r>
              <a:rPr lang="en-US" sz="1600" dirty="0">
                <a:latin typeface="Lucida Console" panose="020B0609040504020204" pitchFamily="49" charset="0"/>
              </a:rPr>
              <a:t> </a:t>
            </a:r>
            <a:r>
              <a:rPr lang="en-US" sz="1600" dirty="0" err="1">
                <a:latin typeface="Lucida Console" panose="020B0609040504020204" pitchFamily="49" charset="0"/>
              </a:rPr>
              <a:t>int</a:t>
            </a:r>
            <a:r>
              <a:rPr lang="en-US" sz="1600" dirty="0">
                <a:latin typeface="Lucida Console" panose="020B0609040504020204" pitchFamily="49" charset="0"/>
              </a:rPr>
              <a:t> </a:t>
            </a:r>
            <a:r>
              <a:rPr lang="en-US" sz="1600" dirty="0" err="1">
                <a:latin typeface="Lucida Console" panose="020B0609040504020204" pitchFamily="49" charset="0"/>
              </a:rPr>
              <a:t>arrs</a:t>
            </a:r>
            <a:r>
              <a:rPr lang="en-US" sz="1600" dirty="0">
                <a:latin typeface="Lucida Console" panose="020B0609040504020204" pitchFamily="49" charset="0"/>
              </a:rPr>
              <a:t>[10]{};</a:t>
            </a:r>
          </a:p>
          <a:p>
            <a:r>
              <a:rPr lang="en-US" sz="1600" dirty="0" smtClean="0">
                <a:latin typeface="Lucida Console" panose="020B0609040504020204" pitchFamily="49" charset="0"/>
              </a:rPr>
              <a:t> </a:t>
            </a:r>
            <a:r>
              <a:rPr lang="en-US" sz="1600" dirty="0">
                <a:latin typeface="Lucida Console" panose="020B0609040504020204" pitchFamily="49" charset="0"/>
              </a:rPr>
              <a:t>void f() {</a:t>
            </a:r>
          </a:p>
          <a:p>
            <a:r>
              <a:rPr lang="en-US" sz="1600" dirty="0" smtClean="0">
                <a:latin typeface="Lucida Console" panose="020B0609040504020204" pitchFamily="49" charset="0"/>
              </a:rPr>
              <a:t>   </a:t>
            </a:r>
            <a:r>
              <a:rPr lang="en-US" sz="1600" dirty="0" err="1" smtClean="0">
                <a:latin typeface="Lucida Console" panose="020B0609040504020204" pitchFamily="49" charset="0"/>
              </a:rPr>
              <a:t>const</a:t>
            </a:r>
            <a:r>
              <a:rPr lang="en-US" sz="1600" dirty="0" smtClean="0">
                <a:latin typeface="Lucida Console" panose="020B0609040504020204" pitchFamily="49" charset="0"/>
              </a:rPr>
              <a:t> </a:t>
            </a:r>
            <a:r>
              <a:rPr lang="en-US" sz="1600" dirty="0" err="1">
                <a:latin typeface="Lucida Console" panose="020B0609040504020204" pitchFamily="49" charset="0"/>
              </a:rPr>
              <a:t>int</a:t>
            </a:r>
            <a:r>
              <a:rPr lang="en-US" sz="1600" dirty="0">
                <a:latin typeface="Lucida Console" panose="020B0609040504020204" pitchFamily="49" charset="0"/>
              </a:rPr>
              <a:t>* y = </a:t>
            </a:r>
            <a:r>
              <a:rPr lang="en-US" sz="1600" dirty="0" err="1">
                <a:latin typeface="Lucida Console" panose="020B0609040504020204" pitchFamily="49" charset="0"/>
              </a:rPr>
              <a:t>arrs</a:t>
            </a:r>
            <a:r>
              <a:rPr lang="en-US" sz="1600" dirty="0">
                <a:latin typeface="Lucida Console" panose="020B0609040504020204" pitchFamily="49" charset="0"/>
              </a:rPr>
              <a:t> + </a:t>
            </a:r>
            <a:r>
              <a:rPr lang="en-US" sz="1600" dirty="0" smtClean="0">
                <a:latin typeface="Lucida Console" panose="020B0609040504020204" pitchFamily="49" charset="0"/>
              </a:rPr>
              <a:t>10;</a:t>
            </a:r>
            <a:endParaRPr lang="en-US" sz="1600" dirty="0">
              <a:latin typeface="Lucida Console" panose="020B0609040504020204" pitchFamily="49" charset="0"/>
            </a:endParaRPr>
          </a:p>
          <a:p>
            <a:r>
              <a:rPr lang="en-US" sz="1600" dirty="0" smtClean="0">
                <a:latin typeface="Lucida Console" panose="020B0609040504020204" pitchFamily="49" charset="0"/>
              </a:rPr>
              <a:t> </a:t>
            </a:r>
            <a:r>
              <a:rPr lang="en-US" sz="1600" dirty="0">
                <a:latin typeface="Lucida Console" panose="020B0609040504020204" pitchFamily="49" charset="0"/>
              </a:rPr>
              <a:t>}</a:t>
            </a:r>
          </a:p>
        </p:txBody>
      </p:sp>
      <p:sp>
        <p:nvSpPr>
          <p:cNvPr id="11" name="Rectangle 10"/>
          <p:cNvSpPr/>
          <p:nvPr/>
        </p:nvSpPr>
        <p:spPr>
          <a:xfrm>
            <a:off x="6041852" y="1404310"/>
            <a:ext cx="2282997" cy="338554"/>
          </a:xfrm>
          <a:prstGeom prst="rect">
            <a:avLst/>
          </a:prstGeom>
        </p:spPr>
        <p:txBody>
          <a:bodyPr wrap="none">
            <a:spAutoFit/>
          </a:bodyPr>
          <a:lstStyle/>
          <a:p>
            <a:r>
              <a:rPr lang="en-US" sz="1600" dirty="0">
                <a:latin typeface="Lucida Console" panose="020B0609040504020204" pitchFamily="49" charset="0"/>
              </a:rPr>
              <a:t> </a:t>
            </a:r>
            <a:r>
              <a:rPr lang="en-US" sz="1600" dirty="0" err="1">
                <a:latin typeface="Lucida Console" panose="020B0609040504020204" pitchFamily="49" charset="0"/>
              </a:rPr>
              <a:t>int</a:t>
            </a:r>
            <a:r>
              <a:rPr lang="en-US" sz="1600" dirty="0">
                <a:latin typeface="Lucida Console" panose="020B0609040504020204" pitchFamily="49" charset="0"/>
              </a:rPr>
              <a:t> y = 1 &lt;&lt; -1;</a:t>
            </a:r>
          </a:p>
        </p:txBody>
      </p:sp>
      <p:sp>
        <p:nvSpPr>
          <p:cNvPr id="13" name="Rectangle 12"/>
          <p:cNvSpPr/>
          <p:nvPr/>
        </p:nvSpPr>
        <p:spPr>
          <a:xfrm>
            <a:off x="1799707" y="4264680"/>
            <a:ext cx="5000453" cy="830997"/>
          </a:xfrm>
          <a:prstGeom prst="rect">
            <a:avLst/>
          </a:prstGeom>
        </p:spPr>
        <p:txBody>
          <a:bodyPr wrap="square">
            <a:spAutoFit/>
          </a:bodyPr>
          <a:lstStyle/>
          <a:p>
            <a:r>
              <a:rPr lang="fr-FR" sz="1600" dirty="0" err="1" smtClean="0">
                <a:latin typeface="Lucida Console" panose="020B0609040504020204" pitchFamily="49" charset="0"/>
              </a:rPr>
              <a:t>int</a:t>
            </a:r>
            <a:r>
              <a:rPr lang="fr-FR" sz="1600" dirty="0" smtClean="0">
                <a:latin typeface="Lucida Console" panose="020B0609040504020204" pitchFamily="49" charset="0"/>
              </a:rPr>
              <a:t> </a:t>
            </a:r>
            <a:r>
              <a:rPr lang="fr-FR" sz="1600" dirty="0">
                <a:latin typeface="Lucida Console" panose="020B0609040504020204" pitchFamily="49" charset="0"/>
              </a:rPr>
              <a:t>x=1;</a:t>
            </a:r>
          </a:p>
          <a:p>
            <a:r>
              <a:rPr lang="fr-FR" sz="1600" dirty="0" smtClean="0">
                <a:latin typeface="Lucida Console" panose="020B0609040504020204" pitchFamily="49" charset="0"/>
              </a:rPr>
              <a:t>char </a:t>
            </a:r>
            <a:r>
              <a:rPr lang="fr-FR" sz="1600" dirty="0">
                <a:latin typeface="Lucida Console" panose="020B0609040504020204" pitchFamily="49" charset="0"/>
              </a:rPr>
              <a:t>*c=</a:t>
            </a:r>
            <a:r>
              <a:rPr lang="fr-FR" sz="1600" dirty="0" err="1">
                <a:latin typeface="Lucida Console" panose="020B0609040504020204" pitchFamily="49" charset="0"/>
              </a:rPr>
              <a:t>reinterpret_cast</a:t>
            </a:r>
            <a:r>
              <a:rPr lang="fr-FR" sz="1600" dirty="0">
                <a:latin typeface="Lucida Console" panose="020B0609040504020204" pitchFamily="49" charset="0"/>
              </a:rPr>
              <a:t>&lt;char*&gt;(&amp;x);</a:t>
            </a:r>
          </a:p>
          <a:p>
            <a:r>
              <a:rPr lang="fr-FR" sz="1600" dirty="0" smtClean="0">
                <a:latin typeface="Lucida Console" panose="020B0609040504020204" pitchFamily="49" charset="0"/>
              </a:rPr>
              <a:t>x </a:t>
            </a:r>
            <a:r>
              <a:rPr lang="fr-FR" sz="1600" dirty="0">
                <a:latin typeface="Lucida Console" panose="020B0609040504020204" pitchFamily="49" charset="0"/>
              </a:rPr>
              <a:t>= *c;</a:t>
            </a:r>
            <a:endParaRPr lang="en-US" sz="1600" dirty="0">
              <a:latin typeface="Lucida Console" panose="020B0609040504020204" pitchFamily="49" charset="0"/>
            </a:endParaRPr>
          </a:p>
        </p:txBody>
      </p:sp>
      <p:sp>
        <p:nvSpPr>
          <p:cNvPr id="14" name="Rectangle 13"/>
          <p:cNvSpPr/>
          <p:nvPr/>
        </p:nvSpPr>
        <p:spPr>
          <a:xfrm>
            <a:off x="4112337" y="2086793"/>
            <a:ext cx="4212512" cy="1323439"/>
          </a:xfrm>
          <a:prstGeom prst="rect">
            <a:avLst/>
          </a:prstGeom>
        </p:spPr>
        <p:txBody>
          <a:bodyPr wrap="square">
            <a:spAutoFit/>
          </a:bodyPr>
          <a:lstStyle/>
          <a:p>
            <a:r>
              <a:rPr lang="en-US" sz="1600" dirty="0" smtClean="0">
                <a:latin typeface="Lucida Console" panose="020B0609040504020204" pitchFamily="49" charset="0"/>
              </a:rPr>
              <a:t>void </a:t>
            </a:r>
            <a:r>
              <a:rPr lang="en-US" sz="1600" dirty="0">
                <a:latin typeface="Lucida Console" panose="020B0609040504020204" pitchFamily="49" charset="0"/>
              </a:rPr>
              <a:t>f() {</a:t>
            </a:r>
          </a:p>
          <a:p>
            <a:r>
              <a:rPr lang="en-US" sz="1600" dirty="0" smtClean="0">
                <a:latin typeface="Lucida Console" panose="020B0609040504020204" pitchFamily="49" charset="0"/>
              </a:rPr>
              <a:t> volatile </a:t>
            </a:r>
            <a:r>
              <a:rPr lang="en-US" sz="1600" dirty="0" err="1">
                <a:latin typeface="Lucida Console" panose="020B0609040504020204" pitchFamily="49" charset="0"/>
              </a:rPr>
              <a:t>int</a:t>
            </a:r>
            <a:r>
              <a:rPr lang="en-US" sz="1600" dirty="0">
                <a:latin typeface="Lucida Console" panose="020B0609040504020204" pitchFamily="49" charset="0"/>
              </a:rPr>
              <a:t> x=0;</a:t>
            </a:r>
          </a:p>
          <a:p>
            <a:r>
              <a:rPr lang="en-US" sz="1600" dirty="0" smtClean="0">
                <a:latin typeface="Lucida Console" panose="020B0609040504020204" pitchFamily="49" charset="0"/>
              </a:rPr>
              <a:t> </a:t>
            </a:r>
            <a:r>
              <a:rPr lang="en-US" sz="1600" dirty="0" err="1" smtClean="0">
                <a:latin typeface="Lucida Console" panose="020B0609040504020204" pitchFamily="49" charset="0"/>
              </a:rPr>
              <a:t>int</a:t>
            </a:r>
            <a:r>
              <a:rPr lang="en-US" sz="1600" dirty="0" smtClean="0">
                <a:latin typeface="Lucida Console" panose="020B0609040504020204" pitchFamily="49" charset="0"/>
              </a:rPr>
              <a:t> </a:t>
            </a:r>
            <a:r>
              <a:rPr lang="en-US" sz="1600" dirty="0">
                <a:latin typeface="Lucida Console" panose="020B0609040504020204" pitchFamily="49" charset="0"/>
              </a:rPr>
              <a:t>&amp;y=</a:t>
            </a:r>
            <a:r>
              <a:rPr lang="en-US" sz="1600" dirty="0" err="1">
                <a:latin typeface="Lucida Console" panose="020B0609040504020204" pitchFamily="49" charset="0"/>
              </a:rPr>
              <a:t>const_cast</a:t>
            </a:r>
            <a:r>
              <a:rPr lang="en-US" sz="1600" dirty="0">
                <a:latin typeface="Lucida Console" panose="020B0609040504020204" pitchFamily="49" charset="0"/>
              </a:rPr>
              <a:t>&lt;</a:t>
            </a:r>
            <a:r>
              <a:rPr lang="en-US" sz="1600" dirty="0" err="1">
                <a:latin typeface="Lucida Console" panose="020B0609040504020204" pitchFamily="49" charset="0"/>
              </a:rPr>
              <a:t>int</a:t>
            </a:r>
            <a:r>
              <a:rPr lang="en-US" sz="1600" dirty="0">
                <a:latin typeface="Lucida Console" panose="020B0609040504020204" pitchFamily="49" charset="0"/>
              </a:rPr>
              <a:t>&amp;&gt;(x);</a:t>
            </a:r>
          </a:p>
          <a:p>
            <a:r>
              <a:rPr lang="en-US" sz="1600" dirty="0" smtClean="0">
                <a:latin typeface="Lucida Console" panose="020B0609040504020204" pitchFamily="49" charset="0"/>
              </a:rPr>
              <a:t> </a:t>
            </a:r>
            <a:r>
              <a:rPr lang="en-US" sz="1600" dirty="0" err="1" smtClean="0">
                <a:latin typeface="Lucida Console" panose="020B0609040504020204" pitchFamily="49" charset="0"/>
              </a:rPr>
              <a:t>std</a:t>
            </a:r>
            <a:r>
              <a:rPr lang="en-US" sz="1600" dirty="0">
                <a:latin typeface="Lucida Console" panose="020B0609040504020204" pitchFamily="49" charset="0"/>
              </a:rPr>
              <a:t>::</a:t>
            </a:r>
            <a:r>
              <a:rPr lang="en-US" sz="1600" dirty="0" err="1">
                <a:latin typeface="Lucida Console" panose="020B0609040504020204" pitchFamily="49" charset="0"/>
              </a:rPr>
              <a:t>cout</a:t>
            </a:r>
            <a:r>
              <a:rPr lang="en-US" sz="1600" dirty="0">
                <a:latin typeface="Lucida Console" panose="020B0609040504020204" pitchFamily="49" charset="0"/>
              </a:rPr>
              <a:t> &lt;&lt; y;</a:t>
            </a:r>
          </a:p>
          <a:p>
            <a:r>
              <a:rPr lang="en-US" sz="1600" dirty="0" smtClean="0">
                <a:latin typeface="Lucida Console" panose="020B0609040504020204" pitchFamily="49" charset="0"/>
              </a:rPr>
              <a:t> }</a:t>
            </a:r>
            <a:endParaRPr lang="en-US" sz="1600" dirty="0">
              <a:latin typeface="Lucida Console" panose="020B0609040504020204" pitchFamily="49" charset="0"/>
            </a:endParaRPr>
          </a:p>
        </p:txBody>
      </p:sp>
      <p:sp>
        <p:nvSpPr>
          <p:cNvPr id="15" name="Rectangle 14"/>
          <p:cNvSpPr/>
          <p:nvPr/>
        </p:nvSpPr>
        <p:spPr>
          <a:xfrm>
            <a:off x="1353078" y="2371326"/>
            <a:ext cx="2514600" cy="1323439"/>
          </a:xfrm>
          <a:prstGeom prst="rect">
            <a:avLst/>
          </a:prstGeom>
        </p:spPr>
        <p:txBody>
          <a:bodyPr wrap="square">
            <a:spAutoFit/>
          </a:bodyPr>
          <a:lstStyle/>
          <a:p>
            <a:r>
              <a:rPr lang="en-US" sz="1600" dirty="0" err="1" smtClean="0">
                <a:latin typeface="Lucida Console" panose="020B0609040504020204" pitchFamily="49" charset="0"/>
              </a:rPr>
              <a:t>struct</a:t>
            </a:r>
            <a:r>
              <a:rPr lang="en-US" sz="1600" dirty="0" smtClean="0">
                <a:latin typeface="Lucida Console" panose="020B0609040504020204" pitchFamily="49" charset="0"/>
              </a:rPr>
              <a:t> </a:t>
            </a:r>
            <a:r>
              <a:rPr lang="en-US" sz="1600" dirty="0">
                <a:latin typeface="Lucida Console" panose="020B0609040504020204" pitchFamily="49" charset="0"/>
              </a:rPr>
              <a:t>X {};</a:t>
            </a:r>
          </a:p>
          <a:p>
            <a:r>
              <a:rPr lang="en-US" sz="1600" dirty="0" smtClean="0">
                <a:latin typeface="Lucida Console" panose="020B0609040504020204" pitchFamily="49" charset="0"/>
              </a:rPr>
              <a:t>void </a:t>
            </a:r>
            <a:r>
              <a:rPr lang="en-US" sz="1600" dirty="0">
                <a:latin typeface="Lucida Console" panose="020B0609040504020204" pitchFamily="49" charset="0"/>
              </a:rPr>
              <a:t>f() {</a:t>
            </a:r>
          </a:p>
          <a:p>
            <a:r>
              <a:rPr lang="en-US" sz="1600" dirty="0" smtClean="0">
                <a:latin typeface="Lucida Console" panose="020B0609040504020204" pitchFamily="49" charset="0"/>
              </a:rPr>
              <a:t> X </a:t>
            </a:r>
            <a:r>
              <a:rPr lang="en-US" sz="1600" dirty="0">
                <a:latin typeface="Lucida Console" panose="020B0609040504020204" pitchFamily="49" charset="0"/>
              </a:rPr>
              <a:t>*x=</a:t>
            </a:r>
            <a:r>
              <a:rPr lang="en-US" sz="1600" dirty="0" err="1">
                <a:latin typeface="Lucida Console" panose="020B0609040504020204" pitchFamily="49" charset="0"/>
              </a:rPr>
              <a:t>nullptr</a:t>
            </a:r>
            <a:r>
              <a:rPr lang="en-US" sz="1600" dirty="0">
                <a:latin typeface="Lucida Console" panose="020B0609040504020204" pitchFamily="49" charset="0"/>
              </a:rPr>
              <a:t>;</a:t>
            </a:r>
          </a:p>
          <a:p>
            <a:r>
              <a:rPr lang="en-US" sz="1600" dirty="0" smtClean="0">
                <a:latin typeface="Lucida Console" panose="020B0609040504020204" pitchFamily="49" charset="0"/>
              </a:rPr>
              <a:t> x-</a:t>
            </a:r>
            <a:r>
              <a:rPr lang="en-US" sz="1600" dirty="0">
                <a:latin typeface="Lucida Console" panose="020B0609040504020204" pitchFamily="49" charset="0"/>
              </a:rPr>
              <a:t>&gt;~X();</a:t>
            </a:r>
          </a:p>
          <a:p>
            <a:r>
              <a:rPr lang="en-US" sz="1600" dirty="0" smtClean="0">
                <a:latin typeface="Lucida Console" panose="020B0609040504020204" pitchFamily="49" charset="0"/>
              </a:rPr>
              <a:t>}</a:t>
            </a:r>
            <a:endParaRPr lang="en-US" sz="1600" dirty="0">
              <a:latin typeface="Lucida Console" panose="020B0609040504020204" pitchFamily="49" charset="0"/>
            </a:endParaRPr>
          </a:p>
        </p:txBody>
      </p:sp>
    </p:spTree>
    <p:extLst>
      <p:ext uri="{BB962C8B-B14F-4D97-AF65-F5344CB8AC3E}">
        <p14:creationId xmlns:p14="http://schemas.microsoft.com/office/powerpoint/2010/main" val="2111387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352136" cy="461665"/>
          </a:xfrm>
          <a:prstGeom prst="rect">
            <a:avLst/>
          </a:prstGeom>
          <a:noFill/>
        </p:spPr>
        <p:txBody>
          <a:bodyPr wrap="none" rtlCol="0">
            <a:spAutoFit/>
          </a:bodyPr>
          <a:lstStyle/>
          <a:p>
            <a:r>
              <a:rPr lang="en-US" sz="2400" dirty="0" smtClean="0"/>
              <a:t>Can you avoid them? Yes.</a:t>
            </a:r>
            <a:endParaRPr lang="en-US" sz="2400" dirty="0"/>
          </a:p>
        </p:txBody>
      </p:sp>
      <p:sp>
        <p:nvSpPr>
          <p:cNvPr id="4" name="TextBox 3"/>
          <p:cNvSpPr txBox="1"/>
          <p:nvPr/>
        </p:nvSpPr>
        <p:spPr>
          <a:xfrm>
            <a:off x="1136822" y="1392195"/>
            <a:ext cx="2461700" cy="2862322"/>
          </a:xfrm>
          <a:prstGeom prst="rect">
            <a:avLst/>
          </a:prstGeom>
          <a:noFill/>
        </p:spPr>
        <p:txBody>
          <a:bodyPr wrap="none" rtlCol="0">
            <a:spAutoFit/>
          </a:bodyPr>
          <a:lstStyle/>
          <a:p>
            <a:pPr marL="285750" indent="-285750">
              <a:buFont typeface="Arial" panose="020B0604020202020204" pitchFamily="34" charset="0"/>
              <a:buChar char="•"/>
            </a:pPr>
            <a:r>
              <a:rPr lang="en-US" dirty="0" smtClean="0"/>
              <a:t>Education</a:t>
            </a:r>
          </a:p>
          <a:p>
            <a:pPr marL="285750" indent="-285750">
              <a:buFont typeface="Arial" panose="020B0604020202020204" pitchFamily="34" charset="0"/>
              <a:buChar char="•"/>
            </a:pPr>
            <a:r>
              <a:rPr lang="en-US" dirty="0" smtClean="0"/>
              <a:t>Coding standards</a:t>
            </a:r>
          </a:p>
          <a:p>
            <a:pPr marL="285750" indent="-285750">
              <a:buFont typeface="Arial" panose="020B0604020202020204" pitchFamily="34" charset="0"/>
              <a:buChar char="•"/>
            </a:pPr>
            <a:r>
              <a:rPr lang="en-US" dirty="0" smtClean="0"/>
              <a:t>Compiler warnings</a:t>
            </a:r>
          </a:p>
          <a:p>
            <a:pPr marL="285750" indent="-285750">
              <a:buFont typeface="Arial" panose="020B0604020202020204" pitchFamily="34" charset="0"/>
              <a:buChar char="•"/>
            </a:pPr>
            <a:r>
              <a:rPr lang="en-US" dirty="0" smtClean="0"/>
              <a:t>Static analyzers</a:t>
            </a:r>
          </a:p>
          <a:p>
            <a:pPr marL="285750" indent="-285750">
              <a:buFont typeface="Arial" panose="020B0604020202020204" pitchFamily="34" charset="0"/>
              <a:buChar char="•"/>
            </a:pPr>
            <a:r>
              <a:rPr lang="en-US" dirty="0" smtClean="0"/>
              <a:t>Dynamic analyzers</a:t>
            </a:r>
          </a:p>
          <a:p>
            <a:pPr marL="285750" indent="-285750">
              <a:buFont typeface="Arial" panose="020B0604020202020204" pitchFamily="34" charset="0"/>
              <a:buChar char="•"/>
            </a:pPr>
            <a:r>
              <a:rPr lang="en-US" dirty="0" smtClean="0"/>
              <a:t>Profilers</a:t>
            </a:r>
          </a:p>
          <a:p>
            <a:pPr marL="285750" indent="-285750">
              <a:buFont typeface="Arial" panose="020B0604020202020204" pitchFamily="34" charset="0"/>
              <a:buChar char="•"/>
            </a:pPr>
            <a:r>
              <a:rPr lang="en-US" dirty="0" smtClean="0"/>
              <a:t>Unit tests</a:t>
            </a:r>
          </a:p>
          <a:p>
            <a:pPr marL="285750" indent="-285750">
              <a:buFont typeface="Arial" panose="020B0604020202020204" pitchFamily="34" charset="0"/>
              <a:buChar char="•"/>
            </a:pPr>
            <a:r>
              <a:rPr lang="en-US" dirty="0" smtClean="0"/>
              <a:t>Integration tests</a:t>
            </a:r>
          </a:p>
          <a:p>
            <a:pPr marL="285750" indent="-285750">
              <a:buFont typeface="Arial" panose="020B0604020202020204" pitchFamily="34" charset="0"/>
              <a:buChar char="•"/>
            </a:pPr>
            <a:r>
              <a:rPr lang="en-US" dirty="0" smtClean="0"/>
              <a:t>Manual testing</a:t>
            </a:r>
          </a:p>
          <a:p>
            <a:pPr marL="285750" indent="-285750">
              <a:buFont typeface="Arial" panose="020B0604020202020204" pitchFamily="34" charset="0"/>
              <a:buChar char="•"/>
            </a:pPr>
            <a:r>
              <a:rPr lang="en-US" dirty="0" smtClean="0"/>
              <a:t>Customer complaints</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2549331907"/>
              </p:ext>
            </p:extLst>
          </p:nvPr>
        </p:nvGraphicFramePr>
        <p:xfrm>
          <a:off x="5981185" y="2478102"/>
          <a:ext cx="4991101" cy="34766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6311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423467" cy="461665"/>
          </a:xfrm>
          <a:prstGeom prst="rect">
            <a:avLst/>
          </a:prstGeom>
          <a:noFill/>
        </p:spPr>
        <p:txBody>
          <a:bodyPr wrap="none" rtlCol="0">
            <a:spAutoFit/>
          </a:bodyPr>
          <a:lstStyle/>
          <a:p>
            <a:r>
              <a:rPr lang="en-US" sz="2400" dirty="0" smtClean="0"/>
              <a:t>Education</a:t>
            </a:r>
            <a:endParaRPr lang="en-US" sz="2400" dirty="0"/>
          </a:p>
        </p:txBody>
      </p:sp>
      <p:sp>
        <p:nvSpPr>
          <p:cNvPr id="4" name="TextBox 3"/>
          <p:cNvSpPr txBox="1"/>
          <p:nvPr/>
        </p:nvSpPr>
        <p:spPr>
          <a:xfrm>
            <a:off x="1136822" y="1392195"/>
            <a:ext cx="8122508"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a:t>The Design and Evolution of C</a:t>
            </a:r>
            <a:r>
              <a:rPr lang="en-US" b="1" dirty="0" smtClean="0"/>
              <a:t>++ </a:t>
            </a:r>
            <a:r>
              <a:rPr lang="en-US" dirty="0" smtClean="0"/>
              <a:t>Bjarne </a:t>
            </a:r>
            <a:r>
              <a:rPr lang="en-US" dirty="0" err="1" smtClean="0"/>
              <a:t>Stroustrup</a:t>
            </a:r>
            <a:r>
              <a:rPr lang="en-US" b="1" dirty="0" smtClean="0"/>
              <a:t> </a:t>
            </a:r>
            <a:endParaRPr lang="en-US" dirty="0" smtClean="0"/>
          </a:p>
          <a:p>
            <a:pPr marL="285750" indent="-285750">
              <a:spcAft>
                <a:spcPts val="600"/>
              </a:spcAft>
              <a:buFont typeface="Arial" panose="020B0604020202020204" pitchFamily="34" charset="0"/>
              <a:buChar char="•"/>
            </a:pPr>
            <a:r>
              <a:rPr lang="en-US" b="1" dirty="0"/>
              <a:t>Effective Modern C</a:t>
            </a:r>
            <a:r>
              <a:rPr lang="en-US" b="1" dirty="0" smtClean="0"/>
              <a:t>++ </a:t>
            </a:r>
            <a:r>
              <a:rPr lang="en-US" dirty="0" smtClean="0"/>
              <a:t>(C++, More C++, STL) Scott Meyers*</a:t>
            </a:r>
          </a:p>
          <a:p>
            <a:pPr marL="285750" indent="-285750">
              <a:spcAft>
                <a:spcPts val="600"/>
              </a:spcAft>
              <a:buFont typeface="Arial" panose="020B0604020202020204" pitchFamily="34" charset="0"/>
              <a:buChar char="•"/>
            </a:pPr>
            <a:r>
              <a:rPr lang="en-US" b="1" dirty="0" smtClean="0"/>
              <a:t>Exceptional C++</a:t>
            </a:r>
            <a:r>
              <a:rPr lang="en-US" dirty="0" smtClean="0"/>
              <a:t> (More C++, Style) </a:t>
            </a:r>
            <a:r>
              <a:rPr lang="en-US" dirty="0"/>
              <a:t>H</a:t>
            </a:r>
            <a:r>
              <a:rPr lang="en-US" dirty="0" smtClean="0"/>
              <a:t>erb Sutter</a:t>
            </a:r>
          </a:p>
          <a:p>
            <a:pPr marL="285750" indent="-285750">
              <a:spcAft>
                <a:spcPts val="600"/>
              </a:spcAft>
              <a:buFont typeface="Arial" panose="020B0604020202020204" pitchFamily="34" charset="0"/>
              <a:buChar char="•"/>
            </a:pPr>
            <a:r>
              <a:rPr lang="en-US" b="1" dirty="0" smtClean="0"/>
              <a:t>Modern C++ Design</a:t>
            </a:r>
            <a:r>
              <a:rPr lang="en-US" dirty="0" smtClean="0"/>
              <a:t> Andrei </a:t>
            </a:r>
            <a:r>
              <a:rPr lang="en-US" dirty="0" err="1" smtClean="0"/>
              <a:t>Alexandrescu</a:t>
            </a:r>
            <a:endParaRPr lang="en-US" dirty="0" smtClean="0"/>
          </a:p>
          <a:p>
            <a:pPr marL="285750" indent="-285750">
              <a:spcAft>
                <a:spcPts val="600"/>
              </a:spcAft>
              <a:buFont typeface="Arial" panose="020B0604020202020204" pitchFamily="34" charset="0"/>
              <a:buChar char="•"/>
            </a:pPr>
            <a:r>
              <a:rPr lang="en-US" b="1" dirty="0"/>
              <a:t>From Mathematics to Generic </a:t>
            </a:r>
            <a:r>
              <a:rPr lang="en-US" b="1" dirty="0" smtClean="0"/>
              <a:t>Programming </a:t>
            </a:r>
            <a:r>
              <a:rPr lang="en-US" dirty="0" smtClean="0"/>
              <a:t>Alexander </a:t>
            </a:r>
            <a:r>
              <a:rPr lang="en-US" dirty="0" err="1" smtClean="0"/>
              <a:t>Stepanov</a:t>
            </a:r>
            <a:r>
              <a:rPr lang="en-US" dirty="0" smtClean="0"/>
              <a:t>, Daniel E. Rose</a:t>
            </a:r>
          </a:p>
          <a:p>
            <a:pPr marL="285750" indent="-285750">
              <a:spcAft>
                <a:spcPts val="600"/>
              </a:spcAft>
              <a:buFont typeface="Arial" panose="020B0604020202020204" pitchFamily="34" charset="0"/>
              <a:buChar char="•"/>
            </a:pPr>
            <a:r>
              <a:rPr lang="en-US" b="1" dirty="0" smtClean="0"/>
              <a:t>Secure Coding </a:t>
            </a:r>
            <a:r>
              <a:rPr lang="en-US" b="1" dirty="0"/>
              <a:t>in </a:t>
            </a:r>
            <a:r>
              <a:rPr lang="en-US" b="1" dirty="0" smtClean="0"/>
              <a:t>C </a:t>
            </a:r>
            <a:r>
              <a:rPr lang="en-US" b="1" dirty="0"/>
              <a:t>and </a:t>
            </a:r>
            <a:r>
              <a:rPr lang="en-US" b="1" dirty="0" smtClean="0"/>
              <a:t>C++</a:t>
            </a:r>
            <a:r>
              <a:rPr lang="en-US" dirty="0" smtClean="0"/>
              <a:t> Robert C. </a:t>
            </a:r>
            <a:r>
              <a:rPr lang="en-US" dirty="0" err="1" smtClean="0"/>
              <a:t>Seacord</a:t>
            </a:r>
            <a:endParaRPr lang="en-US" dirty="0" smtClean="0"/>
          </a:p>
          <a:p>
            <a:pPr marL="285750" indent="-285750">
              <a:spcAft>
                <a:spcPts val="600"/>
              </a:spcAft>
              <a:buFont typeface="Arial" panose="020B0604020202020204" pitchFamily="34" charset="0"/>
              <a:buChar char="•"/>
            </a:pPr>
            <a:r>
              <a:rPr lang="en-US" b="1" dirty="0"/>
              <a:t>Optimizing software in C</a:t>
            </a:r>
            <a:r>
              <a:rPr lang="en-US" b="1" dirty="0" smtClean="0"/>
              <a:t>++ </a:t>
            </a:r>
            <a:r>
              <a:rPr lang="en-US" dirty="0" err="1" smtClean="0"/>
              <a:t>Agner</a:t>
            </a:r>
            <a:r>
              <a:rPr lang="en-US" dirty="0" smtClean="0"/>
              <a:t> Fog </a:t>
            </a:r>
            <a:r>
              <a:rPr lang="en-US" dirty="0">
                <a:hlinkClick r:id="rId2"/>
              </a:rPr>
              <a:t>https://www.agner.org/optimize/optimizing_cpp.pdf</a:t>
            </a:r>
            <a:endParaRPr lang="en-US" dirty="0"/>
          </a:p>
        </p:txBody>
      </p:sp>
      <p:sp>
        <p:nvSpPr>
          <p:cNvPr id="3" name="Rectangle 2"/>
          <p:cNvSpPr/>
          <p:nvPr/>
        </p:nvSpPr>
        <p:spPr>
          <a:xfrm>
            <a:off x="4171760" y="5674495"/>
            <a:ext cx="7153112" cy="369332"/>
          </a:xfrm>
          <a:prstGeom prst="rect">
            <a:avLst/>
          </a:prstGeom>
        </p:spPr>
        <p:txBody>
          <a:bodyPr wrap="none">
            <a:spAutoFit/>
          </a:bodyPr>
          <a:lstStyle/>
          <a:p>
            <a:r>
              <a:rPr lang="en-US" dirty="0" smtClean="0"/>
              <a:t>* - let it be your homework: watch </a:t>
            </a:r>
            <a:r>
              <a:rPr lang="en-US" dirty="0" smtClean="0">
                <a:hlinkClick r:id="rId3"/>
              </a:rPr>
              <a:t>The Last Thing D Needs</a:t>
            </a:r>
            <a:r>
              <a:rPr lang="en-US" dirty="0" smtClean="0"/>
              <a:t> by Scott Meyers</a:t>
            </a:r>
            <a:endParaRPr lang="en-US" dirty="0"/>
          </a:p>
        </p:txBody>
      </p:sp>
    </p:spTree>
    <p:extLst>
      <p:ext uri="{BB962C8B-B14F-4D97-AF65-F5344CB8AC3E}">
        <p14:creationId xmlns:p14="http://schemas.microsoft.com/office/powerpoint/2010/main" val="3028193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337243" cy="461665"/>
          </a:xfrm>
          <a:prstGeom prst="rect">
            <a:avLst/>
          </a:prstGeom>
          <a:noFill/>
        </p:spPr>
        <p:txBody>
          <a:bodyPr wrap="none" rtlCol="0">
            <a:spAutoFit/>
          </a:bodyPr>
          <a:lstStyle/>
          <a:p>
            <a:r>
              <a:rPr lang="en-US" sz="2400" dirty="0" smtClean="0"/>
              <a:t>Coding standards</a:t>
            </a:r>
            <a:endParaRPr lang="en-US" sz="2400" dirty="0"/>
          </a:p>
        </p:txBody>
      </p:sp>
      <p:sp>
        <p:nvSpPr>
          <p:cNvPr id="4" name="TextBox 3"/>
          <p:cNvSpPr txBox="1"/>
          <p:nvPr/>
        </p:nvSpPr>
        <p:spPr>
          <a:xfrm>
            <a:off x="1136821" y="1392195"/>
            <a:ext cx="10486767" cy="492442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smtClean="0"/>
              <a:t>C++ Core Guidelines </a:t>
            </a:r>
            <a:r>
              <a:rPr lang="en-US" dirty="0">
                <a:hlinkClick r:id="rId2"/>
              </a:rPr>
              <a:t>https://</a:t>
            </a:r>
            <a:r>
              <a:rPr lang="en-US" dirty="0" smtClean="0">
                <a:hlinkClick r:id="rId2"/>
              </a:rPr>
              <a:t>github.com/isocpp/CppCoreGuidelines/blob/master/CppCoreGuidelines.md</a:t>
            </a:r>
            <a:endParaRPr lang="en-US" dirty="0" smtClean="0"/>
          </a:p>
          <a:p>
            <a:pPr marL="285750" indent="-285750">
              <a:spcAft>
                <a:spcPts val="1200"/>
              </a:spcAft>
              <a:buFont typeface="Arial" panose="020B0604020202020204" pitchFamily="34" charset="0"/>
              <a:buChar char="•"/>
            </a:pPr>
            <a:r>
              <a:rPr lang="en-US" b="1" dirty="0" smtClean="0"/>
              <a:t>AUTOSAR Guidelines for the use of the C++ language in critical and safety-related systems </a:t>
            </a:r>
            <a:r>
              <a:rPr lang="en-US" dirty="0">
                <a:hlinkClick r:id="rId3"/>
              </a:rPr>
              <a:t>https://www.autosar.org/fileadmin/user_upload/standards/adaptive/17-03/AUTOSAR_RS_CPP14Guidelines.pdf</a:t>
            </a:r>
            <a:endParaRPr lang="en-US" b="1" dirty="0" smtClean="0"/>
          </a:p>
          <a:p>
            <a:pPr marL="285750" indent="-285750">
              <a:spcAft>
                <a:spcPts val="1200"/>
              </a:spcAft>
              <a:buFont typeface="Arial" panose="020B0604020202020204" pitchFamily="34" charset="0"/>
              <a:buChar char="•"/>
            </a:pPr>
            <a:r>
              <a:rPr lang="en-US" b="1" dirty="0" smtClean="0"/>
              <a:t>HIC++ 4.0 </a:t>
            </a:r>
            <a:r>
              <a:rPr lang="en-US" dirty="0" smtClean="0"/>
              <a:t>by Perforce </a:t>
            </a:r>
            <a:r>
              <a:rPr lang="en-US" dirty="0">
                <a:hlinkClick r:id="rId4"/>
              </a:rPr>
              <a:t>https://www.perforce.com/blog/qac/high-integrity-cpp-hicpp</a:t>
            </a:r>
            <a:r>
              <a:rPr lang="en-US" dirty="0" smtClean="0"/>
              <a:t> </a:t>
            </a:r>
          </a:p>
          <a:p>
            <a:pPr marL="285750" indent="-285750">
              <a:spcAft>
                <a:spcPts val="1200"/>
              </a:spcAft>
              <a:buFont typeface="Arial" panose="020B0604020202020204" pitchFamily="34" charset="0"/>
              <a:buChar char="•"/>
            </a:pPr>
            <a:r>
              <a:rPr lang="en-US" b="1" dirty="0"/>
              <a:t>SEI CERT C++ Coding Standard </a:t>
            </a:r>
            <a:r>
              <a:rPr lang="en-US" dirty="0">
                <a:hlinkClick r:id="rId5"/>
              </a:rPr>
              <a:t>https://resources.sei.cmu.edu/library/asset-view.cfm?assetID=494932</a:t>
            </a:r>
            <a:endParaRPr lang="en-US" b="1" dirty="0"/>
          </a:p>
          <a:p>
            <a:pPr marL="285750" indent="-285750">
              <a:spcAft>
                <a:spcPts val="1200"/>
              </a:spcAft>
              <a:buFont typeface="Arial" panose="020B0604020202020204" pitchFamily="34" charset="0"/>
              <a:buChar char="•"/>
            </a:pPr>
            <a:r>
              <a:rPr lang="en-US" b="1" dirty="0" smtClean="0"/>
              <a:t>ISO/IEC </a:t>
            </a:r>
            <a:r>
              <a:rPr lang="en-US" b="1" dirty="0"/>
              <a:t>TR </a:t>
            </a:r>
            <a:r>
              <a:rPr lang="en-US" b="1" dirty="0" smtClean="0"/>
              <a:t>24772:2013 Guidance </a:t>
            </a:r>
            <a:r>
              <a:rPr lang="en-US" b="1" dirty="0"/>
              <a:t>to avoiding vulnerabilities in programming languages through language selection and </a:t>
            </a:r>
            <a:r>
              <a:rPr lang="en-US" b="1" dirty="0" smtClean="0"/>
              <a:t>use </a:t>
            </a:r>
            <a:r>
              <a:rPr lang="en-US" dirty="0">
                <a:hlinkClick r:id="rId6"/>
              </a:rPr>
              <a:t>http://www.open-std.org/jtc1/sc22/wg23/docs/ISO-IECJTC1-SC22-WG23_N0751-tr24772-1-after-pre-meeting-51-webex-20171016.pdf</a:t>
            </a:r>
            <a:endParaRPr lang="en-US" b="1" dirty="0" smtClean="0"/>
          </a:p>
          <a:p>
            <a:pPr marL="285750" indent="-285750">
              <a:spcAft>
                <a:spcPts val="1200"/>
              </a:spcAft>
              <a:buFont typeface="Arial" panose="020B0604020202020204" pitchFamily="34" charset="0"/>
              <a:buChar char="•"/>
            </a:pPr>
            <a:r>
              <a:rPr lang="en-US" b="1" dirty="0" smtClean="0"/>
              <a:t>C</a:t>
            </a:r>
            <a:r>
              <a:rPr lang="en-US" b="1" dirty="0"/>
              <a:t>++ Coding Standards: 101 Rules, Guidelines, and Best </a:t>
            </a:r>
            <a:r>
              <a:rPr lang="en-US" b="1" dirty="0" smtClean="0"/>
              <a:t>Practices</a:t>
            </a:r>
            <a:r>
              <a:rPr lang="en-US" dirty="0" smtClean="0"/>
              <a:t> Herb Sutter, Andrei </a:t>
            </a:r>
            <a:r>
              <a:rPr lang="en-US" dirty="0" err="1" smtClean="0"/>
              <a:t>Alexandrescu</a:t>
            </a:r>
            <a:endParaRPr lang="en-US" dirty="0" smtClean="0"/>
          </a:p>
          <a:p>
            <a:pPr marL="285750" indent="-285750">
              <a:spcAft>
                <a:spcPts val="1200"/>
              </a:spcAft>
              <a:buFont typeface="Arial" panose="020B0604020202020204" pitchFamily="34" charset="0"/>
              <a:buChar char="•"/>
            </a:pPr>
            <a:r>
              <a:rPr lang="en-US" b="1" dirty="0" smtClean="0"/>
              <a:t>MISRA C++ 2008</a:t>
            </a:r>
          </a:p>
          <a:p>
            <a:pPr marL="285750" indent="-285750">
              <a:spcAft>
                <a:spcPts val="1200"/>
              </a:spcAft>
              <a:buFont typeface="Arial" panose="020B0604020202020204" pitchFamily="34" charset="0"/>
              <a:buChar char="•"/>
            </a:pPr>
            <a:r>
              <a:rPr lang="en-US" b="1" dirty="0" smtClean="0"/>
              <a:t>JSF C++ (2005) </a:t>
            </a:r>
            <a:r>
              <a:rPr lang="en-US" dirty="0">
                <a:hlinkClick r:id="rId7"/>
              </a:rPr>
              <a:t>http://</a:t>
            </a:r>
            <a:r>
              <a:rPr lang="en-US" dirty="0" smtClean="0">
                <a:hlinkClick r:id="rId7"/>
              </a:rPr>
              <a:t>www.stroustrup.com/JSF-AV-rules.pdf</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54937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430858" cy="461665"/>
          </a:xfrm>
          <a:prstGeom prst="rect">
            <a:avLst/>
          </a:prstGeom>
          <a:noFill/>
        </p:spPr>
        <p:txBody>
          <a:bodyPr wrap="none" rtlCol="0">
            <a:spAutoFit/>
          </a:bodyPr>
          <a:lstStyle/>
          <a:p>
            <a:r>
              <a:rPr lang="en-US" sz="2400" dirty="0" smtClean="0"/>
              <a:t>C++ is error prone</a:t>
            </a:r>
            <a:endParaRPr lang="en-US" sz="2400" dirty="0"/>
          </a:p>
        </p:txBody>
      </p:sp>
      <p:pic>
        <p:nvPicPr>
          <p:cNvPr id="1028" name="Picture 4" descr="https://www.i-programmer.info/images/stories/News/2017/Oct/A/studydom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13" y="1005017"/>
            <a:ext cx="5836160" cy="42939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3449" y="5658240"/>
            <a:ext cx="6096000" cy="646331"/>
          </a:xfrm>
          <a:prstGeom prst="rect">
            <a:avLst/>
          </a:prstGeom>
        </p:spPr>
        <p:txBody>
          <a:bodyPr>
            <a:spAutoFit/>
          </a:bodyPr>
          <a:lstStyle/>
          <a:p>
            <a:r>
              <a:rPr lang="en-US" dirty="0">
                <a:hlinkClick r:id="rId3"/>
              </a:rPr>
              <a:t>https://www.i-programmer.info/news/98-languages/11184-which-languages-are-bug-prone.html</a:t>
            </a:r>
            <a:endParaRPr lang="en-US" dirty="0"/>
          </a:p>
        </p:txBody>
      </p:sp>
    </p:spTree>
    <p:extLst>
      <p:ext uri="{BB962C8B-B14F-4D97-AF65-F5344CB8AC3E}">
        <p14:creationId xmlns:p14="http://schemas.microsoft.com/office/powerpoint/2010/main" val="3174489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6032036" cy="461665"/>
          </a:xfrm>
          <a:prstGeom prst="rect">
            <a:avLst/>
          </a:prstGeom>
          <a:noFill/>
        </p:spPr>
        <p:txBody>
          <a:bodyPr wrap="none" rtlCol="0">
            <a:spAutoFit/>
          </a:bodyPr>
          <a:lstStyle/>
          <a:p>
            <a:r>
              <a:rPr lang="en-US" sz="2400" dirty="0" smtClean="0"/>
              <a:t>Coding standard rule example (from HIC++ 4.0)</a:t>
            </a:r>
            <a:endParaRPr lang="en-US" sz="2400" dirty="0"/>
          </a:p>
        </p:txBody>
      </p:sp>
      <p:sp>
        <p:nvSpPr>
          <p:cNvPr id="3" name="Rectangle 2"/>
          <p:cNvSpPr/>
          <p:nvPr/>
        </p:nvSpPr>
        <p:spPr>
          <a:xfrm>
            <a:off x="733167" y="1305861"/>
            <a:ext cx="4852087" cy="4801314"/>
          </a:xfrm>
          <a:prstGeom prst="rect">
            <a:avLst/>
          </a:prstGeom>
        </p:spPr>
        <p:txBody>
          <a:bodyPr wrap="square">
            <a:spAutoFit/>
          </a:bodyPr>
          <a:lstStyle/>
          <a:p>
            <a:r>
              <a:rPr lang="en-US" dirty="0"/>
              <a:t>12.4.4 </a:t>
            </a:r>
            <a:r>
              <a:rPr lang="en-US" b="1" dirty="0"/>
              <a:t>Write members in an initialization list in the order in which they are declared </a:t>
            </a:r>
            <a:endParaRPr lang="en-US" b="1" dirty="0" smtClean="0"/>
          </a:p>
          <a:p>
            <a:endParaRPr lang="en-US" dirty="0" smtClean="0"/>
          </a:p>
          <a:p>
            <a:r>
              <a:rPr lang="en-US" dirty="0" smtClean="0"/>
              <a:t>Regardless </a:t>
            </a:r>
            <a:r>
              <a:rPr lang="en-US" dirty="0"/>
              <a:t>of the order of member initializers in a initialization list, the order of initialization is always: </a:t>
            </a:r>
            <a:endParaRPr lang="en-US" dirty="0" smtClean="0"/>
          </a:p>
          <a:p>
            <a:pPr marL="285750" indent="-285750">
              <a:buFont typeface="Arial" panose="020B0604020202020204" pitchFamily="34" charset="0"/>
              <a:buChar char="•"/>
            </a:pPr>
            <a:r>
              <a:rPr lang="en-US" dirty="0" smtClean="0"/>
              <a:t>Virtual </a:t>
            </a:r>
            <a:r>
              <a:rPr lang="en-US" dirty="0"/>
              <a:t>base classes in depth and left to right order of the inheritance graph. </a:t>
            </a:r>
            <a:endParaRPr lang="en-US" dirty="0" smtClean="0"/>
          </a:p>
          <a:p>
            <a:pPr marL="285750" indent="-285750">
              <a:buFont typeface="Arial" panose="020B0604020202020204" pitchFamily="34" charset="0"/>
              <a:buChar char="•"/>
            </a:pPr>
            <a:r>
              <a:rPr lang="en-US" dirty="0" smtClean="0"/>
              <a:t>Direct </a:t>
            </a:r>
            <a:r>
              <a:rPr lang="en-US" dirty="0"/>
              <a:t>non-virtual base classes in left to right order of inheritance list. </a:t>
            </a:r>
            <a:endParaRPr lang="en-US" dirty="0" smtClean="0"/>
          </a:p>
          <a:p>
            <a:pPr marL="285750" indent="-285750">
              <a:buFont typeface="Arial" panose="020B0604020202020204" pitchFamily="34" charset="0"/>
              <a:buChar char="•"/>
            </a:pPr>
            <a:r>
              <a:rPr lang="en-US" dirty="0" smtClean="0"/>
              <a:t>Non-static </a:t>
            </a:r>
            <a:r>
              <a:rPr lang="en-US" dirty="0"/>
              <a:t>member data in order of declaration in the class definition. </a:t>
            </a:r>
            <a:endParaRPr lang="en-US" dirty="0" smtClean="0"/>
          </a:p>
          <a:p>
            <a:r>
              <a:rPr lang="en-US" dirty="0" smtClean="0"/>
              <a:t>To </a:t>
            </a:r>
            <a:r>
              <a:rPr lang="en-US" dirty="0"/>
              <a:t>avoid confusion and possible use of uninitialized data members, it is recommended that the initialization list matches the actual initialization order. </a:t>
            </a:r>
            <a:endParaRPr lang="en-US" dirty="0" smtClean="0"/>
          </a:p>
          <a:p>
            <a:r>
              <a:rPr lang="en-US" dirty="0" smtClean="0"/>
              <a:t>For </a:t>
            </a:r>
            <a:r>
              <a:rPr lang="en-US" dirty="0"/>
              <a:t>Example:</a:t>
            </a:r>
          </a:p>
        </p:txBody>
      </p:sp>
      <p:sp>
        <p:nvSpPr>
          <p:cNvPr id="5" name="Rectangle 4"/>
          <p:cNvSpPr/>
          <p:nvPr/>
        </p:nvSpPr>
        <p:spPr>
          <a:xfrm>
            <a:off x="5947720" y="1305861"/>
            <a:ext cx="5684108" cy="4524315"/>
          </a:xfrm>
          <a:prstGeom prst="rect">
            <a:avLst/>
          </a:prstGeom>
        </p:spPr>
        <p:txBody>
          <a:bodyPr wrap="square">
            <a:spAutoFit/>
          </a:bodyPr>
          <a:lstStyle/>
          <a:p>
            <a:r>
              <a:rPr lang="en-US" dirty="0">
                <a:latin typeface="Lucida Console" panose="020B0609040504020204" pitchFamily="49" charset="0"/>
              </a:rPr>
              <a:t>#include &lt;</a:t>
            </a:r>
            <a:r>
              <a:rPr lang="en-US" dirty="0" err="1">
                <a:latin typeface="Lucida Console" panose="020B0609040504020204" pitchFamily="49" charset="0"/>
              </a:rPr>
              <a:t>cstdint</a:t>
            </a:r>
            <a:r>
              <a:rPr lang="en-US" dirty="0">
                <a:latin typeface="Lucida Console" panose="020B0609040504020204" pitchFamily="49" charset="0"/>
              </a:rPr>
              <a:t>&gt; </a:t>
            </a:r>
            <a:endParaRPr lang="en-US" dirty="0" smtClean="0">
              <a:latin typeface="Lucida Console" panose="020B0609040504020204" pitchFamily="49" charset="0"/>
            </a:endParaRPr>
          </a:p>
          <a:p>
            <a:endParaRPr lang="en-US" dirty="0" smtClean="0">
              <a:latin typeface="Lucida Console" panose="020B0609040504020204" pitchFamily="49" charset="0"/>
            </a:endParaRPr>
          </a:p>
          <a:p>
            <a:r>
              <a:rPr lang="en-US" dirty="0" smtClean="0">
                <a:latin typeface="Lucida Console" panose="020B0609040504020204" pitchFamily="49" charset="0"/>
              </a:rPr>
              <a:t>class </a:t>
            </a:r>
            <a:r>
              <a:rPr lang="en-US" dirty="0">
                <a:latin typeface="Lucida Console" panose="020B0609040504020204" pitchFamily="49" charset="0"/>
              </a:rPr>
              <a:t>B {}; </a:t>
            </a:r>
            <a:endParaRPr lang="en-US" dirty="0" smtClean="0">
              <a:latin typeface="Lucida Console" panose="020B0609040504020204" pitchFamily="49" charset="0"/>
            </a:endParaRPr>
          </a:p>
          <a:p>
            <a:endParaRPr lang="en-US" dirty="0" smtClean="0">
              <a:latin typeface="Lucida Console" panose="020B0609040504020204" pitchFamily="49" charset="0"/>
            </a:endParaRPr>
          </a:p>
          <a:p>
            <a:r>
              <a:rPr lang="en-US" dirty="0" smtClean="0">
                <a:latin typeface="Lucida Console" panose="020B0609040504020204" pitchFamily="49" charset="0"/>
              </a:rPr>
              <a:t>class VB: </a:t>
            </a:r>
            <a:r>
              <a:rPr lang="en-US" dirty="0">
                <a:latin typeface="Lucida Console" panose="020B0609040504020204" pitchFamily="49" charset="0"/>
              </a:rPr>
              <a:t>public virtual B </a:t>
            </a:r>
            <a:r>
              <a:rPr lang="en-US" dirty="0" smtClean="0">
                <a:latin typeface="Lucida Console" panose="020B0609040504020204" pitchFamily="49" charset="0"/>
              </a:rPr>
              <a:t>{};</a:t>
            </a:r>
          </a:p>
          <a:p>
            <a:r>
              <a:rPr lang="en-US" dirty="0" smtClean="0">
                <a:latin typeface="Lucida Console" panose="020B0609040504020204" pitchFamily="49" charset="0"/>
              </a:rPr>
              <a:t> </a:t>
            </a:r>
          </a:p>
          <a:p>
            <a:r>
              <a:rPr lang="en-US" dirty="0" smtClean="0">
                <a:latin typeface="Lucida Console" panose="020B0609040504020204" pitchFamily="49" charset="0"/>
              </a:rPr>
              <a:t>class </a:t>
            </a:r>
            <a:r>
              <a:rPr lang="en-US" dirty="0">
                <a:latin typeface="Lucida Console" panose="020B0609040504020204" pitchFamily="49" charset="0"/>
              </a:rPr>
              <a:t>C {}; </a:t>
            </a:r>
            <a:endParaRPr lang="en-US" dirty="0" smtClean="0">
              <a:latin typeface="Lucida Console" panose="020B0609040504020204" pitchFamily="49" charset="0"/>
            </a:endParaRPr>
          </a:p>
          <a:p>
            <a:endParaRPr lang="en-US" dirty="0" smtClean="0">
              <a:latin typeface="Lucida Console" panose="020B0609040504020204" pitchFamily="49" charset="0"/>
            </a:endParaRPr>
          </a:p>
          <a:p>
            <a:r>
              <a:rPr lang="en-US" dirty="0" smtClean="0">
                <a:latin typeface="Lucida Console" panose="020B0609040504020204" pitchFamily="49" charset="0"/>
              </a:rPr>
              <a:t>class DC: </a:t>
            </a:r>
            <a:r>
              <a:rPr lang="en-US" dirty="0">
                <a:latin typeface="Lucida Console" panose="020B0609040504020204" pitchFamily="49" charset="0"/>
              </a:rPr>
              <a:t>public VB , public C </a:t>
            </a:r>
            <a:r>
              <a:rPr lang="en-US" dirty="0" smtClean="0">
                <a:latin typeface="Lucida Console" panose="020B0609040504020204" pitchFamily="49" charset="0"/>
              </a:rPr>
              <a:t>{ </a:t>
            </a:r>
          </a:p>
          <a:p>
            <a:r>
              <a:rPr lang="en-US" dirty="0" smtClean="0">
                <a:latin typeface="Lucida Console" panose="020B0609040504020204" pitchFamily="49" charset="0"/>
              </a:rPr>
              <a:t> public: </a:t>
            </a:r>
          </a:p>
          <a:p>
            <a:r>
              <a:rPr lang="en-US" dirty="0" smtClean="0">
                <a:latin typeface="Lucida Console" panose="020B0609040504020204" pitchFamily="49" charset="0"/>
              </a:rPr>
              <a:t>  DC(): B(), VB(), C(), </a:t>
            </a:r>
            <a:r>
              <a:rPr lang="en-US" dirty="0" err="1" smtClean="0">
                <a:latin typeface="Lucida Console" panose="020B0609040504020204" pitchFamily="49" charset="0"/>
              </a:rPr>
              <a:t>i</a:t>
            </a:r>
            <a:r>
              <a:rPr lang="en-US" dirty="0" smtClean="0">
                <a:latin typeface="Lucida Console" panose="020B0609040504020204" pitchFamily="49" charset="0"/>
              </a:rPr>
              <a:t>(1), c() {} </a:t>
            </a:r>
          </a:p>
          <a:p>
            <a:endParaRPr lang="en-US" dirty="0" smtClean="0">
              <a:latin typeface="Lucida Console" panose="020B0609040504020204" pitchFamily="49" charset="0"/>
            </a:endParaRPr>
          </a:p>
          <a:p>
            <a:r>
              <a:rPr lang="en-US" dirty="0" smtClean="0">
                <a:latin typeface="Lucida Console" panose="020B0609040504020204" pitchFamily="49" charset="0"/>
              </a:rPr>
              <a:t> private:</a:t>
            </a:r>
          </a:p>
          <a:p>
            <a:r>
              <a:rPr lang="en-US" dirty="0" smtClean="0">
                <a:latin typeface="Lucida Console" panose="020B0609040504020204" pitchFamily="49" charset="0"/>
              </a:rPr>
              <a:t>  int32_t </a:t>
            </a:r>
            <a:r>
              <a:rPr lang="en-US" dirty="0" err="1" smtClean="0">
                <a:latin typeface="Lucida Console" panose="020B0609040504020204" pitchFamily="49" charset="0"/>
              </a:rPr>
              <a:t>i</a:t>
            </a:r>
            <a:r>
              <a:rPr lang="en-US" dirty="0" smtClean="0">
                <a:latin typeface="Lucida Console" panose="020B0609040504020204" pitchFamily="49" charset="0"/>
              </a:rPr>
              <a:t>;  </a:t>
            </a:r>
          </a:p>
          <a:p>
            <a:r>
              <a:rPr lang="en-US" dirty="0" smtClean="0">
                <a:latin typeface="Lucida Console" panose="020B0609040504020204" pitchFamily="49" charset="0"/>
              </a:rPr>
              <a:t>  C </a:t>
            </a:r>
            <a:r>
              <a:rPr lang="en-US" dirty="0" err="1">
                <a:latin typeface="Lucida Console" panose="020B0609040504020204" pitchFamily="49" charset="0"/>
              </a:rPr>
              <a:t>c</a:t>
            </a:r>
            <a:r>
              <a:rPr lang="en-US" dirty="0">
                <a:latin typeface="Lucida Console" panose="020B0609040504020204" pitchFamily="49" charset="0"/>
              </a:rPr>
              <a:t>; </a:t>
            </a:r>
            <a:endParaRPr lang="en-US" dirty="0" smtClean="0">
              <a:latin typeface="Lucida Console" panose="020B0609040504020204" pitchFamily="49" charset="0"/>
            </a:endParaRPr>
          </a:p>
          <a:p>
            <a:r>
              <a:rPr lang="en-US" dirty="0" smtClean="0">
                <a:latin typeface="Lucida Console" panose="020B0609040504020204" pitchFamily="49" charset="0"/>
              </a:rPr>
              <a:t>};</a:t>
            </a:r>
            <a:endParaRPr lang="en-US" dirty="0">
              <a:latin typeface="Lucida Console" panose="020B0609040504020204" pitchFamily="49" charset="0"/>
            </a:endParaRPr>
          </a:p>
        </p:txBody>
      </p:sp>
    </p:spTree>
    <p:extLst>
      <p:ext uri="{BB962C8B-B14F-4D97-AF65-F5344CB8AC3E}">
        <p14:creationId xmlns:p14="http://schemas.microsoft.com/office/powerpoint/2010/main" val="1908390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418902" cy="461665"/>
          </a:xfrm>
          <a:prstGeom prst="rect">
            <a:avLst/>
          </a:prstGeom>
          <a:noFill/>
        </p:spPr>
        <p:txBody>
          <a:bodyPr wrap="none" rtlCol="0">
            <a:spAutoFit/>
          </a:bodyPr>
          <a:lstStyle/>
          <a:p>
            <a:r>
              <a:rPr lang="en-US" sz="2400" dirty="0" smtClean="0"/>
              <a:t>Compiler warnings (GCC example)</a:t>
            </a:r>
            <a:endParaRPr lang="en-US" sz="2400" dirty="0"/>
          </a:p>
        </p:txBody>
      </p:sp>
      <p:sp>
        <p:nvSpPr>
          <p:cNvPr id="8" name="Rectangle 7"/>
          <p:cNvSpPr/>
          <p:nvPr/>
        </p:nvSpPr>
        <p:spPr>
          <a:xfrm>
            <a:off x="774735" y="1094258"/>
            <a:ext cx="6705222" cy="4801314"/>
          </a:xfrm>
          <a:prstGeom prst="rect">
            <a:avLst/>
          </a:prstGeom>
        </p:spPr>
        <p:txBody>
          <a:bodyPr wrap="square">
            <a:spAutoFit/>
          </a:bodyPr>
          <a:lstStyle/>
          <a:p>
            <a:r>
              <a:rPr lang="en-US" b="1" dirty="0">
                <a:solidFill>
                  <a:srgbClr val="000000"/>
                </a:solidFill>
              </a:rPr>
              <a:t>-</a:t>
            </a:r>
            <a:r>
              <a:rPr lang="en-US" b="1" dirty="0" smtClean="0">
                <a:solidFill>
                  <a:srgbClr val="000000"/>
                </a:solidFill>
              </a:rPr>
              <a:t>Wall:</a:t>
            </a:r>
          </a:p>
          <a:p>
            <a:pPr lvl="1"/>
            <a:r>
              <a:rPr lang="en-US" dirty="0"/>
              <a:t>-</a:t>
            </a:r>
            <a:r>
              <a:rPr lang="en-US" dirty="0" err="1" smtClean="0"/>
              <a:t>Waddress</a:t>
            </a:r>
            <a:r>
              <a:rPr lang="en-US" dirty="0" smtClean="0"/>
              <a:t> -</a:t>
            </a:r>
            <a:r>
              <a:rPr lang="en-US" dirty="0" err="1"/>
              <a:t>Warray</a:t>
            </a:r>
            <a:r>
              <a:rPr lang="en-US" dirty="0"/>
              <a:t>-bounds=1 </a:t>
            </a:r>
            <a:r>
              <a:rPr lang="en-US" dirty="0" smtClean="0"/>
              <a:t>-</a:t>
            </a:r>
            <a:r>
              <a:rPr lang="en-US" dirty="0" err="1" smtClean="0"/>
              <a:t>Wbool</a:t>
            </a:r>
            <a:r>
              <a:rPr lang="en-US" dirty="0" smtClean="0"/>
              <a:t>-compare -</a:t>
            </a:r>
            <a:r>
              <a:rPr lang="en-US" dirty="0" err="1"/>
              <a:t>Wbool</a:t>
            </a:r>
            <a:r>
              <a:rPr lang="en-US" dirty="0"/>
              <a:t>-operation </a:t>
            </a:r>
            <a:r>
              <a:rPr lang="en-US" dirty="0" smtClean="0"/>
              <a:t>-</a:t>
            </a:r>
            <a:r>
              <a:rPr lang="en-US" dirty="0" err="1"/>
              <a:t>Wc</a:t>
            </a:r>
            <a:r>
              <a:rPr lang="en-US" dirty="0"/>
              <a:t>++</a:t>
            </a:r>
            <a:r>
              <a:rPr lang="en-US" dirty="0" smtClean="0"/>
              <a:t>11-compat -</a:t>
            </a:r>
            <a:r>
              <a:rPr lang="en-US" dirty="0" err="1"/>
              <a:t>Wc</a:t>
            </a:r>
            <a:r>
              <a:rPr lang="en-US" dirty="0"/>
              <a:t>++</a:t>
            </a:r>
            <a:r>
              <a:rPr lang="en-US" dirty="0" smtClean="0"/>
              <a:t>14-compat -</a:t>
            </a:r>
            <a:r>
              <a:rPr lang="en-US" dirty="0" err="1" smtClean="0"/>
              <a:t>Wcatch</a:t>
            </a:r>
            <a:r>
              <a:rPr lang="en-US" dirty="0" smtClean="0"/>
              <a:t>-value </a:t>
            </a:r>
          </a:p>
          <a:p>
            <a:pPr lvl="1"/>
            <a:r>
              <a:rPr lang="en-US" dirty="0" smtClean="0"/>
              <a:t>-</a:t>
            </a:r>
            <a:r>
              <a:rPr lang="en-US" dirty="0" err="1" smtClean="0"/>
              <a:t>Wchar</a:t>
            </a:r>
            <a:r>
              <a:rPr lang="en-US" dirty="0" smtClean="0"/>
              <a:t>-subscripts -</a:t>
            </a:r>
            <a:r>
              <a:rPr lang="en-US" dirty="0" err="1" smtClean="0"/>
              <a:t>Wcomment</a:t>
            </a:r>
            <a:r>
              <a:rPr lang="en-US" dirty="0" smtClean="0"/>
              <a:t> -</a:t>
            </a:r>
            <a:r>
              <a:rPr lang="en-US" dirty="0" err="1" smtClean="0"/>
              <a:t>Wduplicate</a:t>
            </a:r>
            <a:r>
              <a:rPr lang="en-US" dirty="0" smtClean="0"/>
              <a:t>-</a:t>
            </a:r>
            <a:r>
              <a:rPr lang="en-US" dirty="0" err="1" smtClean="0"/>
              <a:t>decl</a:t>
            </a:r>
            <a:r>
              <a:rPr lang="en-US" dirty="0" smtClean="0"/>
              <a:t>-specifier </a:t>
            </a:r>
          </a:p>
          <a:p>
            <a:pPr lvl="1"/>
            <a:r>
              <a:rPr lang="en-US" dirty="0" smtClean="0"/>
              <a:t>-</a:t>
            </a:r>
            <a:r>
              <a:rPr lang="en-US" dirty="0" err="1" smtClean="0"/>
              <a:t>Wenum</a:t>
            </a:r>
            <a:r>
              <a:rPr lang="en-US" dirty="0" smtClean="0"/>
              <a:t>-compare -</a:t>
            </a:r>
            <a:r>
              <a:rPr lang="en-US" dirty="0" err="1" smtClean="0"/>
              <a:t>Wformat</a:t>
            </a:r>
            <a:r>
              <a:rPr lang="en-US" dirty="0" smtClean="0"/>
              <a:t> -</a:t>
            </a:r>
            <a:r>
              <a:rPr lang="en-US" dirty="0" err="1"/>
              <a:t>Wint</a:t>
            </a:r>
            <a:r>
              <a:rPr lang="en-US" dirty="0"/>
              <a:t>-in-bool-context </a:t>
            </a:r>
            <a:r>
              <a:rPr lang="en-US" dirty="0" smtClean="0"/>
              <a:t>-</a:t>
            </a:r>
            <a:r>
              <a:rPr lang="en-US" dirty="0" err="1"/>
              <a:t>Wimplicit</a:t>
            </a:r>
            <a:r>
              <a:rPr lang="en-US" dirty="0"/>
              <a:t> </a:t>
            </a:r>
            <a:endParaRPr lang="en-US" dirty="0" smtClean="0"/>
          </a:p>
          <a:p>
            <a:pPr lvl="1"/>
            <a:r>
              <a:rPr lang="en-US" dirty="0" smtClean="0"/>
              <a:t>-</a:t>
            </a:r>
            <a:r>
              <a:rPr lang="en-US" dirty="0" err="1"/>
              <a:t>Wimplicit-int</a:t>
            </a:r>
            <a:r>
              <a:rPr lang="en-US" dirty="0"/>
              <a:t> </a:t>
            </a:r>
            <a:r>
              <a:rPr lang="en-US" dirty="0" smtClean="0"/>
              <a:t>-</a:t>
            </a:r>
            <a:r>
              <a:rPr lang="en-US" dirty="0" err="1" smtClean="0"/>
              <a:t>Wimplicit</a:t>
            </a:r>
            <a:r>
              <a:rPr lang="en-US" dirty="0" smtClean="0"/>
              <a:t>-function-declaration -</a:t>
            </a:r>
            <a:r>
              <a:rPr lang="en-US" dirty="0" err="1" smtClean="0"/>
              <a:t>Winit</a:t>
            </a:r>
            <a:r>
              <a:rPr lang="en-US" dirty="0" smtClean="0"/>
              <a:t>-self </a:t>
            </a:r>
          </a:p>
          <a:p>
            <a:pPr lvl="1"/>
            <a:r>
              <a:rPr lang="en-US" dirty="0" smtClean="0"/>
              <a:t>-</a:t>
            </a:r>
            <a:r>
              <a:rPr lang="en-US" dirty="0" err="1"/>
              <a:t>Wlogical</a:t>
            </a:r>
            <a:r>
              <a:rPr lang="en-US" dirty="0"/>
              <a:t>-not-parentheses </a:t>
            </a:r>
            <a:r>
              <a:rPr lang="en-US" dirty="0" smtClean="0"/>
              <a:t>–</a:t>
            </a:r>
            <a:r>
              <a:rPr lang="en-US" dirty="0" err="1" smtClean="0"/>
              <a:t>Wmain</a:t>
            </a:r>
            <a:r>
              <a:rPr lang="en-US" dirty="0" smtClean="0"/>
              <a:t> -</a:t>
            </a:r>
            <a:r>
              <a:rPr lang="en-US" dirty="0" err="1" smtClean="0"/>
              <a:t>Wmaybe</a:t>
            </a:r>
            <a:r>
              <a:rPr lang="en-US" dirty="0" smtClean="0"/>
              <a:t>-uninitialized </a:t>
            </a:r>
          </a:p>
          <a:p>
            <a:pPr lvl="1"/>
            <a:r>
              <a:rPr lang="en-US" dirty="0" smtClean="0"/>
              <a:t>-</a:t>
            </a:r>
            <a:r>
              <a:rPr lang="en-US" dirty="0" err="1"/>
              <a:t>Wmemset</a:t>
            </a:r>
            <a:r>
              <a:rPr lang="en-US" dirty="0"/>
              <a:t>-</a:t>
            </a:r>
            <a:r>
              <a:rPr lang="en-US" dirty="0" err="1"/>
              <a:t>elt</a:t>
            </a:r>
            <a:r>
              <a:rPr lang="en-US" dirty="0"/>
              <a:t>-size </a:t>
            </a:r>
            <a:r>
              <a:rPr lang="en-US" dirty="0" smtClean="0"/>
              <a:t>-</a:t>
            </a:r>
            <a:r>
              <a:rPr lang="en-US" dirty="0" err="1"/>
              <a:t>Wmemset</a:t>
            </a:r>
            <a:r>
              <a:rPr lang="en-US" dirty="0"/>
              <a:t>-transposed-</a:t>
            </a:r>
            <a:r>
              <a:rPr lang="en-US" dirty="0" err="1"/>
              <a:t>args</a:t>
            </a:r>
            <a:r>
              <a:rPr lang="en-US" dirty="0"/>
              <a:t> </a:t>
            </a:r>
            <a:r>
              <a:rPr lang="en-US" dirty="0" smtClean="0"/>
              <a:t>-</a:t>
            </a:r>
            <a:r>
              <a:rPr lang="en-US" dirty="0" err="1" smtClean="0"/>
              <a:t>Wmisleading</a:t>
            </a:r>
            <a:r>
              <a:rPr lang="en-US" dirty="0" smtClean="0"/>
              <a:t>-indentation -</a:t>
            </a:r>
            <a:r>
              <a:rPr lang="en-US" dirty="0" err="1" smtClean="0"/>
              <a:t>Wmissing</a:t>
            </a:r>
            <a:r>
              <a:rPr lang="en-US" dirty="0" smtClean="0"/>
              <a:t>-attributes -</a:t>
            </a:r>
            <a:r>
              <a:rPr lang="en-US" dirty="0" err="1" smtClean="0"/>
              <a:t>Wmissing</a:t>
            </a:r>
            <a:r>
              <a:rPr lang="en-US" dirty="0" smtClean="0"/>
              <a:t>-braces</a:t>
            </a:r>
          </a:p>
          <a:p>
            <a:pPr lvl="1"/>
            <a:r>
              <a:rPr lang="en-US" dirty="0" smtClean="0"/>
              <a:t>-</a:t>
            </a:r>
            <a:r>
              <a:rPr lang="en-US" dirty="0" err="1" smtClean="0"/>
              <a:t>Wmultistatement</a:t>
            </a:r>
            <a:r>
              <a:rPr lang="en-US" dirty="0" smtClean="0"/>
              <a:t>-macros -</a:t>
            </a:r>
            <a:r>
              <a:rPr lang="en-US" dirty="0" err="1" smtClean="0"/>
              <a:t>Wnarrowing</a:t>
            </a:r>
            <a:r>
              <a:rPr lang="en-US" dirty="0" smtClean="0"/>
              <a:t> -</a:t>
            </a:r>
            <a:r>
              <a:rPr lang="en-US" dirty="0" err="1" smtClean="0"/>
              <a:t>Wnonnull</a:t>
            </a:r>
            <a:r>
              <a:rPr lang="en-US" dirty="0" smtClean="0"/>
              <a:t> -</a:t>
            </a:r>
            <a:r>
              <a:rPr lang="en-US" dirty="0" err="1"/>
              <a:t>Wnonnull</a:t>
            </a:r>
            <a:r>
              <a:rPr lang="en-US" dirty="0"/>
              <a:t>-compare </a:t>
            </a:r>
            <a:r>
              <a:rPr lang="en-US" dirty="0" smtClean="0"/>
              <a:t>-</a:t>
            </a:r>
            <a:r>
              <a:rPr lang="en-US" dirty="0" err="1"/>
              <a:t>Wopenmp-simd</a:t>
            </a:r>
            <a:r>
              <a:rPr lang="en-US" dirty="0"/>
              <a:t> </a:t>
            </a:r>
            <a:r>
              <a:rPr lang="en-US" dirty="0" smtClean="0"/>
              <a:t>-</a:t>
            </a:r>
            <a:r>
              <a:rPr lang="en-US" dirty="0" err="1" smtClean="0"/>
              <a:t>Wparentheses</a:t>
            </a:r>
            <a:r>
              <a:rPr lang="en-US" dirty="0" smtClean="0"/>
              <a:t> -</a:t>
            </a:r>
            <a:r>
              <a:rPr lang="en-US" dirty="0" err="1" smtClean="0"/>
              <a:t>Wpessimizing</a:t>
            </a:r>
            <a:r>
              <a:rPr lang="en-US" dirty="0" smtClean="0"/>
              <a:t>-move </a:t>
            </a:r>
          </a:p>
          <a:p>
            <a:pPr lvl="1"/>
            <a:r>
              <a:rPr lang="en-US" dirty="0" smtClean="0"/>
              <a:t>-</a:t>
            </a:r>
            <a:r>
              <a:rPr lang="en-US" dirty="0" err="1" smtClean="0"/>
              <a:t>Wpointer</a:t>
            </a:r>
            <a:r>
              <a:rPr lang="en-US" dirty="0" smtClean="0"/>
              <a:t>-sign -</a:t>
            </a:r>
            <a:r>
              <a:rPr lang="en-US" dirty="0" err="1" smtClean="0"/>
              <a:t>Wreorder</a:t>
            </a:r>
            <a:r>
              <a:rPr lang="en-US" dirty="0" smtClean="0"/>
              <a:t> -</a:t>
            </a:r>
            <a:r>
              <a:rPr lang="en-US" dirty="0" err="1" smtClean="0"/>
              <a:t>Wrestrict</a:t>
            </a:r>
            <a:r>
              <a:rPr lang="en-US" dirty="0" smtClean="0"/>
              <a:t> -</a:t>
            </a:r>
            <a:r>
              <a:rPr lang="en-US" dirty="0" err="1" smtClean="0"/>
              <a:t>Wreturn</a:t>
            </a:r>
            <a:r>
              <a:rPr lang="en-US" dirty="0" smtClean="0"/>
              <a:t>-type -</a:t>
            </a:r>
            <a:r>
              <a:rPr lang="en-US" dirty="0" err="1" smtClean="0"/>
              <a:t>Wsequence</a:t>
            </a:r>
            <a:r>
              <a:rPr lang="en-US" dirty="0" smtClean="0"/>
              <a:t>-point -</a:t>
            </a:r>
            <a:r>
              <a:rPr lang="en-US" dirty="0" err="1"/>
              <a:t>Wsign</a:t>
            </a:r>
            <a:r>
              <a:rPr lang="en-US" dirty="0"/>
              <a:t>-compare </a:t>
            </a:r>
            <a:r>
              <a:rPr lang="en-US" dirty="0" smtClean="0"/>
              <a:t>-</a:t>
            </a:r>
            <a:r>
              <a:rPr lang="en-US" dirty="0" err="1"/>
              <a:t>Wsizeof</a:t>
            </a:r>
            <a:r>
              <a:rPr lang="en-US" dirty="0"/>
              <a:t>-pointer-div </a:t>
            </a:r>
            <a:r>
              <a:rPr lang="en-US" dirty="0" smtClean="0"/>
              <a:t>-</a:t>
            </a:r>
            <a:r>
              <a:rPr lang="en-US" dirty="0" err="1"/>
              <a:t>Wsizeof</a:t>
            </a:r>
            <a:r>
              <a:rPr lang="en-US" dirty="0"/>
              <a:t>-pointer-</a:t>
            </a:r>
            <a:r>
              <a:rPr lang="en-US" dirty="0" err="1"/>
              <a:t>memaccess</a:t>
            </a:r>
            <a:r>
              <a:rPr lang="en-US" dirty="0"/>
              <a:t> </a:t>
            </a:r>
            <a:r>
              <a:rPr lang="en-US" dirty="0" smtClean="0"/>
              <a:t>-</a:t>
            </a:r>
            <a:r>
              <a:rPr lang="en-US" dirty="0" err="1" smtClean="0"/>
              <a:t>Wstrict</a:t>
            </a:r>
            <a:r>
              <a:rPr lang="en-US" dirty="0" smtClean="0"/>
              <a:t>-aliasing -</a:t>
            </a:r>
            <a:r>
              <a:rPr lang="en-US" dirty="0" err="1" smtClean="0"/>
              <a:t>Wstrict</a:t>
            </a:r>
            <a:r>
              <a:rPr lang="en-US" dirty="0" smtClean="0"/>
              <a:t>-overflow=1 -</a:t>
            </a:r>
            <a:r>
              <a:rPr lang="en-US" dirty="0" err="1" smtClean="0"/>
              <a:t>Wswitch</a:t>
            </a:r>
            <a:r>
              <a:rPr lang="en-US" dirty="0" smtClean="0"/>
              <a:t> </a:t>
            </a:r>
          </a:p>
          <a:p>
            <a:pPr lvl="1"/>
            <a:r>
              <a:rPr lang="en-US" dirty="0" smtClean="0"/>
              <a:t>-</a:t>
            </a:r>
            <a:r>
              <a:rPr lang="en-US" dirty="0" err="1" smtClean="0"/>
              <a:t>Wtautological</a:t>
            </a:r>
            <a:r>
              <a:rPr lang="en-US" dirty="0" smtClean="0"/>
              <a:t>-compare -</a:t>
            </a:r>
            <a:r>
              <a:rPr lang="en-US" dirty="0" err="1" smtClean="0"/>
              <a:t>Wtrigraphs</a:t>
            </a:r>
            <a:r>
              <a:rPr lang="en-US" dirty="0" smtClean="0"/>
              <a:t> -</a:t>
            </a:r>
            <a:r>
              <a:rPr lang="en-US" dirty="0" err="1" smtClean="0"/>
              <a:t>Wuninitialized</a:t>
            </a:r>
            <a:r>
              <a:rPr lang="en-US" dirty="0" smtClean="0"/>
              <a:t> -</a:t>
            </a:r>
            <a:r>
              <a:rPr lang="en-US" dirty="0" err="1" smtClean="0"/>
              <a:t>Wunknown</a:t>
            </a:r>
            <a:r>
              <a:rPr lang="en-US" dirty="0" smtClean="0"/>
              <a:t>-pragmas -</a:t>
            </a:r>
            <a:r>
              <a:rPr lang="en-US" dirty="0" err="1" smtClean="0"/>
              <a:t>Wunused</a:t>
            </a:r>
            <a:r>
              <a:rPr lang="en-US" dirty="0" smtClean="0"/>
              <a:t>-function -</a:t>
            </a:r>
            <a:r>
              <a:rPr lang="en-US" dirty="0" err="1" smtClean="0"/>
              <a:t>Wunused</a:t>
            </a:r>
            <a:r>
              <a:rPr lang="en-US" dirty="0" smtClean="0"/>
              <a:t>-label  </a:t>
            </a:r>
          </a:p>
          <a:p>
            <a:pPr lvl="1"/>
            <a:r>
              <a:rPr lang="en-US" dirty="0" smtClean="0"/>
              <a:t>-</a:t>
            </a:r>
            <a:r>
              <a:rPr lang="en-US" dirty="0" err="1" smtClean="0"/>
              <a:t>Wunused</a:t>
            </a:r>
            <a:r>
              <a:rPr lang="en-US" dirty="0" smtClean="0"/>
              <a:t>-value -</a:t>
            </a:r>
            <a:r>
              <a:rPr lang="en-US" dirty="0" err="1" smtClean="0"/>
              <a:t>Wunused</a:t>
            </a:r>
            <a:r>
              <a:rPr lang="en-US" dirty="0" smtClean="0"/>
              <a:t>-variable -</a:t>
            </a:r>
            <a:r>
              <a:rPr lang="en-US" dirty="0" err="1"/>
              <a:t>Wvolatile</a:t>
            </a:r>
            <a:r>
              <a:rPr lang="en-US" dirty="0"/>
              <a:t>-register-</a:t>
            </a:r>
            <a:r>
              <a:rPr lang="en-US" dirty="0" err="1"/>
              <a:t>var</a:t>
            </a:r>
            <a:endParaRPr lang="en-US" dirty="0"/>
          </a:p>
        </p:txBody>
      </p:sp>
    </p:spTree>
    <p:extLst>
      <p:ext uri="{BB962C8B-B14F-4D97-AF65-F5344CB8AC3E}">
        <p14:creationId xmlns:p14="http://schemas.microsoft.com/office/powerpoint/2010/main" val="327907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418902" cy="461665"/>
          </a:xfrm>
          <a:prstGeom prst="rect">
            <a:avLst/>
          </a:prstGeom>
          <a:noFill/>
        </p:spPr>
        <p:txBody>
          <a:bodyPr wrap="none" rtlCol="0">
            <a:spAutoFit/>
          </a:bodyPr>
          <a:lstStyle/>
          <a:p>
            <a:r>
              <a:rPr lang="en-US" sz="2400" dirty="0" smtClean="0"/>
              <a:t>Compiler warnings (GCC example)</a:t>
            </a:r>
            <a:endParaRPr lang="en-US" sz="2400" dirty="0"/>
          </a:p>
        </p:txBody>
      </p:sp>
      <p:sp>
        <p:nvSpPr>
          <p:cNvPr id="8" name="Rectangle 7"/>
          <p:cNvSpPr/>
          <p:nvPr/>
        </p:nvSpPr>
        <p:spPr>
          <a:xfrm>
            <a:off x="774735" y="1094258"/>
            <a:ext cx="6705222" cy="5078313"/>
          </a:xfrm>
          <a:prstGeom prst="rect">
            <a:avLst/>
          </a:prstGeom>
        </p:spPr>
        <p:txBody>
          <a:bodyPr wrap="square">
            <a:spAutoFit/>
          </a:bodyPr>
          <a:lstStyle/>
          <a:p>
            <a:r>
              <a:rPr lang="en-US" b="1" dirty="0" smtClean="0">
                <a:solidFill>
                  <a:srgbClr val="000000"/>
                </a:solidFill>
              </a:rPr>
              <a:t>-</a:t>
            </a:r>
            <a:r>
              <a:rPr lang="en-US" b="1" dirty="0" err="1"/>
              <a:t>Wextra</a:t>
            </a:r>
            <a:r>
              <a:rPr lang="en-US" b="1" dirty="0" smtClean="0">
                <a:solidFill>
                  <a:srgbClr val="000000"/>
                </a:solidFill>
              </a:rPr>
              <a:t>:</a:t>
            </a:r>
          </a:p>
          <a:p>
            <a:pPr lvl="1"/>
            <a:r>
              <a:rPr lang="en-US" dirty="0">
                <a:solidFill>
                  <a:srgbClr val="000000"/>
                </a:solidFill>
              </a:rPr>
              <a:t>-</a:t>
            </a:r>
            <a:r>
              <a:rPr lang="en-US" dirty="0" err="1">
                <a:solidFill>
                  <a:srgbClr val="000000"/>
                </a:solidFill>
              </a:rPr>
              <a:t>Wclobbered</a:t>
            </a:r>
            <a:r>
              <a:rPr lang="en-US" dirty="0">
                <a:solidFill>
                  <a:srgbClr val="000000"/>
                </a:solidFill>
              </a:rPr>
              <a:t>  </a:t>
            </a:r>
          </a:p>
          <a:p>
            <a:pPr lvl="1"/>
            <a:r>
              <a:rPr lang="en-US" dirty="0">
                <a:solidFill>
                  <a:srgbClr val="000000"/>
                </a:solidFill>
              </a:rPr>
              <a:t>-</a:t>
            </a:r>
            <a:r>
              <a:rPr lang="en-US" dirty="0" err="1">
                <a:solidFill>
                  <a:srgbClr val="000000"/>
                </a:solidFill>
              </a:rPr>
              <a:t>Wcast</a:t>
            </a:r>
            <a:r>
              <a:rPr lang="en-US" dirty="0">
                <a:solidFill>
                  <a:srgbClr val="000000"/>
                </a:solidFill>
              </a:rPr>
              <a:t>-function-type  </a:t>
            </a:r>
          </a:p>
          <a:p>
            <a:pPr lvl="1"/>
            <a:r>
              <a:rPr lang="en-US" dirty="0">
                <a:solidFill>
                  <a:srgbClr val="000000"/>
                </a:solidFill>
              </a:rPr>
              <a:t>-</a:t>
            </a:r>
            <a:r>
              <a:rPr lang="en-US" dirty="0" err="1">
                <a:solidFill>
                  <a:srgbClr val="000000"/>
                </a:solidFill>
              </a:rPr>
              <a:t>Wdeprecated</a:t>
            </a:r>
            <a:r>
              <a:rPr lang="en-US" dirty="0">
                <a:solidFill>
                  <a:srgbClr val="000000"/>
                </a:solidFill>
              </a:rPr>
              <a:t>-copy (C++ only) </a:t>
            </a:r>
          </a:p>
          <a:p>
            <a:pPr lvl="1"/>
            <a:r>
              <a:rPr lang="en-US" dirty="0">
                <a:solidFill>
                  <a:srgbClr val="000000"/>
                </a:solidFill>
              </a:rPr>
              <a:t>-</a:t>
            </a:r>
            <a:r>
              <a:rPr lang="en-US" dirty="0" err="1">
                <a:solidFill>
                  <a:srgbClr val="000000"/>
                </a:solidFill>
              </a:rPr>
              <a:t>Wempty</a:t>
            </a:r>
            <a:r>
              <a:rPr lang="en-US" dirty="0">
                <a:solidFill>
                  <a:srgbClr val="000000"/>
                </a:solidFill>
              </a:rPr>
              <a:t>-body  </a:t>
            </a:r>
          </a:p>
          <a:p>
            <a:pPr lvl="1"/>
            <a:r>
              <a:rPr lang="en-US" dirty="0">
                <a:solidFill>
                  <a:srgbClr val="000000"/>
                </a:solidFill>
              </a:rPr>
              <a:t>-</a:t>
            </a:r>
            <a:r>
              <a:rPr lang="en-US" dirty="0" err="1">
                <a:solidFill>
                  <a:srgbClr val="000000"/>
                </a:solidFill>
              </a:rPr>
              <a:t>Wignored</a:t>
            </a:r>
            <a:r>
              <a:rPr lang="en-US" dirty="0">
                <a:solidFill>
                  <a:srgbClr val="000000"/>
                </a:solidFill>
              </a:rPr>
              <a:t>-qualifiers </a:t>
            </a:r>
          </a:p>
          <a:p>
            <a:pPr lvl="1"/>
            <a:r>
              <a:rPr lang="en-US" dirty="0">
                <a:solidFill>
                  <a:srgbClr val="000000"/>
                </a:solidFill>
              </a:rPr>
              <a:t>-</a:t>
            </a:r>
            <a:r>
              <a:rPr lang="en-US" dirty="0" err="1">
                <a:solidFill>
                  <a:srgbClr val="000000"/>
                </a:solidFill>
              </a:rPr>
              <a:t>Wimplicit-fallthrough</a:t>
            </a:r>
            <a:r>
              <a:rPr lang="en-US" dirty="0">
                <a:solidFill>
                  <a:srgbClr val="000000"/>
                </a:solidFill>
              </a:rPr>
              <a:t>=3 </a:t>
            </a:r>
          </a:p>
          <a:p>
            <a:pPr lvl="1"/>
            <a:r>
              <a:rPr lang="en-US" dirty="0">
                <a:solidFill>
                  <a:srgbClr val="000000"/>
                </a:solidFill>
              </a:rPr>
              <a:t>-</a:t>
            </a:r>
            <a:r>
              <a:rPr lang="en-US" dirty="0" err="1">
                <a:solidFill>
                  <a:srgbClr val="000000"/>
                </a:solidFill>
              </a:rPr>
              <a:t>Wmissing</a:t>
            </a:r>
            <a:r>
              <a:rPr lang="en-US" dirty="0">
                <a:solidFill>
                  <a:srgbClr val="000000"/>
                </a:solidFill>
              </a:rPr>
              <a:t>-field-initializers  </a:t>
            </a:r>
          </a:p>
          <a:p>
            <a:pPr lvl="1"/>
            <a:r>
              <a:rPr lang="en-US" dirty="0">
                <a:solidFill>
                  <a:srgbClr val="000000"/>
                </a:solidFill>
              </a:rPr>
              <a:t>-</a:t>
            </a:r>
            <a:r>
              <a:rPr lang="en-US" dirty="0" err="1">
                <a:solidFill>
                  <a:srgbClr val="000000"/>
                </a:solidFill>
              </a:rPr>
              <a:t>Wmissing</a:t>
            </a:r>
            <a:r>
              <a:rPr lang="en-US" dirty="0">
                <a:solidFill>
                  <a:srgbClr val="000000"/>
                </a:solidFill>
              </a:rPr>
              <a:t>-parameter-type (C only)  </a:t>
            </a:r>
          </a:p>
          <a:p>
            <a:pPr lvl="1"/>
            <a:r>
              <a:rPr lang="en-US" dirty="0">
                <a:solidFill>
                  <a:srgbClr val="000000"/>
                </a:solidFill>
              </a:rPr>
              <a:t>-</a:t>
            </a:r>
            <a:r>
              <a:rPr lang="en-US" dirty="0" err="1">
                <a:solidFill>
                  <a:srgbClr val="000000"/>
                </a:solidFill>
              </a:rPr>
              <a:t>Wold</a:t>
            </a:r>
            <a:r>
              <a:rPr lang="en-US" dirty="0">
                <a:solidFill>
                  <a:srgbClr val="000000"/>
                </a:solidFill>
              </a:rPr>
              <a:t>-style-declaration (C only)  </a:t>
            </a:r>
          </a:p>
          <a:p>
            <a:pPr lvl="1"/>
            <a:r>
              <a:rPr lang="en-US" dirty="0">
                <a:solidFill>
                  <a:srgbClr val="000000"/>
                </a:solidFill>
              </a:rPr>
              <a:t>-</a:t>
            </a:r>
            <a:r>
              <a:rPr lang="en-US" dirty="0" err="1">
                <a:solidFill>
                  <a:srgbClr val="000000"/>
                </a:solidFill>
              </a:rPr>
              <a:t>Woverride-init</a:t>
            </a:r>
            <a:r>
              <a:rPr lang="en-US" dirty="0">
                <a:solidFill>
                  <a:srgbClr val="000000"/>
                </a:solidFill>
              </a:rPr>
              <a:t>  </a:t>
            </a:r>
          </a:p>
          <a:p>
            <a:pPr lvl="1"/>
            <a:r>
              <a:rPr lang="en-US" dirty="0">
                <a:solidFill>
                  <a:srgbClr val="000000"/>
                </a:solidFill>
              </a:rPr>
              <a:t>-</a:t>
            </a:r>
            <a:r>
              <a:rPr lang="en-US" dirty="0" err="1">
                <a:solidFill>
                  <a:srgbClr val="000000"/>
                </a:solidFill>
              </a:rPr>
              <a:t>Wsign</a:t>
            </a:r>
            <a:r>
              <a:rPr lang="en-US" dirty="0">
                <a:solidFill>
                  <a:srgbClr val="000000"/>
                </a:solidFill>
              </a:rPr>
              <a:t>-compare (C only) </a:t>
            </a:r>
          </a:p>
          <a:p>
            <a:pPr lvl="1"/>
            <a:r>
              <a:rPr lang="en-US" dirty="0">
                <a:solidFill>
                  <a:srgbClr val="000000"/>
                </a:solidFill>
              </a:rPr>
              <a:t>-</a:t>
            </a:r>
            <a:r>
              <a:rPr lang="en-US" dirty="0" err="1">
                <a:solidFill>
                  <a:srgbClr val="000000"/>
                </a:solidFill>
              </a:rPr>
              <a:t>Wredundant</a:t>
            </a:r>
            <a:r>
              <a:rPr lang="en-US" dirty="0">
                <a:solidFill>
                  <a:srgbClr val="000000"/>
                </a:solidFill>
              </a:rPr>
              <a:t>-move (only for C++)  </a:t>
            </a:r>
          </a:p>
          <a:p>
            <a:pPr lvl="1"/>
            <a:r>
              <a:rPr lang="en-US" dirty="0">
                <a:solidFill>
                  <a:srgbClr val="000000"/>
                </a:solidFill>
              </a:rPr>
              <a:t>-</a:t>
            </a:r>
            <a:r>
              <a:rPr lang="en-US" dirty="0" err="1">
                <a:solidFill>
                  <a:srgbClr val="000000"/>
                </a:solidFill>
              </a:rPr>
              <a:t>Wtype</a:t>
            </a:r>
            <a:r>
              <a:rPr lang="en-US" dirty="0">
                <a:solidFill>
                  <a:srgbClr val="000000"/>
                </a:solidFill>
              </a:rPr>
              <a:t>-limits  </a:t>
            </a:r>
          </a:p>
          <a:p>
            <a:pPr lvl="1"/>
            <a:r>
              <a:rPr lang="en-US" dirty="0">
                <a:solidFill>
                  <a:srgbClr val="000000"/>
                </a:solidFill>
              </a:rPr>
              <a:t>-</a:t>
            </a:r>
            <a:r>
              <a:rPr lang="en-US" dirty="0" err="1">
                <a:solidFill>
                  <a:srgbClr val="000000"/>
                </a:solidFill>
              </a:rPr>
              <a:t>Wuninitialized</a:t>
            </a:r>
            <a:r>
              <a:rPr lang="en-US" dirty="0">
                <a:solidFill>
                  <a:srgbClr val="000000"/>
                </a:solidFill>
              </a:rPr>
              <a:t>  </a:t>
            </a:r>
          </a:p>
          <a:p>
            <a:pPr lvl="1"/>
            <a:r>
              <a:rPr lang="en-US" dirty="0">
                <a:solidFill>
                  <a:srgbClr val="000000"/>
                </a:solidFill>
              </a:rPr>
              <a:t>-</a:t>
            </a:r>
            <a:r>
              <a:rPr lang="en-US" dirty="0" err="1">
                <a:solidFill>
                  <a:srgbClr val="000000"/>
                </a:solidFill>
              </a:rPr>
              <a:t>Wshift</a:t>
            </a:r>
            <a:r>
              <a:rPr lang="en-US" dirty="0">
                <a:solidFill>
                  <a:srgbClr val="000000"/>
                </a:solidFill>
              </a:rPr>
              <a:t>-negative-value (in C++03 and in C99 and newer)  </a:t>
            </a:r>
          </a:p>
          <a:p>
            <a:pPr lvl="1"/>
            <a:r>
              <a:rPr lang="en-US" dirty="0">
                <a:solidFill>
                  <a:srgbClr val="000000"/>
                </a:solidFill>
              </a:rPr>
              <a:t>-</a:t>
            </a:r>
            <a:r>
              <a:rPr lang="en-US" dirty="0" err="1">
                <a:solidFill>
                  <a:srgbClr val="000000"/>
                </a:solidFill>
              </a:rPr>
              <a:t>Wunused</a:t>
            </a:r>
            <a:r>
              <a:rPr lang="en-US" dirty="0">
                <a:solidFill>
                  <a:srgbClr val="000000"/>
                </a:solidFill>
              </a:rPr>
              <a:t>-parameter (only with -</a:t>
            </a:r>
            <a:r>
              <a:rPr lang="en-US" dirty="0" err="1">
                <a:solidFill>
                  <a:srgbClr val="000000"/>
                </a:solidFill>
              </a:rPr>
              <a:t>Wunused</a:t>
            </a:r>
            <a:r>
              <a:rPr lang="en-US" dirty="0">
                <a:solidFill>
                  <a:srgbClr val="000000"/>
                </a:solidFill>
              </a:rPr>
              <a:t> or -Wall) </a:t>
            </a:r>
          </a:p>
          <a:p>
            <a:pPr lvl="1"/>
            <a:r>
              <a:rPr lang="en-US" dirty="0">
                <a:solidFill>
                  <a:srgbClr val="000000"/>
                </a:solidFill>
              </a:rPr>
              <a:t>-</a:t>
            </a:r>
            <a:r>
              <a:rPr lang="en-US" dirty="0" err="1">
                <a:solidFill>
                  <a:srgbClr val="000000"/>
                </a:solidFill>
              </a:rPr>
              <a:t>Wunused</a:t>
            </a:r>
            <a:r>
              <a:rPr lang="en-US" dirty="0">
                <a:solidFill>
                  <a:srgbClr val="000000"/>
                </a:solidFill>
              </a:rPr>
              <a:t>-but-set-parameter (only with -</a:t>
            </a:r>
            <a:r>
              <a:rPr lang="en-US" dirty="0" err="1">
                <a:solidFill>
                  <a:srgbClr val="000000"/>
                </a:solidFill>
              </a:rPr>
              <a:t>Wunused</a:t>
            </a:r>
            <a:r>
              <a:rPr lang="en-US" dirty="0">
                <a:solidFill>
                  <a:srgbClr val="000000"/>
                </a:solidFill>
              </a:rPr>
              <a:t> or -Wall)</a:t>
            </a:r>
            <a:endParaRPr lang="en-US" dirty="0" smtClean="0">
              <a:solidFill>
                <a:srgbClr val="000000"/>
              </a:solidFill>
            </a:endParaRPr>
          </a:p>
        </p:txBody>
      </p:sp>
    </p:spTree>
    <p:extLst>
      <p:ext uri="{BB962C8B-B14F-4D97-AF65-F5344CB8AC3E}">
        <p14:creationId xmlns:p14="http://schemas.microsoft.com/office/powerpoint/2010/main" val="3464791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418902" cy="461665"/>
          </a:xfrm>
          <a:prstGeom prst="rect">
            <a:avLst/>
          </a:prstGeom>
          <a:noFill/>
        </p:spPr>
        <p:txBody>
          <a:bodyPr wrap="none" rtlCol="0">
            <a:spAutoFit/>
          </a:bodyPr>
          <a:lstStyle/>
          <a:p>
            <a:r>
              <a:rPr lang="en-US" sz="2400" dirty="0" smtClean="0"/>
              <a:t>Compiler warnings (GCC example)</a:t>
            </a:r>
            <a:endParaRPr lang="en-US" sz="2400" dirty="0"/>
          </a:p>
        </p:txBody>
      </p:sp>
      <p:sp>
        <p:nvSpPr>
          <p:cNvPr id="8" name="Rectangle 7"/>
          <p:cNvSpPr/>
          <p:nvPr/>
        </p:nvSpPr>
        <p:spPr>
          <a:xfrm>
            <a:off x="774734" y="1094258"/>
            <a:ext cx="8377503" cy="3416320"/>
          </a:xfrm>
          <a:prstGeom prst="rect">
            <a:avLst/>
          </a:prstGeom>
        </p:spPr>
        <p:txBody>
          <a:bodyPr wrap="square">
            <a:spAutoFit/>
          </a:bodyPr>
          <a:lstStyle/>
          <a:p>
            <a:r>
              <a:rPr lang="en-US" b="1" dirty="0" smtClean="0">
                <a:solidFill>
                  <a:srgbClr val="000000"/>
                </a:solidFill>
              </a:rPr>
              <a:t>+</a:t>
            </a:r>
          </a:p>
          <a:p>
            <a:pPr lvl="1"/>
            <a:r>
              <a:rPr lang="en-US" dirty="0" smtClean="0">
                <a:solidFill>
                  <a:srgbClr val="000000"/>
                </a:solidFill>
              </a:rPr>
              <a:t>-</a:t>
            </a:r>
            <a:r>
              <a:rPr lang="en-US" dirty="0" err="1" smtClean="0">
                <a:solidFill>
                  <a:srgbClr val="000000"/>
                </a:solidFill>
              </a:rPr>
              <a:t>Wduplicated-cond</a:t>
            </a:r>
            <a:r>
              <a:rPr lang="en-US" dirty="0" smtClean="0">
                <a:solidFill>
                  <a:srgbClr val="000000"/>
                </a:solidFill>
              </a:rPr>
              <a:t>		x == 0 || y ==0 || y ==0</a:t>
            </a:r>
          </a:p>
          <a:p>
            <a:pPr lvl="1"/>
            <a:r>
              <a:rPr lang="en-US" dirty="0">
                <a:solidFill>
                  <a:srgbClr val="000000"/>
                </a:solidFill>
              </a:rPr>
              <a:t>-</a:t>
            </a:r>
            <a:r>
              <a:rPr lang="en-US" dirty="0" err="1" smtClean="0">
                <a:solidFill>
                  <a:srgbClr val="000000"/>
                </a:solidFill>
              </a:rPr>
              <a:t>Wduplicated</a:t>
            </a:r>
            <a:r>
              <a:rPr lang="en-US" dirty="0" smtClean="0">
                <a:solidFill>
                  <a:srgbClr val="000000"/>
                </a:solidFill>
              </a:rPr>
              <a:t>-branches                    x = y&gt;0 ? 1 : 1;</a:t>
            </a:r>
          </a:p>
          <a:p>
            <a:pPr lvl="1"/>
            <a:r>
              <a:rPr lang="en-US" dirty="0">
                <a:solidFill>
                  <a:srgbClr val="000000"/>
                </a:solidFill>
              </a:rPr>
              <a:t>-</a:t>
            </a:r>
            <a:r>
              <a:rPr lang="en-US" dirty="0" err="1" smtClean="0">
                <a:solidFill>
                  <a:srgbClr val="000000"/>
                </a:solidFill>
              </a:rPr>
              <a:t>Wlogical</a:t>
            </a:r>
            <a:r>
              <a:rPr lang="en-US" dirty="0" smtClean="0">
                <a:solidFill>
                  <a:srgbClr val="000000"/>
                </a:solidFill>
              </a:rPr>
              <a:t>-op			</a:t>
            </a:r>
            <a:r>
              <a:rPr lang="en-US" dirty="0" err="1" smtClean="0">
                <a:solidFill>
                  <a:srgbClr val="000000"/>
                </a:solidFill>
              </a:rPr>
              <a:t>rgba</a:t>
            </a:r>
            <a:r>
              <a:rPr lang="en-US" dirty="0" smtClean="0">
                <a:solidFill>
                  <a:srgbClr val="000000"/>
                </a:solidFill>
              </a:rPr>
              <a:t> = </a:t>
            </a:r>
            <a:r>
              <a:rPr lang="en-US" dirty="0" err="1" smtClean="0">
                <a:solidFill>
                  <a:srgbClr val="000000"/>
                </a:solidFill>
              </a:rPr>
              <a:t>rgba</a:t>
            </a:r>
            <a:r>
              <a:rPr lang="en-US" dirty="0" smtClean="0">
                <a:solidFill>
                  <a:srgbClr val="000000"/>
                </a:solidFill>
              </a:rPr>
              <a:t> || 0x00FFFFFF;</a:t>
            </a:r>
          </a:p>
          <a:p>
            <a:pPr lvl="1"/>
            <a:r>
              <a:rPr lang="en-US" dirty="0">
                <a:solidFill>
                  <a:srgbClr val="000000"/>
                </a:solidFill>
              </a:rPr>
              <a:t>-</a:t>
            </a:r>
            <a:r>
              <a:rPr lang="en-US" dirty="0" err="1" smtClean="0">
                <a:solidFill>
                  <a:srgbClr val="000000"/>
                </a:solidFill>
              </a:rPr>
              <a:t>Wrestrict</a:t>
            </a:r>
            <a:endParaRPr lang="en-US" dirty="0" smtClean="0">
              <a:solidFill>
                <a:srgbClr val="000000"/>
              </a:solidFill>
            </a:endParaRPr>
          </a:p>
          <a:p>
            <a:pPr lvl="1"/>
            <a:r>
              <a:rPr lang="en-US" dirty="0">
                <a:solidFill>
                  <a:srgbClr val="000000"/>
                </a:solidFill>
              </a:rPr>
              <a:t>-</a:t>
            </a:r>
            <a:r>
              <a:rPr lang="en-US" dirty="0" err="1" smtClean="0">
                <a:solidFill>
                  <a:srgbClr val="000000"/>
                </a:solidFill>
              </a:rPr>
              <a:t>Wnull</a:t>
            </a:r>
            <a:r>
              <a:rPr lang="en-US" dirty="0" smtClean="0">
                <a:solidFill>
                  <a:srgbClr val="000000"/>
                </a:solidFill>
              </a:rPr>
              <a:t>-dereference		p = a &gt; 0 ? &amp;a : </a:t>
            </a:r>
            <a:r>
              <a:rPr lang="en-US" dirty="0" err="1" smtClean="0">
                <a:solidFill>
                  <a:srgbClr val="000000"/>
                </a:solidFill>
              </a:rPr>
              <a:t>nullptr</a:t>
            </a:r>
            <a:r>
              <a:rPr lang="en-US" dirty="0" smtClean="0">
                <a:solidFill>
                  <a:srgbClr val="000000"/>
                </a:solidFill>
              </a:rPr>
              <a:t>; return *p;</a:t>
            </a:r>
          </a:p>
          <a:p>
            <a:pPr lvl="1"/>
            <a:r>
              <a:rPr lang="en-US" dirty="0">
                <a:solidFill>
                  <a:srgbClr val="000000"/>
                </a:solidFill>
              </a:rPr>
              <a:t>-</a:t>
            </a:r>
            <a:r>
              <a:rPr lang="en-US" dirty="0" err="1" smtClean="0">
                <a:solidFill>
                  <a:srgbClr val="000000"/>
                </a:solidFill>
              </a:rPr>
              <a:t>Wold</a:t>
            </a:r>
            <a:r>
              <a:rPr lang="en-US" dirty="0" smtClean="0">
                <a:solidFill>
                  <a:srgbClr val="000000"/>
                </a:solidFill>
              </a:rPr>
              <a:t>-style-cast		</a:t>
            </a:r>
          </a:p>
          <a:p>
            <a:pPr lvl="1"/>
            <a:r>
              <a:rPr lang="en-US" dirty="0">
                <a:solidFill>
                  <a:srgbClr val="000000"/>
                </a:solidFill>
              </a:rPr>
              <a:t>-</a:t>
            </a:r>
            <a:r>
              <a:rPr lang="en-US" dirty="0" err="1" smtClean="0">
                <a:solidFill>
                  <a:srgbClr val="000000"/>
                </a:solidFill>
              </a:rPr>
              <a:t>Wuseless</a:t>
            </a:r>
            <a:r>
              <a:rPr lang="en-US" dirty="0" smtClean="0">
                <a:solidFill>
                  <a:srgbClr val="000000"/>
                </a:solidFill>
              </a:rPr>
              <a:t>-cast		</a:t>
            </a:r>
            <a:r>
              <a:rPr lang="en-US" dirty="0" err="1" smtClean="0">
                <a:solidFill>
                  <a:srgbClr val="000000"/>
                </a:solidFill>
              </a:rPr>
              <a:t>int</a:t>
            </a:r>
            <a:r>
              <a:rPr lang="en-US" dirty="0" smtClean="0">
                <a:solidFill>
                  <a:srgbClr val="000000"/>
                </a:solidFill>
              </a:rPr>
              <a:t> truncate(</a:t>
            </a:r>
            <a:r>
              <a:rPr lang="en-US" dirty="0" err="1" smtClean="0">
                <a:solidFill>
                  <a:srgbClr val="000000"/>
                </a:solidFill>
              </a:rPr>
              <a:t>int</a:t>
            </a:r>
            <a:r>
              <a:rPr lang="en-US" dirty="0" smtClean="0">
                <a:solidFill>
                  <a:srgbClr val="000000"/>
                </a:solidFill>
              </a:rPr>
              <a:t> x) {return </a:t>
            </a:r>
            <a:r>
              <a:rPr lang="en-US" dirty="0" err="1" smtClean="0">
                <a:solidFill>
                  <a:srgbClr val="000000"/>
                </a:solidFill>
              </a:rPr>
              <a:t>static_cast</a:t>
            </a:r>
            <a:r>
              <a:rPr lang="en-US" dirty="0" smtClean="0">
                <a:solidFill>
                  <a:srgbClr val="000000"/>
                </a:solidFill>
              </a:rPr>
              <a:t>&lt;</a:t>
            </a:r>
            <a:r>
              <a:rPr lang="en-US" dirty="0" err="1" smtClean="0">
                <a:solidFill>
                  <a:srgbClr val="000000"/>
                </a:solidFill>
              </a:rPr>
              <a:t>int</a:t>
            </a:r>
            <a:r>
              <a:rPr lang="en-US" dirty="0" smtClean="0">
                <a:solidFill>
                  <a:srgbClr val="000000"/>
                </a:solidFill>
              </a:rPr>
              <a:t>&gt;(x);}</a:t>
            </a:r>
          </a:p>
          <a:p>
            <a:pPr lvl="1"/>
            <a:r>
              <a:rPr lang="en-US" dirty="0">
                <a:solidFill>
                  <a:srgbClr val="000000"/>
                </a:solidFill>
              </a:rPr>
              <a:t>-</a:t>
            </a:r>
            <a:r>
              <a:rPr lang="en-US" dirty="0" err="1" smtClean="0">
                <a:solidFill>
                  <a:srgbClr val="000000"/>
                </a:solidFill>
              </a:rPr>
              <a:t>Wjump</a:t>
            </a:r>
            <a:r>
              <a:rPr lang="en-US" dirty="0" smtClean="0">
                <a:solidFill>
                  <a:srgbClr val="000000"/>
                </a:solidFill>
              </a:rPr>
              <a:t>-misses-</a:t>
            </a:r>
            <a:r>
              <a:rPr lang="en-US" dirty="0" err="1" smtClean="0">
                <a:solidFill>
                  <a:srgbClr val="000000"/>
                </a:solidFill>
              </a:rPr>
              <a:t>init</a:t>
            </a:r>
            <a:r>
              <a:rPr lang="en-US" dirty="0" smtClean="0">
                <a:solidFill>
                  <a:srgbClr val="000000"/>
                </a:solidFill>
              </a:rPr>
              <a:t>		</a:t>
            </a:r>
          </a:p>
          <a:p>
            <a:pPr lvl="1"/>
            <a:r>
              <a:rPr lang="en-US" dirty="0">
                <a:solidFill>
                  <a:srgbClr val="000000"/>
                </a:solidFill>
              </a:rPr>
              <a:t>-</a:t>
            </a:r>
            <a:r>
              <a:rPr lang="en-US" dirty="0" err="1" smtClean="0">
                <a:solidFill>
                  <a:srgbClr val="000000"/>
                </a:solidFill>
              </a:rPr>
              <a:t>Wdouble</a:t>
            </a:r>
            <a:r>
              <a:rPr lang="en-US" dirty="0" smtClean="0">
                <a:solidFill>
                  <a:srgbClr val="000000"/>
                </a:solidFill>
              </a:rPr>
              <a:t>-promotion</a:t>
            </a:r>
            <a:r>
              <a:rPr lang="en-US" dirty="0">
                <a:solidFill>
                  <a:srgbClr val="000000"/>
                </a:solidFill>
              </a:rPr>
              <a:t> </a:t>
            </a:r>
            <a:r>
              <a:rPr lang="en-US" dirty="0" smtClean="0">
                <a:solidFill>
                  <a:srgbClr val="000000"/>
                </a:solidFill>
              </a:rPr>
              <a:t>		float </a:t>
            </a:r>
            <a:r>
              <a:rPr lang="en-US" dirty="0" err="1">
                <a:solidFill>
                  <a:srgbClr val="000000"/>
                </a:solidFill>
              </a:rPr>
              <a:t>disk_area</a:t>
            </a:r>
            <a:r>
              <a:rPr lang="en-US" dirty="0">
                <a:solidFill>
                  <a:srgbClr val="000000"/>
                </a:solidFill>
              </a:rPr>
              <a:t>(float x) {return 3.1415*x*x;}</a:t>
            </a:r>
            <a:endParaRPr lang="en-US" dirty="0" smtClean="0">
              <a:solidFill>
                <a:srgbClr val="000000"/>
              </a:solidFill>
            </a:endParaRPr>
          </a:p>
          <a:p>
            <a:pPr lvl="1"/>
            <a:r>
              <a:rPr lang="en-US" dirty="0">
                <a:solidFill>
                  <a:srgbClr val="000000"/>
                </a:solidFill>
              </a:rPr>
              <a:t>-</a:t>
            </a:r>
            <a:r>
              <a:rPr lang="en-US" dirty="0" err="1" smtClean="0">
                <a:solidFill>
                  <a:srgbClr val="000000"/>
                </a:solidFill>
              </a:rPr>
              <a:t>Wshadow</a:t>
            </a:r>
            <a:endParaRPr lang="en-US" dirty="0" smtClean="0">
              <a:solidFill>
                <a:srgbClr val="000000"/>
              </a:solidFill>
            </a:endParaRPr>
          </a:p>
          <a:p>
            <a:pPr lvl="1"/>
            <a:r>
              <a:rPr lang="en-US" dirty="0">
                <a:solidFill>
                  <a:srgbClr val="000000"/>
                </a:solidFill>
              </a:rPr>
              <a:t>-</a:t>
            </a:r>
            <a:r>
              <a:rPr lang="en-US" dirty="0" err="1" smtClean="0">
                <a:solidFill>
                  <a:srgbClr val="000000"/>
                </a:solidFill>
              </a:rPr>
              <a:t>Wformat</a:t>
            </a:r>
            <a:r>
              <a:rPr lang="en-US" dirty="0">
                <a:solidFill>
                  <a:srgbClr val="000000"/>
                </a:solidFill>
              </a:rPr>
              <a:t>=2	</a:t>
            </a:r>
            <a:r>
              <a:rPr lang="en-US" dirty="0" smtClean="0">
                <a:solidFill>
                  <a:srgbClr val="000000"/>
                </a:solidFill>
              </a:rPr>
              <a:t>		void </a:t>
            </a:r>
            <a:r>
              <a:rPr lang="en-US" dirty="0">
                <a:solidFill>
                  <a:srgbClr val="000000"/>
                </a:solidFill>
              </a:rPr>
              <a:t>foo(char *p</a:t>
            </a:r>
            <a:r>
              <a:rPr lang="en-US" dirty="0" smtClean="0">
                <a:solidFill>
                  <a:srgbClr val="000000"/>
                </a:solidFill>
              </a:rPr>
              <a:t>) {  </a:t>
            </a:r>
            <a:r>
              <a:rPr lang="en-US" dirty="0" err="1">
                <a:solidFill>
                  <a:srgbClr val="000000"/>
                </a:solidFill>
              </a:rPr>
              <a:t>printf</a:t>
            </a:r>
            <a:r>
              <a:rPr lang="en-US" dirty="0">
                <a:solidFill>
                  <a:srgbClr val="000000"/>
                </a:solidFill>
              </a:rPr>
              <a:t>(p</a:t>
            </a:r>
            <a:r>
              <a:rPr lang="en-US" dirty="0" smtClean="0">
                <a:solidFill>
                  <a:srgbClr val="000000"/>
                </a:solidFill>
              </a:rPr>
              <a:t>); }</a:t>
            </a:r>
          </a:p>
        </p:txBody>
      </p:sp>
      <p:sp>
        <p:nvSpPr>
          <p:cNvPr id="3" name="Rectangle 2"/>
          <p:cNvSpPr/>
          <p:nvPr/>
        </p:nvSpPr>
        <p:spPr>
          <a:xfrm>
            <a:off x="6021759" y="5246128"/>
            <a:ext cx="5667834" cy="369332"/>
          </a:xfrm>
          <a:prstGeom prst="rect">
            <a:avLst/>
          </a:prstGeom>
        </p:spPr>
        <p:txBody>
          <a:bodyPr wrap="none">
            <a:spAutoFit/>
          </a:bodyPr>
          <a:lstStyle/>
          <a:p>
            <a:r>
              <a:rPr lang="en-US" dirty="0" smtClean="0">
                <a:hlinkClick r:id="rId2"/>
              </a:rPr>
              <a:t>https://gcc.gnu.org/onlinedocs/gcc/Warning-Options.html</a:t>
            </a:r>
            <a:endParaRPr lang="en-US" dirty="0"/>
          </a:p>
        </p:txBody>
      </p:sp>
      <p:sp>
        <p:nvSpPr>
          <p:cNvPr id="4" name="Rectangle 3"/>
          <p:cNvSpPr/>
          <p:nvPr/>
        </p:nvSpPr>
        <p:spPr>
          <a:xfrm>
            <a:off x="3501081" y="5779025"/>
            <a:ext cx="8419069" cy="369332"/>
          </a:xfrm>
          <a:prstGeom prst="rect">
            <a:avLst/>
          </a:prstGeom>
        </p:spPr>
        <p:txBody>
          <a:bodyPr wrap="square">
            <a:spAutoFit/>
          </a:bodyPr>
          <a:lstStyle/>
          <a:p>
            <a:r>
              <a:rPr lang="en-US" dirty="0">
                <a:hlinkClick r:id="rId3"/>
              </a:rPr>
              <a:t>https://kristerw.blogspot.com/2017/09/useful-gcc-warning-options-not-enabled.html</a:t>
            </a:r>
            <a:endParaRPr lang="en-US" dirty="0"/>
          </a:p>
        </p:txBody>
      </p:sp>
    </p:spTree>
    <p:extLst>
      <p:ext uri="{BB962C8B-B14F-4D97-AF65-F5344CB8AC3E}">
        <p14:creationId xmlns:p14="http://schemas.microsoft.com/office/powerpoint/2010/main" val="763710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096471" cy="461665"/>
          </a:xfrm>
          <a:prstGeom prst="rect">
            <a:avLst/>
          </a:prstGeom>
          <a:noFill/>
        </p:spPr>
        <p:txBody>
          <a:bodyPr wrap="none" rtlCol="0">
            <a:spAutoFit/>
          </a:bodyPr>
          <a:lstStyle/>
          <a:p>
            <a:r>
              <a:rPr lang="en-US" sz="2400" dirty="0" smtClean="0"/>
              <a:t>Static analyzers</a:t>
            </a:r>
            <a:endParaRPr lang="en-US" sz="2400" dirty="0"/>
          </a:p>
        </p:txBody>
      </p:sp>
      <p:sp>
        <p:nvSpPr>
          <p:cNvPr id="5" name="Rectangle 4"/>
          <p:cNvSpPr/>
          <p:nvPr/>
        </p:nvSpPr>
        <p:spPr>
          <a:xfrm>
            <a:off x="977201" y="1283728"/>
            <a:ext cx="4364785" cy="369332"/>
          </a:xfrm>
          <a:prstGeom prst="rect">
            <a:avLst/>
          </a:prstGeom>
        </p:spPr>
        <p:txBody>
          <a:bodyPr wrap="none">
            <a:spAutoFit/>
          </a:bodyPr>
          <a:lstStyle/>
          <a:p>
            <a:r>
              <a:rPr lang="en-US" dirty="0" err="1" smtClean="0">
                <a:solidFill>
                  <a:srgbClr val="000000"/>
                </a:solidFill>
              </a:rPr>
              <a:t>CppCheck</a:t>
            </a:r>
            <a:r>
              <a:rPr lang="en-US" dirty="0" smtClean="0">
                <a:solidFill>
                  <a:srgbClr val="000000"/>
                </a:solidFill>
              </a:rPr>
              <a:t>: </a:t>
            </a:r>
            <a:r>
              <a:rPr lang="en-US" dirty="0">
                <a:hlinkClick r:id="rId2"/>
              </a:rPr>
              <a:t>http://cppcheck.sourceforge.net/</a:t>
            </a:r>
            <a:endParaRPr lang="en-US" dirty="0"/>
          </a:p>
        </p:txBody>
      </p:sp>
      <p:sp>
        <p:nvSpPr>
          <p:cNvPr id="6" name="TextBox 5"/>
          <p:cNvSpPr txBox="1"/>
          <p:nvPr/>
        </p:nvSpPr>
        <p:spPr>
          <a:xfrm>
            <a:off x="977201" y="1804086"/>
            <a:ext cx="5817362" cy="1200329"/>
          </a:xfrm>
          <a:prstGeom prst="rect">
            <a:avLst/>
          </a:prstGeom>
          <a:noFill/>
        </p:spPr>
        <p:txBody>
          <a:bodyPr wrap="none" rtlCol="0">
            <a:spAutoFit/>
          </a:bodyPr>
          <a:lstStyle/>
          <a:p>
            <a:r>
              <a:rPr lang="en-US" dirty="0" smtClean="0"/>
              <a:t>In development since 2009.</a:t>
            </a:r>
          </a:p>
          <a:p>
            <a:r>
              <a:rPr lang="en-US" dirty="0" smtClean="0"/>
              <a:t>Has 230 contributors.</a:t>
            </a:r>
          </a:p>
          <a:p>
            <a:r>
              <a:rPr lang="en-US" dirty="0" smtClean="0"/>
              <a:t>Covers 200+ defect classes.</a:t>
            </a:r>
          </a:p>
          <a:p>
            <a:r>
              <a:rPr lang="en-US" dirty="0" smtClean="0"/>
              <a:t>Supports custom formatting. May be integrated to anything.</a:t>
            </a:r>
            <a:endParaRPr lang="en-US" dirty="0"/>
          </a:p>
        </p:txBody>
      </p:sp>
      <p:sp>
        <p:nvSpPr>
          <p:cNvPr id="7" name="Rectangle 6"/>
          <p:cNvSpPr/>
          <p:nvPr/>
        </p:nvSpPr>
        <p:spPr>
          <a:xfrm>
            <a:off x="2566028" y="4018691"/>
            <a:ext cx="4089581" cy="369332"/>
          </a:xfrm>
          <a:prstGeom prst="rect">
            <a:avLst/>
          </a:prstGeom>
        </p:spPr>
        <p:txBody>
          <a:bodyPr wrap="none">
            <a:spAutoFit/>
          </a:bodyPr>
          <a:lstStyle/>
          <a:p>
            <a:r>
              <a:rPr lang="en-US" dirty="0" err="1">
                <a:latin typeface="Lucida Console" panose="020B0609040504020204" pitchFamily="49" charset="0"/>
              </a:rPr>
              <a:t>memset</a:t>
            </a:r>
            <a:r>
              <a:rPr lang="en-US" dirty="0">
                <a:latin typeface="Lucida Console" panose="020B0609040504020204" pitchFamily="49" charset="0"/>
              </a:rPr>
              <a:t>(</a:t>
            </a:r>
            <a:r>
              <a:rPr lang="en-US" dirty="0" err="1">
                <a:latin typeface="Lucida Console" panose="020B0609040504020204" pitchFamily="49" charset="0"/>
              </a:rPr>
              <a:t>ctx</a:t>
            </a:r>
            <a:r>
              <a:rPr lang="en-US" dirty="0">
                <a:latin typeface="Lucida Console" panose="020B0609040504020204" pitchFamily="49" charset="0"/>
              </a:rPr>
              <a:t>, 0, </a:t>
            </a:r>
            <a:r>
              <a:rPr lang="en-US" dirty="0" err="1">
                <a:latin typeface="Lucida Console" panose="020B0609040504020204" pitchFamily="49" charset="0"/>
              </a:rPr>
              <a:t>sizeof</a:t>
            </a:r>
            <a:r>
              <a:rPr lang="en-US" dirty="0">
                <a:latin typeface="Lucida Console" panose="020B0609040504020204" pitchFamily="49" charset="0"/>
              </a:rPr>
              <a:t>(</a:t>
            </a:r>
            <a:r>
              <a:rPr lang="en-US" dirty="0" err="1">
                <a:latin typeface="Lucida Console" panose="020B0609040504020204" pitchFamily="49" charset="0"/>
              </a:rPr>
              <a:t>ctx</a:t>
            </a:r>
            <a:r>
              <a:rPr lang="en-US" dirty="0">
                <a:latin typeface="Lucida Console" panose="020B0609040504020204" pitchFamily="49" charset="0"/>
              </a:rPr>
              <a:t>));</a:t>
            </a:r>
          </a:p>
        </p:txBody>
      </p:sp>
      <p:sp>
        <p:nvSpPr>
          <p:cNvPr id="9" name="Rectangle 8"/>
          <p:cNvSpPr/>
          <p:nvPr/>
        </p:nvSpPr>
        <p:spPr>
          <a:xfrm>
            <a:off x="2566028" y="4598427"/>
            <a:ext cx="6096000" cy="923330"/>
          </a:xfrm>
          <a:prstGeom prst="rect">
            <a:avLst/>
          </a:prstGeom>
        </p:spPr>
        <p:txBody>
          <a:bodyPr>
            <a:spAutoFit/>
          </a:bodyPr>
          <a:lstStyle/>
          <a:p>
            <a:r>
              <a:rPr lang="en-US" dirty="0"/>
              <a:t>[</a:t>
            </a:r>
            <a:r>
              <a:rPr lang="en-US" dirty="0" err="1"/>
              <a:t>blablabla</a:t>
            </a:r>
            <a:r>
              <a:rPr lang="en-US" dirty="0"/>
              <a:t>\md5.c:160]: (warning, inconclusive) Size of pointer '</a:t>
            </a:r>
            <a:r>
              <a:rPr lang="en-US" dirty="0" err="1"/>
              <a:t>ctx</a:t>
            </a:r>
            <a:r>
              <a:rPr lang="en-US" dirty="0"/>
              <a:t>' used instead of size of its data. This is likely to lead to a buffer overflow. You probably intend to write '</a:t>
            </a:r>
            <a:r>
              <a:rPr lang="en-US" dirty="0" err="1"/>
              <a:t>sizeof</a:t>
            </a:r>
            <a:r>
              <a:rPr lang="en-US" dirty="0"/>
              <a:t>(*</a:t>
            </a:r>
            <a:r>
              <a:rPr lang="en-US" dirty="0" err="1"/>
              <a:t>ctx</a:t>
            </a:r>
            <a:r>
              <a:rPr lang="en-US" dirty="0"/>
              <a:t>)'</a:t>
            </a:r>
          </a:p>
        </p:txBody>
      </p:sp>
    </p:spTree>
    <p:extLst>
      <p:ext uri="{BB962C8B-B14F-4D97-AF65-F5344CB8AC3E}">
        <p14:creationId xmlns:p14="http://schemas.microsoft.com/office/powerpoint/2010/main" val="625957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492670" cy="461665"/>
          </a:xfrm>
          <a:prstGeom prst="rect">
            <a:avLst/>
          </a:prstGeom>
          <a:noFill/>
        </p:spPr>
        <p:txBody>
          <a:bodyPr wrap="none" rtlCol="0">
            <a:spAutoFit/>
          </a:bodyPr>
          <a:lstStyle/>
          <a:p>
            <a:r>
              <a:rPr lang="en-US" sz="2400" dirty="0" smtClean="0"/>
              <a:t>Dynamic analyzers</a:t>
            </a:r>
            <a:endParaRPr lang="en-US" sz="2400" dirty="0"/>
          </a:p>
        </p:txBody>
      </p:sp>
      <p:sp>
        <p:nvSpPr>
          <p:cNvPr id="3" name="Rectangle 2"/>
          <p:cNvSpPr/>
          <p:nvPr/>
        </p:nvSpPr>
        <p:spPr>
          <a:xfrm>
            <a:off x="897924" y="1071089"/>
            <a:ext cx="6096000" cy="1477328"/>
          </a:xfrm>
          <a:prstGeom prst="rect">
            <a:avLst/>
          </a:prstGeom>
        </p:spPr>
        <p:txBody>
          <a:bodyPr>
            <a:spAutoFit/>
          </a:bodyPr>
          <a:lstStyle/>
          <a:p>
            <a:r>
              <a:rPr lang="en-US" dirty="0"/>
              <a:t>Dr. </a:t>
            </a:r>
            <a:r>
              <a:rPr lang="en-US" dirty="0" smtClean="0"/>
              <a:t>Memory</a:t>
            </a:r>
          </a:p>
          <a:p>
            <a:endParaRPr lang="en-US" dirty="0"/>
          </a:p>
          <a:p>
            <a:r>
              <a:rPr lang="en-US" dirty="0" smtClean="0"/>
              <a:t>In development since 2013</a:t>
            </a:r>
          </a:p>
          <a:p>
            <a:r>
              <a:rPr lang="en-US" dirty="0" smtClean="0"/>
              <a:t>Open source (LGPL)</a:t>
            </a:r>
          </a:p>
          <a:p>
            <a:r>
              <a:rPr lang="en-US" dirty="0"/>
              <a:t>B</a:t>
            </a:r>
            <a:r>
              <a:rPr lang="en-US" dirty="0" smtClean="0"/>
              <a:t>ased on </a:t>
            </a:r>
            <a:r>
              <a:rPr lang="en-US" dirty="0" err="1" smtClean="0"/>
              <a:t>DynamoRIO</a:t>
            </a:r>
            <a:r>
              <a:rPr lang="en-US" dirty="0" smtClean="0"/>
              <a:t>.</a:t>
            </a:r>
            <a:endParaRPr lang="en-US" dirty="0"/>
          </a:p>
        </p:txBody>
      </p:sp>
      <p:sp>
        <p:nvSpPr>
          <p:cNvPr id="4" name="Rectangle 3"/>
          <p:cNvSpPr/>
          <p:nvPr/>
        </p:nvSpPr>
        <p:spPr>
          <a:xfrm>
            <a:off x="2125363" y="3536782"/>
            <a:ext cx="8905101" cy="2308324"/>
          </a:xfrm>
          <a:prstGeom prst="rect">
            <a:avLst/>
          </a:prstGeom>
        </p:spPr>
        <p:txBody>
          <a:bodyPr wrap="square">
            <a:spAutoFit/>
          </a:bodyPr>
          <a:lstStyle/>
          <a:p>
            <a:r>
              <a:rPr lang="en-US" dirty="0"/>
              <a:t>Error #55: POSSIBLE LEAK 80 direct bytes 0x034b00f8-0x034b0148 + 0 indirect bytes </a:t>
            </a:r>
            <a:endParaRPr lang="en-US" dirty="0" smtClean="0"/>
          </a:p>
          <a:p>
            <a:r>
              <a:rPr lang="en-US" dirty="0" smtClean="0"/>
              <a:t># </a:t>
            </a:r>
            <a:r>
              <a:rPr lang="en-US" dirty="0"/>
              <a:t>0 </a:t>
            </a:r>
            <a:r>
              <a:rPr lang="en-US" dirty="0" err="1"/>
              <a:t>replace_malloc</a:t>
            </a:r>
            <a:r>
              <a:rPr lang="en-US" dirty="0"/>
              <a:t>                 [d:\</a:t>
            </a:r>
            <a:r>
              <a:rPr lang="en-US" dirty="0" err="1"/>
              <a:t>drmemory_package</a:t>
            </a:r>
            <a:r>
              <a:rPr lang="en-US" dirty="0"/>
              <a:t>\common\alloc_replace.c:2292] </a:t>
            </a:r>
            <a:endParaRPr lang="en-US" dirty="0" smtClean="0"/>
          </a:p>
          <a:p>
            <a:r>
              <a:rPr lang="en-US" dirty="0" smtClean="0"/>
              <a:t># </a:t>
            </a:r>
            <a:r>
              <a:rPr lang="en-US" dirty="0"/>
              <a:t>1 </a:t>
            </a:r>
            <a:r>
              <a:rPr lang="en-US" dirty="0" err="1"/>
              <a:t>msvcrt.dll!strcpy_s</a:t>
            </a:r>
            <a:r>
              <a:rPr lang="en-US" dirty="0"/>
              <a:t>              +0x5e  (0x769ff5d3 &lt;msvcrt.dll+0xf5d3&gt;) </a:t>
            </a:r>
            <a:endParaRPr lang="en-US" dirty="0" smtClean="0"/>
          </a:p>
          <a:p>
            <a:r>
              <a:rPr lang="en-US" dirty="0" smtClean="0"/>
              <a:t># </a:t>
            </a:r>
            <a:r>
              <a:rPr lang="en-US" dirty="0"/>
              <a:t>2 </a:t>
            </a:r>
            <a:r>
              <a:rPr lang="en-US" dirty="0" err="1"/>
              <a:t>msvcrt.dll!clearerr_s</a:t>
            </a:r>
            <a:r>
              <a:rPr lang="en-US" dirty="0"/>
              <a:t>            +0x337 (0x76a09eed &lt;msvcrt.dll+0x19eed&gt;) </a:t>
            </a:r>
            <a:endParaRPr lang="en-US" dirty="0" smtClean="0"/>
          </a:p>
          <a:p>
            <a:r>
              <a:rPr lang="en-US" dirty="0" smtClean="0"/>
              <a:t># </a:t>
            </a:r>
            <a:r>
              <a:rPr lang="en-US" dirty="0"/>
              <a:t>3 </a:t>
            </a:r>
            <a:r>
              <a:rPr lang="en-US" dirty="0" err="1"/>
              <a:t>msvcrt.dll!clearerr_s</a:t>
            </a:r>
            <a:r>
              <a:rPr lang="en-US" dirty="0"/>
              <a:t>            +0x27e (0x76a09e34 &lt;msvcrt.dll+0x19e34&gt;) </a:t>
            </a:r>
            <a:endParaRPr lang="en-US" dirty="0" smtClean="0"/>
          </a:p>
          <a:p>
            <a:r>
              <a:rPr lang="en-US" dirty="0" smtClean="0"/>
              <a:t># </a:t>
            </a:r>
            <a:r>
              <a:rPr lang="en-US" dirty="0"/>
              <a:t>4 cppcheck-gui.exe!?               +0x0   (0x0040104a &lt;cppcheck-gui.exe+0x104a&gt;) </a:t>
            </a:r>
            <a:endParaRPr lang="en-US" dirty="0" smtClean="0"/>
          </a:p>
          <a:p>
            <a:r>
              <a:rPr lang="en-US" dirty="0" smtClean="0"/>
              <a:t># </a:t>
            </a:r>
            <a:r>
              <a:rPr lang="en-US" dirty="0"/>
              <a:t>5 cppcheck-gui.exe!?               +0x0   (0x00401471 &lt;cppcheck-gui.exe+0x1471&gt;) </a:t>
            </a:r>
            <a:endParaRPr lang="en-US" dirty="0" smtClean="0"/>
          </a:p>
          <a:p>
            <a:r>
              <a:rPr lang="en-US" dirty="0" smtClean="0"/>
              <a:t># </a:t>
            </a:r>
            <a:r>
              <a:rPr lang="en-US" dirty="0"/>
              <a:t>6 KERNEL32.dll!BaseThreadInitThunk +0x11  (0x767933ca &lt;KERNEL32.dll+0x133ca&gt;)</a:t>
            </a:r>
          </a:p>
        </p:txBody>
      </p:sp>
    </p:spTree>
    <p:extLst>
      <p:ext uri="{BB962C8B-B14F-4D97-AF65-F5344CB8AC3E}">
        <p14:creationId xmlns:p14="http://schemas.microsoft.com/office/powerpoint/2010/main" val="1966676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492670" cy="461665"/>
          </a:xfrm>
          <a:prstGeom prst="rect">
            <a:avLst/>
          </a:prstGeom>
          <a:noFill/>
        </p:spPr>
        <p:txBody>
          <a:bodyPr wrap="none" rtlCol="0">
            <a:spAutoFit/>
          </a:bodyPr>
          <a:lstStyle/>
          <a:p>
            <a:r>
              <a:rPr lang="en-US" sz="2400" dirty="0" smtClean="0"/>
              <a:t>Dynamic analyzers</a:t>
            </a:r>
            <a:endParaRPr lang="en-US" sz="2400" dirty="0"/>
          </a:p>
        </p:txBody>
      </p:sp>
      <p:sp>
        <p:nvSpPr>
          <p:cNvPr id="3" name="Rectangle 2"/>
          <p:cNvSpPr/>
          <p:nvPr/>
        </p:nvSpPr>
        <p:spPr>
          <a:xfrm>
            <a:off x="897924" y="1071089"/>
            <a:ext cx="5058033" cy="3693319"/>
          </a:xfrm>
          <a:prstGeom prst="rect">
            <a:avLst/>
          </a:prstGeom>
        </p:spPr>
        <p:txBody>
          <a:bodyPr wrap="square">
            <a:spAutoFit/>
          </a:bodyPr>
          <a:lstStyle/>
          <a:p>
            <a:r>
              <a:rPr lang="en-US" dirty="0" err="1" smtClean="0"/>
              <a:t>Valgrind</a:t>
            </a:r>
            <a:r>
              <a:rPr lang="en-US" dirty="0" smtClean="0"/>
              <a:t>: </a:t>
            </a:r>
            <a:r>
              <a:rPr lang="en-US" dirty="0">
                <a:hlinkClick r:id="rId2"/>
              </a:rPr>
              <a:t>http://www.valgrind.org/info/about.html</a:t>
            </a:r>
            <a:endParaRPr lang="en-US" dirty="0" smtClean="0"/>
          </a:p>
          <a:p>
            <a:endParaRPr lang="en-US" dirty="0"/>
          </a:p>
          <a:p>
            <a:r>
              <a:rPr lang="en-US" dirty="0" smtClean="0"/>
              <a:t>More versatile:</a:t>
            </a:r>
          </a:p>
          <a:p>
            <a:pPr marL="285750" indent="-285750">
              <a:buFont typeface="Arial" panose="020B0604020202020204" pitchFamily="34" charset="0"/>
              <a:buChar char="•"/>
            </a:pPr>
            <a:r>
              <a:rPr lang="en-US" dirty="0" err="1" smtClean="0"/>
              <a:t>memcheck</a:t>
            </a:r>
            <a:endParaRPr lang="en-US" dirty="0" smtClean="0"/>
          </a:p>
          <a:p>
            <a:pPr marL="285750" indent="-285750">
              <a:buFont typeface="Arial" panose="020B0604020202020204" pitchFamily="34" charset="0"/>
              <a:buChar char="•"/>
            </a:pPr>
            <a:r>
              <a:rPr lang="en-US" dirty="0" err="1" smtClean="0"/>
              <a:t>cachegrind</a:t>
            </a:r>
            <a:endParaRPr lang="en-US" dirty="0" smtClean="0"/>
          </a:p>
          <a:p>
            <a:pPr marL="285750" indent="-285750">
              <a:buFont typeface="Arial" panose="020B0604020202020204" pitchFamily="34" charset="0"/>
              <a:buChar char="•"/>
            </a:pPr>
            <a:r>
              <a:rPr lang="en-US" dirty="0" err="1" smtClean="0"/>
              <a:t>callgrind</a:t>
            </a:r>
            <a:endParaRPr lang="en-US" dirty="0" smtClean="0"/>
          </a:p>
          <a:p>
            <a:pPr marL="285750" indent="-285750">
              <a:buFont typeface="Arial" panose="020B0604020202020204" pitchFamily="34" charset="0"/>
              <a:buChar char="•"/>
            </a:pPr>
            <a:r>
              <a:rPr lang="en-US" dirty="0" err="1" smtClean="0"/>
              <a:t>helgrind</a:t>
            </a:r>
            <a:endParaRPr lang="en-US" dirty="0" smtClean="0"/>
          </a:p>
          <a:p>
            <a:pPr marL="285750" indent="-285750">
              <a:buFont typeface="Arial" panose="020B0604020202020204" pitchFamily="34" charset="0"/>
              <a:buChar char="•"/>
            </a:pPr>
            <a:r>
              <a:rPr lang="en-US" dirty="0" smtClean="0"/>
              <a:t>DRD</a:t>
            </a:r>
          </a:p>
          <a:p>
            <a:pPr marL="285750" indent="-285750">
              <a:buFont typeface="Arial" panose="020B0604020202020204" pitchFamily="34" charset="0"/>
              <a:buChar char="•"/>
            </a:pPr>
            <a:r>
              <a:rPr lang="en-US" dirty="0" smtClean="0"/>
              <a:t>massif</a:t>
            </a:r>
          </a:p>
          <a:p>
            <a:pPr marL="285750" indent="-285750">
              <a:buFont typeface="Arial" panose="020B0604020202020204" pitchFamily="34" charset="0"/>
              <a:buChar char="•"/>
            </a:pPr>
            <a:r>
              <a:rPr lang="en-US" dirty="0" smtClean="0"/>
              <a:t>DHAT</a:t>
            </a:r>
          </a:p>
          <a:p>
            <a:pPr marL="285750" indent="-285750">
              <a:buFont typeface="Arial" panose="020B0604020202020204" pitchFamily="34" charset="0"/>
              <a:buChar char="•"/>
            </a:pPr>
            <a:r>
              <a:rPr lang="en-US" dirty="0" err="1" smtClean="0"/>
              <a:t>etc</a:t>
            </a:r>
            <a:endParaRPr lang="en-US" dirty="0" smtClean="0"/>
          </a:p>
          <a:p>
            <a:endParaRPr lang="en-US" dirty="0" smtClean="0"/>
          </a:p>
          <a:p>
            <a:endParaRPr lang="en-US" dirty="0"/>
          </a:p>
        </p:txBody>
      </p:sp>
      <p:sp>
        <p:nvSpPr>
          <p:cNvPr id="5" name="Rectangle 4"/>
          <p:cNvSpPr/>
          <p:nvPr/>
        </p:nvSpPr>
        <p:spPr>
          <a:xfrm>
            <a:off x="3591698" y="2392578"/>
            <a:ext cx="8138985" cy="3754874"/>
          </a:xfrm>
          <a:prstGeom prst="rect">
            <a:avLst/>
          </a:prstGeom>
        </p:spPr>
        <p:txBody>
          <a:bodyPr wrap="square">
            <a:spAutoFit/>
          </a:bodyPr>
          <a:lstStyle/>
          <a:p>
            <a:r>
              <a:rPr lang="en-US" sz="1400" dirty="0">
                <a:latin typeface="Lucida Console" panose="020B0609040504020204" pitchFamily="49" charset="0"/>
              </a:rPr>
              <a:t>I   refs:      13,041,321,061</a:t>
            </a:r>
          </a:p>
          <a:p>
            <a:r>
              <a:rPr lang="en-US" sz="1400" dirty="0">
                <a:latin typeface="Lucida Console" panose="020B0609040504020204" pitchFamily="49" charset="0"/>
              </a:rPr>
              <a:t>I1  misses:             1,843</a:t>
            </a:r>
          </a:p>
          <a:p>
            <a:r>
              <a:rPr lang="en-US" sz="1400" dirty="0" err="1">
                <a:latin typeface="Lucida Console" panose="020B0609040504020204" pitchFamily="49" charset="0"/>
              </a:rPr>
              <a:t>LLi</a:t>
            </a:r>
            <a:r>
              <a:rPr lang="en-US" sz="1400" dirty="0">
                <a:latin typeface="Lucida Console" panose="020B0609040504020204" pitchFamily="49" charset="0"/>
              </a:rPr>
              <a:t> misses:             1,705</a:t>
            </a:r>
          </a:p>
          <a:p>
            <a:r>
              <a:rPr lang="en-US" sz="1400" dirty="0">
                <a:latin typeface="Lucida Console" panose="020B0609040504020204" pitchFamily="49" charset="0"/>
              </a:rPr>
              <a:t>I1  miss rate:           0.00%</a:t>
            </a:r>
          </a:p>
          <a:p>
            <a:r>
              <a:rPr lang="en-US" sz="1400" dirty="0" err="1">
                <a:latin typeface="Lucida Console" panose="020B0609040504020204" pitchFamily="49" charset="0"/>
              </a:rPr>
              <a:t>LLi</a:t>
            </a:r>
            <a:r>
              <a:rPr lang="en-US" sz="1400" dirty="0">
                <a:latin typeface="Lucida Console" panose="020B0609040504020204" pitchFamily="49" charset="0"/>
              </a:rPr>
              <a:t> miss rate:           0.00%</a:t>
            </a:r>
          </a:p>
          <a:p>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D   refs:       </a:t>
            </a:r>
            <a:r>
              <a:rPr lang="en-US" sz="1400" dirty="0" smtClean="0">
                <a:latin typeface="Lucida Console" panose="020B0609040504020204" pitchFamily="49" charset="0"/>
              </a:rPr>
              <a:t>7,438,562,794   (</a:t>
            </a:r>
            <a:r>
              <a:rPr lang="en-US" sz="1400" dirty="0">
                <a:latin typeface="Lucida Console" panose="020B0609040504020204" pitchFamily="49" charset="0"/>
              </a:rPr>
              <a:t>4,742,035,917 </a:t>
            </a:r>
            <a:r>
              <a:rPr lang="en-US" sz="1400" dirty="0" err="1">
                <a:latin typeface="Lucida Console" panose="020B0609040504020204" pitchFamily="49" charset="0"/>
              </a:rPr>
              <a:t>rd</a:t>
            </a:r>
            <a:r>
              <a:rPr lang="en-US" sz="1400" dirty="0">
                <a:latin typeface="Lucida Console" panose="020B0609040504020204" pitchFamily="49" charset="0"/>
              </a:rPr>
              <a:t>   + 2,696,526,877 </a:t>
            </a:r>
            <a:r>
              <a:rPr lang="en-US" sz="1400" dirty="0" err="1">
                <a:latin typeface="Lucida Console" panose="020B0609040504020204" pitchFamily="49" charset="0"/>
              </a:rPr>
              <a:t>wr</a:t>
            </a:r>
            <a:r>
              <a:rPr lang="en-US" sz="1400" dirty="0">
                <a:latin typeface="Lucida Console" panose="020B0609040504020204" pitchFamily="49" charset="0"/>
              </a:rPr>
              <a:t>)</a:t>
            </a:r>
          </a:p>
          <a:p>
            <a:r>
              <a:rPr lang="en-US" sz="1400" dirty="0" smtClean="0">
                <a:latin typeface="Lucida Console" panose="020B0609040504020204" pitchFamily="49" charset="0"/>
              </a:rPr>
              <a:t>D1  </a:t>
            </a:r>
            <a:r>
              <a:rPr lang="en-US" sz="1400" dirty="0">
                <a:latin typeface="Lucida Console" panose="020B0609040504020204" pitchFamily="49" charset="0"/>
              </a:rPr>
              <a:t>misses:            </a:t>
            </a:r>
            <a:r>
              <a:rPr lang="en-US" sz="1400" dirty="0" smtClean="0">
                <a:latin typeface="Lucida Console" panose="020B0609040504020204" pitchFamily="49" charset="0"/>
              </a:rPr>
              <a:t>15,894   (       </a:t>
            </a:r>
            <a:r>
              <a:rPr lang="en-US" sz="1400" dirty="0">
                <a:latin typeface="Lucida Console" panose="020B0609040504020204" pitchFamily="49" charset="0"/>
              </a:rPr>
              <a:t>13,676 </a:t>
            </a:r>
            <a:r>
              <a:rPr lang="en-US" sz="1400" dirty="0" err="1">
                <a:latin typeface="Lucida Console" panose="020B0609040504020204" pitchFamily="49" charset="0"/>
              </a:rPr>
              <a:t>rd</a:t>
            </a:r>
            <a:r>
              <a:rPr lang="en-US" sz="1400" dirty="0">
                <a:latin typeface="Lucida Console" panose="020B0609040504020204" pitchFamily="49" charset="0"/>
              </a:rPr>
              <a:t>   +         2,218 </a:t>
            </a:r>
            <a:r>
              <a:rPr lang="en-US" sz="1400" dirty="0" err="1">
                <a:latin typeface="Lucida Console" panose="020B0609040504020204" pitchFamily="49" charset="0"/>
              </a:rPr>
              <a:t>wr</a:t>
            </a:r>
            <a:r>
              <a:rPr lang="en-US" sz="1400" dirty="0">
                <a:latin typeface="Lucida Console" panose="020B0609040504020204" pitchFamily="49" charset="0"/>
              </a:rPr>
              <a:t>)</a:t>
            </a:r>
          </a:p>
          <a:p>
            <a:r>
              <a:rPr lang="en-US" sz="1400" dirty="0" err="1" smtClean="0">
                <a:latin typeface="Lucida Console" panose="020B0609040504020204" pitchFamily="49" charset="0"/>
              </a:rPr>
              <a:t>LLd</a:t>
            </a:r>
            <a:r>
              <a:rPr lang="en-US" sz="1400" dirty="0" smtClean="0">
                <a:latin typeface="Lucida Console" panose="020B0609040504020204" pitchFamily="49" charset="0"/>
              </a:rPr>
              <a:t> </a:t>
            </a:r>
            <a:r>
              <a:rPr lang="en-US" sz="1400" dirty="0">
                <a:latin typeface="Lucida Console" panose="020B0609040504020204" pitchFamily="49" charset="0"/>
              </a:rPr>
              <a:t>misses:             </a:t>
            </a:r>
            <a:r>
              <a:rPr lang="en-US" sz="1400" dirty="0" smtClean="0">
                <a:latin typeface="Lucida Console" panose="020B0609040504020204" pitchFamily="49" charset="0"/>
              </a:rPr>
              <a:t>9,156   (        </a:t>
            </a:r>
            <a:r>
              <a:rPr lang="en-US" sz="1400" dirty="0">
                <a:latin typeface="Lucida Console" panose="020B0609040504020204" pitchFamily="49" charset="0"/>
              </a:rPr>
              <a:t>7,761 </a:t>
            </a:r>
            <a:r>
              <a:rPr lang="en-US" sz="1400" dirty="0" err="1">
                <a:latin typeface="Lucida Console" panose="020B0609040504020204" pitchFamily="49" charset="0"/>
              </a:rPr>
              <a:t>rd</a:t>
            </a:r>
            <a:r>
              <a:rPr lang="en-US" sz="1400" dirty="0">
                <a:latin typeface="Lucida Console" panose="020B0609040504020204" pitchFamily="49" charset="0"/>
              </a:rPr>
              <a:t>   +         1,395 </a:t>
            </a:r>
            <a:r>
              <a:rPr lang="en-US" sz="1400" dirty="0" err="1">
                <a:latin typeface="Lucida Console" panose="020B0609040504020204" pitchFamily="49" charset="0"/>
              </a:rPr>
              <a:t>wr</a:t>
            </a:r>
            <a:r>
              <a:rPr lang="en-US" sz="1400" dirty="0">
                <a:latin typeface="Lucida Console" panose="020B0609040504020204" pitchFamily="49" charset="0"/>
              </a:rPr>
              <a:t>)</a:t>
            </a:r>
          </a:p>
          <a:p>
            <a:r>
              <a:rPr lang="en-US" sz="1400" dirty="0" smtClean="0">
                <a:latin typeface="Lucida Console" panose="020B0609040504020204" pitchFamily="49" charset="0"/>
              </a:rPr>
              <a:t>D1  </a:t>
            </a:r>
            <a:r>
              <a:rPr lang="en-US" sz="1400" dirty="0">
                <a:latin typeface="Lucida Console" panose="020B0609040504020204" pitchFamily="49" charset="0"/>
              </a:rPr>
              <a:t>miss rate:            0.0</a:t>
            </a:r>
            <a:r>
              <a:rPr lang="en-US" sz="1400" dirty="0" smtClean="0">
                <a:latin typeface="Lucida Console" panose="020B0609040504020204" pitchFamily="49" charset="0"/>
              </a:rPr>
              <a:t>%  (          </a:t>
            </a:r>
            <a:r>
              <a:rPr lang="en-US" sz="1400" dirty="0">
                <a:latin typeface="Lucida Console" panose="020B0609040504020204" pitchFamily="49" charset="0"/>
              </a:rPr>
              <a:t>0.0%     +           0.0%  )</a:t>
            </a:r>
          </a:p>
          <a:p>
            <a:r>
              <a:rPr lang="en-US" sz="1400" dirty="0" err="1" smtClean="0">
                <a:latin typeface="Lucida Console" panose="020B0609040504020204" pitchFamily="49" charset="0"/>
              </a:rPr>
              <a:t>LLd</a:t>
            </a:r>
            <a:r>
              <a:rPr lang="en-US" sz="1400" dirty="0" smtClean="0">
                <a:latin typeface="Lucida Console" panose="020B0609040504020204" pitchFamily="49" charset="0"/>
              </a:rPr>
              <a:t> </a:t>
            </a:r>
            <a:r>
              <a:rPr lang="en-US" sz="1400" dirty="0">
                <a:latin typeface="Lucida Console" panose="020B0609040504020204" pitchFamily="49" charset="0"/>
              </a:rPr>
              <a:t>miss rate:            0.0</a:t>
            </a:r>
            <a:r>
              <a:rPr lang="en-US" sz="1400" dirty="0" smtClean="0">
                <a:latin typeface="Lucida Console" panose="020B0609040504020204" pitchFamily="49" charset="0"/>
              </a:rPr>
              <a:t>%  (          </a:t>
            </a:r>
            <a:r>
              <a:rPr lang="en-US" sz="1400" dirty="0">
                <a:latin typeface="Lucida Console" panose="020B0609040504020204" pitchFamily="49" charset="0"/>
              </a:rPr>
              <a:t>0.0%     +           0.0%  )</a:t>
            </a:r>
          </a:p>
          <a:p>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LL refs:               </a:t>
            </a:r>
            <a:r>
              <a:rPr lang="en-US" sz="1400" dirty="0" smtClean="0">
                <a:latin typeface="Lucida Console" panose="020B0609040504020204" pitchFamily="49" charset="0"/>
              </a:rPr>
              <a:t>17,737   (       </a:t>
            </a:r>
            <a:r>
              <a:rPr lang="en-US" sz="1400" dirty="0">
                <a:latin typeface="Lucida Console" panose="020B0609040504020204" pitchFamily="49" charset="0"/>
              </a:rPr>
              <a:t>15,519 </a:t>
            </a:r>
            <a:r>
              <a:rPr lang="en-US" sz="1400" dirty="0" err="1">
                <a:latin typeface="Lucida Console" panose="020B0609040504020204" pitchFamily="49" charset="0"/>
              </a:rPr>
              <a:t>rd</a:t>
            </a:r>
            <a:r>
              <a:rPr lang="en-US" sz="1400" dirty="0">
                <a:latin typeface="Lucida Console" panose="020B0609040504020204" pitchFamily="49" charset="0"/>
              </a:rPr>
              <a:t>   +         2,218 </a:t>
            </a:r>
            <a:r>
              <a:rPr lang="en-US" sz="1400" dirty="0" err="1">
                <a:latin typeface="Lucida Console" panose="020B0609040504020204" pitchFamily="49" charset="0"/>
              </a:rPr>
              <a:t>wr</a:t>
            </a:r>
            <a:r>
              <a:rPr lang="en-US" sz="1400" dirty="0">
                <a:latin typeface="Lucida Console" panose="020B0609040504020204" pitchFamily="49" charset="0"/>
              </a:rPr>
              <a:t>)</a:t>
            </a:r>
          </a:p>
          <a:p>
            <a:r>
              <a:rPr lang="en-US" sz="1400" dirty="0" smtClean="0">
                <a:latin typeface="Lucida Console" panose="020B0609040504020204" pitchFamily="49" charset="0"/>
              </a:rPr>
              <a:t>LL </a:t>
            </a:r>
            <a:r>
              <a:rPr lang="en-US" sz="1400" dirty="0">
                <a:latin typeface="Lucida Console" panose="020B0609040504020204" pitchFamily="49" charset="0"/>
              </a:rPr>
              <a:t>misses:             </a:t>
            </a:r>
            <a:r>
              <a:rPr lang="en-US" sz="1400" dirty="0" smtClean="0">
                <a:latin typeface="Lucida Console" panose="020B0609040504020204" pitchFamily="49" charset="0"/>
              </a:rPr>
              <a:t>10,861   (        </a:t>
            </a:r>
            <a:r>
              <a:rPr lang="en-US" sz="1400" dirty="0">
                <a:latin typeface="Lucida Console" panose="020B0609040504020204" pitchFamily="49" charset="0"/>
              </a:rPr>
              <a:t>9,466 </a:t>
            </a:r>
            <a:r>
              <a:rPr lang="en-US" sz="1400" dirty="0" err="1">
                <a:latin typeface="Lucida Console" panose="020B0609040504020204" pitchFamily="49" charset="0"/>
              </a:rPr>
              <a:t>rd</a:t>
            </a:r>
            <a:r>
              <a:rPr lang="en-US" sz="1400" dirty="0">
                <a:latin typeface="Lucida Console" panose="020B0609040504020204" pitchFamily="49" charset="0"/>
              </a:rPr>
              <a:t>   +         1,395 </a:t>
            </a:r>
            <a:r>
              <a:rPr lang="en-US" sz="1400" dirty="0" err="1">
                <a:latin typeface="Lucida Console" panose="020B0609040504020204" pitchFamily="49" charset="0"/>
              </a:rPr>
              <a:t>wr</a:t>
            </a:r>
            <a:r>
              <a:rPr lang="en-US" sz="1400" dirty="0">
                <a:latin typeface="Lucida Console" panose="020B0609040504020204" pitchFamily="49" charset="0"/>
              </a:rPr>
              <a:t>)</a:t>
            </a:r>
          </a:p>
          <a:p>
            <a:r>
              <a:rPr lang="en-US" sz="1400" dirty="0" smtClean="0">
                <a:latin typeface="Lucida Console" panose="020B0609040504020204" pitchFamily="49" charset="0"/>
              </a:rPr>
              <a:t>LL </a:t>
            </a:r>
            <a:r>
              <a:rPr lang="en-US" sz="1400" dirty="0">
                <a:latin typeface="Lucida Console" panose="020B0609040504020204" pitchFamily="49" charset="0"/>
              </a:rPr>
              <a:t>miss rate:             0.0</a:t>
            </a:r>
            <a:r>
              <a:rPr lang="en-US" sz="1400" dirty="0" smtClean="0">
                <a:latin typeface="Lucida Console" panose="020B0609040504020204" pitchFamily="49" charset="0"/>
              </a:rPr>
              <a:t>%  (          </a:t>
            </a:r>
            <a:r>
              <a:rPr lang="en-US" sz="1400" dirty="0">
                <a:latin typeface="Lucida Console" panose="020B0609040504020204" pitchFamily="49" charset="0"/>
              </a:rPr>
              <a:t>0.0%     +           0.0%  )</a:t>
            </a:r>
          </a:p>
        </p:txBody>
      </p:sp>
    </p:spTree>
    <p:extLst>
      <p:ext uri="{BB962C8B-B14F-4D97-AF65-F5344CB8AC3E}">
        <p14:creationId xmlns:p14="http://schemas.microsoft.com/office/powerpoint/2010/main" val="1650870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219629" cy="461665"/>
          </a:xfrm>
          <a:prstGeom prst="rect">
            <a:avLst/>
          </a:prstGeom>
          <a:noFill/>
        </p:spPr>
        <p:txBody>
          <a:bodyPr wrap="none" rtlCol="0">
            <a:spAutoFit/>
          </a:bodyPr>
          <a:lstStyle/>
          <a:p>
            <a:r>
              <a:rPr lang="en-US" sz="2400" dirty="0" smtClean="0"/>
              <a:t>Profilers</a:t>
            </a:r>
            <a:endParaRPr lang="en-US" sz="2400" dirty="0"/>
          </a:p>
        </p:txBody>
      </p:sp>
      <p:sp>
        <p:nvSpPr>
          <p:cNvPr id="6" name="Rectangle 5"/>
          <p:cNvSpPr/>
          <p:nvPr/>
        </p:nvSpPr>
        <p:spPr>
          <a:xfrm>
            <a:off x="896443" y="1227089"/>
            <a:ext cx="8198130" cy="1754326"/>
          </a:xfrm>
          <a:prstGeom prst="rect">
            <a:avLst/>
          </a:prstGeom>
        </p:spPr>
        <p:txBody>
          <a:bodyPr wrap="square">
            <a:spAutoFit/>
          </a:bodyPr>
          <a:lstStyle/>
          <a:p>
            <a:r>
              <a:rPr lang="en-US" b="1" dirty="0"/>
              <a:t>Conceptually simple:</a:t>
            </a:r>
          </a:p>
          <a:p>
            <a:r>
              <a:rPr lang="en-US" dirty="0"/>
              <a:t>You run your program and it will collect some data for you!</a:t>
            </a:r>
          </a:p>
          <a:p>
            <a:endParaRPr lang="en-US" dirty="0"/>
          </a:p>
          <a:p>
            <a:r>
              <a:rPr lang="en-US" b="1" dirty="0"/>
              <a:t>Accidentally complex:</a:t>
            </a:r>
          </a:p>
          <a:p>
            <a:r>
              <a:rPr lang="en-US" dirty="0"/>
              <a:t>Your program may not run, profiler may not start run, scenario might get impossible to reproduce, overhead would become overwhelming, and the data will be irrelevant.</a:t>
            </a:r>
          </a:p>
        </p:txBody>
      </p:sp>
      <p:pic>
        <p:nvPicPr>
          <p:cNvPr id="7" name="Picture 6"/>
          <p:cNvPicPr>
            <a:picLocks noChangeAspect="1"/>
          </p:cNvPicPr>
          <p:nvPr/>
        </p:nvPicPr>
        <p:blipFill>
          <a:blip r:embed="rId2"/>
          <a:stretch>
            <a:fillRect/>
          </a:stretch>
        </p:blipFill>
        <p:spPr>
          <a:xfrm>
            <a:off x="986738" y="3527762"/>
            <a:ext cx="3997153" cy="2642186"/>
          </a:xfrm>
          <a:prstGeom prst="rect">
            <a:avLst/>
          </a:prstGeom>
        </p:spPr>
      </p:pic>
      <p:pic>
        <p:nvPicPr>
          <p:cNvPr id="8" name="Picture 7"/>
          <p:cNvPicPr>
            <a:picLocks noChangeAspect="1"/>
          </p:cNvPicPr>
          <p:nvPr/>
        </p:nvPicPr>
        <p:blipFill>
          <a:blip r:embed="rId3"/>
          <a:stretch>
            <a:fillRect/>
          </a:stretch>
        </p:blipFill>
        <p:spPr>
          <a:xfrm>
            <a:off x="6078623" y="3527763"/>
            <a:ext cx="5144193" cy="2642186"/>
          </a:xfrm>
          <a:prstGeom prst="rect">
            <a:avLst/>
          </a:prstGeom>
        </p:spPr>
      </p:pic>
      <p:sp>
        <p:nvSpPr>
          <p:cNvPr id="9" name="TextBox 8"/>
          <p:cNvSpPr txBox="1"/>
          <p:nvPr/>
        </p:nvSpPr>
        <p:spPr>
          <a:xfrm>
            <a:off x="869089" y="3191470"/>
            <a:ext cx="420564" cy="369332"/>
          </a:xfrm>
          <a:prstGeom prst="rect">
            <a:avLst/>
          </a:prstGeom>
          <a:noFill/>
        </p:spPr>
        <p:txBody>
          <a:bodyPr wrap="none" rtlCol="0">
            <a:spAutoFit/>
          </a:bodyPr>
          <a:lstStyle/>
          <a:p>
            <a:r>
              <a:rPr lang="en-US" dirty="0" smtClean="0"/>
              <a:t>VS</a:t>
            </a:r>
            <a:endParaRPr lang="en-US" dirty="0"/>
          </a:p>
        </p:txBody>
      </p:sp>
      <p:sp>
        <p:nvSpPr>
          <p:cNvPr id="10" name="TextBox 9"/>
          <p:cNvSpPr txBox="1"/>
          <p:nvPr/>
        </p:nvSpPr>
        <p:spPr>
          <a:xfrm>
            <a:off x="5997143" y="3158430"/>
            <a:ext cx="1690014" cy="369332"/>
          </a:xfrm>
          <a:prstGeom prst="rect">
            <a:avLst/>
          </a:prstGeom>
          <a:noFill/>
        </p:spPr>
        <p:txBody>
          <a:bodyPr wrap="none" rtlCol="0">
            <a:spAutoFit/>
          </a:bodyPr>
          <a:lstStyle/>
          <a:p>
            <a:r>
              <a:rPr lang="en-US" dirty="0" err="1" smtClean="0"/>
              <a:t>VTune</a:t>
            </a:r>
            <a:r>
              <a:rPr lang="en-US" dirty="0" smtClean="0"/>
              <a:t> Amplifier</a:t>
            </a:r>
            <a:endParaRPr lang="en-US" dirty="0"/>
          </a:p>
        </p:txBody>
      </p:sp>
    </p:spTree>
    <p:extLst>
      <p:ext uri="{BB962C8B-B14F-4D97-AF65-F5344CB8AC3E}">
        <p14:creationId xmlns:p14="http://schemas.microsoft.com/office/powerpoint/2010/main" val="1680453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684307" cy="461665"/>
          </a:xfrm>
          <a:prstGeom prst="rect">
            <a:avLst/>
          </a:prstGeom>
          <a:noFill/>
        </p:spPr>
        <p:txBody>
          <a:bodyPr wrap="none" rtlCol="0">
            <a:spAutoFit/>
          </a:bodyPr>
          <a:lstStyle/>
          <a:p>
            <a:r>
              <a:rPr lang="en-US" sz="2400" dirty="0" smtClean="0"/>
              <a:t>Profilers: VS</a:t>
            </a:r>
            <a:endParaRPr lang="en-US" sz="2400" dirty="0"/>
          </a:p>
        </p:txBody>
      </p:sp>
      <p:pic>
        <p:nvPicPr>
          <p:cNvPr id="11" name="Picture 10"/>
          <p:cNvPicPr>
            <a:picLocks noChangeAspect="1"/>
          </p:cNvPicPr>
          <p:nvPr/>
        </p:nvPicPr>
        <p:blipFill>
          <a:blip r:embed="rId2"/>
          <a:stretch>
            <a:fillRect/>
          </a:stretch>
        </p:blipFill>
        <p:spPr>
          <a:xfrm>
            <a:off x="469557" y="1309815"/>
            <a:ext cx="7545012" cy="4631467"/>
          </a:xfrm>
          <a:prstGeom prst="rect">
            <a:avLst/>
          </a:prstGeom>
        </p:spPr>
      </p:pic>
      <p:sp>
        <p:nvSpPr>
          <p:cNvPr id="3" name="TextBox 2"/>
          <p:cNvSpPr txBox="1"/>
          <p:nvPr/>
        </p:nvSpPr>
        <p:spPr>
          <a:xfrm>
            <a:off x="8361405" y="1309815"/>
            <a:ext cx="3311548" cy="2523768"/>
          </a:xfrm>
          <a:prstGeom prst="rect">
            <a:avLst/>
          </a:prstGeom>
          <a:noFill/>
        </p:spPr>
        <p:txBody>
          <a:bodyPr wrap="none" rtlCol="0">
            <a:spAutoFit/>
          </a:bodyPr>
          <a:lstStyle/>
          <a:p>
            <a:pPr>
              <a:spcAft>
                <a:spcPts val="1200"/>
              </a:spcAft>
            </a:pPr>
            <a:r>
              <a:rPr lang="en-US" dirty="0" smtClean="0"/>
              <a:t>Shows sample count per function</a:t>
            </a:r>
          </a:p>
          <a:p>
            <a:pPr>
              <a:spcAft>
                <a:spcPts val="1200"/>
              </a:spcAft>
            </a:pPr>
            <a:r>
              <a:rPr lang="en-US" dirty="0" smtClean="0"/>
              <a:t>Retain relations (call tree)</a:t>
            </a:r>
          </a:p>
          <a:p>
            <a:pPr>
              <a:spcAft>
                <a:spcPts val="1200"/>
              </a:spcAft>
            </a:pPr>
            <a:r>
              <a:rPr lang="en-US" dirty="0" smtClean="0"/>
              <a:t>Shows memory consumption</a:t>
            </a:r>
          </a:p>
          <a:p>
            <a:pPr>
              <a:spcAft>
                <a:spcPts val="1200"/>
              </a:spcAft>
            </a:pPr>
            <a:r>
              <a:rPr lang="en-US" dirty="0" smtClean="0"/>
              <a:t>Compares between snapshot</a:t>
            </a:r>
          </a:p>
          <a:p>
            <a:pPr>
              <a:spcAft>
                <a:spcPts val="1200"/>
              </a:spcAft>
            </a:pPr>
            <a:r>
              <a:rPr lang="en-US" dirty="0" smtClean="0"/>
              <a:t>Has instrumental option</a:t>
            </a:r>
          </a:p>
          <a:p>
            <a:pPr>
              <a:spcAft>
                <a:spcPts val="1200"/>
              </a:spcAft>
            </a:pPr>
            <a:endParaRPr lang="en-US" dirty="0"/>
          </a:p>
        </p:txBody>
      </p:sp>
    </p:spTree>
    <p:extLst>
      <p:ext uri="{BB962C8B-B14F-4D97-AF65-F5344CB8AC3E}">
        <p14:creationId xmlns:p14="http://schemas.microsoft.com/office/powerpoint/2010/main" val="41673606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97496" cy="461665"/>
          </a:xfrm>
          <a:prstGeom prst="rect">
            <a:avLst/>
          </a:prstGeom>
          <a:noFill/>
        </p:spPr>
        <p:txBody>
          <a:bodyPr wrap="none" rtlCol="0">
            <a:spAutoFit/>
          </a:bodyPr>
          <a:lstStyle/>
          <a:p>
            <a:r>
              <a:rPr lang="en-US" sz="2400" dirty="0" smtClean="0"/>
              <a:t>Profilers: </a:t>
            </a:r>
            <a:r>
              <a:rPr lang="en-US" sz="2400" dirty="0" err="1" smtClean="0"/>
              <a:t>VTune</a:t>
            </a:r>
            <a:r>
              <a:rPr lang="en-US" sz="2400" dirty="0" smtClean="0"/>
              <a:t> Amplifier</a:t>
            </a:r>
            <a:endParaRPr lang="en-US" sz="2400" dirty="0"/>
          </a:p>
        </p:txBody>
      </p:sp>
      <p:sp>
        <p:nvSpPr>
          <p:cNvPr id="3" name="TextBox 2"/>
          <p:cNvSpPr txBox="1"/>
          <p:nvPr/>
        </p:nvSpPr>
        <p:spPr>
          <a:xfrm>
            <a:off x="7669427" y="1309815"/>
            <a:ext cx="3394199" cy="1231106"/>
          </a:xfrm>
          <a:prstGeom prst="rect">
            <a:avLst/>
          </a:prstGeom>
          <a:noFill/>
        </p:spPr>
        <p:txBody>
          <a:bodyPr wrap="none" rtlCol="0">
            <a:spAutoFit/>
          </a:bodyPr>
          <a:lstStyle/>
          <a:p>
            <a:pPr>
              <a:spcAft>
                <a:spcPts val="1200"/>
              </a:spcAft>
            </a:pPr>
            <a:r>
              <a:rPr lang="en-US" dirty="0" smtClean="0"/>
              <a:t>Shows overall concurrency picture</a:t>
            </a:r>
          </a:p>
          <a:p>
            <a:pPr>
              <a:spcAft>
                <a:spcPts val="1200"/>
              </a:spcAft>
            </a:pPr>
            <a:r>
              <a:rPr lang="en-US" dirty="0" smtClean="0"/>
              <a:t>Shows per thread load</a:t>
            </a:r>
          </a:p>
          <a:p>
            <a:pPr>
              <a:spcAft>
                <a:spcPts val="1200"/>
              </a:spcAft>
            </a:pPr>
            <a:r>
              <a:rPr lang="en-US" dirty="0" smtClean="0"/>
              <a:t>Shows spin time, locks and waits</a:t>
            </a:r>
            <a:endParaRPr lang="en-US" dirty="0"/>
          </a:p>
        </p:txBody>
      </p:sp>
      <p:pic>
        <p:nvPicPr>
          <p:cNvPr id="5" name="Picture 4"/>
          <p:cNvPicPr>
            <a:picLocks noChangeAspect="1"/>
          </p:cNvPicPr>
          <p:nvPr/>
        </p:nvPicPr>
        <p:blipFill>
          <a:blip r:embed="rId2"/>
          <a:stretch>
            <a:fillRect/>
          </a:stretch>
        </p:blipFill>
        <p:spPr>
          <a:xfrm>
            <a:off x="469557" y="1309815"/>
            <a:ext cx="6572905" cy="4939502"/>
          </a:xfrm>
          <a:prstGeom prst="rect">
            <a:avLst/>
          </a:prstGeom>
        </p:spPr>
      </p:pic>
    </p:spTree>
    <p:extLst>
      <p:ext uri="{BB962C8B-B14F-4D97-AF65-F5344CB8AC3E}">
        <p14:creationId xmlns:p14="http://schemas.microsoft.com/office/powerpoint/2010/main" val="137501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557" y="370703"/>
            <a:ext cx="4809522" cy="461665"/>
          </a:xfrm>
          <a:prstGeom prst="rect">
            <a:avLst/>
          </a:prstGeom>
          <a:noFill/>
        </p:spPr>
        <p:txBody>
          <a:bodyPr wrap="none" rtlCol="0">
            <a:spAutoFit/>
          </a:bodyPr>
          <a:lstStyle/>
          <a:p>
            <a:r>
              <a:rPr lang="en-US" sz="2400" dirty="0" smtClean="0"/>
              <a:t>Popularity according to TIOBE index</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074526107"/>
              </p:ext>
            </p:extLst>
          </p:nvPr>
        </p:nvGraphicFramePr>
        <p:xfrm>
          <a:off x="773081" y="1216024"/>
          <a:ext cx="10422140" cy="4656562"/>
        </p:xfrm>
        <a:graphic>
          <a:graphicData uri="http://schemas.openxmlformats.org/drawingml/2006/table">
            <a:tbl>
              <a:tblPr/>
              <a:tblGrid>
                <a:gridCol w="1451135"/>
                <a:gridCol w="3912135"/>
                <a:gridCol w="2453335"/>
                <a:gridCol w="2605535"/>
              </a:tblGrid>
              <a:tr h="552932">
                <a:tc>
                  <a:txBody>
                    <a:bodyPr/>
                    <a:lstStyle/>
                    <a:p>
                      <a:pPr algn="l" fontAlgn="b"/>
                      <a:r>
                        <a:rPr lang="en-US" sz="1800" dirty="0">
                          <a:effectLst/>
                        </a:rPr>
                        <a:t>Jun 2019</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a:effectLst/>
                        </a:rPr>
                        <a:t>Programming Language</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a:effectLst/>
                        </a:rPr>
                        <a:t>Ratings</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smtClean="0">
                          <a:effectLst/>
                        </a:rPr>
                        <a:t>Yearly change</a:t>
                      </a:r>
                      <a:endParaRPr lang="en-US" sz="1800" dirty="0">
                        <a:effectLst/>
                      </a:endParaRP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r>
              <a:tr h="336568">
                <a:tc>
                  <a:txBody>
                    <a:bodyPr/>
                    <a:lstStyle/>
                    <a:p>
                      <a:pPr algn="l" fontAlgn="t"/>
                      <a:r>
                        <a:rPr lang="en-US" sz="1800">
                          <a:effectLst/>
                        </a:rPr>
                        <a:t>1</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Java</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15.004%</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-0.36%</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a:effectLst/>
                        </a:rPr>
                        <a:t>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13.300%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-1.64%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3</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Python</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8.530%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+2.77%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b="1">
                          <a:solidFill>
                            <a:srgbClr val="C00000"/>
                          </a:solidFill>
                          <a:effectLst/>
                        </a:rPr>
                        <a:t>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dirty="0">
                          <a:solidFill>
                            <a:srgbClr val="C00000"/>
                          </a:solidFill>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a:solidFill>
                            <a:srgbClr val="C00000"/>
                          </a:solidFill>
                          <a:effectLst/>
                        </a:rPr>
                        <a:t>7.384%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dirty="0">
                          <a:solidFill>
                            <a:srgbClr val="C00000"/>
                          </a:solidFill>
                          <a:effectLst/>
                        </a:rPr>
                        <a:t>-0.95%</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1140">
                <a:tc>
                  <a:txBody>
                    <a:bodyPr/>
                    <a:lstStyle/>
                    <a:p>
                      <a:pPr algn="l" fontAlgn="t"/>
                      <a:r>
                        <a:rPr lang="en-US" sz="1800" dirty="0">
                          <a:effectLst/>
                        </a:rPr>
                        <a:t>5</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Visual Basic .NET</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4.624%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+0.86%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a:effectLst/>
                        </a:rPr>
                        <a:t>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4.483%</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+0.17%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JavaScript</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2.716%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+0.22%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a:effectLst/>
                        </a:rPr>
                        <a:t>8</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PHP</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2.567%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-0.31%</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9</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SQL</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2.224%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-0.12%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52932">
                <a:tc>
                  <a:txBody>
                    <a:bodyPr/>
                    <a:lstStyle/>
                    <a:p>
                      <a:pPr fontAlgn="t"/>
                      <a:r>
                        <a:rPr lang="en-US" sz="1800">
                          <a:effectLst/>
                        </a:rPr>
                        <a:t>10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Assembly language</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1.479%</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+0.56%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0369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7034554" cy="461665"/>
          </a:xfrm>
          <a:prstGeom prst="rect">
            <a:avLst/>
          </a:prstGeom>
          <a:noFill/>
        </p:spPr>
        <p:txBody>
          <a:bodyPr wrap="none" rtlCol="0">
            <a:spAutoFit/>
          </a:bodyPr>
          <a:lstStyle/>
          <a:p>
            <a:r>
              <a:rPr lang="en-US" sz="2400" dirty="0" smtClean="0"/>
              <a:t>Does intuition (or experience) work instead of profiler?</a:t>
            </a:r>
            <a:endParaRPr lang="en-US" sz="2400" dirty="0"/>
          </a:p>
        </p:txBody>
      </p:sp>
    </p:spTree>
    <p:extLst>
      <p:ext uri="{BB962C8B-B14F-4D97-AF65-F5344CB8AC3E}">
        <p14:creationId xmlns:p14="http://schemas.microsoft.com/office/powerpoint/2010/main" val="22857344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383379" cy="461665"/>
          </a:xfrm>
          <a:prstGeom prst="rect">
            <a:avLst/>
          </a:prstGeom>
          <a:noFill/>
        </p:spPr>
        <p:txBody>
          <a:bodyPr wrap="none" rtlCol="0">
            <a:spAutoFit/>
          </a:bodyPr>
          <a:lstStyle/>
          <a:p>
            <a:r>
              <a:rPr lang="en-US" sz="2400" dirty="0" smtClean="0"/>
              <a:t>Let’s try it out with magic squares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087658765"/>
              </p:ext>
            </p:extLst>
          </p:nvPr>
        </p:nvGraphicFramePr>
        <p:xfrm>
          <a:off x="667266" y="1230412"/>
          <a:ext cx="1252149" cy="1112520"/>
        </p:xfrm>
        <a:graphic>
          <a:graphicData uri="http://schemas.openxmlformats.org/drawingml/2006/table">
            <a:tbl>
              <a:tblPr firstRow="1" bandRow="1">
                <a:tableStyleId>{5940675A-B579-460E-94D1-54222C63F5DA}</a:tableStyleId>
              </a:tblPr>
              <a:tblGrid>
                <a:gridCol w="417383"/>
                <a:gridCol w="417383"/>
                <a:gridCol w="417383"/>
              </a:tblGrid>
              <a:tr h="370840">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5906530" y="1230412"/>
            <a:ext cx="5156886" cy="2123658"/>
          </a:xfrm>
          <a:prstGeom prst="rect">
            <a:avLst/>
          </a:prstGeom>
        </p:spPr>
        <p:txBody>
          <a:bodyPr wrap="square">
            <a:spAutoFit/>
          </a:bodyPr>
          <a:lstStyle/>
          <a:p>
            <a:r>
              <a:rPr lang="en-US" sz="1200" dirty="0">
                <a:latin typeface="Lucida Console" panose="020B0609040504020204" pitchFamily="49" charset="0"/>
              </a:rPr>
              <a:t>#include &lt;</a:t>
            </a:r>
            <a:r>
              <a:rPr lang="en-US" sz="1200" dirty="0" err="1">
                <a:latin typeface="Lucida Console" panose="020B0609040504020204" pitchFamily="49" charset="0"/>
              </a:rPr>
              <a:t>iostream</a:t>
            </a:r>
            <a:r>
              <a:rPr lang="en-US" sz="1200" dirty="0">
                <a:latin typeface="Lucida Console" panose="020B0609040504020204" pitchFamily="49" charset="0"/>
              </a:rPr>
              <a:t>&gt;</a:t>
            </a:r>
          </a:p>
          <a:p>
            <a:r>
              <a:rPr lang="en-US" sz="1200" dirty="0">
                <a:latin typeface="Lucida Console" panose="020B0609040504020204" pitchFamily="49" charset="0"/>
              </a:rPr>
              <a:t>#include &lt;</a:t>
            </a:r>
            <a:r>
              <a:rPr lang="en-US" sz="1200" dirty="0" err="1">
                <a:latin typeface="Lucida Console" panose="020B0609040504020204" pitchFamily="49" charset="0"/>
              </a:rPr>
              <a:t>chrono</a:t>
            </a:r>
            <a:r>
              <a:rPr lang="en-US" sz="1200" dirty="0">
                <a:latin typeface="Lucida Console" panose="020B0609040504020204" pitchFamily="49" charset="0"/>
              </a:rPr>
              <a:t>&gt;</a:t>
            </a:r>
          </a:p>
          <a:p>
            <a:endParaRPr lang="en-US" sz="1200" dirty="0">
              <a:latin typeface="Lucida Console" panose="020B0609040504020204" pitchFamily="49" charset="0"/>
            </a:endParaRPr>
          </a:p>
          <a:p>
            <a:r>
              <a:rPr lang="en-US" sz="1200" dirty="0">
                <a:latin typeface="Lucida Console" panose="020B0609040504020204" pitchFamily="49" charset="0"/>
              </a:rPr>
              <a:t>using namespace </a:t>
            </a:r>
            <a:r>
              <a:rPr lang="en-US" sz="1200" dirty="0" err="1">
                <a:latin typeface="Lucida Console" panose="020B0609040504020204" pitchFamily="49" charset="0"/>
              </a:rPr>
              <a:t>std</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bool </a:t>
            </a:r>
            <a:r>
              <a:rPr lang="en-US" sz="1200" dirty="0" err="1">
                <a:latin typeface="Lucida Console" panose="020B0609040504020204" pitchFamily="49" charset="0"/>
              </a:rPr>
              <a:t>check_if_magic</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a:t>
            </a:r>
            <a:r>
              <a:rPr lang="en-US" sz="1200" dirty="0" err="1">
                <a:latin typeface="Lucida Console" panose="020B0609040504020204" pitchFamily="49" charset="0"/>
              </a:rPr>
              <a:t>std</a:t>
            </a:r>
            <a:r>
              <a:rPr lang="en-US" sz="1200" dirty="0">
                <a:latin typeface="Lucida Console" panose="020B0609040504020204" pitchFamily="49" charset="0"/>
              </a:rPr>
              <a:t>::string&amp; square)</a:t>
            </a:r>
          </a:p>
          <a:p>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a:solidFill>
                  <a:schemeClr val="bg2">
                    <a:lumMod val="50000"/>
                  </a:schemeClr>
                </a:solidFill>
                <a:latin typeface="Lucida Console" panose="020B0609040504020204" pitchFamily="49" charset="0"/>
              </a:rPr>
              <a:t>// add your code here</a:t>
            </a:r>
          </a:p>
          <a:p>
            <a:r>
              <a:rPr lang="en-US" sz="1200" dirty="0" smtClean="0">
                <a:solidFill>
                  <a:schemeClr val="bg2">
                    <a:lumMod val="50000"/>
                  </a:schemeClr>
                </a:solidFill>
                <a:latin typeface="Lucida Console" panose="020B0609040504020204" pitchFamily="49" charset="0"/>
              </a:rPr>
              <a:t>  // ...</a:t>
            </a:r>
            <a:endParaRPr lang="en-US" sz="1200" dirty="0">
              <a:solidFill>
                <a:schemeClr val="bg2">
                  <a:lumMod val="50000"/>
                </a:schemeClr>
              </a:solidFill>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return false;</a:t>
            </a:r>
          </a:p>
          <a:p>
            <a:r>
              <a:rPr lang="en-US" sz="1200" dirty="0" smtClean="0">
                <a:latin typeface="Lucida Console" panose="020B0609040504020204" pitchFamily="49" charset="0"/>
              </a:rPr>
              <a:t>} </a:t>
            </a:r>
            <a:endParaRPr lang="en-US" sz="1200" dirty="0">
              <a:latin typeface="Lucida Console" panose="020B0609040504020204" pitchFamily="49" charset="0"/>
            </a:endParaRPr>
          </a:p>
        </p:txBody>
      </p:sp>
      <p:sp>
        <p:nvSpPr>
          <p:cNvPr id="8" name="Rectangle 7"/>
          <p:cNvSpPr/>
          <p:nvPr/>
        </p:nvSpPr>
        <p:spPr>
          <a:xfrm>
            <a:off x="667266" y="2899086"/>
            <a:ext cx="4967415" cy="3231654"/>
          </a:xfrm>
          <a:prstGeom prst="rect">
            <a:avLst/>
          </a:prstGeom>
        </p:spPr>
        <p:txBody>
          <a:bodyPr wrap="square">
            <a:spAutoFit/>
          </a:bodyPr>
          <a:lstStyle/>
          <a:p>
            <a:r>
              <a:rPr lang="en-US" sz="1200" dirty="0">
                <a:solidFill>
                  <a:schemeClr val="bg2">
                    <a:lumMod val="50000"/>
                  </a:schemeClr>
                </a:solidFill>
                <a:latin typeface="Lucida Console" panose="020B0609040504020204" pitchFamily="49" charset="0"/>
              </a:rPr>
              <a:t>// this generates all possible combinations</a:t>
            </a:r>
          </a:p>
          <a:p>
            <a:r>
              <a:rPr lang="en-US" sz="1200" dirty="0">
                <a:solidFill>
                  <a:schemeClr val="bg2">
                    <a:lumMod val="50000"/>
                  </a:schemeClr>
                </a:solidFill>
                <a:latin typeface="Lucida Console" panose="020B0609040504020204" pitchFamily="49" charset="0"/>
              </a:rPr>
              <a:t>// of 1-9 digits that may or may not</a:t>
            </a:r>
          </a:p>
          <a:p>
            <a:r>
              <a:rPr lang="en-US" sz="1200" dirty="0">
                <a:solidFill>
                  <a:schemeClr val="bg2">
                    <a:lumMod val="50000"/>
                  </a:schemeClr>
                </a:solidFill>
                <a:latin typeface="Lucida Console" panose="020B0609040504020204" pitchFamily="49" charset="0"/>
              </a:rPr>
              <a:t>// form a magic square</a:t>
            </a:r>
          </a:p>
          <a:p>
            <a:r>
              <a:rPr lang="en-US" sz="1200" dirty="0">
                <a:latin typeface="Lucida Console" panose="020B0609040504020204" pitchFamily="49" charset="0"/>
              </a:rPr>
              <a:t>static string buffer = "000000000";</a:t>
            </a:r>
          </a:p>
          <a:p>
            <a:r>
              <a:rPr lang="en-US" sz="1200" dirty="0">
                <a:latin typeface="Lucida Console" panose="020B0609040504020204" pitchFamily="49" charset="0"/>
              </a:rPr>
              <a:t>void </a:t>
            </a:r>
            <a:r>
              <a:rPr lang="en-US" sz="1200" dirty="0" err="1">
                <a:latin typeface="Lucida Console" panose="020B0609040504020204" pitchFamily="49" charset="0"/>
              </a:rPr>
              <a:t>generate_or_check</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index_or_check</a:t>
            </a:r>
            <a:r>
              <a:rPr lang="en-US" sz="1200" dirty="0">
                <a:latin typeface="Lucida Console" panose="020B0609040504020204" pitchFamily="49" charset="0"/>
              </a:rPr>
              <a:t> = 8)</a:t>
            </a:r>
          </a:p>
          <a:p>
            <a:r>
              <a:rPr lang="en-US" sz="1200" dirty="0">
                <a:latin typeface="Lucida Console" panose="020B0609040504020204" pitchFamily="49" charset="0"/>
              </a:rPr>
              <a:t>{</a:t>
            </a:r>
          </a:p>
          <a:p>
            <a:r>
              <a:rPr lang="en-US" sz="1200" dirty="0">
                <a:latin typeface="Lucida Console" panose="020B0609040504020204" pitchFamily="49" charset="0"/>
              </a:rPr>
              <a:t>  if(</a:t>
            </a:r>
            <a:r>
              <a:rPr lang="en-US" sz="1200" dirty="0" err="1">
                <a:latin typeface="Lucida Console" panose="020B0609040504020204" pitchFamily="49" charset="0"/>
              </a:rPr>
              <a:t>index_or_check</a:t>
            </a:r>
            <a:r>
              <a:rPr lang="en-US" sz="1200" dirty="0">
                <a:latin typeface="Lucida Console" panose="020B0609040504020204" pitchFamily="49" charset="0"/>
              </a:rPr>
              <a:t> == -1){</a:t>
            </a:r>
          </a:p>
          <a:p>
            <a:r>
              <a:rPr lang="en-US" sz="1200" dirty="0">
                <a:latin typeface="Lucida Console" panose="020B0609040504020204" pitchFamily="49" charset="0"/>
              </a:rPr>
              <a:t>    if(</a:t>
            </a:r>
            <a:r>
              <a:rPr lang="en-US" sz="1200" dirty="0" err="1">
                <a:latin typeface="Lucida Console" panose="020B0609040504020204" pitchFamily="49" charset="0"/>
              </a:rPr>
              <a:t>check_if_magic</a:t>
            </a:r>
            <a:r>
              <a:rPr lang="en-US" sz="1200" dirty="0">
                <a:latin typeface="Lucida Console" panose="020B0609040504020204" pitchFamily="49" charset="0"/>
              </a:rPr>
              <a:t>(buffer))</a:t>
            </a:r>
          </a:p>
          <a:p>
            <a:r>
              <a:rPr lang="en-US" sz="1200" dirty="0">
                <a:latin typeface="Lucida Console" panose="020B0609040504020204" pitchFamily="49" charset="0"/>
              </a:rPr>
              <a:t>      </a:t>
            </a:r>
            <a:r>
              <a:rPr lang="en-US" sz="1200" dirty="0" err="1">
                <a:latin typeface="Lucida Console" panose="020B0609040504020204" pitchFamily="49" charset="0"/>
              </a:rPr>
              <a:t>cout</a:t>
            </a:r>
            <a:r>
              <a:rPr lang="en-US" sz="1200" dirty="0">
                <a:latin typeface="Lucida Console" panose="020B0609040504020204" pitchFamily="49" charset="0"/>
              </a:rPr>
              <a:t> &lt;&lt; buffer &lt;&lt; " ";</a:t>
            </a:r>
          </a:p>
          <a:p>
            <a:r>
              <a:rPr lang="en-US" sz="1200" dirty="0">
                <a:latin typeface="Lucida Console" panose="020B0609040504020204" pitchFamily="49" charset="0"/>
              </a:rPr>
              <a:t>    return;</a:t>
            </a:r>
          </a:p>
          <a:p>
            <a:r>
              <a:rPr lang="en-US" sz="1200" dirty="0">
                <a:latin typeface="Lucida Console" panose="020B0609040504020204" pitchFamily="49" charset="0"/>
              </a:rPr>
              <a:t>  }</a:t>
            </a:r>
          </a:p>
          <a:p>
            <a:endParaRPr lang="en-US" sz="1200" dirty="0">
              <a:latin typeface="Lucida Console" panose="020B0609040504020204" pitchFamily="49" charset="0"/>
            </a:endParaRPr>
          </a:p>
          <a:p>
            <a:r>
              <a:rPr lang="en-US" sz="1200" dirty="0">
                <a:latin typeface="Lucida Console" panose="020B0609040504020204" pitchFamily="49" charset="0"/>
              </a:rPr>
              <a:t>  for(auto </a:t>
            </a:r>
            <a:r>
              <a:rPr lang="en-US" sz="1200" dirty="0" err="1">
                <a:latin typeface="Lucida Console" panose="020B0609040504020204" pitchFamily="49" charset="0"/>
              </a:rPr>
              <a:t>i</a:t>
            </a:r>
            <a:r>
              <a:rPr lang="en-US" sz="1200" dirty="0">
                <a:latin typeface="Lucida Console" panose="020B0609040504020204" pitchFamily="49" charset="0"/>
              </a:rPr>
              <a:t> = 1u; </a:t>
            </a:r>
            <a:r>
              <a:rPr lang="en-US" sz="1200" dirty="0" err="1">
                <a:latin typeface="Lucida Console" panose="020B0609040504020204" pitchFamily="49" charset="0"/>
              </a:rPr>
              <a:t>i</a:t>
            </a:r>
            <a:r>
              <a:rPr lang="en-US" sz="1200" dirty="0">
                <a:latin typeface="Lucida Console" panose="020B0609040504020204" pitchFamily="49" charset="0"/>
              </a:rPr>
              <a:t> &lt; 10;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a:latin typeface="Lucida Console" panose="020B0609040504020204" pitchFamily="49" charset="0"/>
              </a:rPr>
              <a:t>    buffer[</a:t>
            </a:r>
            <a:r>
              <a:rPr lang="en-US" sz="1200" dirty="0" err="1">
                <a:latin typeface="Lucida Console" panose="020B0609040504020204" pitchFamily="49" charset="0"/>
              </a:rPr>
              <a:t>index_or_check</a:t>
            </a:r>
            <a:r>
              <a:rPr lang="en-US" sz="1200" dirty="0">
                <a:latin typeface="Lucida Console" panose="020B0609040504020204" pitchFamily="49" charset="0"/>
              </a:rPr>
              <a:t>] = '0' +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generate_or_check</a:t>
            </a:r>
            <a:r>
              <a:rPr lang="en-US" sz="1200" dirty="0">
                <a:latin typeface="Lucida Console" panose="020B0609040504020204" pitchFamily="49" charset="0"/>
              </a:rPr>
              <a:t>(index_or_check-1);</a:t>
            </a:r>
          </a:p>
          <a:p>
            <a:r>
              <a:rPr lang="en-US" sz="1200" dirty="0">
                <a:latin typeface="Lucida Console" panose="020B0609040504020204" pitchFamily="49" charset="0"/>
              </a:rPr>
              <a:t>  }</a:t>
            </a:r>
          </a:p>
          <a:p>
            <a:r>
              <a:rPr lang="en-US" sz="1200" dirty="0">
                <a:latin typeface="Lucida Console" panose="020B0609040504020204" pitchFamily="49" charset="0"/>
              </a:rPr>
              <a:t>}</a:t>
            </a:r>
          </a:p>
        </p:txBody>
      </p:sp>
      <p:sp>
        <p:nvSpPr>
          <p:cNvPr id="9" name="Rectangle 8"/>
          <p:cNvSpPr/>
          <p:nvPr/>
        </p:nvSpPr>
        <p:spPr>
          <a:xfrm>
            <a:off x="5906530" y="4101478"/>
            <a:ext cx="4942702" cy="1938992"/>
          </a:xfrm>
          <a:prstGeom prst="rect">
            <a:avLst/>
          </a:prstGeom>
        </p:spPr>
        <p:txBody>
          <a:bodyPr wrap="square">
            <a:spAutoFit/>
          </a:bodyPr>
          <a:lstStyle/>
          <a:p>
            <a:r>
              <a:rPr lang="en-US" sz="1200" dirty="0">
                <a:solidFill>
                  <a:schemeClr val="bg2">
                    <a:lumMod val="50000"/>
                  </a:schemeClr>
                </a:solidFill>
                <a:latin typeface="Lucida Console" panose="020B0609040504020204" pitchFamily="49" charset="0"/>
              </a:rPr>
              <a:t>// this runs the generator and measures time</a:t>
            </a:r>
          </a:p>
          <a:p>
            <a:r>
              <a:rPr lang="en-US" sz="1200" dirty="0" err="1">
                <a:latin typeface="Lucida Console" panose="020B0609040504020204" pitchFamily="49" charset="0"/>
              </a:rPr>
              <a:t>int</a:t>
            </a:r>
            <a:r>
              <a:rPr lang="en-US" sz="1200" dirty="0">
                <a:latin typeface="Lucida Console" panose="020B0609040504020204" pitchFamily="49" charset="0"/>
              </a:rPr>
              <a:t> main()</a:t>
            </a:r>
          </a:p>
          <a:p>
            <a:r>
              <a:rPr lang="en-US" sz="1200" dirty="0">
                <a:latin typeface="Lucida Console" panose="020B0609040504020204" pitchFamily="49" charset="0"/>
              </a:rPr>
              <a:t>{</a:t>
            </a:r>
          </a:p>
          <a:p>
            <a:r>
              <a:rPr lang="en-US" sz="1200" dirty="0">
                <a:latin typeface="Lucida Console" panose="020B0609040504020204" pitchFamily="49" charset="0"/>
              </a:rPr>
              <a:t>  auto start = </a:t>
            </a:r>
            <a:r>
              <a:rPr lang="en-US" sz="1200" dirty="0" err="1">
                <a:latin typeface="Lucida Console" panose="020B0609040504020204" pitchFamily="49" charset="0"/>
              </a:rPr>
              <a:t>std</a:t>
            </a:r>
            <a:r>
              <a:rPr lang="en-US" sz="1200" dirty="0">
                <a:latin typeface="Lucida Console" panose="020B0609040504020204" pitchFamily="49" charset="0"/>
              </a:rPr>
              <a:t>::</a:t>
            </a:r>
            <a:r>
              <a:rPr lang="en-US" sz="1200" dirty="0" err="1">
                <a:latin typeface="Lucida Console" panose="020B0609040504020204" pitchFamily="49" charset="0"/>
              </a:rPr>
              <a:t>chrono</a:t>
            </a:r>
            <a:r>
              <a:rPr lang="en-US" sz="1200" dirty="0">
                <a:latin typeface="Lucida Console" panose="020B0609040504020204" pitchFamily="49" charset="0"/>
              </a:rPr>
              <a:t>::</a:t>
            </a:r>
            <a:r>
              <a:rPr lang="en-US" sz="1200" dirty="0" err="1">
                <a:latin typeface="Lucida Console" panose="020B0609040504020204" pitchFamily="49" charset="0"/>
              </a:rPr>
              <a:t>system_clock</a:t>
            </a:r>
            <a:r>
              <a:rPr lang="en-US" sz="1200" dirty="0">
                <a:latin typeface="Lucida Console" panose="020B0609040504020204" pitchFamily="49" charset="0"/>
              </a:rPr>
              <a:t>::now();</a:t>
            </a:r>
          </a:p>
          <a:p>
            <a:r>
              <a:rPr lang="en-US" sz="1200" dirty="0">
                <a:latin typeface="Lucida Console" panose="020B0609040504020204" pitchFamily="49" charset="0"/>
              </a:rPr>
              <a:t>  </a:t>
            </a:r>
            <a:r>
              <a:rPr lang="en-US" sz="1200" dirty="0" err="1">
                <a:latin typeface="Lucida Console" panose="020B0609040504020204" pitchFamily="49" charset="0"/>
              </a:rPr>
              <a:t>generate_or_check</a:t>
            </a:r>
            <a:r>
              <a:rPr lang="en-US" sz="1200" dirty="0">
                <a:latin typeface="Lucida Console" panose="020B0609040504020204" pitchFamily="49" charset="0"/>
              </a:rPr>
              <a:t>();</a:t>
            </a:r>
          </a:p>
          <a:p>
            <a:r>
              <a:rPr lang="en-US" sz="1200" dirty="0">
                <a:latin typeface="Lucida Console" panose="020B0609040504020204" pitchFamily="49" charset="0"/>
              </a:rPr>
              <a:t>  auto end = </a:t>
            </a:r>
            <a:r>
              <a:rPr lang="en-US" sz="1200" dirty="0" err="1">
                <a:latin typeface="Lucida Console" panose="020B0609040504020204" pitchFamily="49" charset="0"/>
              </a:rPr>
              <a:t>std</a:t>
            </a:r>
            <a:r>
              <a:rPr lang="en-US" sz="1200" dirty="0">
                <a:latin typeface="Lucida Console" panose="020B0609040504020204" pitchFamily="49" charset="0"/>
              </a:rPr>
              <a:t>::</a:t>
            </a:r>
            <a:r>
              <a:rPr lang="en-US" sz="1200" dirty="0" err="1">
                <a:latin typeface="Lucida Console" panose="020B0609040504020204" pitchFamily="49" charset="0"/>
              </a:rPr>
              <a:t>chrono</a:t>
            </a:r>
            <a:r>
              <a:rPr lang="en-US" sz="1200" dirty="0">
                <a:latin typeface="Lucida Console" panose="020B0609040504020204" pitchFamily="49" charset="0"/>
              </a:rPr>
              <a:t>::</a:t>
            </a:r>
            <a:r>
              <a:rPr lang="en-US" sz="1200" dirty="0" err="1">
                <a:latin typeface="Lucida Console" panose="020B0609040504020204" pitchFamily="49" charset="0"/>
              </a:rPr>
              <a:t>system_clock</a:t>
            </a:r>
            <a:r>
              <a:rPr lang="en-US" sz="1200" dirty="0">
                <a:latin typeface="Lucida Console" panose="020B0609040504020204" pitchFamily="49" charset="0"/>
              </a:rPr>
              <a:t>::now();</a:t>
            </a:r>
          </a:p>
          <a:p>
            <a:r>
              <a:rPr lang="en-US" sz="1200" dirty="0">
                <a:latin typeface="Lucida Console" panose="020B0609040504020204" pitchFamily="49" charset="0"/>
              </a:rPr>
              <a:t>  </a:t>
            </a:r>
            <a:r>
              <a:rPr lang="en-US" sz="1200" dirty="0" err="1">
                <a:latin typeface="Lucida Console" panose="020B0609040504020204" pitchFamily="49" charset="0"/>
              </a:rPr>
              <a:t>chrono</a:t>
            </a:r>
            <a:r>
              <a:rPr lang="en-US" sz="1200" dirty="0">
                <a:latin typeface="Lucida Console" panose="020B0609040504020204" pitchFamily="49" charset="0"/>
              </a:rPr>
              <a:t>::duration&lt;double&gt;</a:t>
            </a:r>
          </a:p>
          <a:p>
            <a:r>
              <a:rPr lang="en-US" sz="1200" dirty="0">
                <a:latin typeface="Lucida Console" panose="020B0609040504020204" pitchFamily="49" charset="0"/>
              </a:rPr>
              <a:t>    difference = end - start;</a:t>
            </a:r>
          </a:p>
          <a:p>
            <a:r>
              <a:rPr lang="en-US" sz="1200" dirty="0">
                <a:latin typeface="Lucida Console" panose="020B0609040504020204" pitchFamily="49" charset="0"/>
              </a:rPr>
              <a:t>  </a:t>
            </a:r>
            <a:r>
              <a:rPr lang="en-US" sz="1200" dirty="0" err="1">
                <a:latin typeface="Lucida Console" panose="020B0609040504020204" pitchFamily="49" charset="0"/>
              </a:rPr>
              <a:t>cout</a:t>
            </a:r>
            <a:r>
              <a:rPr lang="en-US" sz="1200" dirty="0">
                <a:latin typeface="Lucida Console" panose="020B0609040504020204" pitchFamily="49" charset="0"/>
              </a:rPr>
              <a:t> &lt;&lt; </a:t>
            </a:r>
            <a:r>
              <a:rPr lang="en-US" sz="1200" dirty="0" err="1">
                <a:latin typeface="Lucida Console" panose="020B0609040504020204" pitchFamily="49" charset="0"/>
              </a:rPr>
              <a:t>difference.count</a:t>
            </a:r>
            <a:r>
              <a:rPr lang="en-US" sz="1200" dirty="0">
                <a:latin typeface="Lucida Console" panose="020B0609040504020204" pitchFamily="49" charset="0"/>
              </a:rPr>
              <a:t>() &lt;&lt; "\n\n";</a:t>
            </a:r>
          </a:p>
          <a:p>
            <a:r>
              <a:rPr lang="en-US" sz="1200" dirty="0">
                <a:latin typeface="Lucida Console" panose="020B0609040504020204" pitchFamily="49" charset="0"/>
              </a:rPr>
              <a:t>}</a:t>
            </a:r>
          </a:p>
        </p:txBody>
      </p:sp>
      <p:sp>
        <p:nvSpPr>
          <p:cNvPr id="10" name="TextBox 9"/>
          <p:cNvSpPr txBox="1"/>
          <p:nvPr/>
        </p:nvSpPr>
        <p:spPr>
          <a:xfrm>
            <a:off x="2018271" y="1602006"/>
            <a:ext cx="1598515" cy="369332"/>
          </a:xfrm>
          <a:prstGeom prst="rect">
            <a:avLst/>
          </a:prstGeom>
          <a:noFill/>
        </p:spPr>
        <p:txBody>
          <a:bodyPr wrap="none" rtlCol="0">
            <a:spAutoFit/>
          </a:bodyPr>
          <a:lstStyle/>
          <a:p>
            <a:r>
              <a:rPr lang="en-US" dirty="0" smtClean="0"/>
              <a:t>= “816357492”</a:t>
            </a:r>
            <a:endParaRPr lang="en-US" dirty="0"/>
          </a:p>
        </p:txBody>
      </p:sp>
    </p:spTree>
    <p:extLst>
      <p:ext uri="{BB962C8B-B14F-4D97-AF65-F5344CB8AC3E}">
        <p14:creationId xmlns:p14="http://schemas.microsoft.com/office/powerpoint/2010/main" val="690341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007130230"/>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b="1" dirty="0" smtClean="0">
                          <a:latin typeface="Lucida Console" panose="020B0609040504020204" pitchFamily="49" charset="0"/>
                        </a:rPr>
                        <a:t>  if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[0]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[1]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[2]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[3]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[5]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[6]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[7]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[8] &amp; 1) != 0)</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8697079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91982" cy="461665"/>
          </a:xfrm>
          <a:prstGeom prst="rect">
            <a:avLst/>
          </a:prstGeom>
          <a:noFill/>
        </p:spPr>
        <p:txBody>
          <a:bodyPr wrap="none" rtlCol="0">
            <a:spAutoFit/>
          </a:bodyPr>
          <a:lstStyle/>
          <a:p>
            <a:r>
              <a:rPr lang="en-US" sz="2400" dirty="0" smtClean="0"/>
              <a:t>The right one is 10% 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b="1" dirty="0" smtClean="0">
                          <a:latin typeface="Lucida Console" panose="020B0609040504020204" pitchFamily="49" charset="0"/>
                        </a:rPr>
                        <a:t>  if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[0]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[1]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[2]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[3]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[5]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[6]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[7]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[8] &amp; 1) != 0)</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7454596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36634484"/>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'5' * 3;</a:t>
                      </a:r>
                    </a:p>
                    <a:p>
                      <a:r>
                        <a:rPr lang="en-US" sz="1050" dirty="0" smtClean="0">
                          <a:latin typeface="Lucida Console" panose="020B0609040504020204" pitchFamily="49" charset="0"/>
                        </a:rPr>
                        <a:t>auto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 = '5' * 2;</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b="1" dirty="0" smtClean="0">
                          <a:latin typeface="Lucida Console" panose="020B0609040504020204" pitchFamily="49" charset="0"/>
                        </a:rPr>
                        <a:t>  if(</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 '5')</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530606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91982" cy="461665"/>
          </a:xfrm>
          <a:prstGeom prst="rect">
            <a:avLst/>
          </a:prstGeom>
          <a:noFill/>
        </p:spPr>
        <p:txBody>
          <a:bodyPr wrap="none" rtlCol="0">
            <a:spAutoFit/>
          </a:bodyPr>
          <a:lstStyle/>
          <a:p>
            <a:r>
              <a:rPr lang="en-US" sz="2400" dirty="0"/>
              <a:t>The right one is </a:t>
            </a:r>
            <a:r>
              <a:rPr lang="en-US" sz="2400" dirty="0" smtClean="0"/>
              <a:t>50</a:t>
            </a:r>
            <a:r>
              <a:rPr lang="en-US" sz="2400" dirty="0"/>
              <a:t>% faster</a:t>
            </a:r>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'5' * 3;</a:t>
                      </a:r>
                    </a:p>
                    <a:p>
                      <a:r>
                        <a:rPr lang="en-US" sz="1050" dirty="0" smtClean="0">
                          <a:latin typeface="Lucida Console" panose="020B0609040504020204" pitchFamily="49" charset="0"/>
                        </a:rPr>
                        <a:t>auto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 = '5' * 2;</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b="1" dirty="0" smtClean="0">
                          <a:latin typeface="Lucida Console" panose="020B0609040504020204" pitchFamily="49" charset="0"/>
                        </a:rPr>
                        <a:t>  if(</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 '5')</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not_so_magic_number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2663963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327660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'5' * 3;</a:t>
                      </a:r>
                    </a:p>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::array&lt;uint16_t, 58&gt; </a:t>
                      </a:r>
                      <a:r>
                        <a:rPr lang="en-US" sz="1050" dirty="0" err="1" smtClean="0">
                          <a:latin typeface="Lucida Console" panose="020B0609040504020204" pitchFamily="49" charset="0"/>
                        </a:rPr>
                        <a:t>bit_shifts</a:t>
                      </a:r>
                      <a:r>
                        <a:rPr lang="en-US" sz="1050" dirty="0" smtClean="0">
                          <a:latin typeface="Lucida Console" panose="020B0609040504020204" pitchFamily="49" charset="0"/>
                        </a:rPr>
                        <a:t> {</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0, 1, 2, 4,   8, 16, 32, 64,</a:t>
                      </a:r>
                    </a:p>
                    <a:p>
                      <a:r>
                        <a:rPr lang="en-US" sz="1050" dirty="0" smtClean="0">
                          <a:latin typeface="Lucida Console" panose="020B0609040504020204" pitchFamily="49" charset="0"/>
                        </a:rPr>
                        <a:t>  128, 256</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0u;</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b="1" dirty="0" err="1" smtClean="0">
                          <a:latin typeface="Lucida Console" panose="020B0609040504020204" pitchFamily="49" charset="0"/>
                        </a:rPr>
                        <a:t>char_map</a:t>
                      </a:r>
                      <a:r>
                        <a:rPr lang="en-US" sz="1050" b="1" dirty="0" smtClean="0">
                          <a:latin typeface="Lucida Console" panose="020B0609040504020204" pitchFamily="49" charset="0"/>
                        </a:rPr>
                        <a:t> ^= </a:t>
                      </a:r>
                      <a:r>
                        <a:rPr lang="en-US" sz="1050" b="1" dirty="0" err="1" smtClean="0">
                          <a:latin typeface="Lucida Console" panose="020B0609040504020204" pitchFamily="49" charset="0"/>
                        </a:rPr>
                        <a:t>bit_shifts</a:t>
                      </a:r>
                      <a:r>
                        <a:rPr lang="en-US" sz="1050" b="1" dirty="0" smtClean="0">
                          <a:latin typeface="Lucida Console" panose="020B0609040504020204" pitchFamily="49" charset="0"/>
                        </a:rPr>
                        <a:t>[</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a:t>
                      </a:r>
                      <a:r>
                        <a:rPr lang="en-US" sz="1050" b="1" dirty="0" err="1" smtClean="0">
                          <a:latin typeface="Lucida Console" panose="020B0609040504020204" pitchFamily="49" charset="0"/>
                        </a:rPr>
                        <a:t>i</a:t>
                      </a:r>
                      <a:r>
                        <a:rPr lang="en-US" sz="1050" b="1"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511)</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7597184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469266" cy="461665"/>
          </a:xfrm>
          <a:prstGeom prst="rect">
            <a:avLst/>
          </a:prstGeom>
          <a:noFill/>
        </p:spPr>
        <p:txBody>
          <a:bodyPr wrap="none" rtlCol="0">
            <a:spAutoFit/>
          </a:bodyPr>
          <a:lstStyle/>
          <a:p>
            <a:r>
              <a:rPr lang="en-US" sz="2400" dirty="0" smtClean="0"/>
              <a:t>Right is 25% </a:t>
            </a:r>
            <a:r>
              <a:rPr lang="en-US" sz="2400" dirty="0" smtClean="0"/>
              <a:t>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auto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'5' * 3;</a:t>
                      </a:r>
                    </a:p>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::array&lt;uint16_t, 58&gt; </a:t>
                      </a:r>
                      <a:r>
                        <a:rPr lang="en-US" sz="1050" dirty="0" err="1" smtClean="0">
                          <a:latin typeface="Lucida Console" panose="020B0609040504020204" pitchFamily="49" charset="0"/>
                        </a:rPr>
                        <a:t>bit_shifts</a:t>
                      </a:r>
                      <a:r>
                        <a:rPr lang="en-US" sz="1050" dirty="0" smtClean="0">
                          <a:latin typeface="Lucida Console" panose="020B0609040504020204" pitchFamily="49" charset="0"/>
                        </a:rPr>
                        <a:t> {</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0, 0, 0, 0,   0, 0, 0, 0,</a:t>
                      </a:r>
                    </a:p>
                    <a:p>
                      <a:r>
                        <a:rPr lang="en-US" sz="1050" dirty="0" smtClean="0">
                          <a:latin typeface="Lucida Console" panose="020B0609040504020204" pitchFamily="49" charset="0"/>
                        </a:rPr>
                        <a:t>  0, 1, 2, 4,   8, 16, 32, 64,</a:t>
                      </a:r>
                    </a:p>
                    <a:p>
                      <a:r>
                        <a:rPr lang="en-US" sz="1050" dirty="0" smtClean="0">
                          <a:latin typeface="Lucida Console" panose="020B0609040504020204" pitchFamily="49" charset="0"/>
                        </a:rPr>
                        <a:t>  128, 256</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0u;</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b="1" dirty="0" err="1" smtClean="0">
                          <a:latin typeface="Lucida Console" panose="020B0609040504020204" pitchFamily="49" charset="0"/>
                        </a:rPr>
                        <a:t>char_map</a:t>
                      </a:r>
                      <a:r>
                        <a:rPr lang="en-US" sz="1050" b="1" dirty="0" smtClean="0">
                          <a:latin typeface="Lucida Console" panose="020B0609040504020204" pitchFamily="49" charset="0"/>
                        </a:rPr>
                        <a:t> ^= </a:t>
                      </a:r>
                      <a:r>
                        <a:rPr lang="en-US" sz="1050" b="1" dirty="0" err="1" smtClean="0">
                          <a:latin typeface="Lucida Console" panose="020B0609040504020204" pitchFamily="49" charset="0"/>
                        </a:rPr>
                        <a:t>bit_shifts</a:t>
                      </a:r>
                      <a:r>
                        <a:rPr lang="en-US" sz="1050" b="1" dirty="0" smtClean="0">
                          <a:latin typeface="Lucida Console" panose="020B0609040504020204" pitchFamily="49" charset="0"/>
                        </a:rPr>
                        <a:t>[</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a:t>
                      </a:r>
                      <a:r>
                        <a:rPr lang="en-US" sz="1050" b="1" dirty="0" err="1" smtClean="0">
                          <a:latin typeface="Lucida Console" panose="020B0609040504020204" pitchFamily="49" charset="0"/>
                        </a:rPr>
                        <a:t>i</a:t>
                      </a:r>
                      <a:r>
                        <a:rPr lang="en-US" sz="1050" b="1"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511)</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2747135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206292" cy="461665"/>
          </a:xfrm>
          <a:prstGeom prst="rect">
            <a:avLst/>
          </a:prstGeom>
          <a:noFill/>
        </p:spPr>
        <p:txBody>
          <a:bodyPr wrap="none" rtlCol="0">
            <a:spAutoFit/>
          </a:bodyPr>
          <a:lstStyle/>
          <a:p>
            <a:r>
              <a:rPr lang="en-US" sz="2400" dirty="0" err="1" smtClean="0"/>
              <a:t>Valgrind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645894990"/>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I   refs:      13,099,624,571</a:t>
                      </a:r>
                    </a:p>
                    <a:p>
                      <a:r>
                        <a:rPr lang="en-US" sz="1050" dirty="0" smtClean="0">
                          <a:latin typeface="Lucida Console" panose="020B0609040504020204" pitchFamily="49" charset="0"/>
                        </a:rPr>
                        <a:t>I1  misses:             1,846</a:t>
                      </a:r>
                    </a:p>
                    <a:p>
                      <a:r>
                        <a:rPr lang="en-US" sz="1050" dirty="0" err="1" smtClean="0">
                          <a:latin typeface="Lucida Console" panose="020B0609040504020204" pitchFamily="49" charset="0"/>
                        </a:rPr>
                        <a:t>LLi</a:t>
                      </a:r>
                      <a:r>
                        <a:rPr lang="en-US" sz="1050" dirty="0" smtClean="0">
                          <a:latin typeface="Lucida Console" panose="020B0609040504020204" pitchFamily="49" charset="0"/>
                        </a:rPr>
                        <a:t> misses:             1,705</a:t>
                      </a:r>
                    </a:p>
                    <a:p>
                      <a:r>
                        <a:rPr lang="en-US" sz="1050" dirty="0" smtClean="0">
                          <a:latin typeface="Lucida Console" panose="020B0609040504020204" pitchFamily="49" charset="0"/>
                        </a:rPr>
                        <a:t>I1  miss rate:           0.00%</a:t>
                      </a:r>
                    </a:p>
                    <a:p>
                      <a:r>
                        <a:rPr lang="en-US" sz="1050" dirty="0" err="1" smtClean="0">
                          <a:latin typeface="Lucida Console" panose="020B0609040504020204" pitchFamily="49" charset="0"/>
                        </a:rPr>
                        <a:t>LLi</a:t>
                      </a:r>
                      <a:r>
                        <a:rPr lang="en-US" sz="1050" dirty="0" smtClean="0">
                          <a:latin typeface="Lucida Console" panose="020B0609040504020204" pitchFamily="49" charset="0"/>
                        </a:rPr>
                        <a:t> miss rate:           0.00%</a:t>
                      </a:r>
                    </a:p>
                    <a:p>
                      <a:endParaRPr lang="en-US" sz="1050" dirty="0" smtClean="0">
                        <a:latin typeface="Lucida Console" panose="020B0609040504020204" pitchFamily="49" charset="0"/>
                      </a:endParaRP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   refs:       7,435,891,049</a:t>
                      </a:r>
                    </a:p>
                    <a:p>
                      <a:r>
                        <a:rPr lang="en-US" sz="1050" dirty="0" smtClean="0">
                          <a:latin typeface="Lucida Console" panose="020B0609040504020204" pitchFamily="49" charset="0"/>
                        </a:rPr>
                        <a:t>    (4,739,364,171 </a:t>
                      </a:r>
                      <a:r>
                        <a:rPr lang="en-US" sz="1050" dirty="0" err="1" smtClean="0">
                          <a:latin typeface="Lucida Console" panose="020B0609040504020204" pitchFamily="49" charset="0"/>
                        </a:rPr>
                        <a:t>rd</a:t>
                      </a:r>
                      <a:r>
                        <a:rPr lang="en-US" sz="1050" dirty="0" smtClean="0">
                          <a:latin typeface="Lucida Console" panose="020B0609040504020204" pitchFamily="49" charset="0"/>
                        </a:rPr>
                        <a:t>   + 2,696,526,878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D1  misses:            15,886</a:t>
                      </a:r>
                    </a:p>
                    <a:p>
                      <a:r>
                        <a:rPr lang="en-US" sz="1050" dirty="0" smtClean="0">
                          <a:latin typeface="Lucida Console" panose="020B0609040504020204" pitchFamily="49" charset="0"/>
                        </a:rPr>
                        <a:t>    (       13,670 </a:t>
                      </a:r>
                      <a:r>
                        <a:rPr lang="en-US" sz="1050" dirty="0" err="1" smtClean="0">
                          <a:latin typeface="Lucida Console" panose="020B0609040504020204" pitchFamily="49" charset="0"/>
                        </a:rPr>
                        <a:t>rd</a:t>
                      </a:r>
                      <a:r>
                        <a:rPr lang="en-US" sz="1050" dirty="0" smtClean="0">
                          <a:latin typeface="Lucida Console" panose="020B0609040504020204" pitchFamily="49" charset="0"/>
                        </a:rPr>
                        <a:t>   +         2,216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LLd</a:t>
                      </a:r>
                      <a:r>
                        <a:rPr lang="en-US" sz="1050" dirty="0" smtClean="0">
                          <a:latin typeface="Lucida Console" panose="020B0609040504020204" pitchFamily="49" charset="0"/>
                        </a:rPr>
                        <a:t> misses:             9,155</a:t>
                      </a:r>
                    </a:p>
                    <a:p>
                      <a:r>
                        <a:rPr lang="en-US" sz="1050" dirty="0" smtClean="0">
                          <a:latin typeface="Lucida Console" panose="020B0609040504020204" pitchFamily="49" charset="0"/>
                        </a:rPr>
                        <a:t>    (        7,758 </a:t>
                      </a:r>
                      <a:r>
                        <a:rPr lang="en-US" sz="1050" dirty="0" err="1" smtClean="0">
                          <a:latin typeface="Lucida Console" panose="020B0609040504020204" pitchFamily="49" charset="0"/>
                        </a:rPr>
                        <a:t>rd</a:t>
                      </a:r>
                      <a:r>
                        <a:rPr lang="en-US" sz="1050" dirty="0" smtClean="0">
                          <a:latin typeface="Lucida Console" panose="020B0609040504020204" pitchFamily="49" charset="0"/>
                        </a:rPr>
                        <a:t>   +         1,397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D1  miss rate:            0.0%</a:t>
                      </a:r>
                    </a:p>
                    <a:p>
                      <a:r>
                        <a:rPr lang="en-US" sz="1050" dirty="0" smtClean="0">
                          <a:latin typeface="Lucida Console" panose="020B0609040504020204" pitchFamily="49" charset="0"/>
                        </a:rPr>
                        <a:t>    (          0.0%     +           0.0%  )</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LLd</a:t>
                      </a:r>
                      <a:r>
                        <a:rPr lang="en-US" sz="1050" dirty="0" smtClean="0">
                          <a:latin typeface="Lucida Console" panose="020B0609040504020204" pitchFamily="49" charset="0"/>
                        </a:rPr>
                        <a:t> miss rate:            0.0%</a:t>
                      </a:r>
                    </a:p>
                    <a:p>
                      <a:r>
                        <a:rPr lang="en-US" sz="1050" dirty="0" smtClean="0">
                          <a:latin typeface="Lucida Console" panose="020B0609040504020204" pitchFamily="49" charset="0"/>
                        </a:rPr>
                        <a:t>    (          0.0%     +           0.0%  )</a:t>
                      </a:r>
                    </a:p>
                    <a:p>
                      <a:endParaRPr lang="en-US" sz="1050" dirty="0" smtClean="0">
                        <a:latin typeface="Lucida Console" panose="020B0609040504020204" pitchFamily="49" charset="0"/>
                      </a:endParaRP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refs:               17,732</a:t>
                      </a:r>
                    </a:p>
                    <a:p>
                      <a:r>
                        <a:rPr lang="en-US" sz="1050" dirty="0" smtClean="0">
                          <a:latin typeface="Lucida Console" panose="020B0609040504020204" pitchFamily="49" charset="0"/>
                        </a:rPr>
                        <a:t>    (       15,516 </a:t>
                      </a:r>
                      <a:r>
                        <a:rPr lang="en-US" sz="1050" dirty="0" err="1" smtClean="0">
                          <a:latin typeface="Lucida Console" panose="020B0609040504020204" pitchFamily="49" charset="0"/>
                        </a:rPr>
                        <a:t>rd</a:t>
                      </a:r>
                      <a:r>
                        <a:rPr lang="en-US" sz="1050" dirty="0" smtClean="0">
                          <a:latin typeface="Lucida Console" panose="020B0609040504020204" pitchFamily="49" charset="0"/>
                        </a:rPr>
                        <a:t>   +         2,216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misses:             10,860</a:t>
                      </a:r>
                    </a:p>
                    <a:p>
                      <a:r>
                        <a:rPr lang="en-US" sz="1050" dirty="0" smtClean="0">
                          <a:latin typeface="Lucida Console" panose="020B0609040504020204" pitchFamily="49" charset="0"/>
                        </a:rPr>
                        <a:t>    (        9,463 </a:t>
                      </a:r>
                      <a:r>
                        <a:rPr lang="en-US" sz="1050" dirty="0" err="1" smtClean="0">
                          <a:latin typeface="Lucida Console" panose="020B0609040504020204" pitchFamily="49" charset="0"/>
                        </a:rPr>
                        <a:t>rd</a:t>
                      </a:r>
                      <a:r>
                        <a:rPr lang="en-US" sz="1050" dirty="0" smtClean="0">
                          <a:latin typeface="Lucida Console" panose="020B0609040504020204" pitchFamily="49" charset="0"/>
                        </a:rPr>
                        <a:t>   +         1,397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miss rate:             0.0%</a:t>
                      </a:r>
                    </a:p>
                    <a:p>
                      <a:r>
                        <a:rPr lang="en-US" sz="1050" dirty="0" smtClean="0">
                          <a:latin typeface="Lucida Console" panose="020B0609040504020204" pitchFamily="49" charset="0"/>
                        </a:rPr>
                        <a:t>    (          0.0%     +           0.0%  )</a:t>
                      </a:r>
                    </a:p>
                  </a:txBody>
                  <a:tcPr/>
                </a:tc>
                <a:tc>
                  <a:txBody>
                    <a:bodyPr/>
                    <a:lstStyle/>
                    <a:p>
                      <a:r>
                        <a:rPr lang="en-US" sz="1050" dirty="0" smtClean="0">
                          <a:latin typeface="Lucida Console" panose="020B0609040504020204" pitchFamily="49" charset="0"/>
                        </a:rPr>
                        <a:t>I   refs:      13,041,321,061</a:t>
                      </a:r>
                    </a:p>
                    <a:p>
                      <a:r>
                        <a:rPr lang="en-US" sz="1050" dirty="0" smtClean="0">
                          <a:latin typeface="Lucida Console" panose="020B0609040504020204" pitchFamily="49" charset="0"/>
                        </a:rPr>
                        <a:t>I1  misses:             1,843</a:t>
                      </a:r>
                    </a:p>
                    <a:p>
                      <a:r>
                        <a:rPr lang="en-US" sz="1050" dirty="0" err="1" smtClean="0">
                          <a:latin typeface="Lucida Console" panose="020B0609040504020204" pitchFamily="49" charset="0"/>
                        </a:rPr>
                        <a:t>LLi</a:t>
                      </a:r>
                      <a:r>
                        <a:rPr lang="en-US" sz="1050" dirty="0" smtClean="0">
                          <a:latin typeface="Lucida Console" panose="020B0609040504020204" pitchFamily="49" charset="0"/>
                        </a:rPr>
                        <a:t> misses:             1,705</a:t>
                      </a:r>
                    </a:p>
                    <a:p>
                      <a:r>
                        <a:rPr lang="en-US" sz="1050" dirty="0" smtClean="0">
                          <a:latin typeface="Lucida Console" panose="020B0609040504020204" pitchFamily="49" charset="0"/>
                        </a:rPr>
                        <a:t>I1  miss rate:           0.00%</a:t>
                      </a:r>
                    </a:p>
                    <a:p>
                      <a:r>
                        <a:rPr lang="en-US" sz="1050" dirty="0" err="1" smtClean="0">
                          <a:latin typeface="Lucida Console" panose="020B0609040504020204" pitchFamily="49" charset="0"/>
                        </a:rPr>
                        <a:t>LLi</a:t>
                      </a:r>
                      <a:r>
                        <a:rPr lang="en-US" sz="1050" dirty="0" smtClean="0">
                          <a:latin typeface="Lucida Console" panose="020B0609040504020204" pitchFamily="49" charset="0"/>
                        </a:rPr>
                        <a:t> miss rate:           0.00%</a:t>
                      </a:r>
                    </a:p>
                    <a:p>
                      <a:endParaRPr lang="en-US" sz="1050" dirty="0" smtClean="0">
                        <a:latin typeface="Lucida Console" panose="020B0609040504020204" pitchFamily="49" charset="0"/>
                      </a:endParaRP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   refs:       7,438,562,794</a:t>
                      </a:r>
                    </a:p>
                    <a:p>
                      <a:r>
                        <a:rPr lang="en-US" sz="1050" dirty="0" smtClean="0">
                          <a:latin typeface="Lucida Console" panose="020B0609040504020204" pitchFamily="49" charset="0"/>
                        </a:rPr>
                        <a:t>    (4,742,035,917 </a:t>
                      </a:r>
                      <a:r>
                        <a:rPr lang="en-US" sz="1050" dirty="0" err="1" smtClean="0">
                          <a:latin typeface="Lucida Console" panose="020B0609040504020204" pitchFamily="49" charset="0"/>
                        </a:rPr>
                        <a:t>rd</a:t>
                      </a:r>
                      <a:r>
                        <a:rPr lang="en-US" sz="1050" dirty="0" smtClean="0">
                          <a:latin typeface="Lucida Console" panose="020B0609040504020204" pitchFamily="49" charset="0"/>
                        </a:rPr>
                        <a:t>   + 2,696,526,877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D1  misses:            15,894</a:t>
                      </a:r>
                    </a:p>
                    <a:p>
                      <a:r>
                        <a:rPr lang="en-US" sz="1050" dirty="0" smtClean="0">
                          <a:latin typeface="Lucida Console" panose="020B0609040504020204" pitchFamily="49" charset="0"/>
                        </a:rPr>
                        <a:t>    (       13,676 </a:t>
                      </a:r>
                      <a:r>
                        <a:rPr lang="en-US" sz="1050" dirty="0" err="1" smtClean="0">
                          <a:latin typeface="Lucida Console" panose="020B0609040504020204" pitchFamily="49" charset="0"/>
                        </a:rPr>
                        <a:t>rd</a:t>
                      </a:r>
                      <a:r>
                        <a:rPr lang="en-US" sz="1050" dirty="0" smtClean="0">
                          <a:latin typeface="Lucida Console" panose="020B0609040504020204" pitchFamily="49" charset="0"/>
                        </a:rPr>
                        <a:t>   +         2,218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LLd</a:t>
                      </a:r>
                      <a:r>
                        <a:rPr lang="en-US" sz="1050" dirty="0" smtClean="0">
                          <a:latin typeface="Lucida Console" panose="020B0609040504020204" pitchFamily="49" charset="0"/>
                        </a:rPr>
                        <a:t> misses:             9,156</a:t>
                      </a:r>
                    </a:p>
                    <a:p>
                      <a:r>
                        <a:rPr lang="en-US" sz="1050" dirty="0" smtClean="0">
                          <a:latin typeface="Lucida Console" panose="020B0609040504020204" pitchFamily="49" charset="0"/>
                        </a:rPr>
                        <a:t>    (        7,761 </a:t>
                      </a:r>
                      <a:r>
                        <a:rPr lang="en-US" sz="1050" dirty="0" err="1" smtClean="0">
                          <a:latin typeface="Lucida Console" panose="020B0609040504020204" pitchFamily="49" charset="0"/>
                        </a:rPr>
                        <a:t>rd</a:t>
                      </a:r>
                      <a:r>
                        <a:rPr lang="en-US" sz="1050" dirty="0" smtClean="0">
                          <a:latin typeface="Lucida Console" panose="020B0609040504020204" pitchFamily="49" charset="0"/>
                        </a:rPr>
                        <a:t>   +         1,395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D1  miss rate:            0.0%</a:t>
                      </a:r>
                    </a:p>
                    <a:p>
                      <a:r>
                        <a:rPr lang="en-US" sz="1050" dirty="0" smtClean="0">
                          <a:latin typeface="Lucida Console" panose="020B0609040504020204" pitchFamily="49" charset="0"/>
                        </a:rPr>
                        <a:t>    (          0.0%     +           0.0%  )</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LLd</a:t>
                      </a:r>
                      <a:r>
                        <a:rPr lang="en-US" sz="1050" dirty="0" smtClean="0">
                          <a:latin typeface="Lucida Console" panose="020B0609040504020204" pitchFamily="49" charset="0"/>
                        </a:rPr>
                        <a:t> miss rate:            0.0%</a:t>
                      </a:r>
                    </a:p>
                    <a:p>
                      <a:r>
                        <a:rPr lang="en-US" sz="1050" dirty="0" smtClean="0">
                          <a:latin typeface="Lucida Console" panose="020B0609040504020204" pitchFamily="49" charset="0"/>
                        </a:rPr>
                        <a:t>    (          0.0%     +           0.0%  )</a:t>
                      </a:r>
                    </a:p>
                    <a:p>
                      <a:endParaRPr lang="en-US" sz="1050" dirty="0" smtClean="0">
                        <a:latin typeface="Lucida Console" panose="020B0609040504020204" pitchFamily="49" charset="0"/>
                      </a:endParaRP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refs:               17,737</a:t>
                      </a:r>
                    </a:p>
                    <a:p>
                      <a:r>
                        <a:rPr lang="en-US" sz="1050" dirty="0" smtClean="0">
                          <a:latin typeface="Lucida Console" panose="020B0609040504020204" pitchFamily="49" charset="0"/>
                        </a:rPr>
                        <a:t>    (       15,519 </a:t>
                      </a:r>
                      <a:r>
                        <a:rPr lang="en-US" sz="1050" dirty="0" err="1" smtClean="0">
                          <a:latin typeface="Lucida Console" panose="020B0609040504020204" pitchFamily="49" charset="0"/>
                        </a:rPr>
                        <a:t>rd</a:t>
                      </a:r>
                      <a:r>
                        <a:rPr lang="en-US" sz="1050" dirty="0" smtClean="0">
                          <a:latin typeface="Lucida Console" panose="020B0609040504020204" pitchFamily="49" charset="0"/>
                        </a:rPr>
                        <a:t>   +         2,218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misses:             10,861</a:t>
                      </a:r>
                    </a:p>
                    <a:p>
                      <a:r>
                        <a:rPr lang="en-US" sz="1050" dirty="0" smtClean="0">
                          <a:latin typeface="Lucida Console" panose="020B0609040504020204" pitchFamily="49" charset="0"/>
                        </a:rPr>
                        <a:t>    (        9,466 </a:t>
                      </a:r>
                      <a:r>
                        <a:rPr lang="en-US" sz="1050" dirty="0" err="1" smtClean="0">
                          <a:latin typeface="Lucida Console" panose="020B0609040504020204" pitchFamily="49" charset="0"/>
                        </a:rPr>
                        <a:t>rd</a:t>
                      </a:r>
                      <a:r>
                        <a:rPr lang="en-US" sz="1050" dirty="0" smtClean="0">
                          <a:latin typeface="Lucida Console" panose="020B0609040504020204" pitchFamily="49" charset="0"/>
                        </a:rPr>
                        <a:t>   +         1,395 </a:t>
                      </a:r>
                      <a:r>
                        <a:rPr lang="en-US" sz="1050" dirty="0" err="1" smtClean="0">
                          <a:latin typeface="Lucida Console" panose="020B0609040504020204" pitchFamily="49" charset="0"/>
                        </a:rPr>
                        <a:t>wr</a:t>
                      </a:r>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LL miss rate:             0.0%</a:t>
                      </a:r>
                    </a:p>
                    <a:p>
                      <a:r>
                        <a:rPr lang="en-US" sz="1050" dirty="0" smtClean="0">
                          <a:latin typeface="Lucida Console" panose="020B0609040504020204" pitchFamily="49" charset="0"/>
                        </a:rPr>
                        <a:t>    (          0.0%     +           0.0%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264806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54297849"/>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713696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41070" cy="461665"/>
          </a:xfrm>
          <a:prstGeom prst="rect">
            <a:avLst/>
          </a:prstGeom>
          <a:noFill/>
        </p:spPr>
        <p:txBody>
          <a:bodyPr wrap="none" rtlCol="0">
            <a:spAutoFit/>
          </a:bodyPr>
          <a:lstStyle/>
          <a:p>
            <a:r>
              <a:rPr lang="en-US" sz="2400" dirty="0" smtClean="0"/>
              <a:t>Why is it so popular then?</a:t>
            </a:r>
            <a:endParaRPr lang="en-US" sz="2400" dirty="0"/>
          </a:p>
        </p:txBody>
      </p:sp>
    </p:spTree>
    <p:extLst>
      <p:ext uri="{BB962C8B-B14F-4D97-AF65-F5344CB8AC3E}">
        <p14:creationId xmlns:p14="http://schemas.microsoft.com/office/powerpoint/2010/main" val="306464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869923" cy="461665"/>
          </a:xfrm>
          <a:prstGeom prst="rect">
            <a:avLst/>
          </a:prstGeom>
          <a:noFill/>
        </p:spPr>
        <p:txBody>
          <a:bodyPr wrap="none" rtlCol="0">
            <a:spAutoFit/>
          </a:bodyPr>
          <a:lstStyle/>
          <a:p>
            <a:r>
              <a:rPr lang="en-US" sz="2400" dirty="0" smtClean="0"/>
              <a:t>Left one is more than </a:t>
            </a:r>
            <a:r>
              <a:rPr lang="en-US" sz="2400" dirty="0" smtClean="0">
                <a:solidFill>
                  <a:srgbClr val="C00000"/>
                </a:solidFill>
              </a:rPr>
              <a:t>10 times </a:t>
            </a:r>
            <a:r>
              <a:rPr lang="en-US" sz="2400" dirty="0" smtClean="0"/>
              <a:t>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542011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832552931"/>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079012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02213" cy="461665"/>
          </a:xfrm>
          <a:prstGeom prst="rect">
            <a:avLst/>
          </a:prstGeom>
          <a:noFill/>
        </p:spPr>
        <p:txBody>
          <a:bodyPr wrap="none" rtlCol="0">
            <a:spAutoFit/>
          </a:bodyPr>
          <a:lstStyle/>
          <a:p>
            <a:r>
              <a:rPr lang="en-US" sz="2400" dirty="0" smtClean="0"/>
              <a:t>Right one is </a:t>
            </a:r>
            <a:r>
              <a:rPr lang="en-US" sz="2400" dirty="0" smtClean="0">
                <a:solidFill>
                  <a:srgbClr val="C00000"/>
                </a:solidFill>
              </a:rPr>
              <a:t>2 times </a:t>
            </a:r>
            <a:r>
              <a:rPr lang="en-US" sz="2400" dirty="0" smtClean="0"/>
              <a:t>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11037465"/>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665601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292796591"/>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a:t>
                      </a:r>
                      <a:r>
                        <a:rPr lang="en-US" sz="1050" b="1" dirty="0" err="1" smtClean="0">
                          <a:latin typeface="Lucida Console" panose="020B0609040504020204" pitchFamily="49" charset="0"/>
                        </a:rPr>
                        <a:t>unordered_set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058323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304349" cy="461665"/>
          </a:xfrm>
          <a:prstGeom prst="rect">
            <a:avLst/>
          </a:prstGeom>
          <a:noFill/>
        </p:spPr>
        <p:txBody>
          <a:bodyPr wrap="none" rtlCol="0">
            <a:spAutoFit/>
          </a:bodyPr>
          <a:lstStyle/>
          <a:p>
            <a:r>
              <a:rPr lang="en-US" sz="2400" dirty="0"/>
              <a:t>Left is 25% faster</a:t>
            </a:r>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a:t>
                      </a:r>
                      <a:r>
                        <a:rPr lang="en-US" sz="1050" b="1" dirty="0" err="1" smtClean="0">
                          <a:latin typeface="Lucida Console" panose="020B0609040504020204" pitchFamily="49" charset="0"/>
                        </a:rPr>
                        <a:t>unordered_set</a:t>
                      </a:r>
                      <a:r>
                        <a:rPr lang="en-US" sz="1050" dirty="0" smtClean="0">
                          <a:latin typeface="Lucida Console" panose="020B0609040504020204" pitchFamily="49" charset="0"/>
                        </a:rPr>
                        <a:t>&lt;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all_magic_squares.find</a:t>
                      </a:r>
                      <a:r>
                        <a:rPr lang="en-US" sz="1050" dirty="0" smtClean="0">
                          <a:latin typeface="Lucida Console" panose="020B0609040504020204" pitchFamily="49" charset="0"/>
                        </a:rPr>
                        <a:t>(</a:t>
                      </a:r>
                      <a:r>
                        <a:rPr lang="en-US" sz="1050" dirty="0" err="1" smtClean="0">
                          <a:latin typeface="Lucida Console" panose="020B0609040504020204" pitchFamily="49" charset="0"/>
                        </a:rPr>
                        <a:t>sq</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4773090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43400432"/>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b="1" dirty="0" smtClean="0">
                          <a:latin typeface="Lucida Console" panose="020B0609040504020204" pitchFamily="49" charset="0"/>
                        </a:rPr>
                        <a:t>  if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[0]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[1]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[2]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[3]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[5]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[6]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[7]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[8] &amp; 1) != 0)</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896887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5510932" cy="461665"/>
          </a:xfrm>
          <a:prstGeom prst="rect">
            <a:avLst/>
          </a:prstGeom>
          <a:noFill/>
        </p:spPr>
        <p:txBody>
          <a:bodyPr wrap="none" rtlCol="0">
            <a:spAutoFit/>
          </a:bodyPr>
          <a:lstStyle/>
          <a:p>
            <a:r>
              <a:rPr lang="en-US" sz="2400" dirty="0" smtClean="0"/>
              <a:t>The right one is </a:t>
            </a:r>
            <a:r>
              <a:rPr lang="en-US" sz="2400" dirty="0" smtClean="0">
                <a:solidFill>
                  <a:srgbClr val="C00000"/>
                </a:solidFill>
              </a:rPr>
              <a:t>more than 20 times faster!</a:t>
            </a:r>
            <a:endParaRPr lang="en-US" sz="2400" dirty="0">
              <a:solidFill>
                <a:srgbClr val="C00000"/>
              </a:solidFill>
            </a:endParaRPr>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b="1" dirty="0" smtClean="0">
                          <a:latin typeface="Lucida Console" panose="020B0609040504020204" pitchFamily="49" charset="0"/>
                        </a:rPr>
                        <a:t>  if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[0]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[1]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[2]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[3]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[4]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[5]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[6] &amp; 1) != 0</a:t>
                      </a:r>
                    </a:p>
                    <a:p>
                      <a:r>
                        <a:rPr lang="en-US" sz="1050" b="1" dirty="0" smtClean="0">
                          <a:latin typeface="Lucida Console" panose="020B0609040504020204" pitchFamily="49" charset="0"/>
                        </a:rPr>
                        <a:t>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[7] &amp; 1) == 0 || (</a:t>
                      </a:r>
                      <a:r>
                        <a:rPr lang="en-US" sz="1050" b="1" dirty="0" err="1" smtClean="0">
                          <a:latin typeface="Lucida Console" panose="020B0609040504020204" pitchFamily="49" charset="0"/>
                        </a:rPr>
                        <a:t>sq</a:t>
                      </a:r>
                      <a:r>
                        <a:rPr lang="en-US" sz="1050" b="1" dirty="0" smtClean="0">
                          <a:latin typeface="Lucida Console" panose="020B0609040504020204" pitchFamily="49" charset="0"/>
                        </a:rPr>
                        <a:t>[8] &amp; 1) != 0)</a:t>
                      </a:r>
                    </a:p>
                    <a:p>
                      <a:r>
                        <a:rPr lang="en-US" sz="1050" b="1"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6705210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74445440"/>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b="1" dirty="0" smtClean="0">
                          <a:latin typeface="Lucida Console" panose="020B0609040504020204" pitchFamily="49" charset="0"/>
                        </a:rPr>
                        <a:t>  uint64_t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reinterpret_cast</a:t>
                      </a:r>
                      <a:r>
                        <a:rPr lang="en-US" sz="1050" b="1" dirty="0" smtClean="0">
                          <a:latin typeface="Lucida Console" panose="020B0609040504020204" pitchFamily="49" charset="0"/>
                        </a:rPr>
                        <a:t>&lt;</a:t>
                      </a:r>
                      <a:r>
                        <a:rPr lang="en-US" sz="1050" b="1" dirty="0" err="1" smtClean="0">
                          <a:latin typeface="Lucida Console" panose="020B0609040504020204" pitchFamily="49" charset="0"/>
                        </a:rPr>
                        <a:t>const</a:t>
                      </a:r>
                      <a:r>
                        <a:rPr lang="en-US" sz="1050" b="1" dirty="0" smtClean="0">
                          <a:latin typeface="Lucida Console" panose="020B0609040504020204" pitchFamily="49" charset="0"/>
                        </a:rPr>
                        <a:t> uint32_t*&gt;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sq.data</a:t>
                      </a:r>
                      <a:r>
                        <a:rPr lang="en-US" sz="1050" b="1" dirty="0" smtClean="0">
                          <a:latin typeface="Lucida Console" panose="020B0609040504020204" pitchFamily="49" charset="0"/>
                        </a:rPr>
                        <a: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&lt;&lt;= 32;</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reinterpret_cast</a:t>
                      </a:r>
                      <a:r>
                        <a:rPr lang="en-US" sz="1050" b="1" dirty="0" smtClean="0">
                          <a:latin typeface="Lucida Console" panose="020B0609040504020204" pitchFamily="49" charset="0"/>
                        </a:rPr>
                        <a:t>&lt;</a:t>
                      </a:r>
                      <a:r>
                        <a:rPr lang="en-US" sz="1050" b="1" dirty="0" err="1" smtClean="0">
                          <a:latin typeface="Lucida Console" panose="020B0609040504020204" pitchFamily="49" charset="0"/>
                        </a:rPr>
                        <a:t>const</a:t>
                      </a:r>
                      <a:r>
                        <a:rPr lang="en-US" sz="1050" b="1" dirty="0" smtClean="0">
                          <a:latin typeface="Lucida Console" panose="020B0609040504020204" pitchFamily="49" charset="0"/>
                        </a:rPr>
                        <a:t> uint32_t*&gt;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sq.data</a:t>
                      </a:r>
                      <a:r>
                        <a:rPr lang="en-US" sz="1050" b="1"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6814468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845412" cy="461665"/>
          </a:xfrm>
          <a:prstGeom prst="rect">
            <a:avLst/>
          </a:prstGeom>
          <a:noFill/>
        </p:spPr>
        <p:txBody>
          <a:bodyPr wrap="none" rtlCol="0">
            <a:spAutoFit/>
          </a:bodyPr>
          <a:lstStyle/>
          <a:p>
            <a:r>
              <a:rPr lang="en-US" sz="2400" dirty="0" smtClean="0"/>
              <a:t>Right is more than 50% 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b="1" dirty="0" smtClean="0">
                          <a:latin typeface="Lucida Console" panose="020B0609040504020204" pitchFamily="49" charset="0"/>
                        </a:rPr>
                        <a:t>  uint64_t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reinterpret_cast</a:t>
                      </a:r>
                      <a:r>
                        <a:rPr lang="en-US" sz="1050" b="1" dirty="0" smtClean="0">
                          <a:latin typeface="Lucida Console" panose="020B0609040504020204" pitchFamily="49" charset="0"/>
                        </a:rPr>
                        <a:t>&lt;</a:t>
                      </a:r>
                      <a:r>
                        <a:rPr lang="en-US" sz="1050" b="1" dirty="0" err="1" smtClean="0">
                          <a:latin typeface="Lucida Console" panose="020B0609040504020204" pitchFamily="49" charset="0"/>
                        </a:rPr>
                        <a:t>const</a:t>
                      </a:r>
                      <a:r>
                        <a:rPr lang="en-US" sz="1050" b="1" dirty="0" smtClean="0">
                          <a:latin typeface="Lucida Console" panose="020B0609040504020204" pitchFamily="49" charset="0"/>
                        </a:rPr>
                        <a:t> uint32_t*&gt;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sq.data</a:t>
                      </a:r>
                      <a:r>
                        <a:rPr lang="en-US" sz="1050" b="1" dirty="0" smtClean="0">
                          <a:latin typeface="Lucida Console" panose="020B0609040504020204" pitchFamily="49" charset="0"/>
                        </a:rPr>
                        <a: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&lt;&lt;= 32;</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magic_number</a:t>
                      </a:r>
                      <a:r>
                        <a:rPr lang="en-US" sz="1050" b="1" dirty="0" smtClean="0">
                          <a:latin typeface="Lucida Console" panose="020B0609040504020204" pitchFamily="49" charset="0"/>
                        </a:rPr>
                        <a:t> +=</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reinterpret_cast</a:t>
                      </a:r>
                      <a:r>
                        <a:rPr lang="en-US" sz="1050" b="1" dirty="0" smtClean="0">
                          <a:latin typeface="Lucida Console" panose="020B0609040504020204" pitchFamily="49" charset="0"/>
                        </a:rPr>
                        <a:t>&lt;</a:t>
                      </a:r>
                      <a:r>
                        <a:rPr lang="en-US" sz="1050" b="1" dirty="0" err="1" smtClean="0">
                          <a:latin typeface="Lucida Console" panose="020B0609040504020204" pitchFamily="49" charset="0"/>
                        </a:rPr>
                        <a:t>const</a:t>
                      </a:r>
                      <a:r>
                        <a:rPr lang="en-US" sz="1050" b="1" dirty="0" smtClean="0">
                          <a:latin typeface="Lucida Console" panose="020B0609040504020204" pitchFamily="49" charset="0"/>
                        </a:rPr>
                        <a:t> uint32_t*&gt;</a:t>
                      </a:r>
                    </a:p>
                    <a:p>
                      <a:r>
                        <a:rPr lang="en-US" sz="1050" b="1" dirty="0" smtClean="0">
                          <a:latin typeface="Lucida Console" panose="020B0609040504020204" pitchFamily="49" charset="0"/>
                        </a:rPr>
                        <a:t>      (</a:t>
                      </a:r>
                      <a:r>
                        <a:rPr lang="en-US" sz="1050" b="1" dirty="0" err="1" smtClean="0">
                          <a:latin typeface="Lucida Console" panose="020B0609040504020204" pitchFamily="49" charset="0"/>
                        </a:rPr>
                        <a:t>sq.data</a:t>
                      </a:r>
                      <a:r>
                        <a:rPr lang="en-US" sz="1050" b="1"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0547408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63133284"/>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&lt;uint64_t&gt;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magic_numbers.find</a:t>
                      </a:r>
                      <a:r>
                        <a:rPr lang="en-US" sz="1050" dirty="0" smtClean="0">
                          <a:latin typeface="Lucida Console" panose="020B0609040504020204" pitchFamily="49" charset="0"/>
                        </a:rPr>
                        <a:t>(</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9571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2943473"/>
              </p:ext>
            </p:extLst>
          </p:nvPr>
        </p:nvGraphicFramePr>
        <p:xfrm>
          <a:off x="773081" y="1216024"/>
          <a:ext cx="10422140" cy="4656562"/>
        </p:xfrm>
        <a:graphic>
          <a:graphicData uri="http://schemas.openxmlformats.org/drawingml/2006/table">
            <a:tbl>
              <a:tblPr/>
              <a:tblGrid>
                <a:gridCol w="1451135"/>
                <a:gridCol w="3912135"/>
                <a:gridCol w="2453335"/>
                <a:gridCol w="2605535"/>
              </a:tblGrid>
              <a:tr h="552932">
                <a:tc>
                  <a:txBody>
                    <a:bodyPr/>
                    <a:lstStyle/>
                    <a:p>
                      <a:pPr algn="l" fontAlgn="b"/>
                      <a:r>
                        <a:rPr lang="en-US" sz="1800" dirty="0">
                          <a:effectLst/>
                        </a:rPr>
                        <a:t>Jun 2019</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a:effectLst/>
                        </a:rPr>
                        <a:t>Programming Language</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a:effectLst/>
                        </a:rPr>
                        <a:t>Ratings</a:t>
                      </a: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US" sz="1800" dirty="0" smtClean="0">
                          <a:effectLst/>
                        </a:rPr>
                        <a:t>Yearly change</a:t>
                      </a:r>
                      <a:endParaRPr lang="en-US" sz="1800" dirty="0">
                        <a:effectLst/>
                      </a:endParaRPr>
                    </a:p>
                  </a:txBody>
                  <a:tcPr marL="60101" marR="60101" marT="60101" marB="60101" anchor="b">
                    <a:lnL>
                      <a:noFill/>
                    </a:lnL>
                    <a:lnR>
                      <a:noFill/>
                    </a:lnR>
                    <a:lnT>
                      <a:noFill/>
                    </a:lnT>
                    <a:lnB w="19050" cap="flat" cmpd="sng" algn="ctr">
                      <a:solidFill>
                        <a:srgbClr val="DDDDDD"/>
                      </a:solidFill>
                      <a:prstDash val="solid"/>
                      <a:round/>
                      <a:headEnd type="none" w="med" len="med"/>
                      <a:tailEnd type="none" w="med" len="med"/>
                    </a:lnB>
                  </a:tcPr>
                </a:tc>
              </a:tr>
              <a:tr h="336568">
                <a:tc>
                  <a:txBody>
                    <a:bodyPr/>
                    <a:lstStyle/>
                    <a:p>
                      <a:pPr algn="l" fontAlgn="t"/>
                      <a:r>
                        <a:rPr lang="en-US" sz="1800">
                          <a:effectLst/>
                        </a:rPr>
                        <a:t>1</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chemeClr val="accent2">
                              <a:lumMod val="50000"/>
                            </a:schemeClr>
                          </a:solidFill>
                          <a:effectLst/>
                        </a:rPr>
                        <a:t>Java</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15.004%</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-0.36%</a:t>
                      </a:r>
                    </a:p>
                  </a:txBody>
                  <a:tcPr marL="60101" marR="60101" marT="60101" marB="60101">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b="1">
                          <a:solidFill>
                            <a:srgbClr val="C00000"/>
                          </a:solidFill>
                          <a:effectLst/>
                        </a:rPr>
                        <a:t>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dirty="0">
                          <a:solidFill>
                            <a:srgbClr val="C00000"/>
                          </a:solidFill>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a:solidFill>
                            <a:srgbClr val="C00000"/>
                          </a:solidFill>
                          <a:effectLst/>
                        </a:rPr>
                        <a:t>13.300%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dirty="0">
                          <a:solidFill>
                            <a:srgbClr val="C00000"/>
                          </a:solidFill>
                          <a:effectLst/>
                        </a:rPr>
                        <a:t>-1.64%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3</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Python</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8.530%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+2.77%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b="0">
                          <a:solidFill>
                            <a:schemeClr val="tx1"/>
                          </a:solidFill>
                          <a:effectLst/>
                        </a:rPr>
                        <a:t>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0" dirty="0">
                          <a:solidFill>
                            <a:schemeClr val="accent2">
                              <a:lumMod val="50000"/>
                            </a:schemeClr>
                          </a:solidFill>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0">
                          <a:solidFill>
                            <a:schemeClr val="tx1"/>
                          </a:solidFill>
                          <a:effectLst/>
                        </a:rPr>
                        <a:t>7.384%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0" dirty="0">
                          <a:solidFill>
                            <a:schemeClr val="tx1"/>
                          </a:solidFill>
                          <a:effectLst/>
                        </a:rPr>
                        <a:t>-0.95%</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1140">
                <a:tc>
                  <a:txBody>
                    <a:bodyPr/>
                    <a:lstStyle/>
                    <a:p>
                      <a:pPr algn="l" fontAlgn="t"/>
                      <a:r>
                        <a:rPr lang="en-US" sz="1800" dirty="0">
                          <a:effectLst/>
                        </a:rPr>
                        <a:t>5</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Visual Basic .NET</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4.624%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+0.86%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a:effectLst/>
                        </a:rPr>
                        <a:t>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solidFill>
                            <a:schemeClr val="accent2">
                              <a:lumMod val="50000"/>
                            </a:schemeClr>
                          </a:solidFill>
                          <a:effectLst/>
                        </a:rPr>
                        <a:t>C#</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4.483%</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+0.17%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solidFill>
                            <a:schemeClr val="accent2">
                              <a:lumMod val="50000"/>
                            </a:schemeClr>
                          </a:solidFill>
                          <a:effectLst/>
                        </a:rPr>
                        <a:t>JavaScript</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2.716%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+0.22%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6568">
                <a:tc>
                  <a:txBody>
                    <a:bodyPr/>
                    <a:lstStyle/>
                    <a:p>
                      <a:pPr fontAlgn="t"/>
                      <a:r>
                        <a:rPr lang="en-US" sz="1800">
                          <a:effectLst/>
                        </a:rPr>
                        <a:t>8</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PHP</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2.567%</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-0.31%</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6568">
                <a:tc>
                  <a:txBody>
                    <a:bodyPr/>
                    <a:lstStyle/>
                    <a:p>
                      <a:pPr algn="l" fontAlgn="t"/>
                      <a:r>
                        <a:rPr lang="en-US" sz="1800">
                          <a:effectLst/>
                        </a:rPr>
                        <a:t>9</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SQL</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2.224%</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-0.12%</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52932">
                <a:tc>
                  <a:txBody>
                    <a:bodyPr/>
                    <a:lstStyle/>
                    <a:p>
                      <a:pPr fontAlgn="t"/>
                      <a:r>
                        <a:rPr lang="en-US" sz="1800">
                          <a:effectLst/>
                        </a:rPr>
                        <a:t>10</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Assembly language</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1.479%</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+0.56%</a:t>
                      </a:r>
                    </a:p>
                  </a:txBody>
                  <a:tcPr marL="60101" marR="60101" marT="60101" marB="601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extBox 2"/>
          <p:cNvSpPr txBox="1"/>
          <p:nvPr/>
        </p:nvSpPr>
        <p:spPr>
          <a:xfrm>
            <a:off x="469557" y="370703"/>
            <a:ext cx="4774320" cy="461665"/>
          </a:xfrm>
          <a:prstGeom prst="rect">
            <a:avLst/>
          </a:prstGeom>
          <a:noFill/>
        </p:spPr>
        <p:txBody>
          <a:bodyPr wrap="none" rtlCol="0">
            <a:spAutoFit/>
          </a:bodyPr>
          <a:lstStyle/>
          <a:p>
            <a:r>
              <a:rPr lang="en-US" sz="2400" dirty="0" smtClean="0"/>
              <a:t>Because it’s C with bells and whistles</a:t>
            </a:r>
            <a:endParaRPr lang="en-US" sz="2400" dirty="0"/>
          </a:p>
        </p:txBody>
      </p:sp>
    </p:spTree>
    <p:extLst>
      <p:ext uri="{BB962C8B-B14F-4D97-AF65-F5344CB8AC3E}">
        <p14:creationId xmlns:p14="http://schemas.microsoft.com/office/powerpoint/2010/main" val="3068401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304349" cy="461665"/>
          </a:xfrm>
          <a:prstGeom prst="rect">
            <a:avLst/>
          </a:prstGeom>
          <a:noFill/>
        </p:spPr>
        <p:txBody>
          <a:bodyPr wrap="none" rtlCol="0">
            <a:spAutoFit/>
          </a:bodyPr>
          <a:lstStyle/>
          <a:p>
            <a:r>
              <a:rPr lang="en-US" sz="2400" dirty="0" smtClean="0"/>
              <a:t>Left is 25% 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::set</a:t>
                      </a:r>
                      <a:r>
                        <a:rPr lang="en-US" sz="1050" dirty="0" smtClean="0">
                          <a:latin typeface="Lucida Console" panose="020B0609040504020204" pitchFamily="49" charset="0"/>
                        </a:rPr>
                        <a:t>&lt;uint64_t&gt;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magic_numbers.find</a:t>
                      </a:r>
                      <a:r>
                        <a:rPr lang="en-US" sz="1050" dirty="0" smtClean="0">
                          <a:latin typeface="Lucida Console" panose="020B0609040504020204" pitchFamily="49" charset="0"/>
                        </a:rPr>
                        <a:t>(</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5250054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a:t>Which one is faster?</a:t>
            </a:r>
          </a:p>
        </p:txBody>
      </p:sp>
      <p:graphicFrame>
        <p:nvGraphicFramePr>
          <p:cNvPr id="4" name="Table 3"/>
          <p:cNvGraphicFramePr>
            <a:graphicFrameLocks noGrp="1"/>
          </p:cNvGraphicFramePr>
          <p:nvPr>
            <p:extLst>
              <p:ext uri="{D42A27DB-BD31-4B8C-83A1-F6EECF244321}">
                <p14:modId xmlns:p14="http://schemas.microsoft.com/office/powerpoint/2010/main" val="957837473"/>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a:t>
                      </a:r>
                      <a:r>
                        <a:rPr lang="en-US" sz="1050" b="1" dirty="0" err="1" smtClean="0">
                          <a:latin typeface="Lucida Console" panose="020B0609040504020204" pitchFamily="49" charset="0"/>
                        </a:rPr>
                        <a:t>unordered_set</a:t>
                      </a:r>
                      <a:r>
                        <a:rPr lang="en-US" sz="1050" dirty="0" smtClean="0">
                          <a:latin typeface="Lucida Console" panose="020B0609040504020204" pitchFamily="49" charset="0"/>
                        </a:rPr>
                        <a:t>&lt;uint64_t&gt;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magic_numbers.find</a:t>
                      </a:r>
                      <a:r>
                        <a:rPr lang="en-US" sz="1050" dirty="0" smtClean="0">
                          <a:latin typeface="Lucida Console" panose="020B0609040504020204" pitchFamily="49" charset="0"/>
                        </a:rPr>
                        <a:t>(</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829746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066819" cy="461665"/>
          </a:xfrm>
          <a:prstGeom prst="rect">
            <a:avLst/>
          </a:prstGeom>
          <a:noFill/>
        </p:spPr>
        <p:txBody>
          <a:bodyPr wrap="none" rtlCol="0">
            <a:spAutoFit/>
          </a:bodyPr>
          <a:lstStyle/>
          <a:p>
            <a:r>
              <a:rPr lang="en-US" sz="2400" dirty="0" smtClean="0"/>
              <a:t>Left is more than </a:t>
            </a:r>
            <a:r>
              <a:rPr lang="en-US" sz="2400" dirty="0" smtClean="0">
                <a:solidFill>
                  <a:srgbClr val="C00000"/>
                </a:solidFill>
              </a:rPr>
              <a:t>2 times </a:t>
            </a:r>
            <a:r>
              <a:rPr lang="en-US" sz="2400" dirty="0" smtClean="0"/>
              <a:t>faster</a:t>
            </a:r>
            <a:endParaRPr lang="en-US" sz="2400" dirty="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::array&lt;uint64_t, 8&gt;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b="1" dirty="0" err="1" smtClean="0">
                          <a:latin typeface="Lucida Console" panose="020B0609040504020204" pitchFamily="49" charset="0"/>
                        </a:rPr>
                        <a:t>std</a:t>
                      </a:r>
                      <a:r>
                        <a:rPr lang="en-US" sz="1050" b="1" dirty="0" smtClean="0">
                          <a:latin typeface="Lucida Console" panose="020B0609040504020204" pitchFamily="49" charset="0"/>
                        </a:rPr>
                        <a:t>::</a:t>
                      </a:r>
                      <a:r>
                        <a:rPr lang="en-US" sz="1050" b="1" dirty="0" err="1" smtClean="0">
                          <a:latin typeface="Lucida Console" panose="020B0609040504020204" pitchFamily="49" charset="0"/>
                        </a:rPr>
                        <a:t>unordered_set</a:t>
                      </a:r>
                      <a:r>
                        <a:rPr lang="en-US" sz="1050" dirty="0" smtClean="0">
                          <a:latin typeface="Lucida Console" panose="020B0609040504020204" pitchFamily="49" charset="0"/>
                        </a:rPr>
                        <a:t>&lt;uint64_t&gt; </a:t>
                      </a:r>
                      <a:r>
                        <a:rPr lang="en-US" sz="1050" dirty="0" err="1" smtClean="0">
                          <a:latin typeface="Lucida Console" panose="020B0609040504020204" pitchFamily="49" charset="0"/>
                        </a:rPr>
                        <a:t>magic_numbers</a:t>
                      </a:r>
                      <a:endParaRPr lang="en-US" sz="1050" dirty="0" smtClean="0">
                        <a:latin typeface="Lucida Console" panose="020B0609040504020204" pitchFamily="49" charset="0"/>
                      </a:endParaRPr>
                    </a:p>
                    <a:p>
                      <a:r>
                        <a:rPr lang="en-US" sz="1050" dirty="0" smtClean="0">
                          <a:latin typeface="Lucida Console" panose="020B0609040504020204" pitchFamily="49" charset="0"/>
                        </a:rPr>
                        <a:t>{</a:t>
                      </a:r>
                    </a:p>
                    <a:p>
                      <a:r>
                        <a:rPr lang="en-US" sz="1050" dirty="0" smtClean="0">
                          <a:latin typeface="Lucida Console" panose="020B0609040504020204" pitchFamily="49" charset="0"/>
                        </a:rPr>
                        <a:t>  3545515123101087289, 3690191062107239479,</a:t>
                      </a:r>
                    </a:p>
                    <a:p>
                      <a:r>
                        <a:rPr lang="en-US" sz="1050" dirty="0" smtClean="0">
                          <a:latin typeface="Lucida Console" panose="020B0609040504020204" pitchFamily="49" charset="0"/>
                        </a:rPr>
                        <a:t>  3544956562637535289, 3978984379655991859,</a:t>
                      </a:r>
                    </a:p>
                    <a:p>
                      <a:r>
                        <a:rPr lang="en-US" sz="1050" dirty="0" smtClean="0">
                          <a:latin typeface="Lucida Console" panose="020B0609040504020204" pitchFamily="49" charset="0"/>
                        </a:rPr>
                        <a:t>  3689073941180135479, 4123101758198592049,</a:t>
                      </a:r>
                    </a:p>
                    <a:p>
                      <a:r>
                        <a:rPr lang="en-US" sz="1050" dirty="0" smtClean="0">
                          <a:latin typeface="Lucida Console" panose="020B0609040504020204" pitchFamily="49" charset="0"/>
                        </a:rPr>
                        <a:t>  3977867258728887859, 4122543197735040049</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[4] != '5')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uint64_t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&lt;&lt;= 32;</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reinterpret_cast</a:t>
                      </a:r>
                      <a:r>
                        <a:rPr lang="en-US" sz="1050" dirty="0" smtClean="0">
                          <a:latin typeface="Lucida Console" panose="020B0609040504020204" pitchFamily="49" charset="0"/>
                        </a:rPr>
                        <a:t>&lt;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uint32_t*&gt;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sq.data</a:t>
                      </a:r>
                      <a:r>
                        <a:rPr lang="en-US" sz="1050" dirty="0" smtClean="0">
                          <a:latin typeface="Lucida Console" panose="020B0609040504020204" pitchFamily="49" charset="0"/>
                        </a:rPr>
                        <a:t>()+5));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a:t>
                      </a:r>
                      <a:r>
                        <a:rPr lang="en-US" sz="1050" dirty="0" err="1" smtClean="0">
                          <a:latin typeface="Lucida Console" panose="020B0609040504020204" pitchFamily="49" charset="0"/>
                        </a:rPr>
                        <a:t>magic_numbers.find</a:t>
                      </a:r>
                      <a:r>
                        <a:rPr lang="en-US" sz="1050" dirty="0" smtClean="0">
                          <a:latin typeface="Lucida Console" panose="020B0609040504020204" pitchFamily="49" charset="0"/>
                        </a:rPr>
                        <a:t>(</a:t>
                      </a:r>
                      <a:r>
                        <a:rPr lang="en-US" sz="1050" dirty="0" err="1" smtClean="0">
                          <a:latin typeface="Lucida Console" panose="020B0609040504020204" pitchFamily="49" charset="0"/>
                        </a:rPr>
                        <a:t>magic_number</a:t>
                      </a:r>
                      <a:r>
                        <a:rPr lang="en-US" sz="1050" dirty="0" smtClean="0">
                          <a:latin typeface="Lucida Console" panose="020B0609040504020204" pitchFamily="49" charset="0"/>
                        </a:rPr>
                        <a:t>)</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magic_numbers.end</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7260028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39596" cy="461665"/>
          </a:xfrm>
          <a:prstGeom prst="rect">
            <a:avLst/>
          </a:prstGeom>
          <a:noFill/>
        </p:spPr>
        <p:txBody>
          <a:bodyPr wrap="none" rtlCol="0">
            <a:spAutoFit/>
          </a:bodyPr>
          <a:lstStyle/>
          <a:p>
            <a:r>
              <a:rPr lang="en-US" sz="2400" dirty="0" smtClean="0"/>
              <a:t>What I forgot to mention?</a:t>
            </a:r>
            <a:endParaRPr lang="en-US" sz="2400" dirty="0"/>
          </a:p>
        </p:txBody>
      </p:sp>
      <p:sp>
        <p:nvSpPr>
          <p:cNvPr id="3" name="Rectangle 2"/>
          <p:cNvSpPr/>
          <p:nvPr/>
        </p:nvSpPr>
        <p:spPr>
          <a:xfrm>
            <a:off x="8979312" y="5550928"/>
            <a:ext cx="2035814" cy="369332"/>
          </a:xfrm>
          <a:prstGeom prst="rect">
            <a:avLst/>
          </a:prstGeom>
        </p:spPr>
        <p:txBody>
          <a:bodyPr wrap="none">
            <a:spAutoFit/>
          </a:bodyPr>
          <a:lstStyle/>
          <a:p>
            <a:pPr>
              <a:spcAft>
                <a:spcPts val="1200"/>
              </a:spcAft>
            </a:pPr>
            <a:r>
              <a:rPr lang="en-US" dirty="0" smtClean="0"/>
              <a:t>Hint: it’s important!</a:t>
            </a:r>
            <a:endParaRPr lang="en-US" dirty="0"/>
          </a:p>
        </p:txBody>
      </p:sp>
    </p:spTree>
    <p:extLst>
      <p:ext uri="{BB962C8B-B14F-4D97-AF65-F5344CB8AC3E}">
        <p14:creationId xmlns:p14="http://schemas.microsoft.com/office/powerpoint/2010/main" val="1277815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464235" cy="461665"/>
          </a:xfrm>
          <a:prstGeom prst="rect">
            <a:avLst/>
          </a:prstGeom>
          <a:noFill/>
        </p:spPr>
        <p:txBody>
          <a:bodyPr wrap="none" rtlCol="0">
            <a:spAutoFit/>
          </a:bodyPr>
          <a:lstStyle/>
          <a:p>
            <a:r>
              <a:rPr lang="en-US" sz="2400" dirty="0" smtClean="0"/>
              <a:t>Hardware, compiler, optimizations</a:t>
            </a:r>
            <a:endParaRPr lang="en-US" sz="2400" dirty="0"/>
          </a:p>
        </p:txBody>
      </p:sp>
      <p:sp>
        <p:nvSpPr>
          <p:cNvPr id="4" name="Rectangle 3"/>
          <p:cNvSpPr/>
          <p:nvPr/>
        </p:nvSpPr>
        <p:spPr>
          <a:xfrm>
            <a:off x="2529016" y="2908127"/>
            <a:ext cx="6096000" cy="923330"/>
          </a:xfrm>
          <a:prstGeom prst="rect">
            <a:avLst/>
          </a:prstGeom>
        </p:spPr>
        <p:txBody>
          <a:bodyPr>
            <a:spAutoFit/>
          </a:bodyPr>
          <a:lstStyle/>
          <a:p>
            <a:r>
              <a:rPr lang="en-US" dirty="0">
                <a:solidFill>
                  <a:srgbClr val="000000"/>
                </a:solidFill>
                <a:latin typeface="Arial" panose="020B0604020202020204" pitchFamily="34" charset="0"/>
              </a:rPr>
              <a:t>Intel(R) Core(TM) i7-7700HQ CPU @ 2.80GHz. </a:t>
            </a:r>
            <a:endParaRPr lang="en-US" dirty="0" smtClean="0">
              <a:solidFill>
                <a:srgbClr val="000000"/>
              </a:solidFill>
              <a:latin typeface="Arial" panose="020B0604020202020204" pitchFamily="34" charset="0"/>
            </a:endParaRPr>
          </a:p>
          <a:p>
            <a:r>
              <a:rPr lang="en-US" dirty="0"/>
              <a:t/>
            </a:r>
            <a:br>
              <a:rPr lang="en-US" dirty="0"/>
            </a:br>
            <a:r>
              <a:rPr lang="en-US" dirty="0">
                <a:solidFill>
                  <a:srgbClr val="000000"/>
                </a:solidFill>
                <a:latin typeface="Arial" panose="020B0604020202020204" pitchFamily="34" charset="0"/>
              </a:rPr>
              <a:t>All the code compiled with g++ 5.4.0 -</a:t>
            </a:r>
            <a:r>
              <a:rPr lang="en-US" dirty="0" err="1">
                <a:solidFill>
                  <a:srgbClr val="000000"/>
                </a:solidFill>
                <a:latin typeface="Arial" panose="020B0604020202020204" pitchFamily="34" charset="0"/>
              </a:rPr>
              <a:t>std</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
            </a:r>
            <a:r>
              <a:rPr lang="en-US" dirty="0">
                <a:solidFill>
                  <a:srgbClr val="000000"/>
                </a:solidFill>
                <a:latin typeface="Arial" panose="020B0604020202020204" pitchFamily="34" charset="0"/>
              </a:rPr>
              <a:t>11 -O2.</a:t>
            </a:r>
            <a:endParaRPr lang="en-US" dirty="0"/>
          </a:p>
        </p:txBody>
      </p:sp>
    </p:spTree>
    <p:extLst>
      <p:ext uri="{BB962C8B-B14F-4D97-AF65-F5344CB8AC3E}">
        <p14:creationId xmlns:p14="http://schemas.microsoft.com/office/powerpoint/2010/main" val="33893070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714205" cy="461665"/>
          </a:xfrm>
          <a:prstGeom prst="rect">
            <a:avLst/>
          </a:prstGeom>
          <a:noFill/>
        </p:spPr>
        <p:txBody>
          <a:bodyPr wrap="none" rtlCol="0">
            <a:spAutoFit/>
          </a:bodyPr>
          <a:lstStyle/>
          <a:p>
            <a:r>
              <a:rPr lang="en-US" sz="2400" dirty="0" smtClean="0"/>
              <a:t>Which one is faster?</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83227991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a:t>
                      </a:r>
                    </a:p>
                    <a:p>
                      <a:r>
                        <a:rPr lang="en-US" sz="1050" dirty="0" smtClean="0">
                          <a:latin typeface="Lucida Console" panose="020B0609040504020204" pitchFamily="49" charset="0"/>
                        </a:rPr>
                        <a:t>      ++four_1_in_a_row;</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inline </a:t>
                      </a:r>
                      <a:r>
                        <a:rPr lang="en-US" sz="1050" dirty="0" err="1" smtClean="0">
                          <a:latin typeface="Lucida Console" panose="020B0609040504020204" pitchFamily="49" charset="0"/>
                        </a:rPr>
                        <a:t>int</a:t>
                      </a:r>
                      <a:r>
                        <a:rPr lang="en-US" sz="1050" dirty="0" smtClean="0">
                          <a:latin typeface="Lucida Console" panose="020B0609040504020204" pitchFamily="49" charset="0"/>
                        </a:rPr>
                        <a: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int</a:t>
                      </a:r>
                      <a:r>
                        <a:rPr lang="en-US" sz="1050" dirty="0" smtClean="0">
                          <a:latin typeface="Lucida Console" panose="020B0609040504020204" pitchFamily="49" charset="0"/>
                        </a:rPr>
                        <a:t> x) {</a:t>
                      </a:r>
                    </a:p>
                    <a:p>
                      <a:r>
                        <a:rPr lang="en-US" sz="1050" dirty="0" smtClean="0">
                          <a:latin typeface="Lucida Console" panose="020B0609040504020204" pitchFamily="49" charset="0"/>
                        </a:rPr>
                        <a:t>  return x*x;</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baseline="0" dirty="0" smtClean="0">
                          <a:latin typeface="Lucida Console" panose="020B0609040504020204" pitchFamily="49" charset="0"/>
                        </a:rPr>
                        <a:t>  </a:t>
                      </a:r>
                      <a:r>
                        <a:rPr lang="en-US" sz="1050" dirty="0" smtClean="0">
                          <a:latin typeface="Lucida Console" panose="020B0609040504020204" pitchFamily="49" charset="0"/>
                        </a:rPr>
                        <a:t>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 == 0)</a:t>
                      </a:r>
                    </a:p>
                    <a:p>
                      <a:r>
                        <a:rPr lang="en-US" sz="1050" dirty="0" smtClean="0">
                          <a:latin typeface="Lucida Console" panose="020B0609040504020204" pitchFamily="49" charset="0"/>
                        </a:rPr>
                        <a:t>      ++four_1_in_a_row;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p>
                  </a:txBody>
                  <a:tcPr/>
                </a:tc>
              </a:tr>
            </a:tbl>
          </a:graphicData>
        </a:graphic>
      </p:graphicFrame>
    </p:spTree>
    <p:extLst>
      <p:ext uri="{BB962C8B-B14F-4D97-AF65-F5344CB8AC3E}">
        <p14:creationId xmlns:p14="http://schemas.microsoft.com/office/powerpoint/2010/main" val="27772473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6698180" cy="461665"/>
          </a:xfrm>
          <a:prstGeom prst="rect">
            <a:avLst/>
          </a:prstGeom>
          <a:noFill/>
        </p:spPr>
        <p:txBody>
          <a:bodyPr wrap="none" rtlCol="0">
            <a:spAutoFit/>
          </a:bodyPr>
          <a:lstStyle/>
          <a:p>
            <a:r>
              <a:rPr lang="en-US" sz="2400" dirty="0" smtClean="0"/>
              <a:t>Right one is 2 times faster (on Intel, clang 3.8.0, -O2)</a:t>
            </a:r>
            <a:endParaRPr lang="en-US" sz="2400" dirty="0"/>
          </a:p>
        </p:txBody>
      </p:sp>
      <p:graphicFrame>
        <p:nvGraphicFramePr>
          <p:cNvPr id="5" name="Table 4"/>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a:t>
                      </a:r>
                    </a:p>
                    <a:p>
                      <a:r>
                        <a:rPr lang="en-US" sz="1050" dirty="0" smtClean="0">
                          <a:latin typeface="Lucida Console" panose="020B0609040504020204" pitchFamily="49" charset="0"/>
                        </a:rPr>
                        <a:t>      ++four_1_in_a_row;</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inline </a:t>
                      </a:r>
                      <a:r>
                        <a:rPr lang="en-US" sz="1050" dirty="0" err="1" smtClean="0">
                          <a:latin typeface="Lucida Console" panose="020B0609040504020204" pitchFamily="49" charset="0"/>
                        </a:rPr>
                        <a:t>int</a:t>
                      </a:r>
                      <a:r>
                        <a:rPr lang="en-US" sz="1050" dirty="0" smtClean="0">
                          <a:latin typeface="Lucida Console" panose="020B0609040504020204" pitchFamily="49" charset="0"/>
                        </a:rPr>
                        <a: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int</a:t>
                      </a:r>
                      <a:r>
                        <a:rPr lang="en-US" sz="1050" dirty="0" smtClean="0">
                          <a:latin typeface="Lucida Console" panose="020B0609040504020204" pitchFamily="49" charset="0"/>
                        </a:rPr>
                        <a:t> x) {</a:t>
                      </a:r>
                    </a:p>
                    <a:p>
                      <a:r>
                        <a:rPr lang="en-US" sz="1050" dirty="0" smtClean="0">
                          <a:latin typeface="Lucida Console" panose="020B0609040504020204" pitchFamily="49" charset="0"/>
                        </a:rPr>
                        <a:t>  return x*x;</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baseline="0" dirty="0" smtClean="0">
                          <a:latin typeface="Lucida Console" panose="020B0609040504020204" pitchFamily="49" charset="0"/>
                        </a:rPr>
                        <a:t>  </a:t>
                      </a:r>
                      <a:r>
                        <a:rPr lang="en-US" sz="1050" dirty="0" smtClean="0">
                          <a:latin typeface="Lucida Console" panose="020B0609040504020204" pitchFamily="49" charset="0"/>
                        </a:rPr>
                        <a:t>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 == 0)</a:t>
                      </a:r>
                    </a:p>
                    <a:p>
                      <a:r>
                        <a:rPr lang="en-US" sz="1050" dirty="0" smtClean="0">
                          <a:latin typeface="Lucida Console" panose="020B0609040504020204" pitchFamily="49" charset="0"/>
                        </a:rPr>
                        <a:t>      ++four_1_in_a_row;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p>
                  </a:txBody>
                  <a:tcPr/>
                </a:tc>
              </a:tr>
            </a:tbl>
          </a:graphicData>
        </a:graphic>
      </p:graphicFrame>
    </p:spTree>
    <p:extLst>
      <p:ext uri="{BB962C8B-B14F-4D97-AF65-F5344CB8AC3E}">
        <p14:creationId xmlns:p14="http://schemas.microsoft.com/office/powerpoint/2010/main" val="42658409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6085192" cy="461665"/>
          </a:xfrm>
          <a:prstGeom prst="rect">
            <a:avLst/>
          </a:prstGeom>
          <a:noFill/>
        </p:spPr>
        <p:txBody>
          <a:bodyPr wrap="none" rtlCol="0">
            <a:spAutoFit/>
          </a:bodyPr>
          <a:lstStyle/>
          <a:p>
            <a:r>
              <a:rPr lang="en-US" sz="2400" dirty="0" smtClean="0"/>
              <a:t>Right one is 25% slower (on ARMv7, clang, -O2)</a:t>
            </a:r>
            <a:endParaRPr lang="en-US" sz="2400" dirty="0"/>
          </a:p>
        </p:txBody>
      </p:sp>
      <p:graphicFrame>
        <p:nvGraphicFramePr>
          <p:cNvPr id="5" name="Table 4"/>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&amp;&amp; </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a:t>
                      </a:r>
                    </a:p>
                    <a:p>
                      <a:r>
                        <a:rPr lang="en-US" sz="1050" dirty="0" smtClean="0">
                          <a:latin typeface="Lucida Console" panose="020B0609040504020204" pitchFamily="49" charset="0"/>
                        </a:rPr>
                        <a:t>      ++four_1_in_a_row;</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a:t>
                      </a:r>
                      <a:r>
                        <a:rPr lang="en-US" sz="1050" dirty="0" err="1" smtClean="0">
                          <a:latin typeface="Lucida Console" panose="020B0609040504020204" pitchFamily="49" charset="0"/>
                        </a:rPr>
                        <a:t>iostream</a:t>
                      </a:r>
                      <a:r>
                        <a:rPr lang="en-US" sz="1050" dirty="0" smtClean="0">
                          <a:latin typeface="Lucida Console" panose="020B0609040504020204" pitchFamily="49" charset="0"/>
                        </a:rPr>
                        <a:t>&gt;</a:t>
                      </a:r>
                    </a:p>
                    <a:p>
                      <a:r>
                        <a:rPr lang="en-US" sz="1050" dirty="0" smtClean="0">
                          <a:latin typeface="Lucida Console" panose="020B0609040504020204" pitchFamily="49" charset="0"/>
                        </a:rPr>
                        <a:t>#include &lt;random&gt;</a:t>
                      </a:r>
                    </a:p>
                    <a:p>
                      <a:r>
                        <a:rPr lang="en-US" sz="1050" dirty="0" smtClean="0">
                          <a:latin typeface="Lucida Console" panose="020B0609040504020204" pitchFamily="49" charset="0"/>
                        </a:rPr>
                        <a:t>#include &lt;array&gt;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inline </a:t>
                      </a:r>
                      <a:r>
                        <a:rPr lang="en-US" sz="1050" dirty="0" err="1" smtClean="0">
                          <a:latin typeface="Lucida Console" panose="020B0609040504020204" pitchFamily="49" charset="0"/>
                        </a:rPr>
                        <a:t>int</a:t>
                      </a:r>
                      <a:r>
                        <a:rPr lang="en-US" sz="1050" dirty="0" smtClean="0">
                          <a:latin typeface="Lucida Console" panose="020B0609040504020204" pitchFamily="49" charset="0"/>
                        </a:rPr>
                        <a: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int</a:t>
                      </a:r>
                      <a:r>
                        <a:rPr lang="en-US" sz="1050" dirty="0" smtClean="0">
                          <a:latin typeface="Lucida Console" panose="020B0609040504020204" pitchFamily="49" charset="0"/>
                        </a:rPr>
                        <a:t> x) {</a:t>
                      </a:r>
                    </a:p>
                    <a:p>
                      <a:r>
                        <a:rPr lang="en-US" sz="1050" dirty="0" smtClean="0">
                          <a:latin typeface="Lucida Console" panose="020B0609040504020204" pitchFamily="49" charset="0"/>
                        </a:rPr>
                        <a:t>  return x*x;</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err="1" smtClean="0">
                          <a:latin typeface="Lucida Console" panose="020B0609040504020204" pitchFamily="49" charset="0"/>
                        </a:rPr>
                        <a:t>int</a:t>
                      </a:r>
                      <a:r>
                        <a:rPr lang="en-US" sz="1050" dirty="0" smtClean="0">
                          <a:latin typeface="Lucida Console" panose="020B0609040504020204" pitchFamily="49" charset="0"/>
                        </a:rPr>
                        <a:t> main() {</a:t>
                      </a:r>
                    </a:p>
                    <a:p>
                      <a:r>
                        <a:rPr lang="en-US" sz="1050" dirty="0" smtClean="0">
                          <a:latin typeface="Lucida Console" panose="020B0609040504020204" pitchFamily="49" charset="0"/>
                        </a:rPr>
                        <a:t>  using </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 = </a:t>
                      </a:r>
                      <a:r>
                        <a:rPr lang="en-US" sz="1050" dirty="0" err="1" smtClean="0">
                          <a:latin typeface="Lucida Console" panose="020B0609040504020204" pitchFamily="49" charset="0"/>
                        </a:rPr>
                        <a:t>int</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constexpr</a:t>
                      </a:r>
                      <a:r>
                        <a:rPr lang="en-US" sz="1050" dirty="0" smtClean="0">
                          <a:latin typeface="Lucida Console" panose="020B0609040504020204" pitchFamily="49" charset="0"/>
                        </a:rPr>
                        <a:t> auto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16 * 10000000;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::mt19937 </a:t>
                      </a:r>
                      <a:r>
                        <a:rPr lang="en-US" sz="1050" dirty="0" err="1" smtClean="0">
                          <a:latin typeface="Lucida Console" panose="020B0609040504020204" pitchFamily="49" charset="0"/>
                        </a:rPr>
                        <a:t>rng</a:t>
                      </a:r>
                      <a:r>
                        <a:rPr lang="en-US" sz="1050" dirty="0" smtClean="0">
                          <a:latin typeface="Lucida Console" panose="020B0609040504020204" pitchFamily="49" charset="0"/>
                        </a:rPr>
                        <a:t>(0);</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uniform_int_distribution</a:t>
                      </a:r>
                      <a:r>
                        <a:rPr lang="en-US" sz="1050" dirty="0" smtClean="0">
                          <a:latin typeface="Lucida Console" panose="020B0609040504020204" pitchFamily="49" charset="0"/>
                        </a:rPr>
                        <a:t>&lt;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distribution(0, 1);</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::vector&lt;</a:t>
                      </a:r>
                      <a:r>
                        <a:rPr lang="en-US" sz="1050" dirty="0" err="1" smtClean="0">
                          <a:latin typeface="Lucida Console" panose="020B0609040504020204" pitchFamily="49" charset="0"/>
                        </a:rPr>
                        <a:t>TheType</a:t>
                      </a:r>
                      <a:r>
                        <a:rPr lang="en-US" sz="1050" dirty="0" smtClean="0">
                          <a:latin typeface="Lucida Console" panose="020B0609040504020204" pitchFamily="49" charset="0"/>
                        </a:rPr>
                        <a:t>&gt; </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a:t>
                      </a:r>
                    </a:p>
                    <a:p>
                      <a:r>
                        <a:rPr lang="en-US" sz="1050" dirty="0" smtClean="0">
                          <a:latin typeface="Lucida Console" panose="020B0609040504020204" pitchFamily="49" charset="0"/>
                        </a:rPr>
                        <a:t>  for (auto&amp; digit : </a:t>
                      </a:r>
                      <a:r>
                        <a:rPr lang="en-US" sz="1050" dirty="0" err="1" smtClean="0">
                          <a:latin typeface="Lucida Console" panose="020B0609040504020204" pitchFamily="49" charset="0"/>
                        </a:rPr>
                        <a:t>xs</a:t>
                      </a:r>
                      <a:r>
                        <a:rPr lang="en-US" sz="1050" dirty="0" smtClean="0">
                          <a:latin typeface="Lucida Console" panose="020B0609040504020204" pitchFamily="49" charset="0"/>
                        </a:rPr>
                        <a:t>) {</a:t>
                      </a:r>
                    </a:p>
                    <a:p>
                      <a:r>
                        <a:rPr lang="en-US" sz="1050" dirty="0" smtClean="0">
                          <a:latin typeface="Lucida Console" panose="020B0609040504020204" pitchFamily="49" charset="0"/>
                        </a:rPr>
                        <a:t>    digit = distribution(</a:t>
                      </a:r>
                      <a:r>
                        <a:rPr lang="en-US" sz="1050" dirty="0" err="1" smtClean="0">
                          <a:latin typeface="Lucida Console" panose="020B0609040504020204" pitchFamily="49" charset="0"/>
                        </a:rPr>
                        <a:t>rng</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volatile auto four_1_in_a_row = 0u;</a:t>
                      </a:r>
                    </a:p>
                    <a:p>
                      <a:r>
                        <a:rPr lang="en-US" sz="1050" dirty="0" smtClean="0">
                          <a:latin typeface="Lucida Console" panose="020B0609040504020204" pitchFamily="49" charset="0"/>
                        </a:rPr>
                        <a:t>  auto start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baseline="0" dirty="0" smtClean="0">
                          <a:latin typeface="Lucida Console" panose="020B0609040504020204" pitchFamily="49" charset="0"/>
                        </a:rPr>
                        <a:t>  </a:t>
                      </a:r>
                      <a:r>
                        <a:rPr lang="en-US" sz="1050" dirty="0" smtClean="0">
                          <a:latin typeface="Lucida Console" panose="020B0609040504020204" pitchFamily="49" charset="0"/>
                        </a:rPr>
                        <a:t>for (auto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a:t>
                      </a:r>
                      <a:r>
                        <a:rPr lang="en-US" sz="1050" dirty="0" err="1" smtClean="0">
                          <a:latin typeface="Lucida Console" panose="020B0609040504020204" pitchFamily="49" charset="0"/>
                        </a:rPr>
                        <a:t>TheSize</a:t>
                      </a:r>
                      <a:r>
                        <a:rPr lang="en-US" sz="1050" dirty="0" smtClean="0">
                          <a:latin typeface="Lucida Console" panose="020B0609040504020204" pitchFamily="49" charset="0"/>
                        </a:rPr>
                        <a:t> - 3;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[i+1]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[i+2] - 1)</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xs</a:t>
                      </a:r>
                      <a:r>
                        <a:rPr lang="en-US" sz="1050" dirty="0" smtClean="0">
                          <a:latin typeface="Lucida Console" panose="020B0609040504020204" pitchFamily="49" charset="0"/>
                        </a:rPr>
                        <a:t>[i+3] - 1) == 0)</a:t>
                      </a:r>
                    </a:p>
                    <a:p>
                      <a:r>
                        <a:rPr lang="en-US" sz="1050" dirty="0" smtClean="0">
                          <a:latin typeface="Lucida Console" panose="020B0609040504020204" pitchFamily="49" charset="0"/>
                        </a:rPr>
                        <a:t>      ++four_1_in_a_row;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end =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chrono</a:t>
                      </a:r>
                      <a:r>
                        <a:rPr lang="en-US" sz="1050" dirty="0" smtClean="0">
                          <a:latin typeface="Lucida Console" panose="020B0609040504020204" pitchFamily="49" charset="0"/>
                        </a:rPr>
                        <a:t>::</a:t>
                      </a:r>
                      <a:r>
                        <a:rPr lang="en-US" sz="1050" dirty="0" err="1" smtClean="0">
                          <a:latin typeface="Lucida Console" panose="020B0609040504020204" pitchFamily="49" charset="0"/>
                        </a:rPr>
                        <a:t>system_clock</a:t>
                      </a:r>
                      <a:r>
                        <a:rPr lang="en-US" sz="1050" dirty="0" smtClean="0">
                          <a:latin typeface="Lucida Console" panose="020B0609040504020204" pitchFamily="49" charset="0"/>
                        </a:rPr>
                        <a:t>::now();</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t>
                      </a:r>
                      <a:r>
                        <a:rPr lang="en-US" sz="1050" dirty="0" err="1" smtClean="0">
                          <a:latin typeface="Lucida Console" panose="020B0609040504020204" pitchFamily="49" charset="0"/>
                        </a:rPr>
                        <a:t>cout</a:t>
                      </a:r>
                      <a:r>
                        <a:rPr lang="en-US" sz="1050" dirty="0" smtClean="0">
                          <a:latin typeface="Lucida Console" panose="020B0609040504020204" pitchFamily="49" charset="0"/>
                        </a:rPr>
                        <a:t> &lt;&lt; "time: " &lt;&lt; (end-start).count() * 1e-9</a:t>
                      </a:r>
                    </a:p>
                    <a:p>
                      <a:r>
                        <a:rPr lang="en-US" sz="1050" dirty="0" smtClean="0">
                          <a:latin typeface="Lucida Console" panose="020B0609040504020204" pitchFamily="49" charset="0"/>
                        </a:rPr>
                        <a:t>    &lt;&lt; "  1111s: " &lt;&lt; four_1_in_a_row &lt;&lt; "\n";</a:t>
                      </a:r>
                    </a:p>
                    <a:p>
                      <a:r>
                        <a:rPr lang="en-US" sz="1050" dirty="0" smtClean="0">
                          <a:latin typeface="Lucida Console" panose="020B0609040504020204" pitchFamily="49" charset="0"/>
                        </a:rPr>
                        <a:t>}</a:t>
                      </a:r>
                    </a:p>
                  </a:txBody>
                  <a:tcPr/>
                </a:tc>
              </a:tr>
            </a:tbl>
          </a:graphicData>
        </a:graphic>
      </p:graphicFrame>
    </p:spTree>
    <p:extLst>
      <p:ext uri="{BB962C8B-B14F-4D97-AF65-F5344CB8AC3E}">
        <p14:creationId xmlns:p14="http://schemas.microsoft.com/office/powerpoint/2010/main" val="29161267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618585" cy="461665"/>
          </a:xfrm>
          <a:prstGeom prst="rect">
            <a:avLst/>
          </a:prstGeom>
          <a:noFill/>
        </p:spPr>
        <p:txBody>
          <a:bodyPr wrap="none" rtlCol="0">
            <a:spAutoFit/>
          </a:bodyPr>
          <a:lstStyle/>
          <a:p>
            <a:r>
              <a:rPr lang="en-US" sz="2400" dirty="0" smtClean="0"/>
              <a:t>To reiterate</a:t>
            </a:r>
            <a:endParaRPr lang="en-US" sz="2400" dirty="0"/>
          </a:p>
        </p:txBody>
      </p:sp>
      <p:sp>
        <p:nvSpPr>
          <p:cNvPr id="3" name="Rectangle 2"/>
          <p:cNvSpPr/>
          <p:nvPr/>
        </p:nvSpPr>
        <p:spPr>
          <a:xfrm>
            <a:off x="913378" y="1145190"/>
            <a:ext cx="4358309" cy="2308324"/>
          </a:xfrm>
          <a:prstGeom prst="rect">
            <a:avLst/>
          </a:prstGeom>
        </p:spPr>
        <p:txBody>
          <a:bodyPr wrap="none">
            <a:spAutoFit/>
          </a:bodyPr>
          <a:lstStyle/>
          <a:p>
            <a:r>
              <a:rPr lang="en-US" dirty="0" smtClean="0"/>
              <a:t>C</a:t>
            </a:r>
            <a:r>
              <a:rPr lang="en-US" dirty="0"/>
              <a:t>++ </a:t>
            </a:r>
            <a:r>
              <a:rPr lang="en-US" dirty="0" smtClean="0"/>
              <a:t>is huge, error prone, and often misused.</a:t>
            </a:r>
          </a:p>
          <a:p>
            <a:r>
              <a:rPr lang="en-US" dirty="0" smtClean="0"/>
              <a:t>We’re doing it anyway.</a:t>
            </a:r>
          </a:p>
          <a:p>
            <a:r>
              <a:rPr lang="en-US" dirty="0" smtClean="0"/>
              <a:t>Let’s do it right then.</a:t>
            </a:r>
          </a:p>
          <a:p>
            <a:endParaRPr lang="en-US" dirty="0"/>
          </a:p>
          <a:p>
            <a:pPr marL="342900" indent="-342900">
              <a:buAutoNum type="arabicPeriod"/>
            </a:pPr>
            <a:r>
              <a:rPr lang="en-US" dirty="0" smtClean="0"/>
              <a:t>Continuous education</a:t>
            </a:r>
          </a:p>
          <a:p>
            <a:pPr marL="342900" indent="-342900">
              <a:buAutoNum type="arabicPeriod"/>
            </a:pPr>
            <a:r>
              <a:rPr lang="en-US" dirty="0" smtClean="0"/>
              <a:t>Coding conventions and standards</a:t>
            </a:r>
          </a:p>
          <a:p>
            <a:pPr marL="342900" indent="-342900">
              <a:buAutoNum type="arabicPeriod"/>
            </a:pPr>
            <a:r>
              <a:rPr lang="en-US" dirty="0" smtClean="0"/>
              <a:t>Tools</a:t>
            </a:r>
          </a:p>
          <a:p>
            <a:pPr marL="342900" indent="-342900">
              <a:buAutoNum type="arabicPeriod"/>
            </a:pPr>
            <a:endParaRPr lang="en-US" dirty="0"/>
          </a:p>
        </p:txBody>
      </p:sp>
    </p:spTree>
    <p:extLst>
      <p:ext uri="{BB962C8B-B14F-4D97-AF65-F5344CB8AC3E}">
        <p14:creationId xmlns:p14="http://schemas.microsoft.com/office/powerpoint/2010/main" val="17814031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983253" cy="461665"/>
          </a:xfrm>
          <a:prstGeom prst="rect">
            <a:avLst/>
          </a:prstGeom>
          <a:noFill/>
        </p:spPr>
        <p:txBody>
          <a:bodyPr wrap="none" rtlCol="0">
            <a:spAutoFit/>
          </a:bodyPr>
          <a:lstStyle/>
          <a:p>
            <a:r>
              <a:rPr lang="en-US" sz="2400" dirty="0" smtClean="0"/>
              <a:t>Are you reintroduced?</a:t>
            </a:r>
            <a:endParaRPr lang="en-US" sz="2400" dirty="0"/>
          </a:p>
        </p:txBody>
      </p:sp>
    </p:spTree>
    <p:extLst>
      <p:ext uri="{BB962C8B-B14F-4D97-AF65-F5344CB8AC3E}">
        <p14:creationId xmlns:p14="http://schemas.microsoft.com/office/powerpoint/2010/main" val="4116152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797404" cy="461665"/>
          </a:xfrm>
          <a:prstGeom prst="rect">
            <a:avLst/>
          </a:prstGeom>
          <a:noFill/>
        </p:spPr>
        <p:txBody>
          <a:bodyPr wrap="none" rtlCol="0">
            <a:spAutoFit/>
          </a:bodyPr>
          <a:lstStyle/>
          <a:p>
            <a:r>
              <a:rPr lang="en-US" sz="2400" dirty="0" smtClean="0"/>
              <a:t>Where does C popularity grow from?</a:t>
            </a:r>
            <a:endParaRPr lang="en-US" sz="2400" dirty="0"/>
          </a:p>
        </p:txBody>
      </p:sp>
    </p:spTree>
    <p:extLst>
      <p:ext uri="{BB962C8B-B14F-4D97-AF65-F5344CB8AC3E}">
        <p14:creationId xmlns:p14="http://schemas.microsoft.com/office/powerpoint/2010/main" val="253139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81475" cy="461665"/>
          </a:xfrm>
          <a:prstGeom prst="rect">
            <a:avLst/>
          </a:prstGeom>
          <a:noFill/>
        </p:spPr>
        <p:txBody>
          <a:bodyPr wrap="none" rtlCol="0">
            <a:spAutoFit/>
          </a:bodyPr>
          <a:lstStyle/>
          <a:p>
            <a:r>
              <a:rPr lang="en-US" sz="2400" dirty="0" smtClean="0"/>
              <a:t>From USA Justice Department </a:t>
            </a:r>
            <a:endParaRPr lang="en-US" sz="2400" dirty="0"/>
          </a:p>
        </p:txBody>
      </p:sp>
      <p:sp>
        <p:nvSpPr>
          <p:cNvPr id="3" name="Rectangle 2"/>
          <p:cNvSpPr/>
          <p:nvPr/>
        </p:nvSpPr>
        <p:spPr>
          <a:xfrm>
            <a:off x="807308" y="1116742"/>
            <a:ext cx="6524367" cy="2031325"/>
          </a:xfrm>
          <a:prstGeom prst="rect">
            <a:avLst/>
          </a:prstGeom>
        </p:spPr>
        <p:txBody>
          <a:bodyPr wrap="square">
            <a:spAutoFit/>
          </a:bodyPr>
          <a:lstStyle/>
          <a:p>
            <a:r>
              <a:rPr lang="en-US" dirty="0">
                <a:solidFill>
                  <a:srgbClr val="222222"/>
                </a:solidFill>
              </a:rPr>
              <a:t>In 1949, the Justice Department filed an antitrust suit aimed at forcing the divestiture of Western Electric, which was settled seven years later by AT&amp;T's </a:t>
            </a:r>
            <a:r>
              <a:rPr lang="en-US" dirty="0">
                <a:solidFill>
                  <a:srgbClr val="C00000"/>
                </a:solidFill>
              </a:rPr>
              <a:t>agreement to confine its products and services to common carrier telecommunications and license its patents to "all interested parties."</a:t>
            </a:r>
            <a:r>
              <a:rPr lang="en-US" dirty="0">
                <a:solidFill>
                  <a:srgbClr val="222222"/>
                </a:solidFill>
              </a:rPr>
              <a:t> A key effect of this was to ban AT&amp;T from selling computers despite its key role in electronics research and development. Nonetheless, technological innovation continued. </a:t>
            </a:r>
            <a:endParaRPr lang="en-US" dirty="0"/>
          </a:p>
        </p:txBody>
      </p:sp>
      <p:sp>
        <p:nvSpPr>
          <p:cNvPr id="4" name="Rectangle 3"/>
          <p:cNvSpPr/>
          <p:nvPr/>
        </p:nvSpPr>
        <p:spPr>
          <a:xfrm>
            <a:off x="807309" y="4916097"/>
            <a:ext cx="6524366" cy="1477328"/>
          </a:xfrm>
          <a:prstGeom prst="rect">
            <a:avLst/>
          </a:prstGeom>
        </p:spPr>
        <p:txBody>
          <a:bodyPr wrap="square">
            <a:spAutoFit/>
          </a:bodyPr>
          <a:lstStyle/>
          <a:p>
            <a:r>
              <a:rPr lang="en-US" dirty="0">
                <a:solidFill>
                  <a:schemeClr val="tx1">
                    <a:lumMod val="85000"/>
                    <a:lumOff val="15000"/>
                  </a:schemeClr>
                </a:solidFill>
              </a:rPr>
              <a:t>In 1983, the U.S. Department of Justice settled its second antitrust case against AT&amp;T and broke up the Bell System. This relieved AT&amp;T of the 1956 consent decree that had prevented them from turning Unix into a product. AT&amp;T promptly </a:t>
            </a:r>
            <a:r>
              <a:rPr lang="en-US" dirty="0">
                <a:solidFill>
                  <a:srgbClr val="C00000"/>
                </a:solidFill>
              </a:rPr>
              <a:t>rushed to commercialize Unix System V, a move that nearly killed Unix</a:t>
            </a:r>
            <a:r>
              <a:rPr lang="en-US" dirty="0">
                <a:solidFill>
                  <a:schemeClr val="tx1">
                    <a:lumMod val="85000"/>
                    <a:lumOff val="15000"/>
                  </a:schemeClr>
                </a:solidFill>
              </a:rPr>
              <a:t>.</a:t>
            </a:r>
          </a:p>
        </p:txBody>
      </p:sp>
      <p:sp>
        <p:nvSpPr>
          <p:cNvPr id="5" name="TextBox 4"/>
          <p:cNvSpPr txBox="1"/>
          <p:nvPr/>
        </p:nvSpPr>
        <p:spPr>
          <a:xfrm>
            <a:off x="1243289" y="3293418"/>
            <a:ext cx="8145756" cy="1477328"/>
          </a:xfrm>
          <a:prstGeom prst="rect">
            <a:avLst/>
          </a:prstGeom>
          <a:noFill/>
        </p:spPr>
        <p:txBody>
          <a:bodyPr wrap="none" rtlCol="0">
            <a:spAutoFit/>
          </a:bodyPr>
          <a:lstStyle/>
          <a:p>
            <a:r>
              <a:rPr lang="en-US" dirty="0" smtClean="0"/>
              <a:t>Here comes UNIX and C: </a:t>
            </a:r>
          </a:p>
          <a:p>
            <a:pPr marL="285750" indent="-285750">
              <a:buFont typeface="Arial" panose="020B0604020202020204" pitchFamily="34" charset="0"/>
              <a:buChar char="•"/>
            </a:pPr>
            <a:r>
              <a:rPr lang="en-US" dirty="0" smtClean="0"/>
              <a:t>1973 - licensed </a:t>
            </a:r>
            <a:r>
              <a:rPr lang="en-US" dirty="0"/>
              <a:t>it to educational </a:t>
            </a:r>
            <a:r>
              <a:rPr lang="en-US" dirty="0" smtClean="0"/>
              <a:t>institutions; </a:t>
            </a:r>
          </a:p>
          <a:p>
            <a:pPr marL="285750" indent="-285750">
              <a:buFont typeface="Arial" panose="020B0604020202020204" pitchFamily="34" charset="0"/>
              <a:buChar char="•"/>
            </a:pPr>
            <a:r>
              <a:rPr lang="en-US" dirty="0" smtClean="0"/>
              <a:t>1978 - over </a:t>
            </a:r>
            <a:r>
              <a:rPr lang="en-US" dirty="0"/>
              <a:t>600 machines were running Unix in some </a:t>
            </a:r>
            <a:r>
              <a:rPr lang="en-US" dirty="0" smtClean="0"/>
              <a:t>form;</a:t>
            </a:r>
          </a:p>
          <a:p>
            <a:pPr marL="285750" indent="-285750">
              <a:buFont typeface="Arial" panose="020B0604020202020204" pitchFamily="34" charset="0"/>
              <a:buChar char="•"/>
            </a:pPr>
            <a:r>
              <a:rPr lang="en-US" dirty="0" smtClean="0"/>
              <a:t>1981 - licensees </a:t>
            </a:r>
            <a:r>
              <a:rPr lang="en-US" dirty="0"/>
              <a:t>could sell binary sublicenses for as little as </a:t>
            </a:r>
            <a:r>
              <a:rPr lang="en-US" dirty="0" smtClean="0"/>
              <a:t>US $ 100;</a:t>
            </a:r>
          </a:p>
          <a:p>
            <a:pPr marL="285750" indent="-285750">
              <a:buFont typeface="Arial" panose="020B0604020202020204" pitchFamily="34" charset="0"/>
              <a:buChar char="•"/>
            </a:pPr>
            <a:r>
              <a:rPr lang="en-US" dirty="0" smtClean="0"/>
              <a:t>1983 - less </a:t>
            </a:r>
            <a:r>
              <a:rPr lang="en-US" dirty="0"/>
              <a:t>than 20,000 lines of code – almost all in C – composed the Unix </a:t>
            </a:r>
            <a:r>
              <a:rPr lang="en-US" dirty="0" smtClean="0"/>
              <a:t>kernel.</a:t>
            </a:r>
            <a:endParaRPr lang="en-US" dirty="0"/>
          </a:p>
        </p:txBody>
      </p:sp>
    </p:spTree>
    <p:extLst>
      <p:ext uri="{BB962C8B-B14F-4D97-AF65-F5344CB8AC3E}">
        <p14:creationId xmlns:p14="http://schemas.microsoft.com/office/powerpoint/2010/main" val="1228124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5411</TotalTime>
  <Words>11221</Words>
  <Application>Microsoft Office PowerPoint</Application>
  <PresentationFormat>Widescreen</PresentationFormat>
  <Paragraphs>1888</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Calibri</vt:lpstr>
      <vt:lpstr>Calibri Light</vt:lpstr>
      <vt:lpstr>FreeSans</vt:lpstr>
      <vt:lpstr>Liberation Sans</vt:lpstr>
      <vt:lpstr>Lucida Console</vt:lpstr>
      <vt:lpstr>Noto Sans CJK SC Regular</vt:lpstr>
      <vt:lpstr>Segoe UI Symbol</vt:lpstr>
      <vt:lpstr>Times New Roman</vt:lpstr>
      <vt:lpstr>Office Theme</vt:lpstr>
      <vt:lpstr>(Re)introduction to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(Re)introduction to C++</dc:title>
  <dc:creator>Oleksandr Kaleniuk</dc:creator>
  <cp:lastModifiedBy>Oleksandr Kaleniuk</cp:lastModifiedBy>
  <cp:revision>107</cp:revision>
  <dcterms:created xsi:type="dcterms:W3CDTF">2019-06-20T06:32:17Z</dcterms:created>
  <dcterms:modified xsi:type="dcterms:W3CDTF">2019-07-05T13:42:31Z</dcterms:modified>
</cp:coreProperties>
</file>