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1E89-5285-4CDD-8F86-653FBD485C9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A176-04AF-446D-B1E8-3B5CA61B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lfgang_Haken" TargetMode="External"/><Relationship Id="rId2" Type="http://schemas.openxmlformats.org/officeDocument/2006/relationships/hyperlink" Target="https://en.wikipedia.org/wiki/Kenneth_Appe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Невидимий </a:t>
            </a:r>
            <a:r>
              <a:rPr lang="en-US" smtClean="0"/>
              <a:t>Prolog </a:t>
            </a:r>
            <a:r>
              <a:rPr lang="uk-UA" smtClean="0"/>
              <a:t/>
            </a:r>
            <a:br>
              <a:rPr lang="uk-UA" smtClean="0"/>
            </a:br>
            <a:r>
              <a:rPr lang="uk-UA" smtClean="0"/>
              <a:t>у кожному компіляторі С++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І ще щось про ізоморфізм Карі-Говарда, терми, типи, </a:t>
            </a:r>
          </a:p>
          <a:p>
            <a:r>
              <a:rPr lang="uk-UA" smtClean="0"/>
              <a:t>відносини між ними і як з усім цим боротися.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107997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Отже! Сам факт компіляції означає що компілятор може знайти всі потрібні типи.</a:t>
            </a:r>
          </a:p>
          <a:p>
            <a:pPr>
              <a:lnSpc>
                <a:spcPct val="150000"/>
              </a:lnSpc>
            </a:pPr>
            <a:endParaRPr lang="uk-UA" sz="200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222222"/>
                </a:solidFill>
              </a:rPr>
              <a:t>N. B. </a:t>
            </a:r>
            <a:r>
              <a:rPr lang="uk-UA" sz="2000" smtClean="0">
                <a:solidFill>
                  <a:srgbClr val="222222"/>
                </a:solidFill>
              </a:rPr>
              <a:t>Але не лінкер!</a:t>
            </a:r>
          </a:p>
          <a:p>
            <a:pPr>
              <a:lnSpc>
                <a:spcPct val="150000"/>
              </a:lnSpc>
            </a:pPr>
            <a:r>
              <a:rPr lang="uk-UA" sz="2000">
                <a:solidFill>
                  <a:srgbClr val="222222"/>
                </a:solidFill>
              </a:rPr>
              <a:t> </a:t>
            </a:r>
            <a:r>
              <a:rPr lang="uk-UA" sz="2000" smtClean="0">
                <a:solidFill>
                  <a:srgbClr val="222222"/>
                </a:solidFill>
              </a:rPr>
              <a:t>        Лінкер нічого не знає про типи, він просто склеює шматки коду. 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         В нашому прикладі, жодна функція насправді не має коду, цей код </a:t>
            </a:r>
          </a:p>
          <a:p>
            <a:pPr>
              <a:lnSpc>
                <a:spcPct val="150000"/>
              </a:lnSpc>
            </a:pPr>
            <a:r>
              <a:rPr lang="uk-UA" sz="2000">
                <a:solidFill>
                  <a:srgbClr val="222222"/>
                </a:solidFill>
              </a:rPr>
              <a:t> </a:t>
            </a:r>
            <a:r>
              <a:rPr lang="uk-UA" sz="2000" smtClean="0">
                <a:solidFill>
                  <a:srgbClr val="222222"/>
                </a:solidFill>
              </a:rPr>
              <a:t>        існує тільки в уяві компілятора.</a:t>
            </a:r>
            <a:endParaRPr lang="" sz="2000" smtClean="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endParaRPr lang="" sz="200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Все що робить ця програма – це вивід типів під час компіляції.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Але! Це програма на С++ еквівалентна (майже) програмі на </a:t>
            </a:r>
            <a:r>
              <a:rPr lang="en-US" sz="2000" smtClean="0">
                <a:solidFill>
                  <a:srgbClr val="222222"/>
                </a:solidFill>
              </a:rPr>
              <a:t>Prolog.</a:t>
            </a:r>
            <a:endParaRPr lang="uk-UA" sz="2000" smtClean="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Тобто вона робить якусь корисну роботу навіть якщо нічого не робить в рантаймі.</a:t>
            </a:r>
            <a:endParaRPr lang="uk-UA" sz="200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8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10799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Історична довідка</a:t>
            </a:r>
          </a:p>
          <a:p>
            <a:pPr>
              <a:lnSpc>
                <a:spcPct val="150000"/>
              </a:lnSpc>
            </a:pPr>
            <a:endParaRPr lang="uk-UA" sz="200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Перша теорема доведена комп</a:t>
            </a:r>
            <a:r>
              <a:rPr lang="en-US" sz="2000" smtClean="0">
                <a:solidFill>
                  <a:srgbClr val="222222"/>
                </a:solidFill>
              </a:rPr>
              <a:t>’</a:t>
            </a:r>
            <a:r>
              <a:rPr lang="uk-UA" sz="2000" smtClean="0">
                <a:solidFill>
                  <a:srgbClr val="222222"/>
                </a:solidFill>
              </a:rPr>
              <a:t>ютером раніше за людину – це проблема чотирьох фарб.</a:t>
            </a:r>
            <a:endParaRPr lang="uk-UA" sz="2000" smtClean="0">
              <a:solidFill>
                <a:srgbClr val="222222"/>
              </a:solidFill>
            </a:endParaRPr>
          </a:p>
        </p:txBody>
      </p:sp>
      <p:pic>
        <p:nvPicPr>
          <p:cNvPr id="7170" name="Picture 2" descr="https://upload.wikimedia.org/wikipedia/commons/thumb/7/73/Map_of_Ukraine_Oblasts_simple_4_colors.svg/1280px-Map_of_Ukraine_Oblasts_simple_4_color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0" y="2358254"/>
            <a:ext cx="4799663" cy="32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0942" y="2666819"/>
            <a:ext cx="63517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smtClean="0">
                <a:solidFill>
                  <a:srgbClr val="222222"/>
                </a:solidFill>
              </a:rPr>
              <a:t>Проблема 1</a:t>
            </a:r>
          </a:p>
          <a:p>
            <a:r>
              <a:rPr lang="uk-UA" smtClean="0">
                <a:solidFill>
                  <a:srgbClr val="222222"/>
                </a:solidFill>
              </a:rPr>
              <a:t>Скількі фарб необхідно щоб розфарбувати будь яку карту </a:t>
            </a:r>
          </a:p>
          <a:p>
            <a:r>
              <a:rPr lang="uk-UA" smtClean="0">
                <a:solidFill>
                  <a:srgbClr val="222222"/>
                </a:solidFill>
              </a:rPr>
              <a:t>і щоб жодні дві сміжні області не були пофарбовані однаково?</a:t>
            </a:r>
          </a:p>
          <a:p>
            <a:endParaRPr lang="uk-UA">
              <a:solidFill>
                <a:srgbClr val="222222"/>
              </a:solidFill>
            </a:endParaRPr>
          </a:p>
          <a:p>
            <a:r>
              <a:rPr lang="uk-UA" b="1" smtClean="0">
                <a:solidFill>
                  <a:srgbClr val="222222"/>
                </a:solidFill>
              </a:rPr>
              <a:t>Проблема 2</a:t>
            </a:r>
          </a:p>
          <a:p>
            <a:r>
              <a:rPr lang="uk-UA" smtClean="0">
                <a:solidFill>
                  <a:srgbClr val="222222"/>
                </a:solidFill>
              </a:rPr>
              <a:t>Чи завжди достатньо чотирьох?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107997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Доведена у 1976 році </a:t>
            </a:r>
            <a:r>
              <a:rPr lang="uk-UA" smtClean="0">
                <a:solidFill>
                  <a:srgbClr val="222222"/>
                </a:solidFill>
              </a:rPr>
              <a:t>(потім у 1998 </a:t>
            </a:r>
            <a:r>
              <a:rPr lang="uk-UA" sz="1600" smtClean="0">
                <a:solidFill>
                  <a:srgbClr val="222222"/>
                </a:solidFill>
              </a:rPr>
              <a:t>(потім у 2005 на </a:t>
            </a:r>
            <a:r>
              <a:rPr lang="en-US" sz="1600" smtClean="0">
                <a:solidFill>
                  <a:srgbClr val="222222"/>
                </a:solidFill>
              </a:rPr>
              <a:t>Coq</a:t>
            </a:r>
            <a:r>
              <a:rPr lang="uk-UA" sz="1600" smtClean="0">
                <a:solidFill>
                  <a:srgbClr val="222222"/>
                </a:solidFill>
              </a:rPr>
              <a:t>)</a:t>
            </a:r>
            <a:r>
              <a:rPr lang="uk-UA" smtClean="0">
                <a:solidFill>
                  <a:srgbClr val="22222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hlinkClick r:id="rId2" tooltip="Kenneth Appel"/>
              </a:rPr>
              <a:t>Kenneth </a:t>
            </a:r>
            <a:r>
              <a:rPr lang="en-US" sz="2000">
                <a:hlinkClick r:id="rId2" tooltip="Kenneth Appel"/>
              </a:rPr>
              <a:t>Appel</a:t>
            </a:r>
            <a:r>
              <a:rPr lang="en-US" sz="2000"/>
              <a:t> </a:t>
            </a:r>
            <a:r>
              <a:rPr lang="uk-UA" sz="2000" smtClean="0"/>
              <a:t>і</a:t>
            </a:r>
            <a:r>
              <a:rPr lang="en-US" sz="2000"/>
              <a:t> </a:t>
            </a:r>
            <a:r>
              <a:rPr lang="en-US" sz="2000">
                <a:hlinkClick r:id="rId3" tooltip="Wolfgang Haken"/>
              </a:rPr>
              <a:t>Wolfgang Haken</a:t>
            </a:r>
            <a:r>
              <a:rPr lang="en-US" sz="2000"/>
              <a:t> </a:t>
            </a:r>
            <a:r>
              <a:rPr lang="uk-UA" sz="2000" smtClean="0"/>
              <a:t>з Університету Ілінойса. 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Нескінченна кількість мап зводилась до 1834 </a:t>
            </a:r>
            <a:r>
              <a:rPr lang="uk-UA" smtClean="0">
                <a:solidFill>
                  <a:srgbClr val="222222"/>
                </a:solidFill>
              </a:rPr>
              <a:t>(згодом звели до 1482 </a:t>
            </a:r>
            <a:r>
              <a:rPr lang="uk-UA" sz="1600" smtClean="0">
                <a:solidFill>
                  <a:srgbClr val="222222"/>
                </a:solidFill>
              </a:rPr>
              <a:t>(а згодом до 633)</a:t>
            </a:r>
            <a:r>
              <a:rPr lang="uk-UA" smtClean="0">
                <a:solidFill>
                  <a:srgbClr val="222222"/>
                </a:solidFill>
              </a:rPr>
              <a:t>)</a:t>
            </a:r>
            <a:r>
              <a:rPr lang="uk-UA" sz="2000" smtClean="0">
                <a:solidFill>
                  <a:srgbClr val="222222"/>
                </a:solidFill>
              </a:rPr>
              <a:t> конфігурацій.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Кожна конфігурація перевірялась машинним способом виключаючи контрприклад.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Комп’</a:t>
            </a:r>
            <a:r>
              <a:rPr lang="uk-UA" sz="2000" smtClean="0">
                <a:solidFill>
                  <a:srgbClr val="222222"/>
                </a:solidFill>
              </a:rPr>
              <a:t>ютер працював п</a:t>
            </a:r>
            <a:r>
              <a:rPr lang="uk-UA" sz="2000" smtClean="0">
                <a:solidFill>
                  <a:srgbClr val="222222"/>
                </a:solidFill>
              </a:rPr>
              <a:t>риблизно тисячу годин і видав </a:t>
            </a:r>
            <a:r>
              <a:rPr lang="en-US" sz="2000" smtClean="0">
                <a:solidFill>
                  <a:srgbClr val="222222"/>
                </a:solidFill>
              </a:rPr>
              <a:t>400 </a:t>
            </a:r>
            <a:r>
              <a:rPr lang="uk-UA" sz="2000" smtClean="0">
                <a:solidFill>
                  <a:srgbClr val="222222"/>
                </a:solidFill>
              </a:rPr>
              <a:t>сторінок доведення.</a:t>
            </a:r>
          </a:p>
          <a:p>
            <a:pPr>
              <a:lnSpc>
                <a:spcPct val="150000"/>
              </a:lnSpc>
            </a:pPr>
            <a:endParaRPr lang="uk-UA" sz="2000">
              <a:solidFill>
                <a:srgbClr val="22222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20" y="2965938"/>
            <a:ext cx="2228872" cy="3441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65231" y="3165229"/>
            <a:ext cx="75379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mtClean="0">
                <a:solidFill>
                  <a:srgbClr val="222222"/>
                </a:solidFill>
              </a:rPr>
              <a:t>Математична спільнота неоднозначно сприйняла це доведення.</a:t>
            </a:r>
            <a:endParaRPr lang="en-US" smtClean="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mtClean="0">
                <a:solidFill>
                  <a:srgbClr val="222222"/>
                </a:solidFill>
              </a:rPr>
              <a:t>Чи безпомилково працює комп</a:t>
            </a:r>
            <a:r>
              <a:rPr lang="uk-UA" smtClean="0">
                <a:solidFill>
                  <a:srgbClr val="222222"/>
                </a:solidFill>
              </a:rPr>
              <a:t>’ютер, ч</a:t>
            </a:r>
            <a:r>
              <a:rPr lang="uk-UA" smtClean="0">
                <a:solidFill>
                  <a:srgbClr val="222222"/>
                </a:solidFill>
              </a:rPr>
              <a:t>и коректний запрограмований алгоритм, чи коректні засади на яких працює апарат доведеня?</a:t>
            </a:r>
          </a:p>
          <a:p>
            <a:pPr>
              <a:lnSpc>
                <a:spcPct val="150000"/>
              </a:lnSpc>
            </a:pPr>
            <a:endParaRPr lang="uk-UA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mtClean="0">
                <a:solidFill>
                  <a:srgbClr val="222222"/>
                </a:solidFill>
              </a:rPr>
              <a:t>Чи коректно верифіковано 400 сторінок доведення?</a:t>
            </a:r>
          </a:p>
          <a:p>
            <a:pPr>
              <a:lnSpc>
                <a:spcPct val="150000"/>
              </a:lnSpc>
            </a:pPr>
            <a:endParaRPr lang="uk-UA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uk-UA" smtClean="0">
                <a:solidFill>
                  <a:srgbClr val="222222"/>
                </a:solidFill>
              </a:rPr>
              <a:t>Навіть у сучасному світі є певний скептицизм до машинних доведень.</a:t>
            </a:r>
            <a:endParaRPr lang="uk-UA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820896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222222"/>
                </a:solidFill>
              </a:rPr>
              <a:t>Bernardo Pires</a:t>
            </a:r>
            <a:r>
              <a:rPr lang="uk-UA" sz="2000" smtClean="0">
                <a:solidFill>
                  <a:srgbClr val="222222"/>
                </a:solidFill>
              </a:rPr>
              <a:t> у </a:t>
            </a:r>
            <a:r>
              <a:rPr lang="en-US" sz="2000" smtClean="0">
                <a:solidFill>
                  <a:srgbClr val="222222"/>
                </a:solidFill>
              </a:rPr>
              <a:t>Try Logic Programming! A gentle introduction to Prolog</a:t>
            </a:r>
            <a:r>
              <a:rPr lang="uk-UA" sz="2000" smtClean="0">
                <a:solidFill>
                  <a:srgbClr val="222222"/>
                </a:solidFill>
              </a:rPr>
              <a:t>* пропонує простішу проблему.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35" y="2788164"/>
            <a:ext cx="3569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mtClean="0"/>
              <a:t>Нехай Пролог знайде нам таку конфігурацію чотирьох кольорів, якої достатньо для розфарбування мапи Германії.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9754" y="5849815"/>
            <a:ext cx="514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r>
              <a:rPr lang="uk-UA" smtClean="0">
                <a:solidFill>
                  <a:srgbClr val="222222"/>
                </a:solidFill>
              </a:rPr>
              <a:t> – </a:t>
            </a:r>
            <a:r>
              <a:rPr lang="uk-UA" smtClean="0"/>
              <a:t>Назарі доступна тільки через </a:t>
            </a:r>
            <a:r>
              <a:rPr lang="en-US" smtClean="0"/>
              <a:t>WayBack Machine</a:t>
            </a:r>
            <a:endParaRPr lang="en-US"/>
          </a:p>
        </p:txBody>
      </p:sp>
      <p:pic>
        <p:nvPicPr>
          <p:cNvPr id="9218" name="Picture 2" descr="https://web.archive.org/web/20160304015936/https:/bernardopires.com/wp-content/uploads/2013/09/map_coloring_germ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017"/>
            <a:ext cx="7280031" cy="37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1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111397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color(red).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color(green).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color(blue).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color(yellow).</a:t>
            </a:r>
          </a:p>
          <a:p>
            <a:endParaRPr lang="en-US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neighbor(StateAColor, StateBColor) :- color(StateAColor), 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color(StateBColor), 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StateAColor \= StateBColor.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\= is the not equal operator */</a:t>
            </a:r>
          </a:p>
          <a:p>
            <a:endParaRPr lang="en-US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germany(SH, MV, HH, HB, NI, ST, BE, BB, SN, NW, HE, TH, RP, SL, BW, BY) :- 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neighbor(SH, NI), neighbor(SH, HH), neighbor(SH, MV), neighbor(HH, NI),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neighbor(MV, NI), neighbor(MV, BB), neighbor(NI, HB), neighbor(NI, BB),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neighbor(NI, ST), neighbor(NI, TH), neighbor(NI, HE), neighbor(NI, NW),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neighbor(ST, BB), neighbor(ST, SN), neighbor(ST, TH), neighbor(BB, BE),</a:t>
            </a:r>
          </a:p>
          <a:p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neighbor(BB, SN), neighbor(NW, HE), neighbor(NW, RP), neighbor(SN, TH),</a:t>
            </a:r>
          </a:p>
          <a:p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neighbor(SN, BY), neighbor(RP, SL), neighbor(RP, HE), neighbor(RP, BW),</a:t>
            </a:r>
          </a:p>
          <a:p>
            <a:r>
              <a:rPr lang="en-US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neighbor(HE, BW), neighbor(HE, TH), neighbor(HE, BY), neighbor(TH, BY),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neighbor(BW, BY).</a:t>
            </a:r>
          </a:p>
          <a:p>
            <a:endParaRPr lang="en-US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germany(</a:t>
            </a:r>
            <a:r>
              <a:rPr lang="en-US" b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SH, MV, HH, HB, NI, ST, BE, BB, SN, NW, HE, TH, RP, SL, BW, BY</a:t>
            </a:r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uk-UA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97662" y="508749"/>
            <a:ext cx="85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Prolog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900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20" y="1212129"/>
            <a:ext cx="111397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colors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Yellow{};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Blue{};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Red{};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Green{};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color(Yellow);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color(Blue);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color(Red);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color(Green);</a:t>
            </a:r>
            <a:endParaRPr lang="uk-UA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AnyColor object can be Yellow, Blue, Red or Green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AnyColor : public Yellow, Blue, Red, Green {};</a:t>
            </a:r>
            <a:endParaRPr lang="uk-UA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70621" y="508749"/>
            <a:ext cx="579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C++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16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20" y="1341091"/>
            <a:ext cx="111397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 inequality (instead of \= orerator)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different(Yellow, Blue);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different(Yellow, Red);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different(Yellow, Green);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different(Blue, Yellow);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different(Blue, Red);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different(Blue, Green);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different(Red, Yellow);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different(Red, Blue);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different(Red, Green);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different(Green, Yellow);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different(Green, Blue);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different(Green, Red);</a:t>
            </a:r>
          </a:p>
          <a:p>
            <a:endParaRPr lang="uk-UA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0621" y="508749"/>
            <a:ext cx="579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C++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288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20" y="1341091"/>
            <a:ext cx="11139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neighborhood rule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Region1Color, typename Region2Color&gt;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neighbor(Region1Color, Region2Color)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color(Region1Color());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color(Region2Color());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different(Region1Color(), Region2Color());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0621" y="508749"/>
            <a:ext cx="579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C++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848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20" y="567371"/>
            <a:ext cx="111397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map: neighborhood of regions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ZK, typename LV, typename IF, typename VL, typename CZ,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typename TP, typename RV, typename KM, typename ZH, typename VN,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typename OD, typename KV, typename CK, typename CH, typename MK,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typename KR, typename PT, typename KS, typename SM, typename DR,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typename CR, typename ZP, typename KH, typename DN, typename LH&gt;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ukraine(ZK zk, LV lv, IF iv, VL vl, CZ cz, TP tp, RV rv, KM km, ZH zh, 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 vn, OD od, KV kv, CK ck, CH ch, MK mk, KR kr, PT pt, KS ks, 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 sm, DR dr, CR cr, ZP zp, KH kh, DN dn, LH lh)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neighbor(zk, lv); neighbor(zk, iv); neighbor(lv, vl); neighbor(lv, rv);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neighbor(lv, tp); neighbor(lv, iv); neighbor(iv, tp); neighbor(iv, cz);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neighbor(vl, rv); neighbor(tp, rv); neighbor(tp, km); neighbor(tp, cz);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neighbor(cz, km); neighbor(cz, vn); neighbor(rv, km); neighbor(rv, zh);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neighbor(km, zh); neighbor(km, vn); neighbor(zh, kv); neighbor(zh, vn);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neighbor(vn, kv); neighbor(vn, ck); neighbor(vn, kr); neighbor(vn, od);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neighbor(od, kr); neighbor(od, mk); neighbor(kv, ch); neighbor(kv, pt);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neighbor(kv, ck); neighbor(ck, pt); neighbor(ck, kr); neighbor(ch, sm);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neighbor(ch, pt); neighbor(mk, kr); neighbor(mk, dr); neighbor(mk, ks);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neighbor(kr, pt); neighbor(kr, dr); neighbor(pt, sm); neighbor(pt, kh); 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neighbor(pt, dr); neighbor(sm, kh); neighbor(ks, cr); neighbor(ks, zp);</a:t>
            </a:r>
          </a:p>
          <a:p>
            <a:r>
              <a:rPr 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neighbor(dr, kh); neighbor(dr, dn); neighbor(dr, zp); neighbor(zp, dn);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neighbor(kh, lh); neighbor(kh, dn); neighbor(dn, lh);</a:t>
            </a:r>
          </a:p>
          <a:p>
            <a:r>
              <a:rPr lang="en-US" sz="16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0621" y="508749"/>
            <a:ext cx="579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C++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355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620" y="1341091"/>
            <a:ext cx="1113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try to color the map of Ukraine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ukraine(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AnyColor(),AnyColor(),AnyColor(),AnyColor(),AnyColor(),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AnyColor(),AnyColor(),AnyColor(),AnyColor(),AnyColor(),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AnyColor(),AnyColor(),AnyColor(),AnyColor(),AnyColor(),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AnyColor(),AnyColor(),AnyColor(),AnyColor(),AnyColor(),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AnyColor(),AnyColor(),AnyColor(),AnyColor(),AnyColor());</a:t>
            </a:r>
          </a:p>
          <a:p>
            <a:r>
              <a:rPr lang="en-US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0621" y="508749"/>
            <a:ext cx="579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smtClean="0"/>
              <a:t>C++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4089246" y="5358843"/>
            <a:ext cx="410448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smtClean="0">
                <a:solidFill>
                  <a:schemeClr val="accent2">
                    <a:lumMod val="50000"/>
                  </a:schemeClr>
                </a:solidFill>
              </a:rPr>
              <a:t>Отже! Чи скомпілюється програма?</a:t>
            </a:r>
            <a:endParaRPr lang="uk-UA" b="1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6883" y="5884984"/>
            <a:ext cx="9895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Prolog – </a:t>
            </a:r>
            <a:r>
              <a:rPr lang="uk-UA" sz="3200" smtClean="0"/>
              <a:t>мова майбутнього (для будь-якого сьогодення)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73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1621" y="3509857"/>
            <a:ext cx="106239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0" i="0" smtClean="0">
                <a:solidFill>
                  <a:srgbClr val="222222"/>
                </a:solidFill>
                <a:effectLst/>
              </a:rPr>
              <a:t>Дедуктивні логічні системи</a:t>
            </a:r>
            <a:r>
              <a:rPr lang="en-US" sz="2000" b="0" i="0" smtClean="0">
                <a:solidFill>
                  <a:srgbClr val="222222"/>
                </a:solidFill>
                <a:effectLst/>
              </a:rPr>
              <a:t> </a:t>
            </a:r>
            <a:r>
              <a:rPr lang="en-US" sz="2000" b="0" i="0" smtClean="0">
                <a:solidFill>
                  <a:schemeClr val="bg2">
                    <a:lumMod val="25000"/>
                  </a:schemeClr>
                </a:solidFill>
                <a:effectLst/>
              </a:rPr>
              <a:t>[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Frederic Fitch </a:t>
            </a:r>
            <a:r>
              <a:rPr lang="en-US" sz="2000" b="0" i="0" smtClean="0">
                <a:solidFill>
                  <a:schemeClr val="bg2">
                    <a:lumMod val="25000"/>
                  </a:schemeClr>
                </a:solidFill>
                <a:effectLst/>
              </a:rPr>
              <a:t>1952]</a:t>
            </a:r>
            <a:r>
              <a:rPr lang="uk-UA" sz="2000" b="0" i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000" b="1" smtClean="0"/>
              <a:t>→</a:t>
            </a:r>
            <a:r>
              <a:rPr lang="uk-UA" sz="2000" b="1" smtClean="0"/>
              <a:t> </a:t>
            </a:r>
            <a:endParaRPr lang="en-US" sz="2000" b="1" smtClean="0"/>
          </a:p>
          <a:p>
            <a:pPr lvl="1">
              <a:lnSpc>
                <a:spcPct val="150000"/>
              </a:lnSpc>
            </a:pPr>
            <a:r>
              <a:rPr lang="uk-UA" sz="2000" smtClean="0"/>
              <a:t>Доведення теорем через правило резолюцій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Robinson 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1965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smtClean="0"/>
              <a:t>→ </a:t>
            </a:r>
          </a:p>
          <a:p>
            <a:pPr lvl="2">
              <a:lnSpc>
                <a:spcPct val="150000"/>
              </a:lnSpc>
            </a:pPr>
            <a:r>
              <a:rPr lang="en-US" sz="2000" smtClean="0"/>
              <a:t>Planner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[Carl Hewitt 1969] </a:t>
            </a:r>
            <a:r>
              <a:rPr lang="en-US" sz="2000" b="1" smtClean="0"/>
              <a:t>→ </a:t>
            </a:r>
          </a:p>
          <a:p>
            <a:pPr lvl="3">
              <a:lnSpc>
                <a:spcPct val="150000"/>
              </a:lnSpc>
            </a:pPr>
            <a:r>
              <a:rPr lang="en-US" sz="2000" smtClean="0"/>
              <a:t>Prolog (</a:t>
            </a:r>
            <a:r>
              <a:rPr lang="en-US" sz="2000" b="1" i="0" smtClean="0">
                <a:solidFill>
                  <a:srgbClr val="222222"/>
                </a:solidFill>
                <a:effectLst/>
              </a:rPr>
              <a:t>PRO</a:t>
            </a:r>
            <a:r>
              <a:rPr lang="en-US" sz="2000" b="0" i="0" smtClean="0">
                <a:solidFill>
                  <a:srgbClr val="222222"/>
                </a:solidFill>
                <a:effectLst/>
              </a:rPr>
              <a:t>grammation en </a:t>
            </a:r>
            <a:r>
              <a:rPr lang="en-US" sz="2000" b="1" i="0" smtClean="0">
                <a:solidFill>
                  <a:srgbClr val="222222"/>
                </a:solidFill>
                <a:effectLst/>
              </a:rPr>
              <a:t>LOG</a:t>
            </a:r>
            <a:r>
              <a:rPr lang="en-US" sz="2000" b="0" i="0" smtClean="0">
                <a:solidFill>
                  <a:srgbClr val="222222"/>
                </a:solidFill>
                <a:effectLst/>
              </a:rPr>
              <a:t>ique</a:t>
            </a:r>
            <a:r>
              <a:rPr lang="en-US" sz="2000" smtClean="0"/>
              <a:t>) </a:t>
            </a:r>
            <a:r>
              <a:rPr lang="en-US" sz="2000" smtClean="0">
                <a:solidFill>
                  <a:schemeClr val="bg2">
                    <a:lumMod val="25000"/>
                  </a:schemeClr>
                </a:solidFill>
              </a:rPr>
              <a:t>[Alain Colmerauer, Robert Kowalski 1971]</a:t>
            </a:r>
            <a:r>
              <a:rPr lang="en-US" sz="2000" smtClean="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551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620" y="1798287"/>
            <a:ext cx="10623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C00000"/>
                </a:solidFill>
              </a:rPr>
              <a:t>Атом</a:t>
            </a:r>
            <a:r>
              <a:rPr lang="" sz="2000" b="1" smtClean="0">
                <a:solidFill>
                  <a:srgbClr val="C00000"/>
                </a:solidFill>
              </a:rPr>
              <a:t> </a:t>
            </a:r>
            <a:r>
              <a:rPr lang="en-US" sz="2000" b="1" smtClean="0"/>
              <a:t>–</a:t>
            </a:r>
            <a:r>
              <a:rPr lang="" sz="2000" b="1" smtClean="0"/>
              <a:t> </a:t>
            </a:r>
            <a:r>
              <a:rPr lang="" sz="2000" smtClean="0"/>
              <a:t>слово або нав</a:t>
            </a:r>
            <a:r>
              <a:rPr lang="uk-UA" sz="2000" smtClean="0"/>
              <a:t>і</a:t>
            </a:r>
            <a:r>
              <a:rPr lang="" sz="2000" smtClean="0"/>
              <a:t>ть речення</a:t>
            </a:r>
            <a:r>
              <a:rPr lang="uk-UA" sz="2000" smtClean="0"/>
              <a:t> але за визначенням нероздільне: 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2000" smtClean="0"/>
              <a:t>, 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</a:rPr>
              <a:t>alice</a:t>
            </a:r>
            <a:r>
              <a:rPr lang="en-US" sz="2000" smtClean="0"/>
              <a:t>, 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</a:rPr>
              <a:t>‘year 2020’</a:t>
            </a:r>
          </a:p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C00000"/>
                </a:solidFill>
              </a:rPr>
              <a:t>Число</a:t>
            </a:r>
            <a:r>
              <a:rPr lang="uk-UA" sz="2000" smtClean="0"/>
              <a:t> – цілочисельне або з плаваючою точкою: </a:t>
            </a:r>
            <a:r>
              <a:rPr lang="uk-UA" sz="2000" b="1" i="1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sz="2000" smtClean="0"/>
              <a:t>, </a:t>
            </a:r>
            <a:r>
              <a:rPr lang="uk-UA" sz="2000" b="1" i="1" smtClean="0">
                <a:solidFill>
                  <a:schemeClr val="accent6">
                    <a:lumMod val="50000"/>
                  </a:schemeClr>
                </a:solidFill>
              </a:rPr>
              <a:t>10.25</a:t>
            </a:r>
            <a:r>
              <a:rPr lang="en-US" sz="2000" smtClean="0"/>
              <a:t>, </a:t>
            </a:r>
            <a:r>
              <a:rPr lang="uk-UA" sz="2000" b="1" i="1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</a:rPr>
              <a:t>.25</a:t>
            </a:r>
            <a:r>
              <a:rPr lang="en-US" sz="2000" b="1" i="1" smtClean="0">
                <a:solidFill>
                  <a:schemeClr val="accent6">
                    <a:lumMod val="50000"/>
                  </a:schemeClr>
                </a:solidFill>
              </a:rPr>
              <a:t>e-8</a:t>
            </a:r>
          </a:p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C00000"/>
                </a:solidFill>
              </a:rPr>
              <a:t>Составний терм*</a:t>
            </a:r>
            <a:r>
              <a:rPr lang="uk-UA" sz="2000" smtClean="0"/>
              <a:t> – списки, строки, все що складається із простих термів</a:t>
            </a:r>
            <a:endParaRPr lang="en-US" sz="2000" smtClean="0"/>
          </a:p>
        </p:txBody>
      </p:sp>
      <p:sp>
        <p:nvSpPr>
          <p:cNvPr id="5" name="Rectangle 4"/>
          <p:cNvSpPr/>
          <p:nvPr/>
        </p:nvSpPr>
        <p:spPr>
          <a:xfrm>
            <a:off x="571621" y="508749"/>
            <a:ext cx="10623917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Все що відбувається в святі Прологу, виражається </a:t>
            </a:r>
            <a:r>
              <a:rPr lang="uk-UA" sz="2000" b="1" smtClean="0">
                <a:solidFill>
                  <a:srgbClr val="C00000"/>
                </a:solidFill>
              </a:rPr>
              <a:t>терм</a:t>
            </a:r>
            <a:r>
              <a:rPr lang="uk-UA" sz="2000" smtClean="0">
                <a:solidFill>
                  <a:srgbClr val="222222"/>
                </a:solidFill>
              </a:rPr>
              <a:t>ами.</a:t>
            </a:r>
            <a:endParaRPr lang="en-US" sz="2000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8697906" y="5860922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mtClean="0"/>
              <a:t>* в трагедії не з</a:t>
            </a:r>
            <a:r>
              <a:rPr lang="en-US" smtClean="0"/>
              <a:t>’</a:t>
            </a:r>
            <a:r>
              <a:rPr lang="uk-UA" smtClean="0"/>
              <a:t>являється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620" y="1798287"/>
            <a:ext cx="106239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C00000"/>
                </a:solidFill>
              </a:rPr>
              <a:t>Факт</a:t>
            </a:r>
            <a:r>
              <a:rPr lang="" sz="2000" b="1" smtClean="0">
                <a:solidFill>
                  <a:srgbClr val="C00000"/>
                </a:solidFill>
              </a:rPr>
              <a:t> </a:t>
            </a:r>
            <a:r>
              <a:rPr lang="en-US" sz="2000" b="1" smtClean="0"/>
              <a:t>–</a:t>
            </a:r>
            <a:r>
              <a:rPr lang="" sz="2000" b="1" smtClean="0"/>
              <a:t> </a:t>
            </a:r>
            <a:r>
              <a:rPr lang="uk-UA" sz="2000" smtClean="0"/>
              <a:t>Аліса симпатизує Бобові: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likes(alice, bob).</a:t>
            </a:r>
          </a:p>
          <a:p>
            <a:pPr>
              <a:lnSpc>
                <a:spcPct val="150000"/>
              </a:lnSpc>
            </a:pPr>
            <a:endParaRPr lang="uk-UA" sz="2000" smtClean="0"/>
          </a:p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C00000"/>
                </a:solidFill>
              </a:rPr>
              <a:t>Правило</a:t>
            </a:r>
            <a:r>
              <a:rPr lang="uk-UA" sz="2000" smtClean="0"/>
              <a:t> – </a:t>
            </a:r>
            <a:r>
              <a:rPr lang="uk-UA" sz="2000" smtClean="0"/>
              <a:t>Аліса симпатизує всім хто добрий, розумний, і пише на С++: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likes(alice,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kind(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intelligent(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writes(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cpp).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621" y="508749"/>
            <a:ext cx="10623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Відносини між </a:t>
            </a:r>
            <a:r>
              <a:rPr lang="uk-UA" sz="2000" b="1" smtClean="0">
                <a:solidFill>
                  <a:srgbClr val="C00000"/>
                </a:solidFill>
              </a:rPr>
              <a:t>термами</a:t>
            </a:r>
            <a:r>
              <a:rPr lang="uk-UA" sz="2000" smtClean="0">
                <a:solidFill>
                  <a:srgbClr val="222222"/>
                </a:solidFill>
              </a:rPr>
              <a:t> встановлюються </a:t>
            </a:r>
            <a:r>
              <a:rPr lang="uk-UA" sz="2000" b="1" smtClean="0">
                <a:solidFill>
                  <a:srgbClr val="C00000"/>
                </a:solidFill>
              </a:rPr>
              <a:t>фактами</a:t>
            </a:r>
            <a:r>
              <a:rPr lang="uk-UA" sz="2000" smtClean="0">
                <a:solidFill>
                  <a:srgbClr val="C00000"/>
                </a:solidFill>
              </a:rPr>
              <a:t> </a:t>
            </a:r>
            <a:r>
              <a:rPr lang="uk-UA" sz="2000" smtClean="0">
                <a:solidFill>
                  <a:srgbClr val="222222"/>
                </a:solidFill>
              </a:rPr>
              <a:t>і </a:t>
            </a:r>
            <a:r>
              <a:rPr lang="uk-UA" sz="2000" b="1" smtClean="0">
                <a:solidFill>
                  <a:srgbClr val="C00000"/>
                </a:solidFill>
              </a:rPr>
              <a:t>правилами</a:t>
            </a:r>
            <a:r>
              <a:rPr lang="uk-UA" sz="2000" smtClean="0">
                <a:solidFill>
                  <a:srgbClr val="222222"/>
                </a:solidFill>
              </a:rPr>
              <a:t>.</a:t>
            </a:r>
            <a:endParaRPr 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409728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620" y="3017486"/>
            <a:ext cx="10623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Спитати у Пролога чи факт </a:t>
            </a:r>
            <a:r>
              <a:rPr lang="uk-UA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істинний, можна так: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?-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likes(alice, bob).</a:t>
            </a:r>
            <a:endParaRPr lang="uk-UA" sz="2000" smtClean="0"/>
          </a:p>
        </p:txBody>
      </p:sp>
      <p:sp>
        <p:nvSpPr>
          <p:cNvPr id="5" name="Rectangle 4"/>
          <p:cNvSpPr/>
          <p:nvPr/>
        </p:nvSpPr>
        <p:spPr>
          <a:xfrm>
            <a:off x="571620" y="508749"/>
            <a:ext cx="8490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Пролог використовує дедукцію щоб встановити істиннисть фактів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виходячи з фактів і правил які ми йому показуємо 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222222"/>
                </a:solidFill>
              </a:rPr>
              <a:t>(</a:t>
            </a:r>
            <a:r>
              <a:rPr lang="uk-UA" sz="2000" smtClean="0">
                <a:solidFill>
                  <a:srgbClr val="222222"/>
                </a:solidFill>
              </a:rPr>
              <a:t>або терми для </a:t>
            </a:r>
            <a:r>
              <a:rPr lang="uk-UA" sz="2000" b="1" smtClean="0">
                <a:solidFill>
                  <a:srgbClr val="C00000"/>
                </a:solidFill>
              </a:rPr>
              <a:t>змінних</a:t>
            </a:r>
            <a:r>
              <a:rPr lang="en-US" sz="2000" smtClean="0">
                <a:solidFill>
                  <a:srgbClr val="222222"/>
                </a:solidFill>
              </a:rPr>
              <a:t>,</a:t>
            </a:r>
            <a:r>
              <a:rPr lang="uk-UA" sz="2000" smtClean="0">
                <a:solidFill>
                  <a:srgbClr val="222222"/>
                </a:solidFill>
              </a:rPr>
              <a:t> </a:t>
            </a:r>
            <a:r>
              <a:rPr lang="uk-UA" sz="2000" smtClean="0">
                <a:solidFill>
                  <a:srgbClr val="222222"/>
                </a:solidFill>
              </a:rPr>
              <a:t>таких як </a:t>
            </a:r>
            <a:r>
              <a:rPr lang="en-US" sz="2000" b="1" smtClean="0">
                <a:solidFill>
                  <a:schemeClr val="accent6">
                    <a:lumMod val="50000"/>
                  </a:schemeClr>
                </a:solidFill>
              </a:rPr>
              <a:t>Person</a:t>
            </a:r>
            <a:r>
              <a:rPr lang="en-US" sz="2000" smtClean="0">
                <a:solidFill>
                  <a:srgbClr val="222222"/>
                </a:solidFill>
              </a:rPr>
              <a:t>, </a:t>
            </a:r>
            <a:r>
              <a:rPr lang="uk-UA" sz="2000" smtClean="0">
                <a:solidFill>
                  <a:srgbClr val="222222"/>
                </a:solidFill>
              </a:rPr>
              <a:t>але ми до цього ще повернемось</a:t>
            </a:r>
            <a:r>
              <a:rPr lang="uk-UA" sz="2000" smtClean="0">
                <a:solidFill>
                  <a:srgbClr val="222222"/>
                </a:solidFill>
              </a:rPr>
              <a:t>).</a:t>
            </a:r>
            <a:endParaRPr 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18212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84903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Отже нехай в нас є такий набір фактів і правил: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kind(bob).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kind(george).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kind(steven).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intelligent(bob).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intelligent(steven).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writes(bob, cpp).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writes(bob, assembly).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writes(george, cpp).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writes(steven, prolog).</a:t>
            </a:r>
          </a:p>
          <a:p>
            <a:pPr lvl="1"/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likes(alice, Person) :-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kind(Person),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intelligent(Person),</a:t>
            </a:r>
          </a:p>
          <a:p>
            <a:pPr lvl="1"/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writes(Person, cpp).</a:t>
            </a:r>
          </a:p>
          <a:p>
            <a:pPr lvl="1"/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?- likes(alice, bob).</a:t>
            </a:r>
            <a:endParaRPr lang="uk-UA" sz="2000" b="1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3024" y="5854824"/>
            <a:ext cx="7282186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chemeClr val="accent2">
                    <a:lumMod val="50000"/>
                  </a:schemeClr>
                </a:solidFill>
              </a:rPr>
              <a:t>Або в перекладі: Питання! Чи справді Аліса симпатизує Бобові?</a:t>
            </a:r>
            <a:endParaRPr lang="uk-UA" sz="2000" b="1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84903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Тепер наприклад перекладемо це українською і трохи змінимо синтаксис:</a:t>
            </a: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Вова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добрий.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Жора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добрий.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Степан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добрий.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Вова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розумний.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Степан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розумний.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Вова пише на С++.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Вова пише на Асемблері.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Жора пише на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С++.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Степан пише на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Пролозі.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Аліса симпатизує тому</a:t>
            </a: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хто добрий,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хто розумний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хто пише на С++.</a:t>
            </a:r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uk-UA" sz="2000" b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 симпатизує Аліса Вові?</a:t>
            </a:r>
          </a:p>
        </p:txBody>
      </p:sp>
    </p:spTree>
    <p:extLst>
      <p:ext uri="{BB962C8B-B14F-4D97-AF65-F5344CB8AC3E}">
        <p14:creationId xmlns:p14="http://schemas.microsoft.com/office/powerpoint/2010/main" val="13400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620" y="508749"/>
            <a:ext cx="1079976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Тепер перкладемо те саме мовою С++</a:t>
            </a:r>
          </a:p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7030A0"/>
                </a:solidFill>
              </a:rPr>
              <a:t>Класи</a:t>
            </a:r>
            <a:r>
              <a:rPr lang="uk-UA" sz="2000" smtClean="0">
                <a:solidFill>
                  <a:srgbClr val="222222"/>
                </a:solidFill>
              </a:rPr>
              <a:t> будуть нашими </a:t>
            </a:r>
            <a:r>
              <a:rPr lang="uk-UA" sz="2000" b="1" smtClean="0">
                <a:solidFill>
                  <a:srgbClr val="C00000"/>
                </a:solidFill>
              </a:rPr>
              <a:t>атомами</a:t>
            </a:r>
            <a:r>
              <a:rPr lang="uk-UA" sz="2000" smtClean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Alice{};</a:t>
            </a:r>
            <a:endParaRPr lang="uk-UA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uk-UA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uk-UA" sz="2000" b="1" smtClean="0">
                <a:solidFill>
                  <a:srgbClr val="7030A0"/>
                </a:solidFill>
              </a:rPr>
              <a:t>Перегружені функції </a:t>
            </a:r>
            <a:r>
              <a:rPr lang="uk-UA" sz="2000" smtClean="0">
                <a:solidFill>
                  <a:srgbClr val="222222"/>
                </a:solidFill>
              </a:rPr>
              <a:t>будуть нам за </a:t>
            </a:r>
            <a:r>
              <a:rPr lang="uk-UA" sz="2000" b="1" smtClean="0">
                <a:solidFill>
                  <a:srgbClr val="C00000"/>
                </a:solidFill>
              </a:rPr>
              <a:t>факти</a:t>
            </a:r>
            <a:r>
              <a:rPr lang="uk-UA" sz="2000" b="1" smtClean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writes(Bob, Assembly);</a:t>
            </a:r>
            <a:endParaRPr lang="uk-UA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uk-UA" sz="200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uk-UA" sz="2000" smtClean="0">
                <a:solidFill>
                  <a:srgbClr val="222222"/>
                </a:solidFill>
              </a:rPr>
              <a:t>А </a:t>
            </a:r>
            <a:r>
              <a:rPr lang="uk-UA" sz="2000" b="1" smtClean="0">
                <a:solidFill>
                  <a:srgbClr val="7030A0"/>
                </a:solidFill>
              </a:rPr>
              <a:t>темплейтні функції</a:t>
            </a:r>
            <a:r>
              <a:rPr lang="uk-UA" sz="2000" smtClean="0">
                <a:solidFill>
                  <a:srgbClr val="7030A0"/>
                </a:solidFill>
              </a:rPr>
              <a:t> </a:t>
            </a:r>
            <a:r>
              <a:rPr lang="uk-UA" sz="2000" smtClean="0">
                <a:solidFill>
                  <a:srgbClr val="222222"/>
                </a:solidFill>
              </a:rPr>
              <a:t>будуть замість </a:t>
            </a:r>
            <a:r>
              <a:rPr lang="uk-UA" sz="2000" b="1" smtClean="0">
                <a:solidFill>
                  <a:srgbClr val="C00000"/>
                </a:solidFill>
              </a:rPr>
              <a:t>правил</a:t>
            </a:r>
            <a:r>
              <a:rPr lang="uk-UA" sz="2000" b="1" smtClean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Person&gt; void likes(Alice, Person person)</a:t>
            </a:r>
          </a:p>
          <a:p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kind(person);</a:t>
            </a:r>
          </a:p>
          <a:p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intelligent(person);</a:t>
            </a:r>
          </a:p>
          <a:p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writes(person, Cpp());</a:t>
            </a:r>
          </a:p>
          <a:p>
            <a:r>
              <a:rPr lang="uk-UA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645" y="48652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people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Alice{};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Bob{};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George{};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Steven{};</a:t>
            </a:r>
          </a:p>
          <a:p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languages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Cpp{};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Prolog{};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Assembly{};</a:t>
            </a:r>
          </a:p>
          <a:p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kind(Bob);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kind(George);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kind(Steven);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intelligent(Bob);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intelligent(Steven);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writes(Bob, Cpp);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writes(Bob, Assembly);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writes(George, Cpp);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writes(Steven, Prolog);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5632" y="48652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rule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Person&gt; void likes(Alice, Person person)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kind(person);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intelligent(person);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writes(person, Cpp());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the rule for Bob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likes(Alice(), Bob());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5632" y="5026224"/>
            <a:ext cx="3968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smtClean="0">
                <a:solidFill>
                  <a:schemeClr val="accent2">
                    <a:lumMod val="50000"/>
                  </a:schemeClr>
                </a:solidFill>
              </a:rPr>
              <a:t>Чи скомпілюється така програма?</a:t>
            </a:r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3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1504</Words>
  <Application>Microsoft Office PowerPoint</Application>
  <PresentationFormat>Widescreen</PresentationFormat>
  <Paragraphs>238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Невидимий Prolog  у кожному компіляторі С++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Невидимий Prolog  у кожному компіляторі С++</dc:title>
  <dc:creator>Oleksandr Kaleniuk</dc:creator>
  <cp:lastModifiedBy>Oleksandr Kaleniuk</cp:lastModifiedBy>
  <cp:revision>25</cp:revision>
  <dcterms:created xsi:type="dcterms:W3CDTF">2020-05-01T06:01:52Z</dcterms:created>
  <dcterms:modified xsi:type="dcterms:W3CDTF">2020-05-01T11:29:35Z</dcterms:modified>
</cp:coreProperties>
</file>