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5"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0" d="100"/>
          <a:sy n="80" d="100"/>
        </p:scale>
        <p:origin x="-1445"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BE64515-0C60-4D51-BA4D-630E8BC910E0}" type="datetimeFigureOut">
              <a:rPr lang="en-IN" smtClean="0"/>
              <a:t>21-03-2025</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82B9A32-D5E5-4F9A-884C-296CE1C37F5E}"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E64515-0C60-4D51-BA4D-630E8BC910E0}"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B9A32-D5E5-4F9A-884C-296CE1C37F5E}"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BE64515-0C60-4D51-BA4D-630E8BC910E0}"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B9A32-D5E5-4F9A-884C-296CE1C37F5E}"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BE64515-0C60-4D51-BA4D-630E8BC910E0}"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82B9A32-D5E5-4F9A-884C-296CE1C37F5E}"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BE64515-0C60-4D51-BA4D-630E8BC910E0}" type="datetimeFigureOut">
              <a:rPr lang="en-IN" smtClean="0"/>
              <a:t>21-03-2025</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82B9A32-D5E5-4F9A-884C-296CE1C37F5E}"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BE64515-0C60-4D51-BA4D-630E8BC910E0}"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B9A32-D5E5-4F9A-884C-296CE1C37F5E}"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BE64515-0C60-4D51-BA4D-630E8BC910E0}"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82B9A32-D5E5-4F9A-884C-296CE1C37F5E}"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BE64515-0C60-4D51-BA4D-630E8BC910E0}" type="datetimeFigureOut">
              <a:rPr lang="en-IN" smtClean="0"/>
              <a:t>21-03-2025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82B9A32-D5E5-4F9A-884C-296CE1C37F5E}"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E64515-0C60-4D51-BA4D-630E8BC910E0}" type="datetimeFigureOut">
              <a:rPr lang="en-IN" smtClean="0"/>
              <a:t>21-03-2025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82B9A32-D5E5-4F9A-884C-296CE1C37F5E}"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E64515-0C60-4D51-BA4D-630E8BC910E0}"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82B9A32-D5E5-4F9A-884C-296CE1C37F5E}"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BE64515-0C60-4D51-BA4D-630E8BC910E0}" type="datetimeFigureOut">
              <a:rPr lang="en-IN" smtClean="0"/>
              <a:t>21-03-2025</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282B9A32-D5E5-4F9A-884C-296CE1C37F5E}"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BE64515-0C60-4D51-BA4D-630E8BC910E0}" type="datetimeFigureOut">
              <a:rPr lang="en-IN" smtClean="0"/>
              <a:t>21-03-2025</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82B9A32-D5E5-4F9A-884C-296CE1C37F5E}"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err="1" smtClean="0"/>
              <a:t>N.Mohan</a:t>
            </a:r>
            <a:r>
              <a:rPr lang="en-US" dirty="0" smtClean="0"/>
              <a:t> </a:t>
            </a:r>
            <a:r>
              <a:rPr lang="en-US" dirty="0" err="1" smtClean="0"/>
              <a:t>Prabhu</a:t>
            </a:r>
            <a:endParaRPr lang="en-IN" dirty="0"/>
          </a:p>
        </p:txBody>
      </p:sp>
      <p:sp>
        <p:nvSpPr>
          <p:cNvPr id="2" name="Title 1"/>
          <p:cNvSpPr>
            <a:spLocks noGrp="1"/>
          </p:cNvSpPr>
          <p:nvPr>
            <p:ph type="ctrTitle"/>
          </p:nvPr>
        </p:nvSpPr>
        <p:spPr/>
        <p:txBody>
          <a:bodyPr/>
          <a:lstStyle/>
          <a:p>
            <a:r>
              <a:rPr lang="en-US" dirty="0" smtClean="0"/>
              <a:t>METRICS IN MACHINE LEARNING</a:t>
            </a:r>
            <a:endParaRPr lang="en-IN" dirty="0"/>
          </a:p>
        </p:txBody>
      </p:sp>
    </p:spTree>
    <p:extLst>
      <p:ext uri="{BB962C8B-B14F-4D97-AF65-F5344CB8AC3E}">
        <p14:creationId xmlns:p14="http://schemas.microsoft.com/office/powerpoint/2010/main" val="19537266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Mean Squared Error (MSE)</a:t>
            </a:r>
          </a:p>
        </p:txBody>
      </p:sp>
      <p:sp>
        <p:nvSpPr>
          <p:cNvPr id="3" name="Content Placeholder 2"/>
          <p:cNvSpPr>
            <a:spLocks noGrp="1"/>
          </p:cNvSpPr>
          <p:nvPr>
            <p:ph sz="quarter" idx="1"/>
          </p:nvPr>
        </p:nvSpPr>
        <p:spPr/>
        <p:txBody>
          <a:bodyPr/>
          <a:lstStyle/>
          <a:p>
            <a:pPr algn="just"/>
            <a:r>
              <a:rPr lang="en-US" b="1" dirty="0"/>
              <a:t>Mean Squared Error (MSE)</a:t>
            </a:r>
            <a:r>
              <a:rPr lang="en-US" dirty="0"/>
              <a:t> is a popular regression metric that measures the average of the squared differences between </a:t>
            </a:r>
            <a:r>
              <a:rPr lang="en-US" dirty="0" smtClean="0"/>
              <a:t>predicted </a:t>
            </a:r>
            <a:r>
              <a:rPr lang="en-US" dirty="0"/>
              <a:t>and actual values</a:t>
            </a:r>
            <a:r>
              <a:rPr lang="en-US" dirty="0" smtClean="0"/>
              <a:t>.</a:t>
            </a:r>
          </a:p>
          <a:p>
            <a:pPr algn="just"/>
            <a:endParaRPr lang="en-IN" dirty="0"/>
          </a:p>
        </p:txBody>
      </p:sp>
      <p:pic>
        <p:nvPicPr>
          <p:cNvPr id="4" name="Picture 3"/>
          <p:cNvPicPr/>
          <p:nvPr/>
        </p:nvPicPr>
        <p:blipFill rotWithShape="1">
          <a:blip r:embed="rId2"/>
          <a:srcRect l="23422" t="37072" r="43208" b="32126"/>
          <a:stretch/>
        </p:blipFill>
        <p:spPr bwMode="auto">
          <a:xfrm>
            <a:off x="107504" y="2780928"/>
            <a:ext cx="8928992" cy="37444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547017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IN" b="1" dirty="0"/>
              <a:t>Root Mean Squared Error (RMSE</a:t>
            </a:r>
            <a:r>
              <a:rPr lang="en-IN" b="1" dirty="0" smtClean="0"/>
              <a:t>)</a:t>
            </a:r>
            <a:endParaRPr lang="en-IN" dirty="0"/>
          </a:p>
        </p:txBody>
      </p:sp>
      <p:sp>
        <p:nvSpPr>
          <p:cNvPr id="3" name="Content Placeholder 2"/>
          <p:cNvSpPr>
            <a:spLocks noGrp="1"/>
          </p:cNvSpPr>
          <p:nvPr>
            <p:ph sz="quarter" idx="1"/>
          </p:nvPr>
        </p:nvSpPr>
        <p:spPr/>
        <p:txBody>
          <a:bodyPr/>
          <a:lstStyle/>
          <a:p>
            <a:pPr algn="just"/>
            <a:r>
              <a:rPr lang="en-US" b="1" dirty="0"/>
              <a:t>Root Mean Squared Error (RMSE)</a:t>
            </a:r>
            <a:r>
              <a:rPr lang="en-US" dirty="0"/>
              <a:t> is a popular regression metric that represents the </a:t>
            </a:r>
            <a:r>
              <a:rPr lang="en-US" b="1" dirty="0"/>
              <a:t>square root</a:t>
            </a:r>
            <a:r>
              <a:rPr lang="en-US" dirty="0"/>
              <a:t> of the average squared differences between predicted and actual values</a:t>
            </a:r>
            <a:r>
              <a:rPr lang="en-US" dirty="0" smtClean="0"/>
              <a:t>.</a:t>
            </a:r>
          </a:p>
          <a:p>
            <a:pPr marL="0" indent="0" algn="just">
              <a:buNone/>
            </a:pPr>
            <a:endParaRPr lang="en-IN" dirty="0"/>
          </a:p>
        </p:txBody>
      </p:sp>
      <p:pic>
        <p:nvPicPr>
          <p:cNvPr id="4" name="Picture 3"/>
          <p:cNvPicPr/>
          <p:nvPr/>
        </p:nvPicPr>
        <p:blipFill rotWithShape="1">
          <a:blip r:embed="rId2"/>
          <a:srcRect l="23422" t="26805" r="42139" b="42963"/>
          <a:stretch/>
        </p:blipFill>
        <p:spPr bwMode="auto">
          <a:xfrm>
            <a:off x="179512" y="3068960"/>
            <a:ext cx="8856984"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7208117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MAE </a:t>
            </a:r>
            <a:r>
              <a:rPr lang="en-IN" dirty="0" err="1"/>
              <a:t>vs</a:t>
            </a:r>
            <a:r>
              <a:rPr lang="en-IN" dirty="0"/>
              <a:t> MSE </a:t>
            </a:r>
            <a:r>
              <a:rPr lang="en-IN" dirty="0" err="1"/>
              <a:t>vs</a:t>
            </a:r>
            <a:r>
              <a:rPr lang="en-IN" dirty="0"/>
              <a:t> RMSE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2950583542"/>
              </p:ext>
            </p:extLst>
          </p:nvPr>
        </p:nvGraphicFramePr>
        <p:xfrm>
          <a:off x="179512" y="1484785"/>
          <a:ext cx="8856984" cy="5146836"/>
        </p:xfrm>
        <a:graphic>
          <a:graphicData uri="http://schemas.openxmlformats.org/drawingml/2006/table">
            <a:tbl>
              <a:tblPr/>
              <a:tblGrid>
                <a:gridCol w="2214246"/>
                <a:gridCol w="2214246"/>
                <a:gridCol w="2214246"/>
                <a:gridCol w="2214246"/>
              </a:tblGrid>
              <a:tr h="1154450">
                <a:tc>
                  <a:txBody>
                    <a:bodyPr/>
                    <a:lstStyle/>
                    <a:p>
                      <a:pPr algn="just"/>
                      <a:r>
                        <a:rPr lang="en-IN" sz="2400" b="1" dirty="0"/>
                        <a:t>Metric</a:t>
                      </a:r>
                      <a:endParaRPr lang="en-IN" sz="2400" dirty="0"/>
                    </a:p>
                  </a:txBody>
                  <a:tcPr anchor="ctr">
                    <a:lnL>
                      <a:noFill/>
                    </a:lnL>
                    <a:lnR>
                      <a:noFill/>
                    </a:lnR>
                    <a:lnT>
                      <a:noFill/>
                    </a:lnT>
                    <a:lnB>
                      <a:noFill/>
                    </a:lnB>
                  </a:tcPr>
                </a:tc>
                <a:tc>
                  <a:txBody>
                    <a:bodyPr/>
                    <a:lstStyle/>
                    <a:p>
                      <a:pPr algn="just"/>
                      <a:r>
                        <a:rPr lang="en-IN" sz="2400" b="1" dirty="0"/>
                        <a:t>Best Use Case</a:t>
                      </a:r>
                      <a:endParaRPr lang="en-IN" sz="2400" dirty="0"/>
                    </a:p>
                  </a:txBody>
                  <a:tcPr anchor="ctr">
                    <a:lnL>
                      <a:noFill/>
                    </a:lnL>
                    <a:lnR>
                      <a:noFill/>
                    </a:lnR>
                    <a:lnT>
                      <a:noFill/>
                    </a:lnT>
                    <a:lnB>
                      <a:noFill/>
                    </a:lnB>
                  </a:tcPr>
                </a:tc>
                <a:tc>
                  <a:txBody>
                    <a:bodyPr/>
                    <a:lstStyle/>
                    <a:p>
                      <a:pPr algn="just"/>
                      <a:r>
                        <a:rPr lang="en-IN" sz="2400" b="1"/>
                        <a:t>Outlier Sensitivity</a:t>
                      </a:r>
                      <a:endParaRPr lang="en-IN" sz="2400"/>
                    </a:p>
                  </a:txBody>
                  <a:tcPr anchor="ctr">
                    <a:lnL>
                      <a:noFill/>
                    </a:lnL>
                    <a:lnR>
                      <a:noFill/>
                    </a:lnR>
                    <a:lnT>
                      <a:noFill/>
                    </a:lnT>
                    <a:lnB>
                      <a:noFill/>
                    </a:lnB>
                  </a:tcPr>
                </a:tc>
                <a:tc>
                  <a:txBody>
                    <a:bodyPr/>
                    <a:lstStyle/>
                    <a:p>
                      <a:pPr algn="just"/>
                      <a:r>
                        <a:rPr lang="en-IN" sz="2400" b="1"/>
                        <a:t>Interpretation</a:t>
                      </a:r>
                      <a:endParaRPr lang="en-IN" sz="2400"/>
                    </a:p>
                  </a:txBody>
                  <a:tcPr anchor="ctr">
                    <a:lnL>
                      <a:noFill/>
                    </a:lnL>
                    <a:lnR>
                      <a:noFill/>
                    </a:lnR>
                    <a:lnT>
                      <a:noFill/>
                    </a:lnT>
                    <a:lnB>
                      <a:noFill/>
                    </a:lnB>
                  </a:tcPr>
                </a:tc>
              </a:tr>
              <a:tr h="1649216">
                <a:tc>
                  <a:txBody>
                    <a:bodyPr/>
                    <a:lstStyle/>
                    <a:p>
                      <a:pPr algn="just"/>
                      <a:r>
                        <a:rPr lang="en-IN" sz="2400" b="1"/>
                        <a:t>MAE</a:t>
                      </a:r>
                      <a:endParaRPr lang="en-IN" sz="2400"/>
                    </a:p>
                  </a:txBody>
                  <a:tcPr anchor="ctr">
                    <a:lnL>
                      <a:noFill/>
                    </a:lnL>
                    <a:lnR>
                      <a:noFill/>
                    </a:lnR>
                    <a:lnT>
                      <a:noFill/>
                    </a:lnT>
                    <a:lnB>
                      <a:noFill/>
                    </a:lnB>
                  </a:tcPr>
                </a:tc>
                <a:tc>
                  <a:txBody>
                    <a:bodyPr/>
                    <a:lstStyle/>
                    <a:p>
                      <a:pPr algn="just"/>
                      <a:r>
                        <a:rPr lang="en-US" sz="2400" dirty="0"/>
                        <a:t>Balanced data with evenly distributed errors</a:t>
                      </a:r>
                    </a:p>
                  </a:txBody>
                  <a:tcPr anchor="ctr">
                    <a:lnL>
                      <a:noFill/>
                    </a:lnL>
                    <a:lnR>
                      <a:noFill/>
                    </a:lnR>
                    <a:lnT>
                      <a:noFill/>
                    </a:lnT>
                    <a:lnB>
                      <a:noFill/>
                    </a:lnB>
                  </a:tcPr>
                </a:tc>
                <a:tc>
                  <a:txBody>
                    <a:bodyPr/>
                    <a:lstStyle/>
                    <a:p>
                      <a:pPr algn="just"/>
                      <a:r>
                        <a:rPr lang="en-IN" sz="2400"/>
                        <a:t>Less sensitive</a:t>
                      </a:r>
                    </a:p>
                  </a:txBody>
                  <a:tcPr anchor="ctr">
                    <a:lnL>
                      <a:noFill/>
                    </a:lnL>
                    <a:lnR>
                      <a:noFill/>
                    </a:lnR>
                    <a:lnT>
                      <a:noFill/>
                    </a:lnT>
                    <a:lnB>
                      <a:noFill/>
                    </a:lnB>
                  </a:tcPr>
                </a:tc>
                <a:tc>
                  <a:txBody>
                    <a:bodyPr/>
                    <a:lstStyle/>
                    <a:p>
                      <a:pPr algn="just"/>
                      <a:r>
                        <a:rPr lang="en-IN" sz="2400"/>
                        <a:t>Measures average error</a:t>
                      </a:r>
                    </a:p>
                  </a:txBody>
                  <a:tcPr anchor="ctr">
                    <a:lnL>
                      <a:noFill/>
                    </a:lnL>
                    <a:lnR>
                      <a:noFill/>
                    </a:lnR>
                    <a:lnT>
                      <a:noFill/>
                    </a:lnT>
                    <a:lnB>
                      <a:noFill/>
                    </a:lnB>
                  </a:tcPr>
                </a:tc>
              </a:tr>
              <a:tr h="1154450">
                <a:tc>
                  <a:txBody>
                    <a:bodyPr/>
                    <a:lstStyle/>
                    <a:p>
                      <a:pPr algn="just"/>
                      <a:r>
                        <a:rPr lang="en-IN" sz="2400" b="1"/>
                        <a:t>MSE</a:t>
                      </a:r>
                      <a:endParaRPr lang="en-IN" sz="2400"/>
                    </a:p>
                  </a:txBody>
                  <a:tcPr anchor="ctr">
                    <a:lnL>
                      <a:noFill/>
                    </a:lnL>
                    <a:lnR>
                      <a:noFill/>
                    </a:lnR>
                    <a:lnT>
                      <a:noFill/>
                    </a:lnT>
                    <a:lnB>
                      <a:noFill/>
                    </a:lnB>
                  </a:tcPr>
                </a:tc>
                <a:tc>
                  <a:txBody>
                    <a:bodyPr/>
                    <a:lstStyle/>
                    <a:p>
                      <a:pPr algn="just"/>
                      <a:r>
                        <a:rPr lang="en-US" sz="2400"/>
                        <a:t>Prioritizing large errors for penalty</a:t>
                      </a:r>
                    </a:p>
                  </a:txBody>
                  <a:tcPr anchor="ctr">
                    <a:lnL>
                      <a:noFill/>
                    </a:lnL>
                    <a:lnR>
                      <a:noFill/>
                    </a:lnR>
                    <a:lnT>
                      <a:noFill/>
                    </a:lnT>
                    <a:lnB>
                      <a:noFill/>
                    </a:lnB>
                  </a:tcPr>
                </a:tc>
                <a:tc>
                  <a:txBody>
                    <a:bodyPr/>
                    <a:lstStyle/>
                    <a:p>
                      <a:pPr algn="just"/>
                      <a:r>
                        <a:rPr lang="en-IN" sz="2400"/>
                        <a:t>More sensitive</a:t>
                      </a:r>
                    </a:p>
                  </a:txBody>
                  <a:tcPr anchor="ctr">
                    <a:lnL>
                      <a:noFill/>
                    </a:lnL>
                    <a:lnR>
                      <a:noFill/>
                    </a:lnR>
                    <a:lnT>
                      <a:noFill/>
                    </a:lnT>
                    <a:lnB>
                      <a:noFill/>
                    </a:lnB>
                  </a:tcPr>
                </a:tc>
                <a:tc>
                  <a:txBody>
                    <a:bodyPr/>
                    <a:lstStyle/>
                    <a:p>
                      <a:pPr algn="just"/>
                      <a:r>
                        <a:rPr lang="en-IN" sz="2400"/>
                        <a:t>Emphasizes larger errors</a:t>
                      </a:r>
                    </a:p>
                  </a:txBody>
                  <a:tcPr anchor="ctr">
                    <a:lnL>
                      <a:noFill/>
                    </a:lnL>
                    <a:lnR>
                      <a:noFill/>
                    </a:lnR>
                    <a:lnT>
                      <a:noFill/>
                    </a:lnT>
                    <a:lnB>
                      <a:noFill/>
                    </a:lnB>
                  </a:tcPr>
                </a:tc>
              </a:tr>
              <a:tr h="1154450">
                <a:tc>
                  <a:txBody>
                    <a:bodyPr/>
                    <a:lstStyle/>
                    <a:p>
                      <a:pPr algn="just"/>
                      <a:r>
                        <a:rPr lang="en-IN" sz="2400" b="1"/>
                        <a:t>RMSE</a:t>
                      </a:r>
                      <a:endParaRPr lang="en-IN" sz="2400"/>
                    </a:p>
                  </a:txBody>
                  <a:tcPr anchor="ctr">
                    <a:lnL>
                      <a:noFill/>
                    </a:lnL>
                    <a:lnR>
                      <a:noFill/>
                    </a:lnR>
                    <a:lnT>
                      <a:noFill/>
                    </a:lnT>
                    <a:lnB>
                      <a:noFill/>
                    </a:lnB>
                  </a:tcPr>
                </a:tc>
                <a:tc>
                  <a:txBody>
                    <a:bodyPr/>
                    <a:lstStyle/>
                    <a:p>
                      <a:pPr algn="just"/>
                      <a:r>
                        <a:rPr lang="en-US" sz="2400"/>
                        <a:t>Similar to MSE but easier to interpret</a:t>
                      </a:r>
                    </a:p>
                  </a:txBody>
                  <a:tcPr anchor="ctr">
                    <a:lnL>
                      <a:noFill/>
                    </a:lnL>
                    <a:lnR>
                      <a:noFill/>
                    </a:lnR>
                    <a:lnT>
                      <a:noFill/>
                    </a:lnT>
                    <a:lnB>
                      <a:noFill/>
                    </a:lnB>
                  </a:tcPr>
                </a:tc>
                <a:tc>
                  <a:txBody>
                    <a:bodyPr/>
                    <a:lstStyle/>
                    <a:p>
                      <a:pPr algn="just"/>
                      <a:r>
                        <a:rPr lang="en-IN" sz="2400" dirty="0"/>
                        <a:t>More sensitive</a:t>
                      </a:r>
                    </a:p>
                  </a:txBody>
                  <a:tcPr anchor="ctr">
                    <a:lnL>
                      <a:noFill/>
                    </a:lnL>
                    <a:lnR>
                      <a:noFill/>
                    </a:lnR>
                    <a:lnT>
                      <a:noFill/>
                    </a:lnT>
                    <a:lnB>
                      <a:noFill/>
                    </a:lnB>
                  </a:tcPr>
                </a:tc>
                <a:tc>
                  <a:txBody>
                    <a:bodyPr/>
                    <a:lstStyle/>
                    <a:p>
                      <a:pPr algn="just"/>
                      <a:r>
                        <a:rPr lang="en-US" sz="2400" dirty="0"/>
                        <a:t>Same unit as the target variable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1884837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Mean Absolute Percentage Error (MAPE)</a:t>
            </a:r>
          </a:p>
        </p:txBody>
      </p:sp>
      <p:sp>
        <p:nvSpPr>
          <p:cNvPr id="3" name="Content Placeholder 2"/>
          <p:cNvSpPr>
            <a:spLocks noGrp="1"/>
          </p:cNvSpPr>
          <p:nvPr>
            <p:ph sz="quarter" idx="1"/>
          </p:nvPr>
        </p:nvSpPr>
        <p:spPr/>
        <p:txBody>
          <a:bodyPr/>
          <a:lstStyle/>
          <a:p>
            <a:pPr algn="just"/>
            <a:r>
              <a:rPr lang="en-US" b="1" dirty="0"/>
              <a:t>Mean Absolute Percentage Error (MAPE)</a:t>
            </a:r>
            <a:r>
              <a:rPr lang="en-US" dirty="0"/>
              <a:t> is a popular regression metric that expresses prediction error as a </a:t>
            </a:r>
            <a:r>
              <a:rPr lang="en-US" b="1" dirty="0"/>
              <a:t>percentage</a:t>
            </a:r>
            <a:r>
              <a:rPr lang="en-US" dirty="0"/>
              <a:t> of the actual values. It's especially useful when comparing errors across datasets with different scales</a:t>
            </a:r>
            <a:r>
              <a:rPr lang="en-US" dirty="0" smtClean="0"/>
              <a:t>.</a:t>
            </a:r>
          </a:p>
          <a:p>
            <a:pPr algn="just"/>
            <a:endParaRPr lang="en-IN" dirty="0"/>
          </a:p>
        </p:txBody>
      </p:sp>
      <p:pic>
        <p:nvPicPr>
          <p:cNvPr id="4" name="Picture 3"/>
          <p:cNvPicPr/>
          <p:nvPr/>
        </p:nvPicPr>
        <p:blipFill rotWithShape="1">
          <a:blip r:embed="rId2"/>
          <a:srcRect l="23958" t="23004" r="41711" b="42771"/>
          <a:stretch/>
        </p:blipFill>
        <p:spPr bwMode="auto">
          <a:xfrm>
            <a:off x="179512" y="3068960"/>
            <a:ext cx="8856984"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00583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MAPE </a:t>
            </a:r>
            <a:r>
              <a:rPr lang="en-IN" dirty="0" err="1"/>
              <a:t>vs</a:t>
            </a:r>
            <a:r>
              <a:rPr lang="en-IN" dirty="0"/>
              <a:t> RMSE </a:t>
            </a:r>
            <a:r>
              <a:rPr lang="en-IN" dirty="0" err="1"/>
              <a:t>vs</a:t>
            </a:r>
            <a:r>
              <a:rPr lang="en-IN" dirty="0"/>
              <a:t> MAE</a:t>
            </a:r>
          </a:p>
        </p:txBody>
      </p:sp>
      <p:graphicFrame>
        <p:nvGraphicFramePr>
          <p:cNvPr id="4" name="Content Placeholder 3"/>
          <p:cNvGraphicFramePr>
            <a:graphicFrameLocks noGrp="1"/>
          </p:cNvGraphicFramePr>
          <p:nvPr>
            <p:ph sz="quarter" idx="1"/>
            <p:extLst>
              <p:ext uri="{D42A27DB-BD31-4B8C-83A1-F6EECF244321}">
                <p14:modId xmlns:p14="http://schemas.microsoft.com/office/powerpoint/2010/main" val="3945346702"/>
              </p:ext>
            </p:extLst>
          </p:nvPr>
        </p:nvGraphicFramePr>
        <p:xfrm>
          <a:off x="107504" y="1412777"/>
          <a:ext cx="8928992" cy="5338557"/>
        </p:xfrm>
        <a:graphic>
          <a:graphicData uri="http://schemas.openxmlformats.org/drawingml/2006/table">
            <a:tbl>
              <a:tblPr/>
              <a:tblGrid>
                <a:gridCol w="2232248"/>
                <a:gridCol w="2232248"/>
                <a:gridCol w="2232248"/>
                <a:gridCol w="2232248"/>
              </a:tblGrid>
              <a:tr h="668978">
                <a:tc>
                  <a:txBody>
                    <a:bodyPr/>
                    <a:lstStyle/>
                    <a:p>
                      <a:pPr algn="just"/>
                      <a:r>
                        <a:rPr lang="en-IN" sz="2400" b="1"/>
                        <a:t>Metric</a:t>
                      </a:r>
                      <a:endParaRPr lang="en-IN" sz="2400"/>
                    </a:p>
                  </a:txBody>
                  <a:tcPr anchor="ctr">
                    <a:lnL>
                      <a:noFill/>
                    </a:lnL>
                    <a:lnR>
                      <a:noFill/>
                    </a:lnR>
                    <a:lnT>
                      <a:noFill/>
                    </a:lnT>
                    <a:lnB>
                      <a:noFill/>
                    </a:lnB>
                  </a:tcPr>
                </a:tc>
                <a:tc>
                  <a:txBody>
                    <a:bodyPr/>
                    <a:lstStyle/>
                    <a:p>
                      <a:pPr algn="just"/>
                      <a:r>
                        <a:rPr lang="en-IN" sz="2400" b="1"/>
                        <a:t>Best Use Case</a:t>
                      </a:r>
                      <a:endParaRPr lang="en-IN" sz="2400"/>
                    </a:p>
                  </a:txBody>
                  <a:tcPr anchor="ctr">
                    <a:lnL>
                      <a:noFill/>
                    </a:lnL>
                    <a:lnR>
                      <a:noFill/>
                    </a:lnR>
                    <a:lnT>
                      <a:noFill/>
                    </a:lnT>
                    <a:lnB>
                      <a:noFill/>
                    </a:lnB>
                  </a:tcPr>
                </a:tc>
                <a:tc>
                  <a:txBody>
                    <a:bodyPr/>
                    <a:lstStyle/>
                    <a:p>
                      <a:pPr algn="just"/>
                      <a:r>
                        <a:rPr lang="en-IN" sz="2400" b="1"/>
                        <a:t>Scale Sensitivity</a:t>
                      </a:r>
                      <a:endParaRPr lang="en-IN" sz="2400"/>
                    </a:p>
                  </a:txBody>
                  <a:tcPr anchor="ctr">
                    <a:lnL>
                      <a:noFill/>
                    </a:lnL>
                    <a:lnR>
                      <a:noFill/>
                    </a:lnR>
                    <a:lnT>
                      <a:noFill/>
                    </a:lnT>
                    <a:lnB>
                      <a:noFill/>
                    </a:lnB>
                  </a:tcPr>
                </a:tc>
                <a:tc>
                  <a:txBody>
                    <a:bodyPr/>
                    <a:lstStyle/>
                    <a:p>
                      <a:pPr algn="just"/>
                      <a:r>
                        <a:rPr lang="en-IN" sz="2400" b="1"/>
                        <a:t>Error Display</a:t>
                      </a:r>
                      <a:endParaRPr lang="en-IN" sz="2400"/>
                    </a:p>
                  </a:txBody>
                  <a:tcPr anchor="ctr">
                    <a:lnL>
                      <a:noFill/>
                    </a:lnL>
                    <a:lnR>
                      <a:noFill/>
                    </a:lnR>
                    <a:lnT>
                      <a:noFill/>
                    </a:lnT>
                    <a:lnB>
                      <a:noFill/>
                    </a:lnB>
                  </a:tcPr>
                </a:tc>
              </a:tr>
              <a:tr h="1672443">
                <a:tc>
                  <a:txBody>
                    <a:bodyPr/>
                    <a:lstStyle/>
                    <a:p>
                      <a:pPr algn="just"/>
                      <a:r>
                        <a:rPr lang="en-IN" sz="2400" b="1"/>
                        <a:t>MAPE</a:t>
                      </a:r>
                      <a:endParaRPr lang="en-IN" sz="2400"/>
                    </a:p>
                  </a:txBody>
                  <a:tcPr anchor="ctr">
                    <a:lnL>
                      <a:noFill/>
                    </a:lnL>
                    <a:lnR>
                      <a:noFill/>
                    </a:lnR>
                    <a:lnT>
                      <a:noFill/>
                    </a:lnT>
                    <a:lnB>
                      <a:noFill/>
                    </a:lnB>
                  </a:tcPr>
                </a:tc>
                <a:tc>
                  <a:txBody>
                    <a:bodyPr/>
                    <a:lstStyle/>
                    <a:p>
                      <a:pPr algn="just"/>
                      <a:r>
                        <a:rPr lang="en-US" sz="2400" dirty="0"/>
                        <a:t>Comparing models across datasets with different scales</a:t>
                      </a:r>
                    </a:p>
                  </a:txBody>
                  <a:tcPr anchor="ctr">
                    <a:lnL>
                      <a:noFill/>
                    </a:lnL>
                    <a:lnR>
                      <a:noFill/>
                    </a:lnR>
                    <a:lnT>
                      <a:noFill/>
                    </a:lnT>
                    <a:lnB>
                      <a:noFill/>
                    </a:lnB>
                  </a:tcPr>
                </a:tc>
                <a:tc>
                  <a:txBody>
                    <a:bodyPr/>
                    <a:lstStyle/>
                    <a:p>
                      <a:pPr algn="just"/>
                      <a:r>
                        <a:rPr lang="en-IN" sz="2400"/>
                        <a:t>Scale-invariant</a:t>
                      </a:r>
                    </a:p>
                  </a:txBody>
                  <a:tcPr anchor="ctr">
                    <a:lnL>
                      <a:noFill/>
                    </a:lnL>
                    <a:lnR>
                      <a:noFill/>
                    </a:lnR>
                    <a:lnT>
                      <a:noFill/>
                    </a:lnT>
                    <a:lnB>
                      <a:noFill/>
                    </a:lnB>
                  </a:tcPr>
                </a:tc>
                <a:tc>
                  <a:txBody>
                    <a:bodyPr/>
                    <a:lstStyle/>
                    <a:p>
                      <a:pPr algn="just"/>
                      <a:r>
                        <a:rPr lang="en-IN" sz="2400"/>
                        <a:t>Percentage error</a:t>
                      </a:r>
                    </a:p>
                  </a:txBody>
                  <a:tcPr anchor="ctr">
                    <a:lnL>
                      <a:noFill/>
                    </a:lnL>
                    <a:lnR>
                      <a:noFill/>
                    </a:lnR>
                    <a:lnT>
                      <a:noFill/>
                    </a:lnT>
                    <a:lnB>
                      <a:noFill/>
                    </a:lnB>
                  </a:tcPr>
                </a:tc>
              </a:tr>
              <a:tr h="1170711">
                <a:tc>
                  <a:txBody>
                    <a:bodyPr/>
                    <a:lstStyle/>
                    <a:p>
                      <a:pPr algn="just"/>
                      <a:r>
                        <a:rPr lang="en-IN" sz="2400" b="1"/>
                        <a:t>RMSE</a:t>
                      </a:r>
                      <a:endParaRPr lang="en-IN" sz="2400"/>
                    </a:p>
                  </a:txBody>
                  <a:tcPr anchor="ctr">
                    <a:lnL>
                      <a:noFill/>
                    </a:lnL>
                    <a:lnR>
                      <a:noFill/>
                    </a:lnR>
                    <a:lnT>
                      <a:noFill/>
                    </a:lnT>
                    <a:lnB>
                      <a:noFill/>
                    </a:lnB>
                  </a:tcPr>
                </a:tc>
                <a:tc>
                  <a:txBody>
                    <a:bodyPr/>
                    <a:lstStyle/>
                    <a:p>
                      <a:pPr algn="just"/>
                      <a:r>
                        <a:rPr lang="en-IN" sz="2400"/>
                        <a:t>Penalizing large errors heavily</a:t>
                      </a:r>
                    </a:p>
                  </a:txBody>
                  <a:tcPr anchor="ctr">
                    <a:lnL>
                      <a:noFill/>
                    </a:lnL>
                    <a:lnR>
                      <a:noFill/>
                    </a:lnR>
                    <a:lnT>
                      <a:noFill/>
                    </a:lnT>
                    <a:lnB>
                      <a:noFill/>
                    </a:lnB>
                  </a:tcPr>
                </a:tc>
                <a:tc>
                  <a:txBody>
                    <a:bodyPr/>
                    <a:lstStyle/>
                    <a:p>
                      <a:pPr algn="just"/>
                      <a:r>
                        <a:rPr lang="en-IN" sz="2400"/>
                        <a:t>Scale-dependent</a:t>
                      </a:r>
                    </a:p>
                  </a:txBody>
                  <a:tcPr anchor="ctr">
                    <a:lnL>
                      <a:noFill/>
                    </a:lnL>
                    <a:lnR>
                      <a:noFill/>
                    </a:lnR>
                    <a:lnT>
                      <a:noFill/>
                    </a:lnT>
                    <a:lnB>
                      <a:noFill/>
                    </a:lnB>
                  </a:tcPr>
                </a:tc>
                <a:tc>
                  <a:txBody>
                    <a:bodyPr/>
                    <a:lstStyle/>
                    <a:p>
                      <a:pPr algn="just"/>
                      <a:r>
                        <a:rPr lang="en-US" sz="2400"/>
                        <a:t>Same unit as the target</a:t>
                      </a:r>
                    </a:p>
                  </a:txBody>
                  <a:tcPr anchor="ctr">
                    <a:lnL>
                      <a:noFill/>
                    </a:lnL>
                    <a:lnR>
                      <a:noFill/>
                    </a:lnR>
                    <a:lnT>
                      <a:noFill/>
                    </a:lnT>
                    <a:lnB>
                      <a:noFill/>
                    </a:lnB>
                  </a:tcPr>
                </a:tc>
              </a:tr>
              <a:tr h="1672443">
                <a:tc>
                  <a:txBody>
                    <a:bodyPr/>
                    <a:lstStyle/>
                    <a:p>
                      <a:pPr algn="just"/>
                      <a:r>
                        <a:rPr lang="en-IN" sz="2400" b="1"/>
                        <a:t>MAE</a:t>
                      </a:r>
                      <a:endParaRPr lang="en-IN" sz="2400"/>
                    </a:p>
                  </a:txBody>
                  <a:tcPr anchor="ctr">
                    <a:lnL>
                      <a:noFill/>
                    </a:lnL>
                    <a:lnR>
                      <a:noFill/>
                    </a:lnR>
                    <a:lnT>
                      <a:noFill/>
                    </a:lnT>
                    <a:lnB>
                      <a:noFill/>
                    </a:lnB>
                  </a:tcPr>
                </a:tc>
                <a:tc>
                  <a:txBody>
                    <a:bodyPr/>
                    <a:lstStyle/>
                    <a:p>
                      <a:pPr algn="just"/>
                      <a:r>
                        <a:rPr lang="en-US" sz="2400"/>
                        <a:t>Balanced data with equally important errors</a:t>
                      </a:r>
                    </a:p>
                  </a:txBody>
                  <a:tcPr anchor="ctr">
                    <a:lnL>
                      <a:noFill/>
                    </a:lnL>
                    <a:lnR>
                      <a:noFill/>
                    </a:lnR>
                    <a:lnT>
                      <a:noFill/>
                    </a:lnT>
                    <a:lnB>
                      <a:noFill/>
                    </a:lnB>
                  </a:tcPr>
                </a:tc>
                <a:tc>
                  <a:txBody>
                    <a:bodyPr/>
                    <a:lstStyle/>
                    <a:p>
                      <a:pPr algn="just"/>
                      <a:r>
                        <a:rPr lang="en-IN" sz="2400"/>
                        <a:t>Scale-dependent</a:t>
                      </a:r>
                    </a:p>
                  </a:txBody>
                  <a:tcPr anchor="ctr">
                    <a:lnL>
                      <a:noFill/>
                    </a:lnL>
                    <a:lnR>
                      <a:noFill/>
                    </a:lnR>
                    <a:lnT>
                      <a:noFill/>
                    </a:lnT>
                    <a:lnB>
                      <a:noFill/>
                    </a:lnB>
                  </a:tcPr>
                </a:tc>
                <a:tc>
                  <a:txBody>
                    <a:bodyPr/>
                    <a:lstStyle/>
                    <a:p>
                      <a:pPr algn="just"/>
                      <a:r>
                        <a:rPr lang="en-IN" sz="2400" dirty="0"/>
                        <a:t>Absolute error value</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340086968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R-squared (R²) / Coefficient of Determination</a:t>
            </a:r>
            <a:endParaRPr lang="en-IN" dirty="0"/>
          </a:p>
        </p:txBody>
      </p:sp>
      <p:sp>
        <p:nvSpPr>
          <p:cNvPr id="3" name="Content Placeholder 2"/>
          <p:cNvSpPr>
            <a:spLocks noGrp="1"/>
          </p:cNvSpPr>
          <p:nvPr>
            <p:ph sz="quarter" idx="1"/>
          </p:nvPr>
        </p:nvSpPr>
        <p:spPr/>
        <p:txBody>
          <a:bodyPr/>
          <a:lstStyle/>
          <a:p>
            <a:pPr algn="just"/>
            <a:r>
              <a:rPr lang="en-US" b="1" dirty="0"/>
              <a:t>R-squared (R²)</a:t>
            </a:r>
            <a:r>
              <a:rPr lang="en-US" dirty="0"/>
              <a:t> is a statistical measure that indicates how well a regression model fits the data. It represents the </a:t>
            </a:r>
            <a:r>
              <a:rPr lang="en-US" b="1" dirty="0"/>
              <a:t>proportion of the variance</a:t>
            </a:r>
            <a:r>
              <a:rPr lang="en-US" dirty="0"/>
              <a:t> in the dependent variable that is predictable from the independent variables.</a:t>
            </a:r>
          </a:p>
          <a:p>
            <a:endParaRPr lang="en-IN" dirty="0"/>
          </a:p>
        </p:txBody>
      </p:sp>
      <p:pic>
        <p:nvPicPr>
          <p:cNvPr id="4" name="Picture 3"/>
          <p:cNvPicPr/>
          <p:nvPr/>
        </p:nvPicPr>
        <p:blipFill rotWithShape="1">
          <a:blip r:embed="rId2"/>
          <a:srcRect l="24171" t="24525" r="42674" b="36687"/>
          <a:stretch/>
        </p:blipFill>
        <p:spPr bwMode="auto">
          <a:xfrm>
            <a:off x="179512" y="3068960"/>
            <a:ext cx="8640960" cy="352839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0906442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Adjusted R²</a:t>
            </a:r>
          </a:p>
        </p:txBody>
      </p:sp>
      <p:sp>
        <p:nvSpPr>
          <p:cNvPr id="3" name="Content Placeholder 2"/>
          <p:cNvSpPr>
            <a:spLocks noGrp="1"/>
          </p:cNvSpPr>
          <p:nvPr>
            <p:ph sz="quarter" idx="1"/>
          </p:nvPr>
        </p:nvSpPr>
        <p:spPr/>
        <p:txBody>
          <a:bodyPr/>
          <a:lstStyle/>
          <a:p>
            <a:pPr algn="just"/>
            <a:r>
              <a:rPr lang="en-US" b="1" dirty="0"/>
              <a:t>Adjusted R²</a:t>
            </a:r>
            <a:r>
              <a:rPr lang="en-US" dirty="0"/>
              <a:t> is a modified version of </a:t>
            </a:r>
            <a:r>
              <a:rPr lang="en-US" b="1" dirty="0"/>
              <a:t>R-squared (R²)</a:t>
            </a:r>
            <a:r>
              <a:rPr lang="en-US" dirty="0"/>
              <a:t> that adjusts for the number of predictors (features) in your model. Unlike R², it penalizes the inclusion of irrelevant features, making it a better indicator of model quality in </a:t>
            </a:r>
            <a:r>
              <a:rPr lang="en-US" b="1" dirty="0"/>
              <a:t>multivariate regression</a:t>
            </a:r>
            <a:r>
              <a:rPr lang="en-US" dirty="0"/>
              <a:t>.</a:t>
            </a:r>
          </a:p>
          <a:p>
            <a:endParaRPr lang="en-IN" dirty="0"/>
          </a:p>
        </p:txBody>
      </p:sp>
      <p:pic>
        <p:nvPicPr>
          <p:cNvPr id="5" name="Picture 4"/>
          <p:cNvPicPr/>
          <p:nvPr/>
        </p:nvPicPr>
        <p:blipFill rotWithShape="1">
          <a:blip r:embed="rId2"/>
          <a:srcRect l="23956" t="25856" r="39146" b="44293"/>
          <a:stretch/>
        </p:blipFill>
        <p:spPr bwMode="auto">
          <a:xfrm>
            <a:off x="107504" y="3501008"/>
            <a:ext cx="8928992" cy="316835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2287763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R² </a:t>
            </a:r>
            <a:r>
              <a:rPr lang="en-IN" dirty="0" err="1"/>
              <a:t>vs</a:t>
            </a:r>
            <a:r>
              <a:rPr lang="en-IN" dirty="0"/>
              <a:t> Adjusted R²</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3012240234"/>
              </p:ext>
            </p:extLst>
          </p:nvPr>
        </p:nvGraphicFramePr>
        <p:xfrm>
          <a:off x="179512" y="1556791"/>
          <a:ext cx="8856984" cy="5040562"/>
        </p:xfrm>
        <a:graphic>
          <a:graphicData uri="http://schemas.openxmlformats.org/drawingml/2006/table">
            <a:tbl>
              <a:tblPr/>
              <a:tblGrid>
                <a:gridCol w="2214246"/>
                <a:gridCol w="2214246"/>
                <a:gridCol w="2214246"/>
                <a:gridCol w="2214246"/>
              </a:tblGrid>
              <a:tr h="1470164">
                <a:tc>
                  <a:txBody>
                    <a:bodyPr/>
                    <a:lstStyle/>
                    <a:p>
                      <a:pPr algn="just"/>
                      <a:r>
                        <a:rPr lang="en-IN" sz="2800" b="1" dirty="0"/>
                        <a:t>Metric</a:t>
                      </a:r>
                      <a:endParaRPr lang="en-IN" sz="2800" dirty="0"/>
                    </a:p>
                  </a:txBody>
                  <a:tcPr anchor="ctr">
                    <a:lnL>
                      <a:noFill/>
                    </a:lnL>
                    <a:lnR>
                      <a:noFill/>
                    </a:lnR>
                    <a:lnT>
                      <a:noFill/>
                    </a:lnT>
                    <a:lnB>
                      <a:noFill/>
                    </a:lnB>
                  </a:tcPr>
                </a:tc>
                <a:tc>
                  <a:txBody>
                    <a:bodyPr/>
                    <a:lstStyle/>
                    <a:p>
                      <a:pPr algn="just"/>
                      <a:r>
                        <a:rPr lang="en-IN" sz="2800" b="1"/>
                        <a:t>Purpose</a:t>
                      </a:r>
                      <a:endParaRPr lang="en-IN" sz="2800"/>
                    </a:p>
                  </a:txBody>
                  <a:tcPr anchor="ctr">
                    <a:lnL>
                      <a:noFill/>
                    </a:lnL>
                    <a:lnR>
                      <a:noFill/>
                    </a:lnR>
                    <a:lnT>
                      <a:noFill/>
                    </a:lnT>
                    <a:lnB>
                      <a:noFill/>
                    </a:lnB>
                  </a:tcPr>
                </a:tc>
                <a:tc>
                  <a:txBody>
                    <a:bodyPr/>
                    <a:lstStyle/>
                    <a:p>
                      <a:pPr algn="just"/>
                      <a:r>
                        <a:rPr lang="en-IN" sz="2800" b="1"/>
                        <a:t>Handles Complexity</a:t>
                      </a:r>
                      <a:endParaRPr lang="en-IN" sz="2800"/>
                    </a:p>
                  </a:txBody>
                  <a:tcPr anchor="ctr">
                    <a:lnL>
                      <a:noFill/>
                    </a:lnL>
                    <a:lnR>
                      <a:noFill/>
                    </a:lnR>
                    <a:lnT>
                      <a:noFill/>
                    </a:lnT>
                    <a:lnB>
                      <a:noFill/>
                    </a:lnB>
                  </a:tcPr>
                </a:tc>
                <a:tc>
                  <a:txBody>
                    <a:bodyPr/>
                    <a:lstStyle/>
                    <a:p>
                      <a:pPr algn="just"/>
                      <a:r>
                        <a:rPr lang="en-IN" sz="2800" b="1"/>
                        <a:t>Best Use Case</a:t>
                      </a:r>
                      <a:endParaRPr lang="en-IN" sz="2800"/>
                    </a:p>
                  </a:txBody>
                  <a:tcPr anchor="ctr">
                    <a:lnL>
                      <a:noFill/>
                    </a:lnL>
                    <a:lnR>
                      <a:noFill/>
                    </a:lnR>
                    <a:lnT>
                      <a:noFill/>
                    </a:lnT>
                    <a:lnB>
                      <a:noFill/>
                    </a:lnB>
                  </a:tcPr>
                </a:tc>
              </a:tr>
              <a:tr h="1470164">
                <a:tc>
                  <a:txBody>
                    <a:bodyPr/>
                    <a:lstStyle/>
                    <a:p>
                      <a:pPr algn="just"/>
                      <a:r>
                        <a:rPr lang="en-IN" sz="2800" b="1" dirty="0"/>
                        <a:t>R²</a:t>
                      </a:r>
                      <a:endParaRPr lang="en-IN" sz="2800" dirty="0"/>
                    </a:p>
                  </a:txBody>
                  <a:tcPr anchor="ctr">
                    <a:lnL>
                      <a:noFill/>
                    </a:lnL>
                    <a:lnR>
                      <a:noFill/>
                    </a:lnR>
                    <a:lnT>
                      <a:noFill/>
                    </a:lnT>
                    <a:lnB>
                      <a:noFill/>
                    </a:lnB>
                  </a:tcPr>
                </a:tc>
                <a:tc>
                  <a:txBody>
                    <a:bodyPr/>
                    <a:lstStyle/>
                    <a:p>
                      <a:pPr algn="just"/>
                      <a:r>
                        <a:rPr lang="en-IN" sz="2800"/>
                        <a:t>Measures explained variance</a:t>
                      </a:r>
                    </a:p>
                  </a:txBody>
                  <a:tcPr anchor="ctr">
                    <a:lnL>
                      <a:noFill/>
                    </a:lnL>
                    <a:lnR>
                      <a:noFill/>
                    </a:lnR>
                    <a:lnT>
                      <a:noFill/>
                    </a:lnT>
                    <a:lnB>
                      <a:noFill/>
                    </a:lnB>
                  </a:tcPr>
                </a:tc>
                <a:tc>
                  <a:txBody>
                    <a:bodyPr/>
                    <a:lstStyle/>
                    <a:p>
                      <a:pPr algn="just"/>
                      <a:r>
                        <a:rPr lang="en-IN" sz="2800"/>
                        <a:t>No</a:t>
                      </a:r>
                    </a:p>
                  </a:txBody>
                  <a:tcPr anchor="ctr">
                    <a:lnL>
                      <a:noFill/>
                    </a:lnL>
                    <a:lnR>
                      <a:noFill/>
                    </a:lnR>
                    <a:lnT>
                      <a:noFill/>
                    </a:lnT>
                    <a:lnB>
                      <a:noFill/>
                    </a:lnB>
                  </a:tcPr>
                </a:tc>
                <a:tc>
                  <a:txBody>
                    <a:bodyPr/>
                    <a:lstStyle/>
                    <a:p>
                      <a:pPr algn="just"/>
                      <a:r>
                        <a:rPr lang="en-IN" sz="2800"/>
                        <a:t>Simple regression models</a:t>
                      </a:r>
                    </a:p>
                  </a:txBody>
                  <a:tcPr anchor="ctr">
                    <a:lnL>
                      <a:noFill/>
                    </a:lnL>
                    <a:lnR>
                      <a:noFill/>
                    </a:lnR>
                    <a:lnT>
                      <a:noFill/>
                    </a:lnT>
                    <a:lnB>
                      <a:noFill/>
                    </a:lnB>
                  </a:tcPr>
                </a:tc>
              </a:tr>
              <a:tr h="2100234">
                <a:tc>
                  <a:txBody>
                    <a:bodyPr/>
                    <a:lstStyle/>
                    <a:p>
                      <a:pPr algn="just"/>
                      <a:r>
                        <a:rPr lang="en-IN" sz="2800" b="1"/>
                        <a:t>Adjusted R²</a:t>
                      </a:r>
                      <a:endParaRPr lang="en-IN" sz="2800"/>
                    </a:p>
                  </a:txBody>
                  <a:tcPr anchor="ctr">
                    <a:lnL>
                      <a:noFill/>
                    </a:lnL>
                    <a:lnR>
                      <a:noFill/>
                    </a:lnR>
                    <a:lnT>
                      <a:noFill/>
                    </a:lnT>
                    <a:lnB>
                      <a:noFill/>
                    </a:lnB>
                  </a:tcPr>
                </a:tc>
                <a:tc>
                  <a:txBody>
                    <a:bodyPr/>
                    <a:lstStyle/>
                    <a:p>
                      <a:pPr algn="just"/>
                      <a:r>
                        <a:rPr lang="en-IN" sz="2800"/>
                        <a:t>Penalizes excessive predictors</a:t>
                      </a:r>
                    </a:p>
                  </a:txBody>
                  <a:tcPr anchor="ctr">
                    <a:lnL>
                      <a:noFill/>
                    </a:lnL>
                    <a:lnR>
                      <a:noFill/>
                    </a:lnR>
                    <a:lnT>
                      <a:noFill/>
                    </a:lnT>
                    <a:lnB>
                      <a:noFill/>
                    </a:lnB>
                  </a:tcPr>
                </a:tc>
                <a:tc>
                  <a:txBody>
                    <a:bodyPr/>
                    <a:lstStyle/>
                    <a:p>
                      <a:pPr algn="just"/>
                      <a:r>
                        <a:rPr lang="en-IN" sz="2800" dirty="0"/>
                        <a:t>Yes</a:t>
                      </a:r>
                    </a:p>
                  </a:txBody>
                  <a:tcPr anchor="ctr">
                    <a:lnL>
                      <a:noFill/>
                    </a:lnL>
                    <a:lnR>
                      <a:noFill/>
                    </a:lnR>
                    <a:lnT>
                      <a:noFill/>
                    </a:lnT>
                    <a:lnB>
                      <a:noFill/>
                    </a:lnB>
                  </a:tcPr>
                </a:tc>
                <a:tc>
                  <a:txBody>
                    <a:bodyPr/>
                    <a:lstStyle/>
                    <a:p>
                      <a:pPr algn="just"/>
                      <a:r>
                        <a:rPr lang="en-US" sz="2800" dirty="0"/>
                        <a:t>Complex models with multiple features</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146510673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Median Absolute Error</a:t>
            </a:r>
            <a:r>
              <a:rPr lang="en-IN" dirty="0"/>
              <a:t/>
            </a:r>
            <a:br>
              <a:rPr lang="en-IN" dirty="0"/>
            </a:br>
            <a:endParaRPr lang="en-IN" dirty="0"/>
          </a:p>
        </p:txBody>
      </p:sp>
      <p:sp>
        <p:nvSpPr>
          <p:cNvPr id="3" name="Content Placeholder 2"/>
          <p:cNvSpPr>
            <a:spLocks noGrp="1"/>
          </p:cNvSpPr>
          <p:nvPr>
            <p:ph sz="quarter" idx="1"/>
          </p:nvPr>
        </p:nvSpPr>
        <p:spPr/>
        <p:txBody>
          <a:bodyPr/>
          <a:lstStyle/>
          <a:p>
            <a:pPr algn="just"/>
            <a:r>
              <a:rPr lang="en-US" b="1" dirty="0"/>
              <a:t>Median Absolute Error (</a:t>
            </a:r>
            <a:r>
              <a:rPr lang="en-US" b="1" dirty="0" err="1"/>
              <a:t>MedAE</a:t>
            </a:r>
            <a:r>
              <a:rPr lang="en-US" b="1" dirty="0"/>
              <a:t>)</a:t>
            </a:r>
            <a:r>
              <a:rPr lang="en-US" dirty="0"/>
              <a:t> is a robust regression metric that measures the </a:t>
            </a:r>
            <a:r>
              <a:rPr lang="en-US" b="1" dirty="0"/>
              <a:t>median</a:t>
            </a:r>
            <a:r>
              <a:rPr lang="en-US" dirty="0"/>
              <a:t> of the absolute differences between predicted and actual values. Unlike </a:t>
            </a:r>
            <a:r>
              <a:rPr lang="en-US" b="1" dirty="0"/>
              <a:t>Mean Absolute Error (MAE)</a:t>
            </a:r>
            <a:r>
              <a:rPr lang="en-US" dirty="0"/>
              <a:t>, it is highly resistant to outliers, making it ideal for datasets with extreme </a:t>
            </a:r>
            <a:r>
              <a:rPr lang="en-US" dirty="0" smtClean="0"/>
              <a:t>values</a:t>
            </a:r>
          </a:p>
          <a:p>
            <a:pPr algn="just"/>
            <a:endParaRPr lang="en-US" dirty="0"/>
          </a:p>
        </p:txBody>
      </p:sp>
      <p:pic>
        <p:nvPicPr>
          <p:cNvPr id="4" name="Picture 3"/>
          <p:cNvPicPr/>
          <p:nvPr/>
        </p:nvPicPr>
        <p:blipFill rotWithShape="1">
          <a:blip r:embed="rId2"/>
          <a:srcRect l="24279" t="35551" r="40855" b="38970"/>
          <a:stretch/>
        </p:blipFill>
        <p:spPr bwMode="auto">
          <a:xfrm>
            <a:off x="107504" y="3501008"/>
            <a:ext cx="8784976" cy="309634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71857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a:t>Clustering </a:t>
            </a:r>
            <a:r>
              <a:rPr lang="en-IN" b="1" dirty="0" err="1" smtClean="0"/>
              <a:t>Metrics:</a:t>
            </a:r>
            <a:r>
              <a:rPr lang="en-IN" b="1" dirty="0" err="1"/>
              <a:t>Silhouette</a:t>
            </a:r>
            <a:r>
              <a:rPr lang="en-IN" b="1" dirty="0"/>
              <a:t> Score</a:t>
            </a:r>
            <a:r>
              <a:rPr lang="en-IN" dirty="0"/>
              <a:t/>
            </a:r>
            <a:br>
              <a:rPr lang="en-IN" dirty="0"/>
            </a:br>
            <a:endParaRPr lang="en-IN" dirty="0"/>
          </a:p>
        </p:txBody>
      </p:sp>
      <p:sp>
        <p:nvSpPr>
          <p:cNvPr id="3" name="Content Placeholder 2"/>
          <p:cNvSpPr>
            <a:spLocks noGrp="1"/>
          </p:cNvSpPr>
          <p:nvPr>
            <p:ph sz="quarter" idx="1"/>
          </p:nvPr>
        </p:nvSpPr>
        <p:spPr/>
        <p:txBody>
          <a:bodyPr/>
          <a:lstStyle/>
          <a:p>
            <a:pPr algn="just"/>
            <a:r>
              <a:rPr lang="en-US" dirty="0"/>
              <a:t>It measures how similar each data point is to its </a:t>
            </a:r>
            <a:r>
              <a:rPr lang="en-US" b="1" dirty="0"/>
              <a:t>own cluster</a:t>
            </a:r>
            <a:r>
              <a:rPr lang="en-US" dirty="0"/>
              <a:t> (cohesion) compared to </a:t>
            </a:r>
            <a:r>
              <a:rPr lang="en-US" b="1" dirty="0"/>
              <a:t>other clusters</a:t>
            </a:r>
            <a:r>
              <a:rPr lang="en-US" dirty="0"/>
              <a:t> (separation). A higher Silhouette Score indicates that clusters are </a:t>
            </a:r>
            <a:r>
              <a:rPr lang="en-US" dirty="0" smtClean="0"/>
              <a:t>well-defined </a:t>
            </a:r>
            <a:r>
              <a:rPr lang="en-US" dirty="0"/>
              <a:t>and distinctly </a:t>
            </a:r>
            <a:r>
              <a:rPr lang="en-US" dirty="0" smtClean="0"/>
              <a:t>separated.</a:t>
            </a:r>
          </a:p>
          <a:p>
            <a:pPr marL="0" indent="0" algn="just">
              <a:buNone/>
            </a:pPr>
            <a:endParaRPr lang="en-IN" dirty="0"/>
          </a:p>
        </p:txBody>
      </p:sp>
      <p:pic>
        <p:nvPicPr>
          <p:cNvPr id="4" name="Picture 3"/>
          <p:cNvPicPr/>
          <p:nvPr/>
        </p:nvPicPr>
        <p:blipFill rotWithShape="1">
          <a:blip r:embed="rId2"/>
          <a:srcRect l="24386" t="14069" r="25560" b="42961"/>
          <a:stretch/>
        </p:blipFill>
        <p:spPr bwMode="auto">
          <a:xfrm>
            <a:off x="179512" y="3212976"/>
            <a:ext cx="8784976" cy="338437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008092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Classification Metrics</a:t>
            </a:r>
            <a:endParaRPr lang="en-IN" dirty="0"/>
          </a:p>
        </p:txBody>
      </p:sp>
      <p:sp>
        <p:nvSpPr>
          <p:cNvPr id="3" name="Content Placeholder 2"/>
          <p:cNvSpPr>
            <a:spLocks noGrp="1"/>
          </p:cNvSpPr>
          <p:nvPr>
            <p:ph sz="quarter" idx="1"/>
          </p:nvPr>
        </p:nvSpPr>
        <p:spPr/>
        <p:txBody>
          <a:bodyPr/>
          <a:lstStyle/>
          <a:p>
            <a:pPr lvl="0"/>
            <a:r>
              <a:rPr lang="en-IN" b="1" dirty="0" smtClean="0"/>
              <a:t>Accuracy-</a:t>
            </a:r>
            <a:r>
              <a:rPr lang="en-US" dirty="0"/>
              <a:t>It measures the proportion of correctly classified instances out of the total number of instances.</a:t>
            </a:r>
            <a:endParaRPr lang="en-IN" dirty="0"/>
          </a:p>
          <a:p>
            <a:endParaRPr lang="en-IN" dirty="0"/>
          </a:p>
        </p:txBody>
      </p:sp>
      <p:pic>
        <p:nvPicPr>
          <p:cNvPr id="4" name="Picture 3"/>
          <p:cNvPicPr/>
          <p:nvPr/>
        </p:nvPicPr>
        <p:blipFill rotWithShape="1">
          <a:blip r:embed="rId2"/>
          <a:srcRect l="23422" t="20152" r="35615" b="35166"/>
          <a:stretch/>
        </p:blipFill>
        <p:spPr bwMode="auto">
          <a:xfrm>
            <a:off x="107504" y="2348880"/>
            <a:ext cx="8928992" cy="43924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1108609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err="1"/>
              <a:t>Calinski-Harabasz</a:t>
            </a:r>
            <a:r>
              <a:rPr lang="en-IN" dirty="0"/>
              <a:t> Index (Variance Ratio Criterion)</a:t>
            </a:r>
          </a:p>
        </p:txBody>
      </p:sp>
      <p:sp>
        <p:nvSpPr>
          <p:cNvPr id="3" name="Content Placeholder 2"/>
          <p:cNvSpPr>
            <a:spLocks noGrp="1"/>
          </p:cNvSpPr>
          <p:nvPr>
            <p:ph sz="quarter" idx="1"/>
          </p:nvPr>
        </p:nvSpPr>
        <p:spPr/>
        <p:txBody>
          <a:bodyPr/>
          <a:lstStyle/>
          <a:p>
            <a:pPr algn="just"/>
            <a:r>
              <a:rPr lang="en-US" sz="2400" dirty="0"/>
              <a:t>The </a:t>
            </a:r>
            <a:r>
              <a:rPr lang="en-US" sz="2400" b="1" dirty="0" err="1"/>
              <a:t>Calinski-Harabasz</a:t>
            </a:r>
            <a:r>
              <a:rPr lang="en-US" sz="2400" b="1" dirty="0"/>
              <a:t> Index</a:t>
            </a:r>
            <a:r>
              <a:rPr lang="en-US" sz="2400" dirty="0"/>
              <a:t> (also known as the </a:t>
            </a:r>
            <a:r>
              <a:rPr lang="en-US" sz="2400" b="1" dirty="0"/>
              <a:t>Variance Ratio Criterion</a:t>
            </a:r>
            <a:r>
              <a:rPr lang="en-US" sz="2400" dirty="0"/>
              <a:t>) is a metric used to evaluate the quality of clustering. It measures the ratio of the </a:t>
            </a:r>
            <a:r>
              <a:rPr lang="en-US" sz="2400" b="1" dirty="0"/>
              <a:t>between-cluster dispersion</a:t>
            </a:r>
            <a:r>
              <a:rPr lang="en-US" sz="2400" dirty="0"/>
              <a:t> and the </a:t>
            </a:r>
            <a:r>
              <a:rPr lang="en-US" sz="2400" b="1" dirty="0"/>
              <a:t>within-cluster dispersion</a:t>
            </a:r>
            <a:r>
              <a:rPr lang="en-US" sz="2400" dirty="0"/>
              <a:t>.</a:t>
            </a:r>
          </a:p>
          <a:p>
            <a:pPr algn="just"/>
            <a:r>
              <a:rPr lang="en-US" sz="2400" dirty="0"/>
              <a:t>A </a:t>
            </a:r>
            <a:r>
              <a:rPr lang="en-US" sz="2400" b="1" dirty="0"/>
              <a:t>higher </a:t>
            </a:r>
            <a:r>
              <a:rPr lang="en-US" sz="2400" b="1" dirty="0" err="1"/>
              <a:t>Calinski-Harabasz</a:t>
            </a:r>
            <a:r>
              <a:rPr lang="en-US" sz="2400" b="1" dirty="0"/>
              <a:t> score</a:t>
            </a:r>
            <a:r>
              <a:rPr lang="en-US" sz="2400" dirty="0"/>
              <a:t> indicates better-defined and well-separated clusters.</a:t>
            </a:r>
          </a:p>
          <a:p>
            <a:endParaRPr lang="en-IN" dirty="0"/>
          </a:p>
        </p:txBody>
      </p:sp>
      <p:pic>
        <p:nvPicPr>
          <p:cNvPr id="4" name="Picture 3"/>
          <p:cNvPicPr/>
          <p:nvPr/>
        </p:nvPicPr>
        <p:blipFill rotWithShape="1">
          <a:blip r:embed="rId2"/>
          <a:srcRect l="24706" t="29658" r="33797" b="33075"/>
          <a:stretch/>
        </p:blipFill>
        <p:spPr bwMode="auto">
          <a:xfrm>
            <a:off x="179512" y="3789040"/>
            <a:ext cx="8784976" cy="2880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924366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Davies-</a:t>
            </a:r>
            <a:r>
              <a:rPr lang="en-IN" dirty="0" err="1"/>
              <a:t>Bouldin</a:t>
            </a:r>
            <a:r>
              <a:rPr lang="en-IN" dirty="0"/>
              <a:t> Index (DBI)</a:t>
            </a:r>
          </a:p>
        </p:txBody>
      </p:sp>
      <p:sp>
        <p:nvSpPr>
          <p:cNvPr id="3" name="Content Placeholder 2"/>
          <p:cNvSpPr>
            <a:spLocks noGrp="1"/>
          </p:cNvSpPr>
          <p:nvPr>
            <p:ph sz="quarter" idx="1"/>
          </p:nvPr>
        </p:nvSpPr>
        <p:spPr/>
        <p:txBody>
          <a:bodyPr>
            <a:normAutofit/>
          </a:bodyPr>
          <a:lstStyle/>
          <a:p>
            <a:pPr algn="just"/>
            <a:r>
              <a:rPr lang="en-US" sz="2000" dirty="0"/>
              <a:t>The </a:t>
            </a:r>
            <a:r>
              <a:rPr lang="en-US" sz="2000" b="1" dirty="0"/>
              <a:t>Davies-</a:t>
            </a:r>
            <a:r>
              <a:rPr lang="en-US" sz="2000" b="1" dirty="0" err="1"/>
              <a:t>Bouldin</a:t>
            </a:r>
            <a:r>
              <a:rPr lang="en-US" sz="2000" b="1" dirty="0"/>
              <a:t> Index</a:t>
            </a:r>
            <a:r>
              <a:rPr lang="en-US" sz="2000" dirty="0"/>
              <a:t> is a clustering evaluation metric that assesses the </a:t>
            </a:r>
            <a:r>
              <a:rPr lang="en-US" sz="2000" b="1" dirty="0"/>
              <a:t>compactness</a:t>
            </a:r>
            <a:r>
              <a:rPr lang="en-US" sz="2000" dirty="0"/>
              <a:t> and </a:t>
            </a:r>
            <a:r>
              <a:rPr lang="en-US" sz="2000" b="1" dirty="0"/>
              <a:t>separation</a:t>
            </a:r>
            <a:r>
              <a:rPr lang="en-US" sz="2000" dirty="0"/>
              <a:t> of clusters. It quantifies how well-separated clusters are while ensuring that points within the same cluster remain closely packed</a:t>
            </a:r>
            <a:r>
              <a:rPr lang="en-US" sz="2000" dirty="0" smtClean="0"/>
              <a:t>.</a:t>
            </a:r>
          </a:p>
          <a:p>
            <a:pPr algn="just"/>
            <a:r>
              <a:rPr lang="en-US" sz="2000" dirty="0"/>
              <a:t>✅ </a:t>
            </a:r>
            <a:r>
              <a:rPr lang="en-US" sz="2000" b="1" dirty="0" smtClean="0"/>
              <a:t>Lower </a:t>
            </a:r>
            <a:r>
              <a:rPr lang="en-US" sz="2000" b="1" dirty="0"/>
              <a:t>DBI values</a:t>
            </a:r>
            <a:r>
              <a:rPr lang="en-US" sz="2000" dirty="0"/>
              <a:t> indicate better clustering performance</a:t>
            </a:r>
            <a:r>
              <a:rPr lang="en-US" sz="2000" dirty="0" smtClean="0"/>
              <a:t>.</a:t>
            </a:r>
          </a:p>
          <a:p>
            <a:pPr algn="just"/>
            <a:endParaRPr lang="en-IN" sz="2000" dirty="0"/>
          </a:p>
        </p:txBody>
      </p:sp>
      <p:pic>
        <p:nvPicPr>
          <p:cNvPr id="4" name="Picture 3"/>
          <p:cNvPicPr/>
          <p:nvPr/>
        </p:nvPicPr>
        <p:blipFill rotWithShape="1">
          <a:blip r:embed="rId2"/>
          <a:srcRect l="24171" t="20152" r="26310" b="45243"/>
          <a:stretch/>
        </p:blipFill>
        <p:spPr bwMode="auto">
          <a:xfrm>
            <a:off x="179512" y="3212976"/>
            <a:ext cx="8784976" cy="34563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1305947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Adjusted Rand Index (ARI)</a:t>
            </a:r>
          </a:p>
        </p:txBody>
      </p:sp>
      <p:sp>
        <p:nvSpPr>
          <p:cNvPr id="3" name="Content Placeholder 2"/>
          <p:cNvSpPr>
            <a:spLocks noGrp="1"/>
          </p:cNvSpPr>
          <p:nvPr>
            <p:ph sz="quarter" idx="1"/>
          </p:nvPr>
        </p:nvSpPr>
        <p:spPr/>
        <p:txBody>
          <a:bodyPr/>
          <a:lstStyle/>
          <a:p>
            <a:pPr algn="just"/>
            <a:r>
              <a:rPr lang="en-US" dirty="0"/>
              <a:t>The </a:t>
            </a:r>
            <a:r>
              <a:rPr lang="en-US" b="1" dirty="0"/>
              <a:t>Adjusted Rand Index (ARI)</a:t>
            </a:r>
            <a:r>
              <a:rPr lang="en-US" dirty="0"/>
              <a:t> is a metric used to evaluate the similarity between two clustering results. It measures the agreement between the predicted cluster labels and the true labels (ground truth), adjusted for the chance of random grouping</a:t>
            </a:r>
            <a:r>
              <a:rPr lang="en-US" dirty="0" smtClean="0"/>
              <a:t>.</a:t>
            </a:r>
          </a:p>
          <a:p>
            <a:r>
              <a:rPr lang="en-US" dirty="0"/>
              <a:t>✅ </a:t>
            </a:r>
            <a:r>
              <a:rPr lang="en-US" b="1" dirty="0"/>
              <a:t>ARI ranges from -1 to 1</a:t>
            </a:r>
            <a:r>
              <a:rPr lang="en-US" dirty="0"/>
              <a:t>:</a:t>
            </a:r>
          </a:p>
          <a:p>
            <a:pPr lvl="1"/>
            <a:r>
              <a:rPr lang="en-US" b="1" dirty="0"/>
              <a:t>+1</a:t>
            </a:r>
            <a:r>
              <a:rPr lang="en-US" dirty="0"/>
              <a:t> → Perfect clustering (complete agreement with ground truth)</a:t>
            </a:r>
          </a:p>
          <a:p>
            <a:pPr lvl="1"/>
            <a:r>
              <a:rPr lang="en-US" b="1" dirty="0"/>
              <a:t>0</a:t>
            </a:r>
            <a:r>
              <a:rPr lang="en-US" dirty="0"/>
              <a:t> → Random clustering (no better than random chance)</a:t>
            </a:r>
          </a:p>
          <a:p>
            <a:pPr lvl="1"/>
            <a:r>
              <a:rPr lang="en-US" b="1" dirty="0"/>
              <a:t>&lt; 0</a:t>
            </a:r>
            <a:r>
              <a:rPr lang="en-US" dirty="0"/>
              <a:t> → Worse than random clustering</a:t>
            </a:r>
          </a:p>
          <a:p>
            <a:endParaRPr lang="en-IN" dirty="0"/>
          </a:p>
        </p:txBody>
      </p:sp>
    </p:spTree>
    <p:extLst>
      <p:ext uri="{BB962C8B-B14F-4D97-AF65-F5344CB8AC3E}">
        <p14:creationId xmlns:p14="http://schemas.microsoft.com/office/powerpoint/2010/main" val="353526455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6417" t="10077" r="32834" b="32122"/>
          <a:stretch/>
        </p:blipFill>
        <p:spPr bwMode="auto">
          <a:xfrm>
            <a:off x="107504" y="260648"/>
            <a:ext cx="8928992" cy="6264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1737053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Fowlkes</a:t>
            </a:r>
            <a:r>
              <a:rPr lang="en-IN" dirty="0"/>
              <a:t>-Mallows Index (FMI)</a:t>
            </a:r>
          </a:p>
        </p:txBody>
      </p:sp>
      <p:sp>
        <p:nvSpPr>
          <p:cNvPr id="3" name="Content Placeholder 2"/>
          <p:cNvSpPr>
            <a:spLocks noGrp="1"/>
          </p:cNvSpPr>
          <p:nvPr>
            <p:ph sz="quarter" idx="1"/>
          </p:nvPr>
        </p:nvSpPr>
        <p:spPr/>
        <p:txBody>
          <a:bodyPr/>
          <a:lstStyle/>
          <a:p>
            <a:pPr algn="just"/>
            <a:r>
              <a:rPr lang="en-US" dirty="0"/>
              <a:t>The </a:t>
            </a:r>
            <a:r>
              <a:rPr lang="en-US" b="1" dirty="0" err="1"/>
              <a:t>Fowlkes</a:t>
            </a:r>
            <a:r>
              <a:rPr lang="en-US" b="1" dirty="0"/>
              <a:t>-Mallows Index (FMI)</a:t>
            </a:r>
            <a:r>
              <a:rPr lang="en-US" dirty="0"/>
              <a:t> is a metric used to evaluate the similarity between two </a:t>
            </a:r>
            <a:r>
              <a:rPr lang="en-US" dirty="0" err="1"/>
              <a:t>clusterings</a:t>
            </a:r>
            <a:r>
              <a:rPr lang="en-US" dirty="0"/>
              <a:t> by comparing the true labels with predicted cluster assignments. It measures the </a:t>
            </a:r>
            <a:r>
              <a:rPr lang="en-US" b="1" dirty="0"/>
              <a:t>precision</a:t>
            </a:r>
            <a:r>
              <a:rPr lang="en-US" dirty="0"/>
              <a:t> and </a:t>
            </a:r>
            <a:r>
              <a:rPr lang="en-US" b="1" dirty="0"/>
              <a:t>recall</a:t>
            </a:r>
            <a:r>
              <a:rPr lang="en-US" dirty="0"/>
              <a:t> of the clustering.</a:t>
            </a:r>
          </a:p>
          <a:p>
            <a:r>
              <a:rPr lang="en-US" dirty="0"/>
              <a:t>✅ </a:t>
            </a:r>
            <a:r>
              <a:rPr lang="en-US" b="1" dirty="0"/>
              <a:t>FMI ranges from 0 to 1</a:t>
            </a:r>
            <a:r>
              <a:rPr lang="en-US" dirty="0"/>
              <a:t>:</a:t>
            </a:r>
          </a:p>
          <a:p>
            <a:pPr lvl="1"/>
            <a:r>
              <a:rPr lang="en-US" b="1" dirty="0"/>
              <a:t>1</a:t>
            </a:r>
            <a:r>
              <a:rPr lang="en-US" dirty="0"/>
              <a:t> → Perfect clustering (ideal agreement with ground truth)</a:t>
            </a:r>
          </a:p>
          <a:p>
            <a:pPr lvl="1"/>
            <a:r>
              <a:rPr lang="en-US" b="1" dirty="0"/>
              <a:t>0</a:t>
            </a:r>
            <a:r>
              <a:rPr lang="en-US" dirty="0"/>
              <a:t> → No similarity between the clusters</a:t>
            </a:r>
          </a:p>
          <a:p>
            <a:endParaRPr lang="en-IN" dirty="0"/>
          </a:p>
        </p:txBody>
      </p:sp>
    </p:spTree>
    <p:extLst>
      <p:ext uri="{BB962C8B-B14F-4D97-AF65-F5344CB8AC3E}">
        <p14:creationId xmlns:p14="http://schemas.microsoft.com/office/powerpoint/2010/main" val="2081652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rotWithShape="1">
          <a:blip r:embed="rId2"/>
          <a:srcRect l="26203" t="19962" r="28877" b="47525"/>
          <a:stretch/>
        </p:blipFill>
        <p:spPr bwMode="auto">
          <a:xfrm>
            <a:off x="107504" y="260648"/>
            <a:ext cx="8928992" cy="4464496"/>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6631" t="47148" r="36685" b="37451"/>
          <a:stretch/>
        </p:blipFill>
        <p:spPr bwMode="auto">
          <a:xfrm>
            <a:off x="107504" y="4437112"/>
            <a:ext cx="8928992" cy="216024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693168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Normalized Mutual Information (NMI)</a:t>
            </a:r>
          </a:p>
        </p:txBody>
      </p:sp>
      <p:sp>
        <p:nvSpPr>
          <p:cNvPr id="3" name="Content Placeholder 2"/>
          <p:cNvSpPr>
            <a:spLocks noGrp="1"/>
          </p:cNvSpPr>
          <p:nvPr>
            <p:ph sz="quarter" idx="1"/>
          </p:nvPr>
        </p:nvSpPr>
        <p:spPr/>
        <p:txBody>
          <a:bodyPr/>
          <a:lstStyle/>
          <a:p>
            <a:pPr algn="just"/>
            <a:r>
              <a:rPr lang="en-US" dirty="0"/>
              <a:t>The </a:t>
            </a:r>
            <a:r>
              <a:rPr lang="en-US" b="1" dirty="0"/>
              <a:t>Normalized Mutual Information (NMI)</a:t>
            </a:r>
            <a:r>
              <a:rPr lang="en-US" dirty="0"/>
              <a:t> is a clustering evaluation metric that measures the mutual dependence between the predicted clusters and the true labels. It quantifies how much information the predicted clusters share with the ground truth.</a:t>
            </a:r>
          </a:p>
          <a:p>
            <a:r>
              <a:rPr lang="en-US" dirty="0"/>
              <a:t>✅ </a:t>
            </a:r>
            <a:r>
              <a:rPr lang="en-US" b="1" dirty="0"/>
              <a:t>NMI ranges from 0 to 1</a:t>
            </a:r>
            <a:r>
              <a:rPr lang="en-US" dirty="0"/>
              <a:t>:</a:t>
            </a:r>
          </a:p>
          <a:p>
            <a:pPr lvl="1"/>
            <a:r>
              <a:rPr lang="en-US" b="1" dirty="0"/>
              <a:t>1</a:t>
            </a:r>
            <a:r>
              <a:rPr lang="en-US" dirty="0"/>
              <a:t> → Perfect clustering (complete agreement with ground truth)</a:t>
            </a:r>
          </a:p>
          <a:p>
            <a:pPr lvl="1"/>
            <a:r>
              <a:rPr lang="en-US" b="1" dirty="0"/>
              <a:t>0</a:t>
            </a:r>
            <a:r>
              <a:rPr lang="en-US" dirty="0"/>
              <a:t> → No mutual information (completely random clustering)</a:t>
            </a:r>
          </a:p>
          <a:p>
            <a:endParaRPr lang="en-IN" dirty="0"/>
          </a:p>
        </p:txBody>
      </p:sp>
    </p:spTree>
    <p:extLst>
      <p:ext uri="{BB962C8B-B14F-4D97-AF65-F5344CB8AC3E}">
        <p14:creationId xmlns:p14="http://schemas.microsoft.com/office/powerpoint/2010/main" val="12925931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p:cNvPicPr>
          <p:nvPr>
            <p:ph sz="quarter" idx="1"/>
          </p:nvPr>
        </p:nvPicPr>
        <p:blipFill rotWithShape="1">
          <a:blip r:embed="rId2"/>
          <a:srcRect l="26310" t="31560" r="35080" b="38589"/>
          <a:stretch/>
        </p:blipFill>
        <p:spPr bwMode="auto">
          <a:xfrm>
            <a:off x="107504" y="116632"/>
            <a:ext cx="8928992" cy="626469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7547651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able 10"/>
          <p:cNvGraphicFramePr>
            <a:graphicFrameLocks noGrp="1"/>
          </p:cNvGraphicFramePr>
          <p:nvPr>
            <p:extLst>
              <p:ext uri="{D42A27DB-BD31-4B8C-83A1-F6EECF244321}">
                <p14:modId xmlns:p14="http://schemas.microsoft.com/office/powerpoint/2010/main" val="3001686737"/>
              </p:ext>
            </p:extLst>
          </p:nvPr>
        </p:nvGraphicFramePr>
        <p:xfrm>
          <a:off x="107504" y="38100"/>
          <a:ext cx="8928992" cy="6768752"/>
        </p:xfrm>
        <a:graphic>
          <a:graphicData uri="http://schemas.openxmlformats.org/drawingml/2006/table">
            <a:tbl>
              <a:tblPr firstRow="1" firstCol="1" bandRow="1">
                <a:tableStyleId>{5C22544A-7EE6-4342-B048-85BDC9FD1C3A}</a:tableStyleId>
              </a:tblPr>
              <a:tblGrid>
                <a:gridCol w="1116124"/>
                <a:gridCol w="1116124"/>
                <a:gridCol w="1116124"/>
                <a:gridCol w="1116124"/>
                <a:gridCol w="1116124"/>
                <a:gridCol w="1116124"/>
                <a:gridCol w="1116124"/>
                <a:gridCol w="1116124"/>
              </a:tblGrid>
              <a:tr h="782537">
                <a:tc>
                  <a:txBody>
                    <a:bodyPr/>
                    <a:lstStyle/>
                    <a:p>
                      <a:pPr algn="ctr">
                        <a:lnSpc>
                          <a:spcPct val="115000"/>
                        </a:lnSpc>
                        <a:spcAft>
                          <a:spcPts val="0"/>
                        </a:spcAft>
                      </a:pPr>
                      <a:r>
                        <a:rPr lang="en-IN" sz="1400" dirty="0">
                          <a:effectLst/>
                        </a:rPr>
                        <a:t>Metric</a:t>
                      </a:r>
                      <a:endParaRPr lang="en-IN" sz="1400" dirty="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Type</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Range</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Optimal Value</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Requires Ground Truth?</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Handles Imbalanced Clusters?</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Cluster Shape Sensitivity</a:t>
                      </a:r>
                      <a:endParaRPr lang="en-IN" sz="1400">
                        <a:effectLst/>
                        <a:latin typeface="Calibri"/>
                        <a:ea typeface="Calibri"/>
                        <a:cs typeface="Times New Roman"/>
                      </a:endParaRPr>
                    </a:p>
                  </a:txBody>
                  <a:tcPr marL="7774" marR="7774" marT="7774" marB="7774" anchor="ctr"/>
                </a:tc>
                <a:tc>
                  <a:txBody>
                    <a:bodyPr/>
                    <a:lstStyle/>
                    <a:p>
                      <a:pPr algn="ctr">
                        <a:lnSpc>
                          <a:spcPct val="115000"/>
                        </a:lnSpc>
                        <a:spcAft>
                          <a:spcPts val="0"/>
                        </a:spcAft>
                      </a:pPr>
                      <a:r>
                        <a:rPr lang="en-IN" sz="1400">
                          <a:effectLst/>
                        </a:rPr>
                        <a:t>Best For</a:t>
                      </a:r>
                      <a:endParaRPr lang="en-IN" sz="1400">
                        <a:effectLst/>
                        <a:latin typeface="Calibri"/>
                        <a:ea typeface="Calibri"/>
                        <a:cs typeface="Times New Roman"/>
                      </a:endParaRPr>
                    </a:p>
                  </a:txBody>
                  <a:tcPr marL="7774" marR="7774" marT="7774" marB="7774" anchor="ctr"/>
                </a:tc>
              </a:tr>
              <a:tr h="782537">
                <a:tc>
                  <a:txBody>
                    <a:bodyPr/>
                    <a:lstStyle/>
                    <a:p>
                      <a:pPr>
                        <a:lnSpc>
                          <a:spcPct val="115000"/>
                        </a:lnSpc>
                        <a:spcAft>
                          <a:spcPts val="0"/>
                        </a:spcAft>
                      </a:pPr>
                      <a:r>
                        <a:rPr lang="en-IN" sz="1400">
                          <a:effectLst/>
                        </a:rPr>
                        <a:t>Silhouette Score</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Internal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−1 to 1</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1 (Best)</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No</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Limited</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Prefers spherical clusters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Evaluating compactness &amp; separation</a:t>
                      </a:r>
                      <a:endParaRPr lang="en-IN" sz="1400">
                        <a:effectLst/>
                        <a:latin typeface="Calibri"/>
                        <a:ea typeface="Calibri"/>
                        <a:cs typeface="Times New Roman"/>
                      </a:endParaRPr>
                    </a:p>
                  </a:txBody>
                  <a:tcPr marL="7774" marR="7774" marT="7774" marB="7774" anchor="ctr"/>
                </a:tc>
              </a:tr>
              <a:tr h="782537">
                <a:tc>
                  <a:txBody>
                    <a:bodyPr/>
                    <a:lstStyle/>
                    <a:p>
                      <a:pPr>
                        <a:lnSpc>
                          <a:spcPct val="115000"/>
                        </a:lnSpc>
                        <a:spcAft>
                          <a:spcPts val="0"/>
                        </a:spcAft>
                      </a:pPr>
                      <a:r>
                        <a:rPr lang="en-IN" sz="1400">
                          <a:effectLst/>
                        </a:rPr>
                        <a:t>Calinski-Harabasz Index</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Internal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0</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Higher is better</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No</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Limited</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Prefers convex clusters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Assessing variance ratio in clusters</a:t>
                      </a:r>
                      <a:endParaRPr lang="en-IN" sz="1400">
                        <a:effectLst/>
                        <a:latin typeface="Calibri"/>
                        <a:ea typeface="Calibri"/>
                        <a:cs typeface="Times New Roman"/>
                      </a:endParaRPr>
                    </a:p>
                  </a:txBody>
                  <a:tcPr marL="7774" marR="7774" marT="7774" marB="7774" anchor="ctr"/>
                </a:tc>
              </a:tr>
              <a:tr h="782537">
                <a:tc>
                  <a:txBody>
                    <a:bodyPr/>
                    <a:lstStyle/>
                    <a:p>
                      <a:pPr>
                        <a:lnSpc>
                          <a:spcPct val="115000"/>
                        </a:lnSpc>
                        <a:spcAft>
                          <a:spcPts val="0"/>
                        </a:spcAft>
                      </a:pPr>
                      <a:r>
                        <a:rPr lang="en-IN" sz="1400">
                          <a:effectLst/>
                        </a:rPr>
                        <a:t>Davies-Bouldin Index</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Internal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0</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Lower is better</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No</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Limited</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Prefers convex clusters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dirty="0">
                          <a:effectLst/>
                        </a:rPr>
                        <a:t>Measuring compactness &amp; separation</a:t>
                      </a:r>
                      <a:endParaRPr lang="en-IN" sz="1400" dirty="0">
                        <a:effectLst/>
                        <a:latin typeface="Calibri"/>
                        <a:ea typeface="Calibri"/>
                        <a:cs typeface="Times New Roman"/>
                      </a:endParaRPr>
                    </a:p>
                  </a:txBody>
                  <a:tcPr marL="7774" marR="7774" marT="7774" marB="7774" anchor="ctr"/>
                </a:tc>
              </a:tr>
              <a:tr h="1040736">
                <a:tc>
                  <a:txBody>
                    <a:bodyPr/>
                    <a:lstStyle/>
                    <a:p>
                      <a:pPr>
                        <a:lnSpc>
                          <a:spcPct val="115000"/>
                        </a:lnSpc>
                        <a:spcAft>
                          <a:spcPts val="0"/>
                        </a:spcAft>
                      </a:pPr>
                      <a:r>
                        <a:rPr lang="en-IN" sz="1400">
                          <a:effectLst/>
                        </a:rPr>
                        <a:t>Adjusted Rand Index (ARI)</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External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dirty="0" smtClean="0">
                          <a:effectLst/>
                        </a:rPr>
                        <a:t>−</a:t>
                      </a:r>
                      <a:r>
                        <a:rPr lang="en-IN" sz="1400" dirty="0">
                          <a:effectLst/>
                        </a:rPr>
                        <a:t>1 to 1</a:t>
                      </a:r>
                      <a:endParaRPr lang="en-IN" sz="1400" dirty="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1 (Perfect Agreement)</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Yes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Strong</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Flexible</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dirty="0">
                          <a:effectLst/>
                        </a:rPr>
                        <a:t>Comparing predicted clusters to true labels</a:t>
                      </a:r>
                      <a:endParaRPr lang="en-IN" sz="1400" dirty="0">
                        <a:effectLst/>
                        <a:latin typeface="Calibri"/>
                        <a:ea typeface="Calibri"/>
                        <a:cs typeface="Times New Roman"/>
                      </a:endParaRPr>
                    </a:p>
                  </a:txBody>
                  <a:tcPr marL="7774" marR="7774" marT="7774" marB="7774" anchor="ctr"/>
                </a:tc>
              </a:tr>
              <a:tr h="1557132">
                <a:tc>
                  <a:txBody>
                    <a:bodyPr/>
                    <a:lstStyle/>
                    <a:p>
                      <a:pPr>
                        <a:lnSpc>
                          <a:spcPct val="115000"/>
                        </a:lnSpc>
                        <a:spcAft>
                          <a:spcPts val="0"/>
                        </a:spcAft>
                      </a:pPr>
                      <a:r>
                        <a:rPr lang="en-IN" sz="1400">
                          <a:effectLst/>
                        </a:rPr>
                        <a:t>Normalized Mutual Information (NMI)</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External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0 to 1</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1 (Perfect Agreement)</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Yes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Strong</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Flexible</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Evaluating mutual dependence between predicted and true clusters</a:t>
                      </a:r>
                      <a:endParaRPr lang="en-IN" sz="1400">
                        <a:effectLst/>
                        <a:latin typeface="Calibri"/>
                        <a:ea typeface="Calibri"/>
                        <a:cs typeface="Times New Roman"/>
                      </a:endParaRPr>
                    </a:p>
                  </a:txBody>
                  <a:tcPr marL="7774" marR="7774" marT="7774" marB="7774" anchor="ctr"/>
                </a:tc>
              </a:tr>
              <a:tr h="1040736">
                <a:tc>
                  <a:txBody>
                    <a:bodyPr/>
                    <a:lstStyle/>
                    <a:p>
                      <a:pPr>
                        <a:lnSpc>
                          <a:spcPct val="115000"/>
                        </a:lnSpc>
                        <a:spcAft>
                          <a:spcPts val="0"/>
                        </a:spcAft>
                      </a:pPr>
                      <a:r>
                        <a:rPr lang="en-IN" sz="1400" dirty="0" err="1">
                          <a:effectLst/>
                        </a:rPr>
                        <a:t>Fowlkes</a:t>
                      </a:r>
                      <a:r>
                        <a:rPr lang="en-IN" sz="1400" dirty="0">
                          <a:effectLst/>
                        </a:rPr>
                        <a:t>-Mallows Index (FMI)</a:t>
                      </a:r>
                      <a:endParaRPr lang="en-IN" sz="1400" dirty="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External Metric</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0 to 1</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1 (Perfect Clustering)</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Yes</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 Strong</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a:effectLst/>
                        </a:rPr>
                        <a:t>Flexible</a:t>
                      </a:r>
                      <a:endParaRPr lang="en-IN" sz="1400">
                        <a:effectLst/>
                        <a:latin typeface="Calibri"/>
                        <a:ea typeface="Calibri"/>
                        <a:cs typeface="Times New Roman"/>
                      </a:endParaRPr>
                    </a:p>
                  </a:txBody>
                  <a:tcPr marL="7774" marR="7774" marT="7774" marB="7774" anchor="ctr"/>
                </a:tc>
                <a:tc>
                  <a:txBody>
                    <a:bodyPr/>
                    <a:lstStyle/>
                    <a:p>
                      <a:pPr>
                        <a:lnSpc>
                          <a:spcPct val="115000"/>
                        </a:lnSpc>
                        <a:spcAft>
                          <a:spcPts val="0"/>
                        </a:spcAft>
                      </a:pPr>
                      <a:r>
                        <a:rPr lang="en-IN" sz="1400" dirty="0">
                          <a:effectLst/>
                        </a:rPr>
                        <a:t>Assessing precision-recall balance in clusters</a:t>
                      </a:r>
                      <a:endParaRPr lang="en-IN" sz="1400" dirty="0">
                        <a:effectLst/>
                        <a:latin typeface="Calibri"/>
                        <a:ea typeface="Calibri"/>
                        <a:cs typeface="Times New Roman"/>
                      </a:endParaRPr>
                    </a:p>
                  </a:txBody>
                  <a:tcPr marL="7774" marR="7774" marT="7774" marB="7774" anchor="ctr"/>
                </a:tc>
              </a:tr>
            </a:tbl>
          </a:graphicData>
        </a:graphic>
      </p:graphicFrame>
    </p:spTree>
    <p:extLst>
      <p:ext uri="{BB962C8B-B14F-4D97-AF65-F5344CB8AC3E}">
        <p14:creationId xmlns:p14="http://schemas.microsoft.com/office/powerpoint/2010/main" val="40489974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Precision (Positive Predictive Value)</a:t>
            </a:r>
          </a:p>
        </p:txBody>
      </p:sp>
      <p:sp>
        <p:nvSpPr>
          <p:cNvPr id="3" name="Content Placeholder 2"/>
          <p:cNvSpPr>
            <a:spLocks noGrp="1"/>
          </p:cNvSpPr>
          <p:nvPr>
            <p:ph sz="quarter" idx="1"/>
          </p:nvPr>
        </p:nvSpPr>
        <p:spPr/>
        <p:txBody>
          <a:bodyPr/>
          <a:lstStyle/>
          <a:p>
            <a:pPr algn="just"/>
            <a:r>
              <a:rPr lang="en-US" sz="2000" b="1" dirty="0"/>
              <a:t>Precision</a:t>
            </a:r>
            <a:r>
              <a:rPr lang="en-US" sz="2000" dirty="0"/>
              <a:t> is a classification metric that measures the proportion of true positive predictions among all instances predicted as positive. It evaluates how accurate the model is when it </a:t>
            </a:r>
            <a:r>
              <a:rPr lang="en-US" sz="2000" dirty="0" smtClean="0"/>
              <a:t>predicts </a:t>
            </a:r>
            <a:r>
              <a:rPr lang="en-US" sz="2000" dirty="0"/>
              <a:t>the positive class</a:t>
            </a:r>
            <a:r>
              <a:rPr lang="en-US" sz="2000" dirty="0" smtClean="0"/>
              <a:t>.</a:t>
            </a:r>
          </a:p>
          <a:p>
            <a:pPr algn="just"/>
            <a:endParaRPr lang="en-IN" dirty="0"/>
          </a:p>
        </p:txBody>
      </p:sp>
      <p:pic>
        <p:nvPicPr>
          <p:cNvPr id="4" name="Picture 3"/>
          <p:cNvPicPr/>
          <p:nvPr/>
        </p:nvPicPr>
        <p:blipFill rotWithShape="1">
          <a:blip r:embed="rId2"/>
          <a:srcRect l="25026" t="14830" r="27059" b="31742"/>
          <a:stretch/>
        </p:blipFill>
        <p:spPr bwMode="auto">
          <a:xfrm>
            <a:off x="251520" y="2492896"/>
            <a:ext cx="8784976" cy="41764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4808319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Recall (Sensitivity, True Positive Rate)</a:t>
            </a:r>
            <a:endParaRPr lang="en-IN" dirty="0"/>
          </a:p>
        </p:txBody>
      </p:sp>
      <p:sp>
        <p:nvSpPr>
          <p:cNvPr id="3" name="Content Placeholder 2"/>
          <p:cNvSpPr>
            <a:spLocks noGrp="1"/>
          </p:cNvSpPr>
          <p:nvPr>
            <p:ph sz="quarter" idx="1"/>
          </p:nvPr>
        </p:nvSpPr>
        <p:spPr/>
        <p:txBody>
          <a:bodyPr/>
          <a:lstStyle/>
          <a:p>
            <a:pPr algn="just"/>
            <a:r>
              <a:rPr lang="en-US" b="1" dirty="0"/>
              <a:t>Recall</a:t>
            </a:r>
            <a:r>
              <a:rPr lang="en-US" dirty="0"/>
              <a:t> is a classification metric that measures the proportion of actual positive instances that the model correctly identifies. It focuses on minimizing false negatives, ensuring the </a:t>
            </a:r>
            <a:r>
              <a:rPr lang="en-US" dirty="0" smtClean="0"/>
              <a:t>model </a:t>
            </a:r>
            <a:r>
              <a:rPr lang="en-US" dirty="0"/>
              <a:t>captures as many true positives as possible</a:t>
            </a:r>
            <a:r>
              <a:rPr lang="en-US" dirty="0" smtClean="0"/>
              <a:t>.</a:t>
            </a:r>
          </a:p>
          <a:p>
            <a:pPr algn="just"/>
            <a:endParaRPr lang="en-IN" dirty="0"/>
          </a:p>
        </p:txBody>
      </p:sp>
      <p:pic>
        <p:nvPicPr>
          <p:cNvPr id="4" name="Picture 3"/>
          <p:cNvPicPr/>
          <p:nvPr/>
        </p:nvPicPr>
        <p:blipFill rotWithShape="1">
          <a:blip r:embed="rId2"/>
          <a:srcRect l="25027" t="27186" r="43743" b="47526"/>
          <a:stretch/>
        </p:blipFill>
        <p:spPr bwMode="auto">
          <a:xfrm>
            <a:off x="179512" y="3035300"/>
            <a:ext cx="8856984" cy="2193900"/>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5134" t="28137" r="27166" b="52279"/>
          <a:stretch/>
        </p:blipFill>
        <p:spPr bwMode="auto">
          <a:xfrm>
            <a:off x="395536" y="5229200"/>
            <a:ext cx="8496944" cy="15121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64957394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F1 Score (Harmonic Mean of Precision and Recall)</a:t>
            </a:r>
            <a:endParaRPr lang="en-IN" dirty="0"/>
          </a:p>
        </p:txBody>
      </p:sp>
      <p:sp>
        <p:nvSpPr>
          <p:cNvPr id="3" name="Content Placeholder 2"/>
          <p:cNvSpPr>
            <a:spLocks noGrp="1"/>
          </p:cNvSpPr>
          <p:nvPr>
            <p:ph sz="quarter" idx="1"/>
          </p:nvPr>
        </p:nvSpPr>
        <p:spPr/>
        <p:txBody>
          <a:bodyPr/>
          <a:lstStyle/>
          <a:p>
            <a:pPr algn="just"/>
            <a:r>
              <a:rPr lang="en-US" dirty="0"/>
              <a:t>The </a:t>
            </a:r>
            <a:r>
              <a:rPr lang="en-US" b="1" dirty="0"/>
              <a:t>F1 Score</a:t>
            </a:r>
            <a:r>
              <a:rPr lang="en-US" dirty="0"/>
              <a:t> is a classification metric that combines </a:t>
            </a:r>
            <a:r>
              <a:rPr lang="en-US" b="1" dirty="0"/>
              <a:t>Precision</a:t>
            </a:r>
            <a:r>
              <a:rPr lang="en-US" dirty="0"/>
              <a:t> and </a:t>
            </a:r>
            <a:r>
              <a:rPr lang="en-US" b="1" dirty="0"/>
              <a:t>Recall</a:t>
            </a:r>
            <a:r>
              <a:rPr lang="en-US" dirty="0"/>
              <a:t> into a single value, providing a balanced measure of both.</a:t>
            </a:r>
          </a:p>
          <a:p>
            <a:pPr algn="just"/>
            <a:r>
              <a:rPr lang="en-US" dirty="0"/>
              <a:t>It's especially useful when the dataset is </a:t>
            </a:r>
            <a:r>
              <a:rPr lang="en-US" b="1" dirty="0"/>
              <a:t>imbalanced</a:t>
            </a:r>
            <a:r>
              <a:rPr lang="en-US" dirty="0"/>
              <a:t> (i.e., one class is much more frequent than the other), making accuracy less reliable.</a:t>
            </a:r>
          </a:p>
          <a:p>
            <a:endParaRPr lang="en-IN" dirty="0"/>
          </a:p>
        </p:txBody>
      </p:sp>
      <p:pic>
        <p:nvPicPr>
          <p:cNvPr id="4" name="Picture 3"/>
          <p:cNvPicPr/>
          <p:nvPr/>
        </p:nvPicPr>
        <p:blipFill rotWithShape="1">
          <a:blip r:embed="rId2"/>
          <a:srcRect l="25133" t="30799" r="40642" b="45433"/>
          <a:stretch/>
        </p:blipFill>
        <p:spPr bwMode="auto">
          <a:xfrm>
            <a:off x="107504" y="3933056"/>
            <a:ext cx="8568952" cy="273630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4377205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Precision </a:t>
            </a:r>
            <a:r>
              <a:rPr lang="en-US" dirty="0" err="1"/>
              <a:t>vs</a:t>
            </a:r>
            <a:r>
              <a:rPr lang="en-US" dirty="0"/>
              <a:t> Recall </a:t>
            </a:r>
            <a:r>
              <a:rPr lang="en-US" dirty="0" err="1"/>
              <a:t>vs</a:t>
            </a:r>
            <a:r>
              <a:rPr lang="en-US" dirty="0"/>
              <a:t> F1 Score</a:t>
            </a:r>
            <a:endParaRPr lang="en-IN" dirty="0"/>
          </a:p>
        </p:txBody>
      </p:sp>
      <p:graphicFrame>
        <p:nvGraphicFramePr>
          <p:cNvPr id="6" name="Content Placeholder 5"/>
          <p:cNvGraphicFramePr>
            <a:graphicFrameLocks noGrp="1"/>
          </p:cNvGraphicFramePr>
          <p:nvPr>
            <p:ph sz="quarter" idx="1"/>
            <p:extLst>
              <p:ext uri="{D42A27DB-BD31-4B8C-83A1-F6EECF244321}">
                <p14:modId xmlns:p14="http://schemas.microsoft.com/office/powerpoint/2010/main" val="3339768600"/>
              </p:ext>
            </p:extLst>
          </p:nvPr>
        </p:nvGraphicFramePr>
        <p:xfrm>
          <a:off x="107504" y="1340768"/>
          <a:ext cx="8928990" cy="5328592"/>
        </p:xfrm>
        <a:graphic>
          <a:graphicData uri="http://schemas.openxmlformats.org/drawingml/2006/table">
            <a:tbl>
              <a:tblPr/>
              <a:tblGrid>
                <a:gridCol w="2976330"/>
                <a:gridCol w="2976330"/>
                <a:gridCol w="2976330"/>
              </a:tblGrid>
              <a:tr h="1121809">
                <a:tc>
                  <a:txBody>
                    <a:bodyPr/>
                    <a:lstStyle/>
                    <a:p>
                      <a:pPr algn="just"/>
                      <a:r>
                        <a:rPr lang="en-IN" sz="3200" b="1" dirty="0"/>
                        <a:t>Metric</a:t>
                      </a:r>
                      <a:endParaRPr lang="en-IN" sz="3200" dirty="0"/>
                    </a:p>
                  </a:txBody>
                  <a:tcPr anchor="ctr">
                    <a:lnL>
                      <a:noFill/>
                    </a:lnL>
                    <a:lnR>
                      <a:noFill/>
                    </a:lnR>
                    <a:lnT>
                      <a:noFill/>
                    </a:lnT>
                    <a:lnB>
                      <a:noFill/>
                    </a:lnB>
                  </a:tcPr>
                </a:tc>
                <a:tc>
                  <a:txBody>
                    <a:bodyPr/>
                    <a:lstStyle/>
                    <a:p>
                      <a:pPr algn="just"/>
                      <a:r>
                        <a:rPr lang="en-IN" sz="3200" b="1"/>
                        <a:t>Best For</a:t>
                      </a:r>
                      <a:endParaRPr lang="en-IN" sz="3200"/>
                    </a:p>
                  </a:txBody>
                  <a:tcPr anchor="ctr">
                    <a:lnL>
                      <a:noFill/>
                    </a:lnL>
                    <a:lnR>
                      <a:noFill/>
                    </a:lnR>
                    <a:lnT>
                      <a:noFill/>
                    </a:lnT>
                    <a:lnB>
                      <a:noFill/>
                    </a:lnB>
                  </a:tcPr>
                </a:tc>
                <a:tc>
                  <a:txBody>
                    <a:bodyPr/>
                    <a:lstStyle/>
                    <a:p>
                      <a:pPr algn="just"/>
                      <a:r>
                        <a:rPr lang="en-IN" sz="3200" b="1"/>
                        <a:t>Trade-Off</a:t>
                      </a:r>
                      <a:endParaRPr lang="en-IN" sz="3200"/>
                    </a:p>
                  </a:txBody>
                  <a:tcPr anchor="ctr">
                    <a:lnL>
                      <a:noFill/>
                    </a:lnL>
                    <a:lnR>
                      <a:noFill/>
                    </a:lnR>
                    <a:lnT>
                      <a:noFill/>
                    </a:lnT>
                    <a:lnB>
                      <a:noFill/>
                    </a:lnB>
                  </a:tcPr>
                </a:tc>
              </a:tr>
              <a:tr h="1121809">
                <a:tc>
                  <a:txBody>
                    <a:bodyPr/>
                    <a:lstStyle/>
                    <a:p>
                      <a:pPr algn="just"/>
                      <a:r>
                        <a:rPr lang="en-IN" sz="3200" b="1" dirty="0"/>
                        <a:t>Precision</a:t>
                      </a:r>
                      <a:endParaRPr lang="en-IN" sz="3200" dirty="0"/>
                    </a:p>
                  </a:txBody>
                  <a:tcPr anchor="ctr">
                    <a:lnL>
                      <a:noFill/>
                    </a:lnL>
                    <a:lnR>
                      <a:noFill/>
                    </a:lnR>
                    <a:lnT>
                      <a:noFill/>
                    </a:lnT>
                    <a:lnB>
                      <a:noFill/>
                    </a:lnB>
                  </a:tcPr>
                </a:tc>
                <a:tc>
                  <a:txBody>
                    <a:bodyPr/>
                    <a:lstStyle/>
                    <a:p>
                      <a:pPr algn="just"/>
                      <a:r>
                        <a:rPr lang="en-IN" sz="3200" dirty="0"/>
                        <a:t>Minimizing false positives</a:t>
                      </a:r>
                    </a:p>
                  </a:txBody>
                  <a:tcPr anchor="ctr">
                    <a:lnL>
                      <a:noFill/>
                    </a:lnL>
                    <a:lnR>
                      <a:noFill/>
                    </a:lnR>
                    <a:lnT>
                      <a:noFill/>
                    </a:lnT>
                    <a:lnB>
                      <a:noFill/>
                    </a:lnB>
                  </a:tcPr>
                </a:tc>
                <a:tc>
                  <a:txBody>
                    <a:bodyPr/>
                    <a:lstStyle/>
                    <a:p>
                      <a:pPr algn="just"/>
                      <a:r>
                        <a:rPr lang="en-IN" sz="3200"/>
                        <a:t>May sacrifice true positives</a:t>
                      </a:r>
                    </a:p>
                  </a:txBody>
                  <a:tcPr anchor="ctr">
                    <a:lnL>
                      <a:noFill/>
                    </a:lnL>
                    <a:lnR>
                      <a:noFill/>
                    </a:lnR>
                    <a:lnT>
                      <a:noFill/>
                    </a:lnT>
                    <a:lnB>
                      <a:noFill/>
                    </a:lnB>
                  </a:tcPr>
                </a:tc>
              </a:tr>
              <a:tr h="1121809">
                <a:tc>
                  <a:txBody>
                    <a:bodyPr/>
                    <a:lstStyle/>
                    <a:p>
                      <a:pPr algn="just"/>
                      <a:r>
                        <a:rPr lang="en-IN" sz="3200" b="1"/>
                        <a:t>Recall</a:t>
                      </a:r>
                      <a:endParaRPr lang="en-IN" sz="3200"/>
                    </a:p>
                  </a:txBody>
                  <a:tcPr anchor="ctr">
                    <a:lnL>
                      <a:noFill/>
                    </a:lnL>
                    <a:lnR>
                      <a:noFill/>
                    </a:lnR>
                    <a:lnT>
                      <a:noFill/>
                    </a:lnT>
                    <a:lnB>
                      <a:noFill/>
                    </a:lnB>
                  </a:tcPr>
                </a:tc>
                <a:tc>
                  <a:txBody>
                    <a:bodyPr/>
                    <a:lstStyle/>
                    <a:p>
                      <a:pPr algn="just"/>
                      <a:r>
                        <a:rPr lang="en-IN" sz="3200" dirty="0"/>
                        <a:t>Minimizing false negatives</a:t>
                      </a:r>
                    </a:p>
                  </a:txBody>
                  <a:tcPr anchor="ctr">
                    <a:lnL>
                      <a:noFill/>
                    </a:lnL>
                    <a:lnR>
                      <a:noFill/>
                    </a:lnR>
                    <a:lnT>
                      <a:noFill/>
                    </a:lnT>
                    <a:lnB>
                      <a:noFill/>
                    </a:lnB>
                  </a:tcPr>
                </a:tc>
                <a:tc>
                  <a:txBody>
                    <a:bodyPr/>
                    <a:lstStyle/>
                    <a:p>
                      <a:pPr algn="just"/>
                      <a:r>
                        <a:rPr lang="en-IN" sz="3200"/>
                        <a:t>May increase false positives</a:t>
                      </a:r>
                    </a:p>
                  </a:txBody>
                  <a:tcPr anchor="ctr">
                    <a:lnL>
                      <a:noFill/>
                    </a:lnL>
                    <a:lnR>
                      <a:noFill/>
                    </a:lnR>
                    <a:lnT>
                      <a:noFill/>
                    </a:lnT>
                    <a:lnB>
                      <a:noFill/>
                    </a:lnB>
                  </a:tcPr>
                </a:tc>
              </a:tr>
              <a:tr h="1963165">
                <a:tc>
                  <a:txBody>
                    <a:bodyPr/>
                    <a:lstStyle/>
                    <a:p>
                      <a:pPr algn="just"/>
                      <a:r>
                        <a:rPr lang="en-IN" sz="3200" b="1"/>
                        <a:t>F1 Score</a:t>
                      </a:r>
                      <a:endParaRPr lang="en-IN" sz="3200"/>
                    </a:p>
                  </a:txBody>
                  <a:tcPr anchor="ctr">
                    <a:lnL>
                      <a:noFill/>
                    </a:lnL>
                    <a:lnR>
                      <a:noFill/>
                    </a:lnR>
                    <a:lnT>
                      <a:noFill/>
                    </a:lnT>
                    <a:lnB>
                      <a:noFill/>
                    </a:lnB>
                  </a:tcPr>
                </a:tc>
                <a:tc>
                  <a:txBody>
                    <a:bodyPr/>
                    <a:lstStyle/>
                    <a:p>
                      <a:pPr algn="just"/>
                      <a:r>
                        <a:rPr lang="en-IN" sz="3200" dirty="0"/>
                        <a:t>Balancing Precision and Recall</a:t>
                      </a:r>
                    </a:p>
                  </a:txBody>
                  <a:tcPr anchor="ctr">
                    <a:lnL>
                      <a:noFill/>
                    </a:lnL>
                    <a:lnR>
                      <a:noFill/>
                    </a:lnR>
                    <a:lnT>
                      <a:noFill/>
                    </a:lnT>
                    <a:lnB>
                      <a:noFill/>
                    </a:lnB>
                  </a:tcPr>
                </a:tc>
                <a:tc>
                  <a:txBody>
                    <a:bodyPr/>
                    <a:lstStyle/>
                    <a:p>
                      <a:pPr algn="just"/>
                      <a:r>
                        <a:rPr lang="en-US" sz="3200" dirty="0"/>
                        <a:t>Can be harder to interpret directly</a:t>
                      </a:r>
                    </a:p>
                  </a:txBody>
                  <a:tcPr anchor="ctr">
                    <a:lnL>
                      <a:noFill/>
                    </a:lnL>
                    <a:lnR>
                      <a:noFill/>
                    </a:lnR>
                    <a:lnT>
                      <a:noFill/>
                    </a:lnT>
                    <a:lnB>
                      <a:noFill/>
                    </a:lnB>
                  </a:tcPr>
                </a:tc>
              </a:tr>
            </a:tbl>
          </a:graphicData>
        </a:graphic>
      </p:graphicFrame>
    </p:spTree>
    <p:extLst>
      <p:ext uri="{BB962C8B-B14F-4D97-AF65-F5344CB8AC3E}">
        <p14:creationId xmlns:p14="http://schemas.microsoft.com/office/powerpoint/2010/main" val="4438716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b="1" dirty="0"/>
              <a:t/>
            </a:r>
            <a:br>
              <a:rPr lang="en-IN" b="1" dirty="0"/>
            </a:br>
            <a:r>
              <a:rPr lang="en-IN" b="1" dirty="0" smtClean="0"/>
              <a:t/>
            </a:r>
            <a:br>
              <a:rPr lang="en-IN" b="1" dirty="0" smtClean="0"/>
            </a:br>
            <a:r>
              <a:rPr lang="en-IN" sz="3100" b="1" dirty="0" smtClean="0"/>
              <a:t>AUC-ROC </a:t>
            </a:r>
            <a:r>
              <a:rPr lang="en-IN" sz="3100" b="1" dirty="0"/>
              <a:t>(Area Under the Receiver Operating Characteristic Curve)</a:t>
            </a:r>
            <a:r>
              <a:rPr lang="en-IN" sz="3100" dirty="0"/>
              <a:t/>
            </a:r>
            <a:br>
              <a:rPr lang="en-IN" sz="3100" dirty="0"/>
            </a:br>
            <a:endParaRPr lang="en-IN" sz="3100" dirty="0"/>
          </a:p>
        </p:txBody>
      </p:sp>
      <p:sp>
        <p:nvSpPr>
          <p:cNvPr id="3" name="Content Placeholder 2"/>
          <p:cNvSpPr>
            <a:spLocks noGrp="1"/>
          </p:cNvSpPr>
          <p:nvPr>
            <p:ph sz="quarter" idx="1"/>
          </p:nvPr>
        </p:nvSpPr>
        <p:spPr>
          <a:xfrm>
            <a:off x="107504" y="980728"/>
            <a:ext cx="8928992" cy="5616624"/>
          </a:xfrm>
        </p:spPr>
        <p:txBody>
          <a:bodyPr/>
          <a:lstStyle/>
          <a:p>
            <a:pPr algn="just"/>
            <a:r>
              <a:rPr lang="en-US" sz="2400" dirty="0"/>
              <a:t>The </a:t>
            </a:r>
            <a:r>
              <a:rPr lang="en-US" sz="2400" b="1" dirty="0"/>
              <a:t>AUC-ROC</a:t>
            </a:r>
            <a:r>
              <a:rPr lang="en-US" sz="2400" dirty="0"/>
              <a:t> curve is a powerful evaluation metric used for binary classification models. It visualizes the trade-off between </a:t>
            </a:r>
            <a:r>
              <a:rPr lang="en-US" sz="2400" b="1" dirty="0"/>
              <a:t>True Positive Rate (Recall)</a:t>
            </a:r>
            <a:r>
              <a:rPr lang="en-US" sz="2400" dirty="0"/>
              <a:t> and </a:t>
            </a:r>
            <a:r>
              <a:rPr lang="en-US" sz="2400" b="1" dirty="0"/>
              <a:t>False Positive Rate</a:t>
            </a:r>
            <a:r>
              <a:rPr lang="en-US" sz="2400" dirty="0"/>
              <a:t> at various classification thresholds</a:t>
            </a:r>
            <a:r>
              <a:rPr lang="en-US" sz="2400" dirty="0" smtClean="0"/>
              <a:t>.</a:t>
            </a:r>
          </a:p>
          <a:p>
            <a:endParaRPr lang="en-IN" dirty="0"/>
          </a:p>
        </p:txBody>
      </p:sp>
      <p:pic>
        <p:nvPicPr>
          <p:cNvPr id="4" name="Picture 3"/>
          <p:cNvPicPr/>
          <p:nvPr/>
        </p:nvPicPr>
        <p:blipFill rotWithShape="1">
          <a:blip r:embed="rId2"/>
          <a:srcRect l="24812" t="26046" r="41284" b="34786"/>
          <a:stretch/>
        </p:blipFill>
        <p:spPr bwMode="auto">
          <a:xfrm>
            <a:off x="107504" y="2060848"/>
            <a:ext cx="8928992" cy="2736304"/>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25669" t="31749" r="29305" b="41062"/>
          <a:stretch/>
        </p:blipFill>
        <p:spPr bwMode="auto">
          <a:xfrm>
            <a:off x="395536" y="4797152"/>
            <a:ext cx="8568952" cy="194421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601104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AUC-PR (Area Under the Precision-Recall Curve)</a:t>
            </a:r>
            <a:endParaRPr lang="en-IN" dirty="0"/>
          </a:p>
        </p:txBody>
      </p:sp>
      <p:sp>
        <p:nvSpPr>
          <p:cNvPr id="3" name="Content Placeholder 2"/>
          <p:cNvSpPr>
            <a:spLocks noGrp="1"/>
          </p:cNvSpPr>
          <p:nvPr>
            <p:ph sz="quarter" idx="1"/>
          </p:nvPr>
        </p:nvSpPr>
        <p:spPr/>
        <p:txBody>
          <a:bodyPr/>
          <a:lstStyle/>
          <a:p>
            <a:pPr algn="just"/>
            <a:r>
              <a:rPr lang="en-US" sz="2000" b="1" dirty="0"/>
              <a:t>AUC-PR</a:t>
            </a:r>
            <a:r>
              <a:rPr lang="en-US" sz="2000" dirty="0"/>
              <a:t> is a metric that evaluates the performance of binary classification models, particularly on </a:t>
            </a:r>
            <a:r>
              <a:rPr lang="en-US" sz="2000" b="1" dirty="0"/>
              <a:t>imbalanced datasets</a:t>
            </a:r>
            <a:r>
              <a:rPr lang="en-US" sz="2000" dirty="0"/>
              <a:t>. Unlike the AUC-ROC curve, which considers both positive and negative classes equally, </a:t>
            </a:r>
            <a:r>
              <a:rPr lang="en-US" sz="2000" b="1" dirty="0"/>
              <a:t>AUC-PR</a:t>
            </a:r>
            <a:r>
              <a:rPr lang="en-US" sz="2000" dirty="0"/>
              <a:t> focuses specifically on the model's ability to identify </a:t>
            </a:r>
            <a:r>
              <a:rPr lang="en-US" sz="2000" b="1" dirty="0"/>
              <a:t>positive instances</a:t>
            </a:r>
            <a:r>
              <a:rPr lang="en-US" sz="2000" dirty="0"/>
              <a:t>.</a:t>
            </a:r>
          </a:p>
          <a:p>
            <a:endParaRPr lang="en-IN" dirty="0"/>
          </a:p>
        </p:txBody>
      </p:sp>
      <p:pic>
        <p:nvPicPr>
          <p:cNvPr id="4" name="Picture 3"/>
          <p:cNvPicPr/>
          <p:nvPr/>
        </p:nvPicPr>
        <p:blipFill rotWithShape="1">
          <a:blip r:embed="rId2"/>
          <a:srcRect l="24919" t="20596" r="27807" b="34315"/>
          <a:stretch/>
        </p:blipFill>
        <p:spPr bwMode="auto">
          <a:xfrm>
            <a:off x="107504" y="2708920"/>
            <a:ext cx="8928992" cy="381642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27351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a:t>Regression </a:t>
            </a:r>
            <a:r>
              <a:rPr lang="en-IN" b="1" dirty="0" err="1" smtClean="0"/>
              <a:t>Metrics:</a:t>
            </a:r>
            <a:r>
              <a:rPr lang="en-IN" dirty="0" err="1"/>
              <a:t>Mean</a:t>
            </a:r>
            <a:r>
              <a:rPr lang="en-IN" dirty="0"/>
              <a:t> Absolute Error (MAE)</a:t>
            </a:r>
          </a:p>
        </p:txBody>
      </p:sp>
      <p:sp>
        <p:nvSpPr>
          <p:cNvPr id="3" name="Content Placeholder 2"/>
          <p:cNvSpPr>
            <a:spLocks noGrp="1"/>
          </p:cNvSpPr>
          <p:nvPr>
            <p:ph sz="quarter" idx="1"/>
          </p:nvPr>
        </p:nvSpPr>
        <p:spPr/>
        <p:txBody>
          <a:bodyPr/>
          <a:lstStyle/>
          <a:p>
            <a:pPr marL="0" indent="0" algn="just">
              <a:buNone/>
            </a:pPr>
            <a:r>
              <a:rPr lang="en-US" b="1" dirty="0"/>
              <a:t>Mean Absolute Error (MAE)</a:t>
            </a:r>
            <a:r>
              <a:rPr lang="en-US" dirty="0"/>
              <a:t> is a common regression metric that measures the average magnitude of the errors in a set of predictions, without considering their direction (positive or negative</a:t>
            </a:r>
            <a:r>
              <a:rPr lang="en-US" dirty="0" smtClean="0"/>
              <a:t>).</a:t>
            </a:r>
          </a:p>
          <a:p>
            <a:pPr marL="0" indent="0" algn="just">
              <a:buNone/>
            </a:pPr>
            <a:endParaRPr lang="en-IN" dirty="0"/>
          </a:p>
        </p:txBody>
      </p:sp>
      <p:pic>
        <p:nvPicPr>
          <p:cNvPr id="4" name="Picture 3"/>
          <p:cNvPicPr/>
          <p:nvPr/>
        </p:nvPicPr>
        <p:blipFill rotWithShape="1">
          <a:blip r:embed="rId2"/>
          <a:srcRect l="24278" t="33080" r="43957" b="35357"/>
          <a:stretch/>
        </p:blipFill>
        <p:spPr bwMode="auto">
          <a:xfrm>
            <a:off x="107504" y="3068960"/>
            <a:ext cx="8640960" cy="345638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281940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135</TotalTime>
  <Words>1254</Words>
  <Application>Microsoft Office PowerPoint</Application>
  <PresentationFormat>On-screen Show (4:3)</PresentationFormat>
  <Paragraphs>169</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Equity</vt:lpstr>
      <vt:lpstr>METRICS IN MACHINE LEARNING</vt:lpstr>
      <vt:lpstr>Classification Metrics</vt:lpstr>
      <vt:lpstr>Precision (Positive Predictive Value)</vt:lpstr>
      <vt:lpstr>Recall (Sensitivity, True Positive Rate)</vt:lpstr>
      <vt:lpstr>F1 Score (Harmonic Mean of Precision and Recall)</vt:lpstr>
      <vt:lpstr>Precision vs Recall vs F1 Score</vt:lpstr>
      <vt:lpstr>                                 AUC-ROC (Area Under the Receiver Operating Characteristic Curve) </vt:lpstr>
      <vt:lpstr>AUC-PR (Area Under the Precision-Recall Curve)</vt:lpstr>
      <vt:lpstr>Regression Metrics:Mean Absolute Error (MAE)</vt:lpstr>
      <vt:lpstr>Mean Squared Error (MSE)</vt:lpstr>
      <vt:lpstr>Root Mean Squared Error (RMSE)</vt:lpstr>
      <vt:lpstr>MAE vs MSE vs RMSE</vt:lpstr>
      <vt:lpstr>Mean Absolute Percentage Error (MAPE)</vt:lpstr>
      <vt:lpstr>MAPE vs RMSE vs MAE</vt:lpstr>
      <vt:lpstr>R-squared (R²) / Coefficient of Determination</vt:lpstr>
      <vt:lpstr>Adjusted R²</vt:lpstr>
      <vt:lpstr>R² vs Adjusted R²</vt:lpstr>
      <vt:lpstr>Median Absolute Error </vt:lpstr>
      <vt:lpstr>Clustering Metrics:Silhouette Score </vt:lpstr>
      <vt:lpstr>Calinski-Harabasz Index (Variance Ratio Criterion)</vt:lpstr>
      <vt:lpstr>Davies-Bouldin Index (DBI)</vt:lpstr>
      <vt:lpstr>Adjusted Rand Index (ARI)</vt:lpstr>
      <vt:lpstr>PowerPoint Presentation</vt:lpstr>
      <vt:lpstr>Fowlkes-Mallows Index (FMI)</vt:lpstr>
      <vt:lpstr>PowerPoint Presentation</vt:lpstr>
      <vt:lpstr>Normalized Mutual Information (NMI)</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METRICS IN MACHINE LEARNING</dc:title>
  <dc:creator>USER</dc:creator>
  <cp:lastModifiedBy>USER</cp:lastModifiedBy>
  <cp:revision>32</cp:revision>
  <dcterms:created xsi:type="dcterms:W3CDTF">2025-03-21T02:58:10Z</dcterms:created>
  <dcterms:modified xsi:type="dcterms:W3CDTF">2025-03-21T05:14:02Z</dcterms:modified>
</cp:coreProperties>
</file>