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68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TradeTracker AI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09305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Empowering African Small Traders with AI-Powered Financial Intelligence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04617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"Speak your sales, snap your receipts, see your profits instantly"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99930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Team: Nelson Masbayi Muyodi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95242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Event: Vibe Coding Hackathon 2025 Challenge: Retail &amp; Ecommerce - Lightweight Storefront Builder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0555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Date: May 2025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6002774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66D9BE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97969" y="6135410"/>
            <a:ext cx="15454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NM</a:t>
            </a:r>
            <a:endParaRPr lang="en-US" sz="750" dirty="0"/>
          </a:p>
        </p:txBody>
      </p:sp>
      <p:sp>
        <p:nvSpPr>
          <p:cNvPr id="10" name="Text 8"/>
          <p:cNvSpPr/>
          <p:nvPr/>
        </p:nvSpPr>
        <p:spPr>
          <a:xfrm>
            <a:off x="1270040" y="5985867"/>
            <a:ext cx="227564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Nelson Muyodi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854" y="577334"/>
            <a:ext cx="10307717" cy="656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Small Traders Are Losing Money Every Day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4854" y="1758315"/>
            <a:ext cx="4176951" cy="692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450"/>
              </a:lnSpc>
              <a:buNone/>
            </a:pPr>
            <a:r>
              <a:rPr lang="en-US" sz="5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70%</a:t>
            </a:r>
            <a:endParaRPr lang="en-US" sz="5450" dirty="0"/>
          </a:p>
        </p:txBody>
      </p:sp>
      <p:sp>
        <p:nvSpPr>
          <p:cNvPr id="4" name="Text 2"/>
          <p:cNvSpPr/>
          <p:nvPr/>
        </p:nvSpPr>
        <p:spPr>
          <a:xfrm>
            <a:off x="1511022" y="2713434"/>
            <a:ext cx="262461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Don't Track Expenses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734854" y="3167420"/>
            <a:ext cx="4176951" cy="630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Small traders in Africa operating without financial visibility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5226725" y="1758315"/>
            <a:ext cx="4176951" cy="692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450"/>
              </a:lnSpc>
              <a:buNone/>
            </a:pPr>
            <a:r>
              <a:rPr lang="en-US" sz="5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15-25%</a:t>
            </a:r>
            <a:endParaRPr lang="en-US" sz="5450" dirty="0"/>
          </a:p>
        </p:txBody>
      </p:sp>
      <p:sp>
        <p:nvSpPr>
          <p:cNvPr id="7" name="Text 5"/>
          <p:cNvSpPr/>
          <p:nvPr/>
        </p:nvSpPr>
        <p:spPr>
          <a:xfrm>
            <a:off x="6002893" y="2713434"/>
            <a:ext cx="262461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Average Profit Loss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5226725" y="3167420"/>
            <a:ext cx="4176951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Due to poor financial tracking and visibility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9718596" y="1758315"/>
            <a:ext cx="4176951" cy="692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450"/>
              </a:lnSpc>
              <a:buNone/>
            </a:pPr>
            <a:r>
              <a:rPr lang="en-US" sz="5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0</a:t>
            </a:r>
            <a:endParaRPr lang="en-US" sz="5450" dirty="0"/>
          </a:p>
        </p:txBody>
      </p:sp>
      <p:sp>
        <p:nvSpPr>
          <p:cNvPr id="10" name="Text 8"/>
          <p:cNvSpPr/>
          <p:nvPr/>
        </p:nvSpPr>
        <p:spPr>
          <a:xfrm>
            <a:off x="10494764" y="2713434"/>
            <a:ext cx="262461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Simple Solutions</a:t>
            </a:r>
            <a:endParaRPr lang="en-US" sz="2050" dirty="0"/>
          </a:p>
        </p:txBody>
      </p:sp>
      <p:sp>
        <p:nvSpPr>
          <p:cNvPr id="11" name="Text 9"/>
          <p:cNvSpPr/>
          <p:nvPr/>
        </p:nvSpPr>
        <p:spPr>
          <a:xfrm>
            <a:off x="9718596" y="3167420"/>
            <a:ext cx="4176951" cy="630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Current apps are complex, require literacy, and cost too much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34854" y="4033599"/>
            <a:ext cx="13160693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Reality: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34854" y="4584740"/>
            <a:ext cx="13160693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📊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70% of small traders in Africa don't track their expenses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34854" y="5135880"/>
            <a:ext cx="13160693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💰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Average profit loss: 15-25% due to poor financial visibility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34854" y="5687020"/>
            <a:ext cx="13160693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📱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Barriers: Complex apps, literacy requirements, high costs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734854" y="6238161"/>
            <a:ext cx="13160693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⏰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Time constraint: Too busy serving customers to do bookkeeping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734854" y="6789301"/>
            <a:ext cx="13160693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 Impact: "I thought I was making money, but at the end of the month, I had nothing to show for it." — Mary, Nairobi Market Trader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734854" y="7340441"/>
            <a:ext cx="13160693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Core Problem: Small traders can't grow their businesses without knowing their actual profits.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9610" y="541853"/>
            <a:ext cx="7764780" cy="1231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TradeTracker AI - Financial Intelligence Made Simple</a:t>
            </a:r>
            <a:endParaRPr lang="en-US" sz="3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" y="2068711"/>
            <a:ext cx="985123" cy="15290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70246" y="2265640"/>
            <a:ext cx="2462927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Speak Your Sales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970246" y="2691646"/>
            <a:ext cx="6484144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"I sold 5 bags of rice for 2000 shillings"</a:t>
            </a:r>
            <a:endParaRPr lang="en-US" sz="1550" dirty="0"/>
          </a:p>
        </p:txBody>
      </p:sp>
      <p:sp>
        <p:nvSpPr>
          <p:cNvPr id="7" name="Text 3"/>
          <p:cNvSpPr/>
          <p:nvPr/>
        </p:nvSpPr>
        <p:spPr>
          <a:xfrm>
            <a:off x="1970246" y="3105269"/>
            <a:ext cx="6484144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Natural language processing in local context</a:t>
            </a:r>
            <a:endParaRPr lang="en-US" sz="15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3597712"/>
            <a:ext cx="985123" cy="152900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970246" y="3794641"/>
            <a:ext cx="2462927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Snap Your Receipts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1970246" y="4220647"/>
            <a:ext cx="6484144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Point camera at any receipt</a:t>
            </a:r>
            <a:endParaRPr lang="en-US" sz="1550" dirty="0"/>
          </a:p>
        </p:txBody>
      </p:sp>
      <p:sp>
        <p:nvSpPr>
          <p:cNvPr id="11" name="Text 6"/>
          <p:cNvSpPr/>
          <p:nvPr/>
        </p:nvSpPr>
        <p:spPr>
          <a:xfrm>
            <a:off x="1970246" y="4634270"/>
            <a:ext cx="6484144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extracts all transaction details instantly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" y="5126712"/>
            <a:ext cx="985123" cy="152900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70246" y="5323642"/>
            <a:ext cx="2462927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See Your Profits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970246" y="5749647"/>
            <a:ext cx="6484144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profit/loss calculations</a:t>
            </a:r>
            <a:endParaRPr lang="en-US" sz="1550" dirty="0"/>
          </a:p>
        </p:txBody>
      </p:sp>
      <p:sp>
        <p:nvSpPr>
          <p:cNvPr id="15" name="Text 9"/>
          <p:cNvSpPr/>
          <p:nvPr/>
        </p:nvSpPr>
        <p:spPr>
          <a:xfrm>
            <a:off x="1970246" y="6163270"/>
            <a:ext cx="6484144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business insights and recommendations</a:t>
            </a:r>
            <a:endParaRPr lang="en-US" sz="1550" dirty="0"/>
          </a:p>
        </p:txBody>
      </p:sp>
      <p:sp>
        <p:nvSpPr>
          <p:cNvPr id="16" name="Text 10"/>
          <p:cNvSpPr/>
          <p:nvPr/>
        </p:nvSpPr>
        <p:spPr>
          <a:xfrm>
            <a:off x="689610" y="6877288"/>
            <a:ext cx="7764780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Three Magic Words: Speak. Snap. See.</a:t>
            </a:r>
            <a:endParaRPr lang="en-US" sz="1550" dirty="0"/>
          </a:p>
        </p:txBody>
      </p:sp>
      <p:sp>
        <p:nvSpPr>
          <p:cNvPr id="17" name="Text 11"/>
          <p:cNvSpPr/>
          <p:nvPr/>
        </p:nvSpPr>
        <p:spPr>
          <a:xfrm>
            <a:off x="689610" y="7394377"/>
            <a:ext cx="7764780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Vision: Make expense tracking as simple as having a conversation.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0664" y="433626"/>
            <a:ext cx="4998006" cy="491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Voice-to-Transaction Magic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550664" y="1239917"/>
            <a:ext cx="117991" cy="576024"/>
          </a:xfrm>
          <a:prstGeom prst="roundRect">
            <a:avLst>
              <a:gd name="adj" fmla="val 560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04637" y="1239917"/>
            <a:ext cx="2281714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Click "Voice Input" button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04637" y="1580078"/>
            <a:ext cx="13175099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the voice recording process with a single tap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786646" y="1973223"/>
            <a:ext cx="117991" cy="576024"/>
          </a:xfrm>
          <a:prstGeom prst="roundRect">
            <a:avLst>
              <a:gd name="adj" fmla="val 560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140619" y="1973223"/>
            <a:ext cx="4425077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Say: "I sold 10 chickens for 5000 shillings today"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1140619" y="2313384"/>
            <a:ext cx="12939117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Speak naturally in your preferred language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1022628" y="2706529"/>
            <a:ext cx="117991" cy="576024"/>
          </a:xfrm>
          <a:prstGeom prst="roundRect">
            <a:avLst>
              <a:gd name="adj" fmla="val 560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376601" y="2706529"/>
            <a:ext cx="4229457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Watch AI process and categorize automatically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1376601" y="3046690"/>
            <a:ext cx="12703135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identifies products, quantities, and amounts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1258610" y="3439835"/>
            <a:ext cx="117991" cy="576024"/>
          </a:xfrm>
          <a:prstGeom prst="roundRect">
            <a:avLst>
              <a:gd name="adj" fmla="val 560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612583" y="3439835"/>
            <a:ext cx="4011335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Review confidence score and parsing results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1612583" y="3779996"/>
            <a:ext cx="12467153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Verify the AI understood your transaction correctly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022628" y="4173141"/>
            <a:ext cx="117991" cy="576024"/>
          </a:xfrm>
          <a:prstGeom prst="roundRect">
            <a:avLst>
              <a:gd name="adj" fmla="val 56006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376601" y="4173141"/>
            <a:ext cx="3082885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Confirm transaction with one click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1376601" y="4513302"/>
            <a:ext cx="12703135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the verified transaction to your records instantly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550664" y="5083373"/>
            <a:ext cx="13529072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Features Shown: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550664" y="5496163"/>
            <a:ext cx="13529072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Natural language understanding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550664" y="5908953"/>
            <a:ext cx="13529072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Automatic categorization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50664" y="6321743"/>
            <a:ext cx="13529072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Swahili/English support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550664" y="6734532"/>
            <a:ext cx="13529072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Confidence scoring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550664" y="7147322"/>
            <a:ext cx="13529072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Beautiful voice recording UI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550664" y="7560112"/>
            <a:ext cx="13529072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Wow Factor: From voice to verified transaction in under 10 seconds!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2088" y="403265"/>
            <a:ext cx="5236964" cy="457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AI-Powered Receipt Processing</a:t>
            </a:r>
            <a:endParaRPr lang="en-US" sz="2850" dirty="0"/>
          </a:p>
        </p:txBody>
      </p:sp>
      <p:sp>
        <p:nvSpPr>
          <p:cNvPr id="3" name="Shape 1"/>
          <p:cNvSpPr/>
          <p:nvPr/>
        </p:nvSpPr>
        <p:spPr>
          <a:xfrm>
            <a:off x="7307580" y="1153239"/>
            <a:ext cx="15240" cy="4369118"/>
          </a:xfrm>
          <a:prstGeom prst="roundRect">
            <a:avLst>
              <a:gd name="adj" fmla="val 403301"/>
            </a:avLst>
          </a:prstGeom>
          <a:solidFill>
            <a:srgbClr val="BFD3D8"/>
          </a:solidFill>
          <a:ln/>
        </p:spPr>
      </p:sp>
      <p:sp>
        <p:nvSpPr>
          <p:cNvPr id="4" name="Shape 2"/>
          <p:cNvSpPr/>
          <p:nvPr/>
        </p:nvSpPr>
        <p:spPr>
          <a:xfrm>
            <a:off x="6726853" y="1310164"/>
            <a:ext cx="438983" cy="15240"/>
          </a:xfrm>
          <a:prstGeom prst="roundRect">
            <a:avLst>
              <a:gd name="adj" fmla="val 403301"/>
            </a:avLst>
          </a:prstGeom>
          <a:solidFill>
            <a:srgbClr val="BFD3D8"/>
          </a:solidFill>
          <a:ln/>
        </p:spPr>
      </p:sp>
      <p:sp>
        <p:nvSpPr>
          <p:cNvPr id="5" name="Shape 3"/>
          <p:cNvSpPr/>
          <p:nvPr/>
        </p:nvSpPr>
        <p:spPr>
          <a:xfrm>
            <a:off x="7150596" y="1153239"/>
            <a:ext cx="329208" cy="329208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424" y="1180624"/>
            <a:ext cx="219432" cy="27432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754404" y="1203484"/>
            <a:ext cx="182915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Click "Scan Receipt"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512088" y="1519833"/>
            <a:ext cx="6071473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Launch the camera interface with a single tap</a:t>
            </a:r>
            <a:endParaRPr lang="en-US" sz="1150" dirty="0"/>
          </a:p>
        </p:txBody>
      </p:sp>
      <p:sp>
        <p:nvSpPr>
          <p:cNvPr id="9" name="Shape 6"/>
          <p:cNvSpPr/>
          <p:nvPr/>
        </p:nvSpPr>
        <p:spPr>
          <a:xfrm>
            <a:off x="7464564" y="2188131"/>
            <a:ext cx="438983" cy="15240"/>
          </a:xfrm>
          <a:prstGeom prst="roundRect">
            <a:avLst>
              <a:gd name="adj" fmla="val 403301"/>
            </a:avLst>
          </a:prstGeom>
          <a:solidFill>
            <a:srgbClr val="BFD3D8"/>
          </a:solidFill>
          <a:ln/>
        </p:spPr>
      </p:sp>
      <p:sp>
        <p:nvSpPr>
          <p:cNvPr id="10" name="Shape 7"/>
          <p:cNvSpPr/>
          <p:nvPr/>
        </p:nvSpPr>
        <p:spPr>
          <a:xfrm>
            <a:off x="7150596" y="2031206"/>
            <a:ext cx="329208" cy="329208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24" y="2058591"/>
            <a:ext cx="219432" cy="27432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046839" y="2081451"/>
            <a:ext cx="241375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Upload sample receipt photo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8046839" y="2397800"/>
            <a:ext cx="6071473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Take a photo or select from your gallery</a:t>
            </a:r>
            <a:endParaRPr lang="en-US" sz="1150" dirty="0"/>
          </a:p>
        </p:txBody>
      </p:sp>
      <p:sp>
        <p:nvSpPr>
          <p:cNvPr id="14" name="Shape 10"/>
          <p:cNvSpPr/>
          <p:nvPr/>
        </p:nvSpPr>
        <p:spPr>
          <a:xfrm>
            <a:off x="6726853" y="2944892"/>
            <a:ext cx="438983" cy="15240"/>
          </a:xfrm>
          <a:prstGeom prst="roundRect">
            <a:avLst>
              <a:gd name="adj" fmla="val 403301"/>
            </a:avLst>
          </a:prstGeom>
          <a:solidFill>
            <a:srgbClr val="BFD3D8"/>
          </a:solidFill>
          <a:ln/>
        </p:spPr>
      </p:sp>
      <p:sp>
        <p:nvSpPr>
          <p:cNvPr id="15" name="Shape 11"/>
          <p:cNvSpPr/>
          <p:nvPr/>
        </p:nvSpPr>
        <p:spPr>
          <a:xfrm>
            <a:off x="7150596" y="2787968"/>
            <a:ext cx="329208" cy="329208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24" y="2815352"/>
            <a:ext cx="219432" cy="27432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399955" y="2838212"/>
            <a:ext cx="218360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Show OCR text extraction</a:t>
            </a:r>
            <a:endParaRPr lang="en-US" sz="1400" dirty="0"/>
          </a:p>
        </p:txBody>
      </p:sp>
      <p:sp>
        <p:nvSpPr>
          <p:cNvPr id="18" name="Text 13"/>
          <p:cNvSpPr/>
          <p:nvPr/>
        </p:nvSpPr>
        <p:spPr>
          <a:xfrm>
            <a:off x="512088" y="3154561"/>
            <a:ext cx="6071473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Watch as the AI reads all text from the image</a:t>
            </a:r>
            <a:endParaRPr lang="en-US" sz="1150" dirty="0"/>
          </a:p>
        </p:txBody>
      </p:sp>
      <p:sp>
        <p:nvSpPr>
          <p:cNvPr id="19" name="Shape 14"/>
          <p:cNvSpPr/>
          <p:nvPr/>
        </p:nvSpPr>
        <p:spPr>
          <a:xfrm>
            <a:off x="7464564" y="3701653"/>
            <a:ext cx="438983" cy="15240"/>
          </a:xfrm>
          <a:prstGeom prst="roundRect">
            <a:avLst>
              <a:gd name="adj" fmla="val 403301"/>
            </a:avLst>
          </a:prstGeom>
          <a:solidFill>
            <a:srgbClr val="BFD3D8"/>
          </a:solidFill>
          <a:ln/>
        </p:spPr>
      </p:sp>
      <p:sp>
        <p:nvSpPr>
          <p:cNvPr id="20" name="Shape 15"/>
          <p:cNvSpPr/>
          <p:nvPr/>
        </p:nvSpPr>
        <p:spPr>
          <a:xfrm>
            <a:off x="7150596" y="3544729"/>
            <a:ext cx="329208" cy="329208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424" y="3572113"/>
            <a:ext cx="219432" cy="27432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046839" y="3594973"/>
            <a:ext cx="290822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Display AI-parsed transaction data</a:t>
            </a:r>
            <a:endParaRPr lang="en-US" sz="1400" dirty="0"/>
          </a:p>
        </p:txBody>
      </p:sp>
      <p:sp>
        <p:nvSpPr>
          <p:cNvPr id="23" name="Text 17"/>
          <p:cNvSpPr/>
          <p:nvPr/>
        </p:nvSpPr>
        <p:spPr>
          <a:xfrm>
            <a:off x="8046839" y="3911322"/>
            <a:ext cx="6071473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See structured data extracted from the receipt</a:t>
            </a:r>
            <a:endParaRPr lang="en-US" sz="1150" dirty="0"/>
          </a:p>
        </p:txBody>
      </p:sp>
      <p:sp>
        <p:nvSpPr>
          <p:cNvPr id="24" name="Shape 18"/>
          <p:cNvSpPr/>
          <p:nvPr/>
        </p:nvSpPr>
        <p:spPr>
          <a:xfrm>
            <a:off x="6726853" y="4458414"/>
            <a:ext cx="438983" cy="15240"/>
          </a:xfrm>
          <a:prstGeom prst="roundRect">
            <a:avLst>
              <a:gd name="adj" fmla="val 403301"/>
            </a:avLst>
          </a:prstGeom>
          <a:solidFill>
            <a:srgbClr val="BFD3D8"/>
          </a:solidFill>
          <a:ln/>
        </p:spPr>
      </p:sp>
      <p:sp>
        <p:nvSpPr>
          <p:cNvPr id="25" name="Shape 19"/>
          <p:cNvSpPr/>
          <p:nvPr/>
        </p:nvSpPr>
        <p:spPr>
          <a:xfrm>
            <a:off x="7150596" y="4301490"/>
            <a:ext cx="329208" cy="329208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424" y="4328874"/>
            <a:ext cx="219432" cy="274320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3125986" y="4351734"/>
            <a:ext cx="34575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Highlight vendor, amount, items detected</a:t>
            </a:r>
            <a:endParaRPr lang="en-US" sz="1400" dirty="0"/>
          </a:p>
        </p:txBody>
      </p:sp>
      <p:sp>
        <p:nvSpPr>
          <p:cNvPr id="28" name="Text 21"/>
          <p:cNvSpPr/>
          <p:nvPr/>
        </p:nvSpPr>
        <p:spPr>
          <a:xfrm>
            <a:off x="512088" y="4668083"/>
            <a:ext cx="6071473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Verify the extracted information is correct</a:t>
            </a:r>
            <a:endParaRPr lang="en-US" sz="1150" dirty="0"/>
          </a:p>
        </p:txBody>
      </p:sp>
      <p:sp>
        <p:nvSpPr>
          <p:cNvPr id="29" name="Text 22"/>
          <p:cNvSpPr/>
          <p:nvPr/>
        </p:nvSpPr>
        <p:spPr>
          <a:xfrm>
            <a:off x="512088" y="5686901"/>
            <a:ext cx="13606224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Technical Magic:</a:t>
            </a:r>
            <a:endParaRPr lang="en-US" sz="1150" dirty="0"/>
          </a:p>
        </p:txBody>
      </p:sp>
      <p:sp>
        <p:nvSpPr>
          <p:cNvPr id="30" name="Text 23"/>
          <p:cNvSpPr/>
          <p:nvPr/>
        </p:nvSpPr>
        <p:spPr>
          <a:xfrm>
            <a:off x="512088" y="6070878"/>
            <a:ext cx="13606224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🔍</a:t>
            </a:r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Google Vision API - Professional OCR</a:t>
            </a:r>
            <a:endParaRPr lang="en-US" sz="1150" dirty="0"/>
          </a:p>
        </p:txBody>
      </p:sp>
      <p:sp>
        <p:nvSpPr>
          <p:cNvPr id="31" name="Text 24"/>
          <p:cNvSpPr/>
          <p:nvPr/>
        </p:nvSpPr>
        <p:spPr>
          <a:xfrm>
            <a:off x="512088" y="6454854"/>
            <a:ext cx="13606224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🤖</a:t>
            </a:r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OpenAI GPT-3.5 - Intelligent parsing</a:t>
            </a:r>
            <a:endParaRPr lang="en-US" sz="1150" dirty="0"/>
          </a:p>
        </p:txBody>
      </p:sp>
      <p:sp>
        <p:nvSpPr>
          <p:cNvPr id="32" name="Text 25"/>
          <p:cNvSpPr/>
          <p:nvPr/>
        </p:nvSpPr>
        <p:spPr>
          <a:xfrm>
            <a:off x="512088" y="6838831"/>
            <a:ext cx="13606224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🎯</a:t>
            </a:r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Smart Categorization - Context-aware classification</a:t>
            </a:r>
            <a:endParaRPr lang="en-US" sz="1150" dirty="0"/>
          </a:p>
        </p:txBody>
      </p:sp>
      <p:sp>
        <p:nvSpPr>
          <p:cNvPr id="33" name="Text 26"/>
          <p:cNvSpPr/>
          <p:nvPr/>
        </p:nvSpPr>
        <p:spPr>
          <a:xfrm>
            <a:off x="512088" y="7222808"/>
            <a:ext cx="13606224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💾</a:t>
            </a:r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Instant Integration - One-click to add transaction</a:t>
            </a:r>
            <a:endParaRPr lang="en-US" sz="1150" dirty="0"/>
          </a:p>
        </p:txBody>
      </p:sp>
      <p:sp>
        <p:nvSpPr>
          <p:cNvPr id="34" name="Text 27"/>
          <p:cNvSpPr/>
          <p:nvPr/>
        </p:nvSpPr>
        <p:spPr>
          <a:xfrm>
            <a:off x="512088" y="7606784"/>
            <a:ext cx="13606224" cy="219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Eliminate manual data entry completely!</a:t>
            </a:r>
            <a:endParaRPr lang="en-US"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725686"/>
            <a:ext cx="9615964" cy="648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Business Intelligence That Actually Helps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19" y="1919168"/>
            <a:ext cx="6335435" cy="43347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76066" y="1893213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Demo Navigation: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576066" y="2425184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Navigate to Analytics page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76066" y="2809280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 period filtering (Last 30 days)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76066" y="3193375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 key metrics cards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576066" y="3577471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4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trend charts and category breakdown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576066" y="3961567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5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 business insight recommendations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576066" y="4480560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Intelligence Features: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7576066" y="5012531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Trend Analysis - Revenue, expenses, profit over time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7576066" y="5510808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🎯</a:t>
            </a:r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Smart Insights - "Your transport costs increased 25% this week"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7576066" y="6009084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📋</a:t>
            </a:r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Category Breakdown - Visual expense analysis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7576066" y="6507361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📤</a:t>
            </a:r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Export Ready - CSV reports for accountants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7576066" y="7005638"/>
            <a:ext cx="633543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Business Value: Turn data into actionable business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8508" y="352425"/>
            <a:ext cx="5275064" cy="400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AI-First Architecture for Real Impact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3117533" y="1928098"/>
            <a:ext cx="1602105" cy="200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Voice Input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448508" y="2205157"/>
            <a:ext cx="4271129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Pattern Matching (Free) + OpenAI (Premium)</a:t>
            </a:r>
            <a:endParaRPr lang="en-US" sz="10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1804" y="1009174"/>
            <a:ext cx="4806672" cy="4806672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93" y="1916251"/>
            <a:ext cx="191691" cy="23967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10643" y="1928098"/>
            <a:ext cx="1602105" cy="200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Receipt Photo</a:t>
            </a:r>
            <a:endParaRPr lang="en-US" sz="1250" dirty="0"/>
          </a:p>
        </p:txBody>
      </p:sp>
      <p:sp>
        <p:nvSpPr>
          <p:cNvPr id="8" name="Text 4"/>
          <p:cNvSpPr/>
          <p:nvPr/>
        </p:nvSpPr>
        <p:spPr>
          <a:xfrm>
            <a:off x="9910643" y="2205157"/>
            <a:ext cx="4271248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Vision OCR + GPT-3.5 Parsing</a:t>
            </a:r>
            <a:endParaRPr lang="en-US" sz="10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04" y="1009174"/>
            <a:ext cx="4806672" cy="4806672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539" y="2325231"/>
            <a:ext cx="191691" cy="23967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0643" y="4427458"/>
            <a:ext cx="1602105" cy="200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Transaction Data</a:t>
            </a:r>
            <a:endParaRPr lang="en-US" sz="1250" dirty="0"/>
          </a:p>
        </p:txBody>
      </p:sp>
      <p:sp>
        <p:nvSpPr>
          <p:cNvPr id="12" name="Text 6"/>
          <p:cNvSpPr/>
          <p:nvPr/>
        </p:nvSpPr>
        <p:spPr>
          <a:xfrm>
            <a:off x="9910643" y="4704517"/>
            <a:ext cx="4271248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Analytics + Business Insights</a:t>
            </a:r>
            <a:endParaRPr lang="en-US" sz="10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804" y="1009174"/>
            <a:ext cx="4806672" cy="4806672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559" y="4668976"/>
            <a:ext cx="191691" cy="239673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3117533" y="4427458"/>
            <a:ext cx="1602105" cy="200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Mobile-First</a:t>
            </a:r>
            <a:endParaRPr lang="en-US" sz="1250" dirty="0"/>
          </a:p>
        </p:txBody>
      </p:sp>
      <p:sp>
        <p:nvSpPr>
          <p:cNvPr id="16" name="Text 8"/>
          <p:cNvSpPr/>
          <p:nvPr/>
        </p:nvSpPr>
        <p:spPr>
          <a:xfrm>
            <a:off x="448508" y="4704517"/>
            <a:ext cx="4271129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Perfect for market traders</a:t>
            </a:r>
            <a:endParaRPr lang="en-US" sz="10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1804" y="1009174"/>
            <a:ext cx="4806672" cy="4806672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814" y="4259997"/>
            <a:ext cx="191691" cy="239673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448508" y="5960031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Smart Design Decisions:</a:t>
            </a:r>
            <a:endParaRPr lang="en-US" sz="1000" dirty="0"/>
          </a:p>
        </p:txBody>
      </p:sp>
      <p:sp>
        <p:nvSpPr>
          <p:cNvPr id="20" name="Text 10"/>
          <p:cNvSpPr/>
          <p:nvPr/>
        </p:nvSpPr>
        <p:spPr>
          <a:xfrm>
            <a:off x="448508" y="6296501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🆓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Free Tier Available - Pattern matching works offline</a:t>
            </a:r>
            <a:endParaRPr lang="en-US" sz="1000" dirty="0"/>
          </a:p>
        </p:txBody>
      </p:sp>
      <p:sp>
        <p:nvSpPr>
          <p:cNvPr id="21" name="Text 11"/>
          <p:cNvSpPr/>
          <p:nvPr/>
        </p:nvSpPr>
        <p:spPr>
          <a:xfrm>
            <a:off x="448508" y="6632972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💎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Premium Enhancement - AI for complex scenarios</a:t>
            </a:r>
            <a:endParaRPr lang="en-US" sz="1000" dirty="0"/>
          </a:p>
        </p:txBody>
      </p:sp>
      <p:sp>
        <p:nvSpPr>
          <p:cNvPr id="22" name="Text 12"/>
          <p:cNvSpPr/>
          <p:nvPr/>
        </p:nvSpPr>
        <p:spPr>
          <a:xfrm>
            <a:off x="448508" y="6969443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⚡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Real-time Updates - Supabase for instant sync</a:t>
            </a:r>
            <a:endParaRPr lang="en-US" sz="1000" dirty="0"/>
          </a:p>
        </p:txBody>
      </p:sp>
      <p:sp>
        <p:nvSpPr>
          <p:cNvPr id="23" name="Text 13"/>
          <p:cNvSpPr/>
          <p:nvPr/>
        </p:nvSpPr>
        <p:spPr>
          <a:xfrm>
            <a:off x="448508" y="7305913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📱</a:t>
            </a:r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Mobile-First - Perfect for market traders</a:t>
            </a:r>
            <a:endParaRPr lang="en-US" sz="1000" dirty="0"/>
          </a:p>
        </p:txBody>
      </p:sp>
      <p:sp>
        <p:nvSpPr>
          <p:cNvPr id="24" name="Text 14"/>
          <p:cNvSpPr/>
          <p:nvPr/>
        </p:nvSpPr>
        <p:spPr>
          <a:xfrm>
            <a:off x="448508" y="7642384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 Stack:</a:t>
            </a:r>
            <a:endParaRPr lang="en-US" sz="1000" dirty="0"/>
          </a:p>
        </p:txBody>
      </p:sp>
      <p:sp>
        <p:nvSpPr>
          <p:cNvPr id="25" name="Text 15"/>
          <p:cNvSpPr/>
          <p:nvPr/>
        </p:nvSpPr>
        <p:spPr>
          <a:xfrm>
            <a:off x="448508" y="7978854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Frontend: React + Tailwind CSS</a:t>
            </a:r>
            <a:endParaRPr lang="en-US" sz="1000" dirty="0"/>
          </a:p>
        </p:txBody>
      </p:sp>
      <p:sp>
        <p:nvSpPr>
          <p:cNvPr id="26" name="Text 16"/>
          <p:cNvSpPr/>
          <p:nvPr/>
        </p:nvSpPr>
        <p:spPr>
          <a:xfrm>
            <a:off x="448508" y="8315325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Backend: Supabase (PostgreSQL + Auth)</a:t>
            </a:r>
            <a:endParaRPr lang="en-US" sz="1000" dirty="0"/>
          </a:p>
        </p:txBody>
      </p:sp>
      <p:sp>
        <p:nvSpPr>
          <p:cNvPr id="27" name="Text 17"/>
          <p:cNvSpPr/>
          <p:nvPr/>
        </p:nvSpPr>
        <p:spPr>
          <a:xfrm>
            <a:off x="448508" y="8651796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AI Services: OpenAI + Google Vision</a:t>
            </a:r>
            <a:endParaRPr lang="en-US" sz="1000" dirty="0"/>
          </a:p>
        </p:txBody>
      </p:sp>
      <p:sp>
        <p:nvSpPr>
          <p:cNvPr id="28" name="Text 18"/>
          <p:cNvSpPr/>
          <p:nvPr/>
        </p:nvSpPr>
        <p:spPr>
          <a:xfrm>
            <a:off x="448508" y="8988266"/>
            <a:ext cx="13733383" cy="192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Deployment: Vercel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9947" y="416362"/>
            <a:ext cx="4297204" cy="473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00"/>
              </a:lnSpc>
              <a:buNone/>
            </a:pPr>
            <a:r>
              <a:rPr lang="en-US" sz="29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Massive Impact Potential</a:t>
            </a:r>
            <a:endParaRPr lang="en-US" sz="2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2969" y="1192411"/>
            <a:ext cx="2239089" cy="8572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953" y="1593771"/>
            <a:ext cx="212884" cy="26610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93387" y="1343739"/>
            <a:ext cx="1892975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Revenue Potential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5193387" y="1671161"/>
            <a:ext cx="2424589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$50M ARR at 1% market penetration</a:t>
            </a:r>
            <a:endParaRPr lang="en-US" sz="1150" dirty="0"/>
          </a:p>
        </p:txBody>
      </p:sp>
      <p:sp>
        <p:nvSpPr>
          <p:cNvPr id="7" name="Shape 3"/>
          <p:cNvSpPr/>
          <p:nvPr/>
        </p:nvSpPr>
        <p:spPr>
          <a:xfrm>
            <a:off x="5079802" y="2064663"/>
            <a:ext cx="8982908" cy="7620"/>
          </a:xfrm>
          <a:prstGeom prst="roundRect">
            <a:avLst>
              <a:gd name="adj" fmla="val 834739"/>
            </a:avLst>
          </a:prstGeom>
          <a:solidFill>
            <a:srgbClr val="BFD3D8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425" y="2087404"/>
            <a:ext cx="4478179" cy="857250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953" y="2382917"/>
            <a:ext cx="212884" cy="2661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312932" y="2238732"/>
            <a:ext cx="1892975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Business Model</a:t>
            </a:r>
            <a:endParaRPr lang="en-US" sz="1450" dirty="0"/>
          </a:p>
        </p:txBody>
      </p:sp>
      <p:sp>
        <p:nvSpPr>
          <p:cNvPr id="11" name="Text 5"/>
          <p:cNvSpPr/>
          <p:nvPr/>
        </p:nvSpPr>
        <p:spPr>
          <a:xfrm>
            <a:off x="6312932" y="2566154"/>
            <a:ext cx="3343275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Freemium with premium AI features ($2-5/month)</a:t>
            </a:r>
            <a:endParaRPr lang="en-US" sz="1150" dirty="0"/>
          </a:p>
        </p:txBody>
      </p:sp>
      <p:sp>
        <p:nvSpPr>
          <p:cNvPr id="12" name="Shape 6"/>
          <p:cNvSpPr/>
          <p:nvPr/>
        </p:nvSpPr>
        <p:spPr>
          <a:xfrm>
            <a:off x="6199346" y="2959656"/>
            <a:ext cx="7863364" cy="7620"/>
          </a:xfrm>
          <a:prstGeom prst="roundRect">
            <a:avLst>
              <a:gd name="adj" fmla="val 834739"/>
            </a:avLst>
          </a:prstGeom>
          <a:solidFill>
            <a:srgbClr val="BFD3D8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61" y="2982397"/>
            <a:ext cx="6717387" cy="85725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953" y="3277910"/>
            <a:ext cx="212884" cy="2661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32477" y="3133725"/>
            <a:ext cx="1892975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Target Market</a:t>
            </a:r>
            <a:endParaRPr lang="en-US" sz="1450" dirty="0"/>
          </a:p>
        </p:txBody>
      </p:sp>
      <p:sp>
        <p:nvSpPr>
          <p:cNvPr id="16" name="Text 8"/>
          <p:cNvSpPr/>
          <p:nvPr/>
        </p:nvSpPr>
        <p:spPr>
          <a:xfrm>
            <a:off x="7432477" y="3461147"/>
            <a:ext cx="2319933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200M+ small traders across Africa</a:t>
            </a:r>
            <a:endParaRPr lang="en-US" sz="1150" dirty="0"/>
          </a:p>
        </p:txBody>
      </p:sp>
      <p:sp>
        <p:nvSpPr>
          <p:cNvPr id="17" name="Text 9"/>
          <p:cNvSpPr/>
          <p:nvPr/>
        </p:nvSpPr>
        <p:spPr>
          <a:xfrm>
            <a:off x="529947" y="4009906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Target Market:</a:t>
            </a:r>
            <a:endParaRPr lang="en-US" sz="1150" dirty="0"/>
          </a:p>
        </p:txBody>
      </p:sp>
      <p:sp>
        <p:nvSpPr>
          <p:cNvPr id="18" name="Text 10"/>
          <p:cNvSpPr/>
          <p:nvPr/>
        </p:nvSpPr>
        <p:spPr>
          <a:xfrm>
            <a:off x="529947" y="4407337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🏪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200M+ small traders across Africa</a:t>
            </a:r>
            <a:endParaRPr lang="en-US" sz="1150" dirty="0"/>
          </a:p>
        </p:txBody>
      </p:sp>
      <p:sp>
        <p:nvSpPr>
          <p:cNvPr id="19" name="Text 11"/>
          <p:cNvSpPr/>
          <p:nvPr/>
        </p:nvSpPr>
        <p:spPr>
          <a:xfrm>
            <a:off x="529947" y="4804767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💰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$180B informal economy needing financial tools</a:t>
            </a:r>
            <a:endParaRPr lang="en-US" sz="1150" dirty="0"/>
          </a:p>
        </p:txBody>
      </p:sp>
      <p:sp>
        <p:nvSpPr>
          <p:cNvPr id="20" name="Text 12"/>
          <p:cNvSpPr/>
          <p:nvPr/>
        </p:nvSpPr>
        <p:spPr>
          <a:xfrm>
            <a:off x="529947" y="5202198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📱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85% smartphone penetration - ready for mobile solutions</a:t>
            </a:r>
            <a:endParaRPr lang="en-US" sz="1150" dirty="0"/>
          </a:p>
        </p:txBody>
      </p:sp>
      <p:sp>
        <p:nvSpPr>
          <p:cNvPr id="21" name="Text 13"/>
          <p:cNvSpPr/>
          <p:nvPr/>
        </p:nvSpPr>
        <p:spPr>
          <a:xfrm>
            <a:off x="529947" y="5599628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🚀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0.1% current digital adoption - huge opportunity</a:t>
            </a:r>
            <a:endParaRPr lang="en-US" sz="1150" dirty="0"/>
          </a:p>
        </p:txBody>
      </p:sp>
      <p:sp>
        <p:nvSpPr>
          <p:cNvPr id="22" name="Text 14"/>
          <p:cNvSpPr/>
          <p:nvPr/>
        </p:nvSpPr>
        <p:spPr>
          <a:xfrm>
            <a:off x="529947" y="5997059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Business Model:</a:t>
            </a:r>
            <a:endParaRPr lang="en-US" sz="1150" dirty="0"/>
          </a:p>
        </p:txBody>
      </p:sp>
      <p:sp>
        <p:nvSpPr>
          <p:cNvPr id="23" name="Text 15"/>
          <p:cNvSpPr/>
          <p:nvPr/>
        </p:nvSpPr>
        <p:spPr>
          <a:xfrm>
            <a:off x="529947" y="6394490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🆓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Freemium - Basic tracking free forever</a:t>
            </a:r>
            <a:endParaRPr lang="en-US" sz="1150" dirty="0"/>
          </a:p>
        </p:txBody>
      </p:sp>
      <p:sp>
        <p:nvSpPr>
          <p:cNvPr id="24" name="Text 16"/>
          <p:cNvSpPr/>
          <p:nvPr/>
        </p:nvSpPr>
        <p:spPr>
          <a:xfrm>
            <a:off x="529947" y="6791920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💎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Premium ($2-5/month) - AI features, advanced analytics</a:t>
            </a:r>
            <a:endParaRPr lang="en-US" sz="1150" dirty="0"/>
          </a:p>
        </p:txBody>
      </p:sp>
      <p:sp>
        <p:nvSpPr>
          <p:cNvPr id="25" name="Text 17"/>
          <p:cNvSpPr/>
          <p:nvPr/>
        </p:nvSpPr>
        <p:spPr>
          <a:xfrm>
            <a:off x="529947" y="7189351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🏢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Enterprise - Multi-location, team management</a:t>
            </a:r>
            <a:endParaRPr lang="en-US" sz="1150" dirty="0"/>
          </a:p>
        </p:txBody>
      </p:sp>
      <p:sp>
        <p:nvSpPr>
          <p:cNvPr id="26" name="Text 18"/>
          <p:cNvSpPr/>
          <p:nvPr/>
        </p:nvSpPr>
        <p:spPr>
          <a:xfrm>
            <a:off x="529947" y="7586782"/>
            <a:ext cx="13570506" cy="22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🤝</a:t>
            </a:r>
            <a:pPr algn="l" indent="0" marL="0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Partnerships - Mobile money, microfinance integration</a:t>
            </a:r>
            <a:endParaRPr lang="en-US" sz="1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6640" y="578763"/>
            <a:ext cx="6448425" cy="657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Built to Scale Across Africa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36640" y="1657469"/>
            <a:ext cx="2192774" cy="1191577"/>
          </a:xfrm>
          <a:prstGeom prst="roundRect">
            <a:avLst>
              <a:gd name="adj" fmla="val 742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973" y="2068235"/>
            <a:ext cx="295989" cy="36992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39797" y="1867853"/>
            <a:ext cx="3020378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Phase 1: Kenya (Current)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3139797" y="2322909"/>
            <a:ext cx="508551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Nairobi market traders, English + Swahili, KES currency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3034546" y="2839522"/>
            <a:ext cx="10754082" cy="11430"/>
          </a:xfrm>
          <a:prstGeom prst="roundRect">
            <a:avLst>
              <a:gd name="adj" fmla="val 773483"/>
            </a:avLst>
          </a:prstGeom>
          <a:solidFill>
            <a:srgbClr val="BFD3D8"/>
          </a:solidFill>
          <a:ln/>
        </p:spPr>
      </p:sp>
      <p:sp>
        <p:nvSpPr>
          <p:cNvPr id="8" name="Shape 5"/>
          <p:cNvSpPr/>
          <p:nvPr/>
        </p:nvSpPr>
        <p:spPr>
          <a:xfrm>
            <a:off x="736640" y="2954179"/>
            <a:ext cx="4385667" cy="1191577"/>
          </a:xfrm>
          <a:prstGeom prst="roundRect">
            <a:avLst>
              <a:gd name="adj" fmla="val 742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19" y="3364944"/>
            <a:ext cx="295989" cy="36992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32690" y="3164562"/>
            <a:ext cx="3834170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Phase 2: East Africa (6 months)</a:t>
            </a:r>
            <a:endParaRPr lang="en-US" sz="2050" dirty="0"/>
          </a:p>
        </p:txBody>
      </p:sp>
      <p:sp>
        <p:nvSpPr>
          <p:cNvPr id="11" name="Text 7"/>
          <p:cNvSpPr/>
          <p:nvPr/>
        </p:nvSpPr>
        <p:spPr>
          <a:xfrm>
            <a:off x="5332690" y="3619619"/>
            <a:ext cx="6276023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Uganda, Tanzania, Rwanda, local languages, regional mobile money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5227439" y="4136231"/>
            <a:ext cx="8561189" cy="11430"/>
          </a:xfrm>
          <a:prstGeom prst="roundRect">
            <a:avLst>
              <a:gd name="adj" fmla="val 773483"/>
            </a:avLst>
          </a:prstGeom>
          <a:solidFill>
            <a:srgbClr val="BFD3D8"/>
          </a:solidFill>
          <a:ln/>
        </p:spPr>
      </p:sp>
      <p:sp>
        <p:nvSpPr>
          <p:cNvPr id="13" name="Shape 9"/>
          <p:cNvSpPr/>
          <p:nvPr/>
        </p:nvSpPr>
        <p:spPr>
          <a:xfrm>
            <a:off x="736640" y="4250888"/>
            <a:ext cx="6578560" cy="1191577"/>
          </a:xfrm>
          <a:prstGeom prst="roundRect">
            <a:avLst>
              <a:gd name="adj" fmla="val 742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66" y="4661654"/>
            <a:ext cx="295989" cy="369927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25583" y="4461272"/>
            <a:ext cx="4078248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Phase 3: Continental (12 months)</a:t>
            </a:r>
            <a:endParaRPr lang="en-US" sz="2050" dirty="0"/>
          </a:p>
        </p:txBody>
      </p:sp>
      <p:sp>
        <p:nvSpPr>
          <p:cNvPr id="16" name="Text 11"/>
          <p:cNvSpPr/>
          <p:nvPr/>
        </p:nvSpPr>
        <p:spPr>
          <a:xfrm>
            <a:off x="7525583" y="4916329"/>
            <a:ext cx="597681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20+ African countries, multi-currency, microfinance partnerships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736640" y="5679162"/>
            <a:ext cx="13157121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Technical Scalability:</a:t>
            </a:r>
            <a:endParaRPr lang="en-US" sz="1650" dirty="0"/>
          </a:p>
        </p:txBody>
      </p:sp>
      <p:sp>
        <p:nvSpPr>
          <p:cNvPr id="18" name="Text 13"/>
          <p:cNvSpPr/>
          <p:nvPr/>
        </p:nvSpPr>
        <p:spPr>
          <a:xfrm>
            <a:off x="736640" y="6231612"/>
            <a:ext cx="13157121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☁️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Cloud-native - Auto-scaling infrastructure</a:t>
            </a:r>
            <a:endParaRPr lang="en-US" sz="1650" dirty="0"/>
          </a:p>
        </p:txBody>
      </p:sp>
      <p:sp>
        <p:nvSpPr>
          <p:cNvPr id="19" name="Text 14"/>
          <p:cNvSpPr/>
          <p:nvPr/>
        </p:nvSpPr>
        <p:spPr>
          <a:xfrm>
            <a:off x="736640" y="6784062"/>
            <a:ext cx="13157121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🔄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Multi-tenant - Millions of users per instance</a:t>
            </a:r>
            <a:endParaRPr lang="en-US" sz="1650" dirty="0"/>
          </a:p>
        </p:txBody>
      </p:sp>
      <p:sp>
        <p:nvSpPr>
          <p:cNvPr id="20" name="Text 15"/>
          <p:cNvSpPr/>
          <p:nvPr/>
        </p:nvSpPr>
        <p:spPr>
          <a:xfrm>
            <a:off x="736640" y="7336512"/>
            <a:ext cx="13157121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🌐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API-first - Easy integrations and partnerships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2025-05-28T15:47:45Z</dcterms:created>
  <dcterms:modified xsi:type="dcterms:W3CDTF">2025-05-28T15:47:45Z</dcterms:modified>
</cp:coreProperties>
</file>