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77" r:id="rId8"/>
    <p:sldId id="280" r:id="rId9"/>
    <p:sldId id="281" r:id="rId10"/>
    <p:sldId id="270" r:id="rId11"/>
    <p:sldId id="278" r:id="rId12"/>
    <p:sldId id="271" r:id="rId13"/>
    <p:sldId id="284" r:id="rId14"/>
    <p:sldId id="283" r:id="rId15"/>
    <p:sldId id="285" r:id="rId16"/>
    <p:sldId id="275" r:id="rId17"/>
    <p:sldId id="286" r:id="rId18"/>
    <p:sldId id="287" r:id="rId19"/>
    <p:sldId id="273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1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54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3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9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4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07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60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85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lann/1503044105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lann/1503044105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A061-69C4-13D7-25CC-AB550BD38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Property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A081C-F618-270C-1A10-7D8B1C7D5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SCTP Capstone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5E4037-C76E-F49C-B339-4EC8E1E96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12" b="23783"/>
          <a:stretch/>
        </p:blipFill>
        <p:spPr>
          <a:xfrm>
            <a:off x="0" y="-16997"/>
            <a:ext cx="12192000" cy="47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585216"/>
            <a:ext cx="9996175" cy="1499616"/>
          </a:xfrm>
        </p:spPr>
        <p:txBody>
          <a:bodyPr>
            <a:normAutofit/>
          </a:bodyPr>
          <a:lstStyle/>
          <a:p>
            <a:r>
              <a:rPr lang="en-SG" dirty="0"/>
              <a:t>What is the property type breakdown in SG?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9C365-F98C-B0DC-3319-4CD9E0C5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5" y="2559133"/>
            <a:ext cx="4110645" cy="219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39CC9-F736-5633-B645-AF812CA9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5" y="1930451"/>
            <a:ext cx="4540483" cy="62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ED363-DDEB-E1F3-FD9D-2C071D04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26" y="1930451"/>
            <a:ext cx="5950256" cy="806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2137B-AF2C-A4CB-86F8-64354F5E9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726" y="2736942"/>
            <a:ext cx="4242018" cy="280684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554AC8-2588-AD03-DFC8-34D151284681}"/>
              </a:ext>
            </a:extLst>
          </p:cNvPr>
          <p:cNvSpPr/>
          <p:nvPr/>
        </p:nvSpPr>
        <p:spPr>
          <a:xfrm>
            <a:off x="514348" y="4931228"/>
            <a:ext cx="4799861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There may not be much difference (around 5%) in overall count of HDB and Condos but Condos are very popular in recent years, a very steep increase to compensate its non-existent or low transactions to come 2</a:t>
            </a:r>
            <a:r>
              <a:rPr lang="en-SG" baseline="30000" dirty="0"/>
              <a:t>nd</a:t>
            </a:r>
            <a:r>
              <a:rPr lang="en-SG" dirty="0"/>
              <a:t> in rank.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B50DD-2B21-A9A0-4A32-191500FEFDFF}"/>
              </a:ext>
            </a:extLst>
          </p:cNvPr>
          <p:cNvSpPr txBox="1"/>
          <p:nvPr/>
        </p:nvSpPr>
        <p:spPr>
          <a:xfrm>
            <a:off x="5612971" y="5872730"/>
            <a:ext cx="5407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Pandemic? Downgrading to save cost? Upgrading due to higher affluence? Renting out for extra income?</a:t>
            </a:r>
          </a:p>
        </p:txBody>
      </p:sp>
    </p:spTree>
    <p:extLst>
      <p:ext uri="{BB962C8B-B14F-4D97-AF65-F5344CB8AC3E}">
        <p14:creationId xmlns:p14="http://schemas.microsoft.com/office/powerpoint/2010/main" val="121540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is the transaction type breakdown based on the representing party?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51E94-3AAC-F9D4-7D96-EBAF5045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04216"/>
            <a:ext cx="3372023" cy="283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F3260-6762-7F60-9C92-69B400C1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448984"/>
            <a:ext cx="3841947" cy="8255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064884-3378-2C3C-F9A2-8DD5A7DACD6D}"/>
              </a:ext>
            </a:extLst>
          </p:cNvPr>
          <p:cNvSpPr/>
          <p:nvPr/>
        </p:nvSpPr>
        <p:spPr>
          <a:xfrm>
            <a:off x="5193226" y="5504213"/>
            <a:ext cx="6296151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High count for resale flats (both buyer and seller) as well as whole rental (higher possibility of it being from condos?)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CE176-89A4-33D7-3582-DC6BF08A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37" y="2448984"/>
            <a:ext cx="4242018" cy="28068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C87BC-BC98-7BA3-B8BF-178B48FD6370}"/>
              </a:ext>
            </a:extLst>
          </p:cNvPr>
          <p:cNvCxnSpPr>
            <a:cxnSpLocks/>
          </p:cNvCxnSpPr>
          <p:nvPr/>
        </p:nvCxnSpPr>
        <p:spPr>
          <a:xfrm flipH="1">
            <a:off x="4459184" y="3839394"/>
            <a:ext cx="504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3475A-34DF-1762-64B5-3377175EEE80}"/>
              </a:ext>
            </a:extLst>
          </p:cNvPr>
          <p:cNvCxnSpPr>
            <a:cxnSpLocks/>
          </p:cNvCxnSpPr>
          <p:nvPr/>
        </p:nvCxnSpPr>
        <p:spPr>
          <a:xfrm flipH="1">
            <a:off x="4459183" y="4526183"/>
            <a:ext cx="504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84067-1044-19CA-43E3-119157BA8BA0}"/>
              </a:ext>
            </a:extLst>
          </p:cNvPr>
          <p:cNvCxnSpPr>
            <a:cxnSpLocks/>
          </p:cNvCxnSpPr>
          <p:nvPr/>
        </p:nvCxnSpPr>
        <p:spPr>
          <a:xfrm flipH="1">
            <a:off x="4442359" y="5036822"/>
            <a:ext cx="504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5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are the top 10 most popular</a:t>
            </a:r>
            <a:br>
              <a:rPr lang="en-SG" dirty="0"/>
            </a:br>
            <a:r>
              <a:rPr lang="en-SG" dirty="0"/>
              <a:t>towns or districts in Singapore?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EF3A3-0F27-A4CB-B5A8-EC9C1007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07258"/>
            <a:ext cx="4604776" cy="982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AAE986-361C-7FB1-1AD0-CD2208C4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90214"/>
            <a:ext cx="4941178" cy="26825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D5D0D5-844A-E841-3913-98D729D1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0" y="1874932"/>
            <a:ext cx="5033355" cy="29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180ED1-29D6-6A01-538F-2EBBB7321D1B}"/>
              </a:ext>
            </a:extLst>
          </p:cNvPr>
          <p:cNvSpPr txBox="1"/>
          <p:nvPr/>
        </p:nvSpPr>
        <p:spPr>
          <a:xfrm>
            <a:off x="6596740" y="4874811"/>
            <a:ext cx="47159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Source from https://www.redbrick.sg/blog/singapore-districts-and-regions/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FFE580-6CB4-46FF-C4EA-989BF06FDE33}"/>
              </a:ext>
            </a:extLst>
          </p:cNvPr>
          <p:cNvSpPr/>
          <p:nvPr/>
        </p:nvSpPr>
        <p:spPr>
          <a:xfrm>
            <a:off x="6860074" y="5471009"/>
            <a:ext cx="4898572" cy="100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Condos top the chart, probably because there’s a dominance of that specific type in those areas that happen to be in affluent central region.</a:t>
            </a:r>
          </a:p>
        </p:txBody>
      </p:sp>
    </p:spTree>
    <p:extLst>
      <p:ext uri="{BB962C8B-B14F-4D97-AF65-F5344CB8AC3E}">
        <p14:creationId xmlns:p14="http://schemas.microsoft.com/office/powerpoint/2010/main" val="368160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1865-9159-8710-FA7F-A699F763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are the top 5 most popular</a:t>
            </a:r>
            <a:br>
              <a:rPr lang="en-SG" dirty="0"/>
            </a:br>
            <a:r>
              <a:rPr lang="en-SG" dirty="0"/>
              <a:t>property agencies?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7EFD7-8015-8F21-A36C-269015B13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Terms of Manpower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C4821-FD4A-7D32-A314-B1F91EE3E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9300" y="2179636"/>
            <a:ext cx="4754880" cy="822960"/>
          </a:xfrm>
        </p:spPr>
        <p:txBody>
          <a:bodyPr/>
          <a:lstStyle/>
          <a:p>
            <a:r>
              <a:rPr lang="en-SG" dirty="0"/>
              <a:t>In Terms of Property Transactions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A1B4B-D448-31C9-BDCA-37B935E30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42"/>
          <a:stretch/>
        </p:blipFill>
        <p:spPr>
          <a:xfrm>
            <a:off x="1024128" y="4281794"/>
            <a:ext cx="3397425" cy="1625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11E75-C673-C00F-3EC8-F3751E7B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00" y="4300844"/>
            <a:ext cx="3124361" cy="1625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9A3EB-927F-8E9F-C4BB-31A6AD79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300" y="3067568"/>
            <a:ext cx="2368672" cy="97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874A7-8AF3-7133-5D8A-48ACFAA1F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3067568"/>
            <a:ext cx="3441877" cy="9588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3035A6-3FFB-6AFA-9C30-23B781B3B513}"/>
              </a:ext>
            </a:extLst>
          </p:cNvPr>
          <p:cNvSpPr/>
          <p:nvPr/>
        </p:nvSpPr>
        <p:spPr>
          <a:xfrm>
            <a:off x="1472540" y="3274617"/>
            <a:ext cx="623455" cy="21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C3EF3-87B5-BDA8-EA04-991CEF5F7FA9}"/>
              </a:ext>
            </a:extLst>
          </p:cNvPr>
          <p:cNvSpPr/>
          <p:nvPr/>
        </p:nvSpPr>
        <p:spPr>
          <a:xfrm>
            <a:off x="5626921" y="3270262"/>
            <a:ext cx="1569522" cy="224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F6D20A-D498-3FD2-F8E2-BEEBD7CEED9E}"/>
              </a:ext>
            </a:extLst>
          </p:cNvPr>
          <p:cNvSpPr/>
          <p:nvPr/>
        </p:nvSpPr>
        <p:spPr>
          <a:xfrm>
            <a:off x="8838888" y="3270262"/>
            <a:ext cx="3124361" cy="324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Quantity = Quality?</a:t>
            </a:r>
            <a:br>
              <a:rPr lang="en-SG" dirty="0"/>
            </a:br>
            <a:r>
              <a:rPr lang="en-SG" sz="1050" dirty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en-SG" dirty="0" err="1"/>
              <a:t>Propnex</a:t>
            </a:r>
            <a:r>
              <a:rPr lang="en-SG" dirty="0"/>
              <a:t> has the most number of agents which reflects their high number of transactions. On average, each agent closes 23 transactions.</a:t>
            </a:r>
          </a:p>
          <a:p>
            <a:pPr algn="ctr"/>
            <a:r>
              <a:rPr lang="en-SG" sz="1100" dirty="0">
                <a:solidFill>
                  <a:srgbClr val="00B0F0"/>
                </a:solidFill>
              </a:rPr>
              <a:t>.</a:t>
            </a:r>
            <a:endParaRPr lang="en-SG" sz="1100" dirty="0"/>
          </a:p>
          <a:p>
            <a:pPr algn="ctr"/>
            <a:r>
              <a:rPr lang="en-SG" dirty="0"/>
              <a:t>Interestingly, the ranking remains the same for both.</a:t>
            </a:r>
          </a:p>
        </p:txBody>
      </p:sp>
    </p:spTree>
    <p:extLst>
      <p:ext uri="{BB962C8B-B14F-4D97-AF65-F5344CB8AC3E}">
        <p14:creationId xmlns:p14="http://schemas.microsoft.com/office/powerpoint/2010/main" val="336064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Who are the top 5 property agents?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FDAE-D38A-F70C-C32A-061F0C6C6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181"/>
          <a:stretch/>
        </p:blipFill>
        <p:spPr>
          <a:xfrm>
            <a:off x="1024128" y="3556021"/>
            <a:ext cx="7055213" cy="1630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E7AB4-A7D3-69B6-0B7C-D2A124E5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78185"/>
            <a:ext cx="3904132" cy="108448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56A1D5-3927-1EFB-595D-43BC483C2925}"/>
              </a:ext>
            </a:extLst>
          </p:cNvPr>
          <p:cNvSpPr/>
          <p:nvPr/>
        </p:nvSpPr>
        <p:spPr>
          <a:xfrm>
            <a:off x="8615550" y="3556021"/>
            <a:ext cx="3187384" cy="2956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Quantity = Quality? Maybe not…</a:t>
            </a:r>
            <a:br>
              <a:rPr lang="en-SG" dirty="0"/>
            </a:br>
            <a:r>
              <a:rPr lang="en-SG" sz="1050" dirty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en-SG" dirty="0"/>
              <a:t>Despite </a:t>
            </a:r>
            <a:r>
              <a:rPr lang="en-SG" dirty="0" err="1"/>
              <a:t>Propnex</a:t>
            </a:r>
            <a:r>
              <a:rPr lang="en-SG" dirty="0"/>
              <a:t> topping charts, ERA seems more successful in their transactions per agent count.</a:t>
            </a:r>
          </a:p>
          <a:p>
            <a:pPr algn="ctr"/>
            <a:r>
              <a:rPr lang="en-SG" sz="1100" dirty="0">
                <a:solidFill>
                  <a:srgbClr val="00B0F0"/>
                </a:solidFill>
              </a:rPr>
              <a:t>.</a:t>
            </a:r>
            <a:endParaRPr lang="en-SG" sz="1100" dirty="0"/>
          </a:p>
          <a:p>
            <a:pPr algn="ctr"/>
            <a:r>
              <a:rPr lang="en-SG" dirty="0"/>
              <a:t>Interestingly, there’s a tanker amongst the ranks (PLB).</a:t>
            </a:r>
          </a:p>
        </p:txBody>
      </p:sp>
    </p:spTree>
    <p:extLst>
      <p:ext uri="{BB962C8B-B14F-4D97-AF65-F5344CB8AC3E}">
        <p14:creationId xmlns:p14="http://schemas.microsoft.com/office/powerpoint/2010/main" val="421773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FF130-64AE-09B5-A58D-31FA438E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4"/>
            <a:ext cx="12192000" cy="614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819F1A-7302-29AB-8F42-D07BAC318EA3}"/>
              </a:ext>
            </a:extLst>
          </p:cNvPr>
          <p:cNvSpPr/>
          <p:nvPr/>
        </p:nvSpPr>
        <p:spPr>
          <a:xfrm>
            <a:off x="44414" y="6234543"/>
            <a:ext cx="6302947" cy="57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Continued focus on HDB market due to announcements of new BTO flats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Condos will continue be in popular demand with 3 strong years high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20211A-C12C-7958-7907-B8946E68CFD9}"/>
              </a:ext>
            </a:extLst>
          </p:cNvPr>
          <p:cNvSpPr/>
          <p:nvPr/>
        </p:nvSpPr>
        <p:spPr>
          <a:xfrm>
            <a:off x="6668867" y="6234542"/>
            <a:ext cx="5443965" cy="5789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To include housing types (i.e. rooms) for more holistic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Possibility to include sales to analyse the value of the market</a:t>
            </a:r>
          </a:p>
        </p:txBody>
      </p:sp>
    </p:spTree>
    <p:extLst>
      <p:ext uri="{BB962C8B-B14F-4D97-AF65-F5344CB8AC3E}">
        <p14:creationId xmlns:p14="http://schemas.microsoft.com/office/powerpoint/2010/main" val="76502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E5B-3152-717D-E948-60C4BDBF7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2E4B-CB8E-1A05-3E30-7E06DBCE8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Because coding is tough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1BDEE-9154-CF65-09C1-E66332328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12" b="23783"/>
          <a:stretch/>
        </p:blipFill>
        <p:spPr>
          <a:xfrm>
            <a:off x="0" y="-16997"/>
            <a:ext cx="12192000" cy="47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Problems with </a:t>
            </a:r>
            <a:r>
              <a:rPr lang="en-SG" dirty="0" err="1"/>
              <a:t>salesperson_name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D7578-69BD-840C-37DF-1C1A3155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95056"/>
            <a:ext cx="4726740" cy="7487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574920C-8D64-5505-00BD-9CE40DF729C3}"/>
              </a:ext>
            </a:extLst>
          </p:cNvPr>
          <p:cNvGrpSpPr/>
          <p:nvPr/>
        </p:nvGrpSpPr>
        <p:grpSpPr>
          <a:xfrm>
            <a:off x="1024128" y="2743845"/>
            <a:ext cx="8820218" cy="2125733"/>
            <a:chOff x="838200" y="4383623"/>
            <a:chExt cx="8820218" cy="21257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DB5CFB-D9DB-45C1-946A-108A4E56B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9" r="47816" b="-1"/>
            <a:stretch/>
          </p:blipFill>
          <p:spPr>
            <a:xfrm>
              <a:off x="838200" y="4383623"/>
              <a:ext cx="5408221" cy="212573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C2B53F-BFB3-CC4B-4A5A-9D301FE4F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549" t="669" b="-1"/>
            <a:stretch/>
          </p:blipFill>
          <p:spPr>
            <a:xfrm>
              <a:off x="5569804" y="4383623"/>
              <a:ext cx="4088614" cy="212573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2C052-3CDE-DEEF-85ED-FF4B03DFBA3F}"/>
              </a:ext>
            </a:extLst>
          </p:cNvPr>
          <p:cNvSpPr/>
          <p:nvPr/>
        </p:nvSpPr>
        <p:spPr>
          <a:xfrm>
            <a:off x="1024128" y="5106390"/>
            <a:ext cx="9806168" cy="94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Assumed that </a:t>
            </a:r>
            <a:r>
              <a:rPr lang="en-SG" dirty="0" err="1"/>
              <a:t>salesperson_name</a:t>
            </a:r>
            <a:r>
              <a:rPr lang="en-SG" dirty="0"/>
              <a:t> is more consistent than name</a:t>
            </a:r>
          </a:p>
          <a:p>
            <a:pPr marL="342900" indent="-342900">
              <a:buFont typeface="+mj-lt"/>
              <a:buAutoNum type="arabicParenR"/>
            </a:pPr>
            <a:r>
              <a:rPr lang="en-SG" dirty="0" err="1"/>
              <a:t>salesperson_name</a:t>
            </a:r>
            <a:r>
              <a:rPr lang="en-SG" dirty="0"/>
              <a:t> is from transactions table which would require using real names instead of aliases</a:t>
            </a:r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Thinking that transactions table is more ‘official’ than the CEA salesperson information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3E5A4-4485-6018-822C-EBDAFC022B76}"/>
              </a:ext>
            </a:extLst>
          </p:cNvPr>
          <p:cNvSpPr txBox="1"/>
          <p:nvPr/>
        </p:nvSpPr>
        <p:spPr>
          <a:xfrm>
            <a:off x="1025019" y="6205731"/>
            <a:ext cx="980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Reality? Name from CEA salesperson is more consistent with their agent names and aliases</a:t>
            </a:r>
          </a:p>
        </p:txBody>
      </p:sp>
    </p:spTree>
    <p:extLst>
      <p:ext uri="{BB962C8B-B14F-4D97-AF65-F5344CB8AC3E}">
        <p14:creationId xmlns:p14="http://schemas.microsoft.com/office/powerpoint/2010/main" val="381092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EE5-EEFD-3F70-BFD2-9FB1FFE6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Impact? Affected total transaction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4DECA-EF94-C01E-323F-EAB024FC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Using </a:t>
            </a:r>
            <a:r>
              <a:rPr lang="en-SG" dirty="0" err="1"/>
              <a:t>salesperson_name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FE630-68E4-89C6-66B7-DC275972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Using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8C497-2DBA-D7A5-0C09-38ABF775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7" y="3270710"/>
            <a:ext cx="4508732" cy="1003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E8B1A-93C8-0829-0BA1-15322F4AE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193"/>
          <a:stretch/>
        </p:blipFill>
        <p:spPr>
          <a:xfrm>
            <a:off x="242437" y="4274063"/>
            <a:ext cx="5598529" cy="1499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94FEA-5D16-A5DF-FFAF-663CA12E4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181"/>
          <a:stretch/>
        </p:blipFill>
        <p:spPr>
          <a:xfrm>
            <a:off x="6096000" y="4274062"/>
            <a:ext cx="5869051" cy="1452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6C2249-A049-2F87-130A-5060E5B87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9580"/>
            <a:ext cx="3904132" cy="10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Impact?</a:t>
            </a:r>
            <a:br>
              <a:rPr lang="en-SG" dirty="0"/>
            </a:br>
            <a:r>
              <a:rPr lang="en-SG" dirty="0"/>
              <a:t>Additional steps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E52B4D-E529-3FC3-4FEA-2423D298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834064"/>
            <a:ext cx="5550185" cy="2394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757755-4D32-F08A-67E5-26236415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38" y="2250187"/>
            <a:ext cx="5226319" cy="977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EC198D-C678-1EE7-E606-D48B85970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13" y="3577304"/>
            <a:ext cx="5245370" cy="984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5CE2C5-3827-6E4E-F1FC-D431AC387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505" y="3530778"/>
            <a:ext cx="5982007" cy="1409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154766-6C7E-CEA0-C246-212D9BFDF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13" y="5243191"/>
            <a:ext cx="5264421" cy="10287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915FAC-FCE0-3258-7ED2-49E2B32DA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505" y="5243191"/>
            <a:ext cx="5232669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099C-9571-BD08-3CF1-8A2C0D14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A1C1-C1ED-F481-14E7-B9B432A6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794" y="2013576"/>
            <a:ext cx="6819406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Introduction to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Entity Relationship Diagram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Schema &amp; Table Diagram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Data Cleaning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Data Analysis using PostgreSQL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Insights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Dashboard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SG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SG" dirty="0"/>
          </a:p>
        </p:txBody>
      </p:sp>
      <p:pic>
        <p:nvPicPr>
          <p:cNvPr id="7" name="Graphic 6" descr="Stack of books with pear">
            <a:extLst>
              <a:ext uri="{FF2B5EF4-FFF2-40B4-BE49-F238E27FC236}">
                <a16:creationId xmlns:a16="http://schemas.microsoft.com/office/drawing/2014/main" id="{C5F98200-0BE6-8224-CC73-98CDCAFF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524" y="1302961"/>
            <a:ext cx="4969823" cy="49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2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2916A-11C5-A35C-8091-FBF62AE8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0662" y="942975"/>
            <a:ext cx="9210675" cy="497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4140-09AE-B2FA-B86C-4616DCCB9D05}"/>
              </a:ext>
            </a:extLst>
          </p:cNvPr>
          <p:cNvSpPr txBox="1"/>
          <p:nvPr/>
        </p:nvSpPr>
        <p:spPr>
          <a:xfrm>
            <a:off x="1490662" y="5915025"/>
            <a:ext cx="9210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>
                <a:hlinkClick r:id="rId3" tooltip="https://tr.wikipedia.org/wiki/Minnet"/>
              </a:rPr>
              <a:t>This Photo</a:t>
            </a:r>
            <a:r>
              <a:rPr lang="en-SG" sz="900"/>
              <a:t> by Unknown Author is licensed under </a:t>
            </a:r>
            <a:r>
              <a:rPr lang="en-SG" sz="900">
                <a:hlinkClick r:id="rId4" tooltip="https://creativecommons.org/licenses/by-sa/3.0/"/>
              </a:rPr>
              <a:t>CC BY-SA</a:t>
            </a:r>
            <a:endParaRPr lang="en-SG" sz="900"/>
          </a:p>
        </p:txBody>
      </p:sp>
    </p:spTree>
    <p:extLst>
      <p:ext uri="{BB962C8B-B14F-4D97-AF65-F5344CB8AC3E}">
        <p14:creationId xmlns:p14="http://schemas.microsoft.com/office/powerpoint/2010/main" val="52722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FAC-9971-1807-BD41-07D24FC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BD08F-9F7F-0CD6-5C66-2DF7DA99A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102057"/>
              </p:ext>
            </p:extLst>
          </p:nvPr>
        </p:nvGraphicFramePr>
        <p:xfrm>
          <a:off x="1024128" y="2073669"/>
          <a:ext cx="10061488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776">
                  <a:extLst>
                    <a:ext uri="{9D8B030D-6E8A-4147-A177-3AD203B41FA5}">
                      <a16:colId xmlns:a16="http://schemas.microsoft.com/office/drawing/2014/main" val="640914478"/>
                    </a:ext>
                  </a:extLst>
                </a:gridCol>
                <a:gridCol w="4223856">
                  <a:extLst>
                    <a:ext uri="{9D8B030D-6E8A-4147-A177-3AD203B41FA5}">
                      <a16:colId xmlns:a16="http://schemas.microsoft.com/office/drawing/2014/main" val="4064158021"/>
                    </a:ext>
                  </a:extLst>
                </a:gridCol>
                <a:gridCol w="4223856">
                  <a:extLst>
                    <a:ext uri="{9D8B030D-6E8A-4147-A177-3AD203B41FA5}">
                      <a16:colId xmlns:a16="http://schemas.microsoft.com/office/drawing/2014/main" val="102318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Descriptors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CEA Salespersons’ Property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CEA Salesperson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Origin of Data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Data.gov.sg (Council for Estate Agencies)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8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Dataset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689,068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35,133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Format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.csv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3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Local property transactions</a:t>
                      </a:r>
                      <a:br>
                        <a:rPr lang="en-SG" dirty="0"/>
                      </a:br>
                      <a:r>
                        <a:rPr lang="en-SG" dirty="0"/>
                        <a:t>from Jan 2017 to Feb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Active property agents (until 2023) and</a:t>
                      </a:r>
                      <a:br>
                        <a:rPr lang="en-SG" dirty="0"/>
                      </a:br>
                      <a:r>
                        <a:rPr lang="en-SG" dirty="0"/>
                        <a:t>their corresponding registered agencies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6550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D0D8DB7-7F62-2916-1061-427FD9E9C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696665"/>
              </p:ext>
            </p:extLst>
          </p:nvPr>
        </p:nvGraphicFramePr>
        <p:xfrm>
          <a:off x="1024127" y="4719889"/>
          <a:ext cx="10061487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9681">
                  <a:extLst>
                    <a:ext uri="{9D8B030D-6E8A-4147-A177-3AD203B41FA5}">
                      <a16:colId xmlns:a16="http://schemas.microsoft.com/office/drawing/2014/main" val="640914478"/>
                    </a:ext>
                  </a:extLst>
                </a:gridCol>
                <a:gridCol w="8971806">
                  <a:extLst>
                    <a:ext uri="{9D8B030D-6E8A-4147-A177-3AD203B41FA5}">
                      <a16:colId xmlns:a16="http://schemas.microsoft.com/office/drawing/2014/main" val="40641580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SG" dirty="0"/>
                        <a:t>Scenario Background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Property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8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To review and analyse past transactions to propose future market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FAC-9971-1807-BD41-07D24FC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Relationship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20B744-DA6E-A334-9312-16B81AC5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180"/>
            <a:ext cx="12192000" cy="47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FAC-9971-1807-BD41-07D24FC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Schema &amp; Table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64ED60-2AFE-B488-1B64-1E7E555A8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"/>
          <a:stretch/>
        </p:blipFill>
        <p:spPr>
          <a:xfrm>
            <a:off x="0" y="1881402"/>
            <a:ext cx="12192000" cy="3498961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03229E7-649E-D89E-CDC8-04EFC95D299A}"/>
              </a:ext>
            </a:extLst>
          </p:cNvPr>
          <p:cNvSpPr/>
          <p:nvPr/>
        </p:nvSpPr>
        <p:spPr>
          <a:xfrm>
            <a:off x="142504" y="6103917"/>
            <a:ext cx="5130140" cy="2493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ACFD4161-823A-FAD3-5A9B-FBF36BC8B567}"/>
              </a:ext>
            </a:extLst>
          </p:cNvPr>
          <p:cNvSpPr/>
          <p:nvPr/>
        </p:nvSpPr>
        <p:spPr>
          <a:xfrm>
            <a:off x="4047506" y="5727865"/>
            <a:ext cx="8005949" cy="2493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555C8-7CA2-E1F7-F9B2-686337E65F29}"/>
              </a:ext>
            </a:extLst>
          </p:cNvPr>
          <p:cNvSpPr txBox="1"/>
          <p:nvPr/>
        </p:nvSpPr>
        <p:spPr>
          <a:xfrm>
            <a:off x="1345622" y="6043942"/>
            <a:ext cx="28248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CEA Salesperson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69F7-65E4-C31F-D5D5-91F3F099222A}"/>
              </a:ext>
            </a:extLst>
          </p:cNvPr>
          <p:cNvSpPr txBox="1"/>
          <p:nvPr/>
        </p:nvSpPr>
        <p:spPr>
          <a:xfrm>
            <a:off x="6467845" y="5674610"/>
            <a:ext cx="39082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CEA Salespersons’ Property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324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FAC-9971-1807-BD41-07D24FC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DAD5-41EB-52A7-55E4-8F55DD2A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SG" dirty="0"/>
              <a:t>Using Excel in csv format before importing into PostgreSQL</a:t>
            </a:r>
            <a:br>
              <a:rPr lang="en-SG" dirty="0"/>
            </a:br>
            <a:r>
              <a:rPr lang="en-SG" sz="8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Sorted </a:t>
            </a:r>
            <a:r>
              <a:rPr lang="en-SG" dirty="0" err="1">
                <a:solidFill>
                  <a:srgbClr val="FF0000"/>
                </a:solidFill>
              </a:rPr>
              <a:t>salesperson_info</a:t>
            </a:r>
            <a:r>
              <a:rPr lang="en-SG" dirty="0">
                <a:solidFill>
                  <a:srgbClr val="FF0000"/>
                </a:solidFill>
              </a:rPr>
              <a:t> by </a:t>
            </a:r>
            <a:r>
              <a:rPr lang="en-SG" dirty="0" err="1">
                <a:solidFill>
                  <a:srgbClr val="FF0000"/>
                </a:solidFill>
              </a:rPr>
              <a:t>salesperson_name</a:t>
            </a:r>
            <a:endParaRPr lang="en-SG" dirty="0">
              <a:solidFill>
                <a:srgbClr val="FF0000"/>
              </a:solidFill>
            </a:endParaRPr>
          </a:p>
          <a:p>
            <a:pPr lvl="1"/>
            <a:r>
              <a:rPr lang="en-SG" dirty="0">
                <a:solidFill>
                  <a:srgbClr val="FF0000"/>
                </a:solidFill>
              </a:rPr>
              <a:t>Sorted transactions by latest </a:t>
            </a:r>
            <a:r>
              <a:rPr lang="en-SG" dirty="0" err="1">
                <a:solidFill>
                  <a:srgbClr val="FF0000"/>
                </a:solidFill>
              </a:rPr>
              <a:t>transact_date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Using views when changing data types </a:t>
            </a:r>
            <a:br>
              <a:rPr lang="en-SG" dirty="0"/>
            </a:br>
            <a:r>
              <a:rPr lang="en-SG" sz="800" dirty="0">
                <a:solidFill>
                  <a:schemeClr val="bg1"/>
                </a:solidFill>
              </a:rPr>
              <a:t>.</a:t>
            </a:r>
            <a:endParaRPr lang="en-SG" sz="800" dirty="0"/>
          </a:p>
          <a:p>
            <a:pPr lvl="1"/>
            <a:r>
              <a:rPr lang="en-SG" dirty="0">
                <a:solidFill>
                  <a:srgbClr val="FF0000"/>
                </a:solidFill>
              </a:rPr>
              <a:t>In </a:t>
            </a:r>
            <a:r>
              <a:rPr lang="en-SG" dirty="0" err="1">
                <a:solidFill>
                  <a:srgbClr val="FF0000"/>
                </a:solidFill>
              </a:rPr>
              <a:t>salesperson_info</a:t>
            </a:r>
            <a:r>
              <a:rPr lang="en-SG" dirty="0">
                <a:solidFill>
                  <a:srgbClr val="FF0000"/>
                </a:solidFill>
              </a:rPr>
              <a:t>, registration start and end dates from text to date using ::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In transactions, transaction date from text to date using </a:t>
            </a:r>
            <a:r>
              <a:rPr lang="en-SG" dirty="0" err="1">
                <a:solidFill>
                  <a:srgbClr val="FF0000"/>
                </a:solidFill>
              </a:rPr>
              <a:t>to_date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Assume that duplicates seen in transactions are unique transactions</a:t>
            </a:r>
            <a:br>
              <a:rPr lang="en-SG" dirty="0"/>
            </a:br>
            <a:r>
              <a:rPr lang="en-SG" sz="800" dirty="0">
                <a:solidFill>
                  <a:schemeClr val="bg1"/>
                </a:solidFill>
              </a:rPr>
              <a:t>.</a:t>
            </a:r>
            <a:endParaRPr lang="en-SG" sz="800" dirty="0"/>
          </a:p>
          <a:p>
            <a:pPr lvl="1"/>
            <a:r>
              <a:rPr lang="en-SG" dirty="0">
                <a:solidFill>
                  <a:srgbClr val="FF0000"/>
                </a:solidFill>
              </a:rPr>
              <a:t>Property agents can close </a:t>
            </a:r>
            <a:r>
              <a:rPr lang="en-SG" u="sng" dirty="0">
                <a:solidFill>
                  <a:srgbClr val="FF0000"/>
                </a:solidFill>
              </a:rPr>
              <a:t>multiple transactions</a:t>
            </a:r>
            <a:r>
              <a:rPr lang="en-SG" dirty="0">
                <a:solidFill>
                  <a:srgbClr val="FF0000"/>
                </a:solidFill>
              </a:rPr>
              <a:t> in the </a:t>
            </a:r>
            <a:r>
              <a:rPr lang="en-SG" u="sng" dirty="0">
                <a:solidFill>
                  <a:srgbClr val="FF0000"/>
                </a:solidFill>
              </a:rPr>
              <a:t>same month</a:t>
            </a:r>
            <a:r>
              <a:rPr lang="en-SG" dirty="0">
                <a:solidFill>
                  <a:srgbClr val="FF0000"/>
                </a:solidFill>
              </a:rPr>
              <a:t> within the </a:t>
            </a:r>
            <a:r>
              <a:rPr lang="en-SG" u="sng" dirty="0">
                <a:solidFill>
                  <a:srgbClr val="FF0000"/>
                </a:solidFill>
              </a:rPr>
              <a:t>same location</a:t>
            </a:r>
            <a:br>
              <a:rPr lang="en-SG" u="sng" dirty="0">
                <a:solidFill>
                  <a:srgbClr val="FF0000"/>
                </a:solidFill>
              </a:rPr>
            </a:br>
            <a:r>
              <a:rPr lang="en-SG" dirty="0">
                <a:solidFill>
                  <a:srgbClr val="FF0000"/>
                </a:solidFill>
              </a:rPr>
              <a:t>and represent parties of the </a:t>
            </a:r>
            <a:r>
              <a:rPr lang="en-SG" u="sng" dirty="0">
                <a:solidFill>
                  <a:srgbClr val="FF0000"/>
                </a:solidFill>
              </a:rPr>
              <a:t>same and/or different category</a:t>
            </a:r>
            <a:r>
              <a:rPr lang="en-SG" dirty="0">
                <a:solidFill>
                  <a:srgbClr val="FF0000"/>
                </a:solidFill>
              </a:rPr>
              <a:t> (i.e. seller, buyer)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Created </a:t>
            </a:r>
            <a:r>
              <a:rPr lang="en-SG" dirty="0" err="1">
                <a:solidFill>
                  <a:srgbClr val="FF0000"/>
                </a:solidFill>
              </a:rPr>
              <a:t>transaction_id</a:t>
            </a:r>
            <a:r>
              <a:rPr lang="en-SG" dirty="0">
                <a:solidFill>
                  <a:srgbClr val="FF0000"/>
                </a:solidFill>
              </a:rPr>
              <a:t> in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3118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Using Views in PostgreSQL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E865E-BF85-64E9-A852-D362BE18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6" y="1868927"/>
            <a:ext cx="8871406" cy="1016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EEB2-1153-7361-72C3-9AD4EB6D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96" y="2965635"/>
            <a:ext cx="9760452" cy="673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FB2E3-4651-3370-31CB-D08A79FAD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6" y="4692248"/>
            <a:ext cx="7277474" cy="1009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A6CC0-7F6D-BDE9-99C8-4994EE7D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96" y="5741364"/>
            <a:ext cx="9760452" cy="679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54AF-5F20-E7D5-902A-88E15416C517}"/>
              </a:ext>
            </a:extLst>
          </p:cNvPr>
          <p:cNvSpPr txBox="1">
            <a:spLocks/>
          </p:cNvSpPr>
          <p:nvPr/>
        </p:nvSpPr>
        <p:spPr>
          <a:xfrm>
            <a:off x="743196" y="3954933"/>
            <a:ext cx="9913046" cy="4275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 Extracting the alias in between the brackets in 2 parts</a:t>
            </a:r>
          </a:p>
        </p:txBody>
      </p:sp>
    </p:spTree>
    <p:extLst>
      <p:ext uri="{BB962C8B-B14F-4D97-AF65-F5344CB8AC3E}">
        <p14:creationId xmlns:p14="http://schemas.microsoft.com/office/powerpoint/2010/main" val="17520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1D2C1D-59EE-6CF5-643F-3E61B2E4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5" y="3006369"/>
            <a:ext cx="11233727" cy="666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6D4ED-6071-86E9-0DE5-4A54508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5" y="2009368"/>
            <a:ext cx="10693950" cy="997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Using Views in PostgreSQL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6B76DE-D700-ECAC-904F-59614E7B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5" y="4021038"/>
            <a:ext cx="11868760" cy="17399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50AD1F9-1DDB-B526-9B04-E3BE85D4B7AB}"/>
              </a:ext>
            </a:extLst>
          </p:cNvPr>
          <p:cNvGrpSpPr/>
          <p:nvPr/>
        </p:nvGrpSpPr>
        <p:grpSpPr>
          <a:xfrm>
            <a:off x="88386" y="5757112"/>
            <a:ext cx="11953024" cy="500833"/>
            <a:chOff x="161619" y="5315259"/>
            <a:chExt cx="11953024" cy="5008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CB778C-382F-F55A-2B83-C4E71380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619" y="5315260"/>
              <a:ext cx="5934381" cy="5008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35A9E69-3D22-69BD-68BD-A23E22F20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8185" y="5315259"/>
              <a:ext cx="6036458" cy="489193"/>
            </a:xfrm>
            <a:prstGeom prst="rect">
              <a:avLst/>
            </a:prstGeom>
          </p:spPr>
        </p:pic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423AF-35A4-F9B9-331E-D56669FB7291}"/>
              </a:ext>
            </a:extLst>
          </p:cNvPr>
          <p:cNvSpPr txBox="1">
            <a:spLocks/>
          </p:cNvSpPr>
          <p:nvPr/>
        </p:nvSpPr>
        <p:spPr>
          <a:xfrm>
            <a:off x="7176339" y="4926003"/>
            <a:ext cx="4788726" cy="71844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 Using an inner join to combine tables &amp; extract transactions with an active agent</a:t>
            </a:r>
          </a:p>
        </p:txBody>
      </p:sp>
    </p:spTree>
    <p:extLst>
      <p:ext uri="{BB962C8B-B14F-4D97-AF65-F5344CB8AC3E}">
        <p14:creationId xmlns:p14="http://schemas.microsoft.com/office/powerpoint/2010/main" val="27875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7963-0491-114F-1A4F-238388BD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Analysis using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5D34-A5FA-CEB8-FEFF-7D4B925E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13046" cy="402336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SG" dirty="0"/>
              <a:t>What is the property type breakdown in Singapore?</a:t>
            </a:r>
          </a:p>
          <a:p>
            <a:pPr marL="457200" indent="-457200">
              <a:buFont typeface="+mj-lt"/>
              <a:buAutoNum type="arabicParenR"/>
            </a:pPr>
            <a:r>
              <a:rPr lang="en-SG" dirty="0"/>
              <a:t>What is the transaction type breakdown based on the representing party?</a:t>
            </a:r>
          </a:p>
          <a:p>
            <a:pPr marL="457200" indent="-457200">
              <a:buFont typeface="+mj-lt"/>
              <a:buAutoNum type="arabicParenR"/>
            </a:pPr>
            <a:r>
              <a:rPr lang="en-SG" dirty="0"/>
              <a:t>What are the top 10 most popular towns or districts?</a:t>
            </a:r>
          </a:p>
          <a:p>
            <a:pPr marL="457200" indent="-457200">
              <a:buFont typeface="+mj-lt"/>
              <a:buAutoNum type="arabicParenR"/>
            </a:pPr>
            <a:r>
              <a:rPr lang="en-SG" dirty="0"/>
              <a:t>What are the top 5 most popular property agencies?</a:t>
            </a:r>
          </a:p>
          <a:p>
            <a:pPr marL="457200" indent="-457200">
              <a:buFont typeface="+mj-lt"/>
              <a:buAutoNum type="arabicParenR"/>
            </a:pPr>
            <a:r>
              <a:rPr lang="en-SG" dirty="0"/>
              <a:t>Who are the top 5 property agents?</a:t>
            </a:r>
          </a:p>
        </p:txBody>
      </p:sp>
    </p:spTree>
    <p:extLst>
      <p:ext uri="{BB962C8B-B14F-4D97-AF65-F5344CB8AC3E}">
        <p14:creationId xmlns:p14="http://schemas.microsoft.com/office/powerpoint/2010/main" val="37470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2572</TotalTime>
  <Words>750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Tw Cen MT</vt:lpstr>
      <vt:lpstr>Tw Cen MT Condensed</vt:lpstr>
      <vt:lpstr>Wingdings</vt:lpstr>
      <vt:lpstr>Wingdings 3</vt:lpstr>
      <vt:lpstr>Integral</vt:lpstr>
      <vt:lpstr>Property Statistics</vt:lpstr>
      <vt:lpstr>Agenda</vt:lpstr>
      <vt:lpstr>Introduction to Dataset</vt:lpstr>
      <vt:lpstr>Entity Relationship Diagram</vt:lpstr>
      <vt:lpstr>Schema &amp; Table Diagram</vt:lpstr>
      <vt:lpstr>Data Cleaning &amp; Assumptions</vt:lpstr>
      <vt:lpstr>Using Views in PostgreSQL</vt:lpstr>
      <vt:lpstr>Using Views in PostgreSQL</vt:lpstr>
      <vt:lpstr>Data Analysis using PostgreSQL</vt:lpstr>
      <vt:lpstr>What is the property type breakdown in SG?</vt:lpstr>
      <vt:lpstr>What is the transaction type breakdown based on the representing party?</vt:lpstr>
      <vt:lpstr>What are the top 10 most popular towns or districts in Singapore?</vt:lpstr>
      <vt:lpstr>What are the top 5 most popular property agencies?</vt:lpstr>
      <vt:lpstr>Who are the top 5 property agents?</vt:lpstr>
      <vt:lpstr>PowerPoint Presentation</vt:lpstr>
      <vt:lpstr>Challenges</vt:lpstr>
      <vt:lpstr>Problems with salesperson_name</vt:lpstr>
      <vt:lpstr>Impact? Affected total transaction count</vt:lpstr>
      <vt:lpstr>Impact? Additional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Mustikha NK</dc:creator>
  <cp:lastModifiedBy>Noor Mustikha NK</cp:lastModifiedBy>
  <cp:revision>43</cp:revision>
  <dcterms:created xsi:type="dcterms:W3CDTF">2023-03-03T06:39:56Z</dcterms:created>
  <dcterms:modified xsi:type="dcterms:W3CDTF">2023-03-09T11:50:33Z</dcterms:modified>
</cp:coreProperties>
</file>