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89" r:id="rId2"/>
    <p:sldId id="888" r:id="rId3"/>
    <p:sldId id="891" r:id="rId4"/>
    <p:sldId id="892" r:id="rId5"/>
    <p:sldId id="8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8"/>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TW" altLang="en-US"/>
              <a:t>按一下以編輯母片副標題樣式</a:t>
            </a:r>
          </a:p>
        </p:txBody>
      </p:sp>
      <p:sp>
        <p:nvSpPr>
          <p:cNvPr id="4" name="Rectangle 9">
            <a:extLst>
              <a:ext uri="{FF2B5EF4-FFF2-40B4-BE49-F238E27FC236}">
                <a16:creationId xmlns:a16="http://schemas.microsoft.com/office/drawing/2014/main" id="{9EEA5FFC-4FC2-4D52-B1D0-EBF35538D1F2}"/>
              </a:ext>
            </a:extLst>
          </p:cNvPr>
          <p:cNvSpPr>
            <a:spLocks noGrp="1" noChangeArrowheads="1"/>
          </p:cNvSpPr>
          <p:nvPr>
            <p:ph type="sldNum" sz="quarter" idx="10"/>
          </p:nvPr>
        </p:nvSpPr>
        <p:spPr>
          <a:ln/>
        </p:spPr>
        <p:txBody>
          <a:bodyPr/>
          <a:lstStyle>
            <a:lvl1pPr>
              <a:defRPr/>
            </a:lvl1pPr>
          </a:lstStyle>
          <a:p>
            <a:r>
              <a:rPr lang="en-US" altLang="zh-TW"/>
              <a:t>-</a:t>
            </a:r>
            <a:fld id="{517E78C4-D9AA-44CE-A673-A4D9E555AA0B}" type="slidenum">
              <a:rPr lang="en-US" altLang="zh-TW"/>
              <a:pPr/>
              <a:t>‹#›</a:t>
            </a:fld>
            <a:r>
              <a:rPr lang="en-US" altLang="zh-TW"/>
              <a:t>-</a:t>
            </a:r>
          </a:p>
        </p:txBody>
      </p:sp>
      <p:sp>
        <p:nvSpPr>
          <p:cNvPr id="5" name="Rectangle 10">
            <a:extLst>
              <a:ext uri="{FF2B5EF4-FFF2-40B4-BE49-F238E27FC236}">
                <a16:creationId xmlns:a16="http://schemas.microsoft.com/office/drawing/2014/main" id="{9EFE61DE-156F-4131-9981-3682105977DB}"/>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FD87A644-3C7B-4830-9332-7F469DD9E719}"/>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950587794"/>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a:extLst>
              <a:ext uri="{FF2B5EF4-FFF2-40B4-BE49-F238E27FC236}">
                <a16:creationId xmlns:a16="http://schemas.microsoft.com/office/drawing/2014/main" id="{5A2DCB64-96B6-46C1-BAC8-93A199F7C071}"/>
              </a:ext>
            </a:extLst>
          </p:cNvPr>
          <p:cNvSpPr>
            <a:spLocks noGrp="1" noChangeArrowheads="1"/>
          </p:cNvSpPr>
          <p:nvPr>
            <p:ph type="sldNum" sz="quarter" idx="10"/>
          </p:nvPr>
        </p:nvSpPr>
        <p:spPr>
          <a:ln/>
        </p:spPr>
        <p:txBody>
          <a:bodyPr/>
          <a:lstStyle>
            <a:lvl1pPr>
              <a:defRPr/>
            </a:lvl1pPr>
          </a:lstStyle>
          <a:p>
            <a:r>
              <a:rPr lang="en-US" altLang="zh-TW"/>
              <a:t>-</a:t>
            </a:r>
            <a:fld id="{7B387C23-5333-442B-9170-CE5D6F6D006F}" type="slidenum">
              <a:rPr lang="en-US" altLang="zh-TW"/>
              <a:pPr/>
              <a:t>‹#›</a:t>
            </a:fld>
            <a:r>
              <a:rPr lang="en-US" altLang="zh-TW"/>
              <a:t>-</a:t>
            </a:r>
          </a:p>
        </p:txBody>
      </p:sp>
      <p:sp>
        <p:nvSpPr>
          <p:cNvPr id="5" name="Rectangle 10">
            <a:extLst>
              <a:ext uri="{FF2B5EF4-FFF2-40B4-BE49-F238E27FC236}">
                <a16:creationId xmlns:a16="http://schemas.microsoft.com/office/drawing/2014/main" id="{E1A1BEEA-C4C2-46CE-A15B-9829C942A4F4}"/>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A203F433-2E59-4D23-86B1-5C326511D4CD}"/>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682091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209619" y="188916"/>
            <a:ext cx="2647949" cy="5545137"/>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265768" y="188916"/>
            <a:ext cx="7740651" cy="55451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a:extLst>
              <a:ext uri="{FF2B5EF4-FFF2-40B4-BE49-F238E27FC236}">
                <a16:creationId xmlns:a16="http://schemas.microsoft.com/office/drawing/2014/main" id="{820ECE15-52FE-4EC0-9A46-32B30C8AAED7}"/>
              </a:ext>
            </a:extLst>
          </p:cNvPr>
          <p:cNvSpPr>
            <a:spLocks noGrp="1" noChangeArrowheads="1"/>
          </p:cNvSpPr>
          <p:nvPr>
            <p:ph type="sldNum" sz="quarter" idx="10"/>
          </p:nvPr>
        </p:nvSpPr>
        <p:spPr>
          <a:ln/>
        </p:spPr>
        <p:txBody>
          <a:bodyPr/>
          <a:lstStyle>
            <a:lvl1pPr>
              <a:defRPr/>
            </a:lvl1pPr>
          </a:lstStyle>
          <a:p>
            <a:r>
              <a:rPr lang="en-US" altLang="zh-TW"/>
              <a:t>-</a:t>
            </a:r>
            <a:fld id="{526A28D8-AC32-44B8-B7B5-249F1E2A5DDD}" type="slidenum">
              <a:rPr lang="en-US" altLang="zh-TW"/>
              <a:pPr/>
              <a:t>‹#›</a:t>
            </a:fld>
            <a:r>
              <a:rPr lang="en-US" altLang="zh-TW"/>
              <a:t>-</a:t>
            </a:r>
          </a:p>
        </p:txBody>
      </p:sp>
      <p:sp>
        <p:nvSpPr>
          <p:cNvPr id="5" name="Rectangle 10">
            <a:extLst>
              <a:ext uri="{FF2B5EF4-FFF2-40B4-BE49-F238E27FC236}">
                <a16:creationId xmlns:a16="http://schemas.microsoft.com/office/drawing/2014/main" id="{4E19A580-423F-44EC-8FFA-214F390EA425}"/>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92279669-0BA0-4585-BE77-9A82FD9E640B}"/>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808843690"/>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265767" y="188913"/>
            <a:ext cx="10591800" cy="6858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1295402" y="981078"/>
            <a:ext cx="5179484" cy="47529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678085" y="981078"/>
            <a:ext cx="5179483" cy="47529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a:extLst>
              <a:ext uri="{FF2B5EF4-FFF2-40B4-BE49-F238E27FC236}">
                <a16:creationId xmlns:a16="http://schemas.microsoft.com/office/drawing/2014/main" id="{156A8597-C0DC-4CD1-957B-01517F4CA890}"/>
              </a:ext>
            </a:extLst>
          </p:cNvPr>
          <p:cNvSpPr>
            <a:spLocks noGrp="1" noChangeArrowheads="1"/>
          </p:cNvSpPr>
          <p:nvPr>
            <p:ph type="sldNum" sz="quarter" idx="10"/>
          </p:nvPr>
        </p:nvSpPr>
        <p:spPr>
          <a:ln/>
        </p:spPr>
        <p:txBody>
          <a:bodyPr/>
          <a:lstStyle>
            <a:lvl1pPr>
              <a:defRPr/>
            </a:lvl1pPr>
          </a:lstStyle>
          <a:p>
            <a:r>
              <a:rPr lang="en-US" altLang="zh-TW"/>
              <a:t>-</a:t>
            </a:r>
            <a:fld id="{2CA12311-1291-4340-B958-794ADFC4A914}" type="slidenum">
              <a:rPr lang="en-US" altLang="zh-TW"/>
              <a:pPr/>
              <a:t>‹#›</a:t>
            </a:fld>
            <a:r>
              <a:rPr lang="en-US" altLang="zh-TW"/>
              <a:t>-</a:t>
            </a:r>
          </a:p>
        </p:txBody>
      </p:sp>
      <p:sp>
        <p:nvSpPr>
          <p:cNvPr id="6" name="Rectangle 10">
            <a:extLst>
              <a:ext uri="{FF2B5EF4-FFF2-40B4-BE49-F238E27FC236}">
                <a16:creationId xmlns:a16="http://schemas.microsoft.com/office/drawing/2014/main" id="{633B4E14-B614-4424-98AF-655F34CAA82D}"/>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27E21F88-F9CE-479A-89E4-2E1EA29C536F}"/>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375881660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a:extLst>
              <a:ext uri="{FF2B5EF4-FFF2-40B4-BE49-F238E27FC236}">
                <a16:creationId xmlns:a16="http://schemas.microsoft.com/office/drawing/2014/main" id="{B75598DF-8CA0-41AE-9ABB-91467A64445F}"/>
              </a:ext>
            </a:extLst>
          </p:cNvPr>
          <p:cNvSpPr>
            <a:spLocks noGrp="1" noChangeArrowheads="1"/>
          </p:cNvSpPr>
          <p:nvPr>
            <p:ph type="sldNum" sz="quarter" idx="10"/>
          </p:nvPr>
        </p:nvSpPr>
        <p:spPr>
          <a:ln/>
        </p:spPr>
        <p:txBody>
          <a:bodyPr/>
          <a:lstStyle>
            <a:lvl1pPr>
              <a:defRPr/>
            </a:lvl1pPr>
          </a:lstStyle>
          <a:p>
            <a:r>
              <a:rPr lang="en-US" altLang="zh-TW"/>
              <a:t>-</a:t>
            </a:r>
            <a:fld id="{ECFB7001-9A78-4FB8-9A00-3360C88503C8}" type="slidenum">
              <a:rPr lang="en-US" altLang="zh-TW"/>
              <a:pPr/>
              <a:t>‹#›</a:t>
            </a:fld>
            <a:r>
              <a:rPr lang="en-US" altLang="zh-TW"/>
              <a:t>-</a:t>
            </a:r>
          </a:p>
        </p:txBody>
      </p:sp>
      <p:sp>
        <p:nvSpPr>
          <p:cNvPr id="5" name="Rectangle 10">
            <a:extLst>
              <a:ext uri="{FF2B5EF4-FFF2-40B4-BE49-F238E27FC236}">
                <a16:creationId xmlns:a16="http://schemas.microsoft.com/office/drawing/2014/main" id="{096FDAB2-16C6-4CD1-B346-D05EB8282435}"/>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64209820-4329-4E4C-9970-F70F4B011B8D}"/>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26689097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
        <p:nvSpPr>
          <p:cNvPr id="4" name="Rectangle 9">
            <a:extLst>
              <a:ext uri="{FF2B5EF4-FFF2-40B4-BE49-F238E27FC236}">
                <a16:creationId xmlns:a16="http://schemas.microsoft.com/office/drawing/2014/main" id="{07B6DFC0-E534-4456-9C1A-286AE59721A0}"/>
              </a:ext>
            </a:extLst>
          </p:cNvPr>
          <p:cNvSpPr>
            <a:spLocks noGrp="1" noChangeArrowheads="1"/>
          </p:cNvSpPr>
          <p:nvPr>
            <p:ph type="sldNum" sz="quarter" idx="10"/>
          </p:nvPr>
        </p:nvSpPr>
        <p:spPr>
          <a:ln/>
        </p:spPr>
        <p:txBody>
          <a:bodyPr/>
          <a:lstStyle>
            <a:lvl1pPr>
              <a:defRPr/>
            </a:lvl1pPr>
          </a:lstStyle>
          <a:p>
            <a:r>
              <a:rPr lang="en-US" altLang="zh-TW"/>
              <a:t>-</a:t>
            </a:r>
            <a:fld id="{DFD91893-2516-4436-90E5-D11E148F000E}" type="slidenum">
              <a:rPr lang="en-US" altLang="zh-TW"/>
              <a:pPr/>
              <a:t>‹#›</a:t>
            </a:fld>
            <a:r>
              <a:rPr lang="en-US" altLang="zh-TW"/>
              <a:t>-</a:t>
            </a:r>
          </a:p>
        </p:txBody>
      </p:sp>
      <p:sp>
        <p:nvSpPr>
          <p:cNvPr id="5" name="Rectangle 10">
            <a:extLst>
              <a:ext uri="{FF2B5EF4-FFF2-40B4-BE49-F238E27FC236}">
                <a16:creationId xmlns:a16="http://schemas.microsoft.com/office/drawing/2014/main" id="{DFC2E3C1-E2A2-452C-900D-B1A2A39DF73F}"/>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6" name="Rectangle 11">
            <a:extLst>
              <a:ext uri="{FF2B5EF4-FFF2-40B4-BE49-F238E27FC236}">
                <a16:creationId xmlns:a16="http://schemas.microsoft.com/office/drawing/2014/main" id="{75A53AD1-38EA-4D5F-821C-26B0470A54B0}"/>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334503621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295402" y="981078"/>
            <a:ext cx="5179484" cy="4752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678085" y="981078"/>
            <a:ext cx="5179483" cy="4752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a:extLst>
              <a:ext uri="{FF2B5EF4-FFF2-40B4-BE49-F238E27FC236}">
                <a16:creationId xmlns:a16="http://schemas.microsoft.com/office/drawing/2014/main" id="{0E599B58-DA22-4B57-AAD3-580FD291BBA0}"/>
              </a:ext>
            </a:extLst>
          </p:cNvPr>
          <p:cNvSpPr>
            <a:spLocks noGrp="1" noChangeArrowheads="1"/>
          </p:cNvSpPr>
          <p:nvPr>
            <p:ph type="sldNum" sz="quarter" idx="10"/>
          </p:nvPr>
        </p:nvSpPr>
        <p:spPr>
          <a:ln/>
        </p:spPr>
        <p:txBody>
          <a:bodyPr/>
          <a:lstStyle>
            <a:lvl1pPr>
              <a:defRPr/>
            </a:lvl1pPr>
          </a:lstStyle>
          <a:p>
            <a:r>
              <a:rPr lang="en-US" altLang="zh-TW"/>
              <a:t>-</a:t>
            </a:r>
            <a:fld id="{C28E6FC7-E6D7-4A62-AF3C-0D9BD2BFB5D8}" type="slidenum">
              <a:rPr lang="en-US" altLang="zh-TW"/>
              <a:pPr/>
              <a:t>‹#›</a:t>
            </a:fld>
            <a:r>
              <a:rPr lang="en-US" altLang="zh-TW"/>
              <a:t>-</a:t>
            </a:r>
          </a:p>
        </p:txBody>
      </p:sp>
      <p:sp>
        <p:nvSpPr>
          <p:cNvPr id="6" name="Rectangle 10">
            <a:extLst>
              <a:ext uri="{FF2B5EF4-FFF2-40B4-BE49-F238E27FC236}">
                <a16:creationId xmlns:a16="http://schemas.microsoft.com/office/drawing/2014/main" id="{15B70AAD-B2E3-47F1-ACE6-235864BCD424}"/>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D857F926-2CFF-49C7-8E8C-B379C0E0A1FD}"/>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391139638"/>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9">
            <a:extLst>
              <a:ext uri="{FF2B5EF4-FFF2-40B4-BE49-F238E27FC236}">
                <a16:creationId xmlns:a16="http://schemas.microsoft.com/office/drawing/2014/main" id="{8F2E1704-685A-4F75-8451-EB63F966E1C7}"/>
              </a:ext>
            </a:extLst>
          </p:cNvPr>
          <p:cNvSpPr>
            <a:spLocks noGrp="1" noChangeArrowheads="1"/>
          </p:cNvSpPr>
          <p:nvPr>
            <p:ph type="sldNum" sz="quarter" idx="10"/>
          </p:nvPr>
        </p:nvSpPr>
        <p:spPr>
          <a:ln/>
        </p:spPr>
        <p:txBody>
          <a:bodyPr/>
          <a:lstStyle>
            <a:lvl1pPr>
              <a:defRPr/>
            </a:lvl1pPr>
          </a:lstStyle>
          <a:p>
            <a:r>
              <a:rPr lang="en-US" altLang="zh-TW"/>
              <a:t>-</a:t>
            </a:r>
            <a:fld id="{9FE1D694-850D-4509-891C-FAF54211F280}" type="slidenum">
              <a:rPr lang="en-US" altLang="zh-TW"/>
              <a:pPr/>
              <a:t>‹#›</a:t>
            </a:fld>
            <a:r>
              <a:rPr lang="en-US" altLang="zh-TW"/>
              <a:t>-</a:t>
            </a:r>
          </a:p>
        </p:txBody>
      </p:sp>
      <p:sp>
        <p:nvSpPr>
          <p:cNvPr id="8" name="Rectangle 10">
            <a:extLst>
              <a:ext uri="{FF2B5EF4-FFF2-40B4-BE49-F238E27FC236}">
                <a16:creationId xmlns:a16="http://schemas.microsoft.com/office/drawing/2014/main" id="{0213B0E3-6D27-4AF2-8934-8D5BE1253D26}"/>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9" name="Rectangle 11">
            <a:extLst>
              <a:ext uri="{FF2B5EF4-FFF2-40B4-BE49-F238E27FC236}">
                <a16:creationId xmlns:a16="http://schemas.microsoft.com/office/drawing/2014/main" id="{F09A4220-E267-4C89-A882-F26B20763E17}"/>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167088144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9">
            <a:extLst>
              <a:ext uri="{FF2B5EF4-FFF2-40B4-BE49-F238E27FC236}">
                <a16:creationId xmlns:a16="http://schemas.microsoft.com/office/drawing/2014/main" id="{61988744-60B3-47BC-AE10-F737AC925B2A}"/>
              </a:ext>
            </a:extLst>
          </p:cNvPr>
          <p:cNvSpPr>
            <a:spLocks noGrp="1" noChangeArrowheads="1"/>
          </p:cNvSpPr>
          <p:nvPr>
            <p:ph type="sldNum" sz="quarter" idx="10"/>
          </p:nvPr>
        </p:nvSpPr>
        <p:spPr>
          <a:ln/>
        </p:spPr>
        <p:txBody>
          <a:bodyPr/>
          <a:lstStyle>
            <a:lvl1pPr>
              <a:defRPr/>
            </a:lvl1pPr>
          </a:lstStyle>
          <a:p>
            <a:r>
              <a:rPr lang="en-US" altLang="zh-TW"/>
              <a:t>-</a:t>
            </a:r>
            <a:fld id="{DFBC9552-6803-4AE6-A4D3-D465AA58CF1F}" type="slidenum">
              <a:rPr lang="en-US" altLang="zh-TW"/>
              <a:pPr/>
              <a:t>‹#›</a:t>
            </a:fld>
            <a:r>
              <a:rPr lang="en-US" altLang="zh-TW"/>
              <a:t>-</a:t>
            </a:r>
          </a:p>
        </p:txBody>
      </p:sp>
      <p:sp>
        <p:nvSpPr>
          <p:cNvPr id="4" name="Rectangle 10">
            <a:extLst>
              <a:ext uri="{FF2B5EF4-FFF2-40B4-BE49-F238E27FC236}">
                <a16:creationId xmlns:a16="http://schemas.microsoft.com/office/drawing/2014/main" id="{E66F8668-270E-46F1-88D3-088CD9CE97F0}"/>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5" name="Rectangle 11">
            <a:extLst>
              <a:ext uri="{FF2B5EF4-FFF2-40B4-BE49-F238E27FC236}">
                <a16:creationId xmlns:a16="http://schemas.microsoft.com/office/drawing/2014/main" id="{AB8EE168-24E8-49B7-B341-66C762B0BEF5}"/>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1448040536"/>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7EF9127-BDF1-4F42-8E46-80D313E3DC2B}"/>
              </a:ext>
            </a:extLst>
          </p:cNvPr>
          <p:cNvSpPr>
            <a:spLocks noGrp="1" noChangeArrowheads="1"/>
          </p:cNvSpPr>
          <p:nvPr>
            <p:ph type="sldNum" sz="quarter" idx="10"/>
          </p:nvPr>
        </p:nvSpPr>
        <p:spPr>
          <a:ln/>
        </p:spPr>
        <p:txBody>
          <a:bodyPr/>
          <a:lstStyle>
            <a:lvl1pPr>
              <a:defRPr/>
            </a:lvl1pPr>
          </a:lstStyle>
          <a:p>
            <a:r>
              <a:rPr lang="en-US" altLang="zh-TW"/>
              <a:t>-</a:t>
            </a:r>
            <a:fld id="{2B13A024-CB61-4046-8F12-C91E7D183274}" type="slidenum">
              <a:rPr lang="en-US" altLang="zh-TW"/>
              <a:pPr/>
              <a:t>‹#›</a:t>
            </a:fld>
            <a:r>
              <a:rPr lang="en-US" altLang="zh-TW"/>
              <a:t>-</a:t>
            </a:r>
          </a:p>
        </p:txBody>
      </p:sp>
      <p:sp>
        <p:nvSpPr>
          <p:cNvPr id="3" name="Rectangle 10">
            <a:extLst>
              <a:ext uri="{FF2B5EF4-FFF2-40B4-BE49-F238E27FC236}">
                <a16:creationId xmlns:a16="http://schemas.microsoft.com/office/drawing/2014/main" id="{53D54DB3-282D-4F8E-B571-76F4DC14B266}"/>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4" name="Rectangle 11">
            <a:extLst>
              <a:ext uri="{FF2B5EF4-FFF2-40B4-BE49-F238E27FC236}">
                <a16:creationId xmlns:a16="http://schemas.microsoft.com/office/drawing/2014/main" id="{D5E242AC-0643-4510-AE0C-46DF9E383F03}"/>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146784506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Rectangle 9">
            <a:extLst>
              <a:ext uri="{FF2B5EF4-FFF2-40B4-BE49-F238E27FC236}">
                <a16:creationId xmlns:a16="http://schemas.microsoft.com/office/drawing/2014/main" id="{B201DEE8-0092-4BA0-B05F-F715A5029361}"/>
              </a:ext>
            </a:extLst>
          </p:cNvPr>
          <p:cNvSpPr>
            <a:spLocks noGrp="1" noChangeArrowheads="1"/>
          </p:cNvSpPr>
          <p:nvPr>
            <p:ph type="sldNum" sz="quarter" idx="10"/>
          </p:nvPr>
        </p:nvSpPr>
        <p:spPr>
          <a:ln/>
        </p:spPr>
        <p:txBody>
          <a:bodyPr/>
          <a:lstStyle>
            <a:lvl1pPr>
              <a:defRPr/>
            </a:lvl1pPr>
          </a:lstStyle>
          <a:p>
            <a:r>
              <a:rPr lang="en-US" altLang="zh-TW"/>
              <a:t>-</a:t>
            </a:r>
            <a:fld id="{61900D97-CE4D-4D29-99B3-F36888BCFC8C}" type="slidenum">
              <a:rPr lang="en-US" altLang="zh-TW"/>
              <a:pPr/>
              <a:t>‹#›</a:t>
            </a:fld>
            <a:r>
              <a:rPr lang="en-US" altLang="zh-TW"/>
              <a:t>-</a:t>
            </a:r>
          </a:p>
        </p:txBody>
      </p:sp>
      <p:sp>
        <p:nvSpPr>
          <p:cNvPr id="6" name="Rectangle 10">
            <a:extLst>
              <a:ext uri="{FF2B5EF4-FFF2-40B4-BE49-F238E27FC236}">
                <a16:creationId xmlns:a16="http://schemas.microsoft.com/office/drawing/2014/main" id="{2BAFF70F-6FBB-4553-AA23-916981C6F40C}"/>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049B8002-BBC2-47A6-9EA4-329722D119A6}"/>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907121146"/>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Rectangle 9">
            <a:extLst>
              <a:ext uri="{FF2B5EF4-FFF2-40B4-BE49-F238E27FC236}">
                <a16:creationId xmlns:a16="http://schemas.microsoft.com/office/drawing/2014/main" id="{36177CE3-BF36-4DA3-ABBE-8CD5DE2B0D30}"/>
              </a:ext>
            </a:extLst>
          </p:cNvPr>
          <p:cNvSpPr>
            <a:spLocks noGrp="1" noChangeArrowheads="1"/>
          </p:cNvSpPr>
          <p:nvPr>
            <p:ph type="sldNum" sz="quarter" idx="10"/>
          </p:nvPr>
        </p:nvSpPr>
        <p:spPr>
          <a:ln/>
        </p:spPr>
        <p:txBody>
          <a:bodyPr/>
          <a:lstStyle>
            <a:lvl1pPr>
              <a:defRPr/>
            </a:lvl1pPr>
          </a:lstStyle>
          <a:p>
            <a:r>
              <a:rPr lang="en-US" altLang="zh-TW"/>
              <a:t>-</a:t>
            </a:r>
            <a:fld id="{ECF91097-6EB0-4A19-92C9-E9414E58AC99}" type="slidenum">
              <a:rPr lang="en-US" altLang="zh-TW"/>
              <a:pPr/>
              <a:t>‹#›</a:t>
            </a:fld>
            <a:r>
              <a:rPr lang="en-US" altLang="zh-TW"/>
              <a:t>-</a:t>
            </a:r>
          </a:p>
        </p:txBody>
      </p:sp>
      <p:sp>
        <p:nvSpPr>
          <p:cNvPr id="6" name="Rectangle 10">
            <a:extLst>
              <a:ext uri="{FF2B5EF4-FFF2-40B4-BE49-F238E27FC236}">
                <a16:creationId xmlns:a16="http://schemas.microsoft.com/office/drawing/2014/main" id="{E936E921-926E-4C07-B4C0-AF34028F1B4A}"/>
              </a:ext>
            </a:extLst>
          </p:cNvPr>
          <p:cNvSpPr>
            <a:spLocks noGrp="1" noChangeArrowheads="1"/>
          </p:cNvSpPr>
          <p:nvPr>
            <p:ph type="dt" sz="half" idx="11"/>
          </p:nvPr>
        </p:nvSpPr>
        <p:spPr>
          <a:ln/>
        </p:spPr>
        <p:txBody>
          <a:bodyPr/>
          <a:lstStyle>
            <a:lvl1pPr>
              <a:defRPr/>
            </a:lvl1pPr>
          </a:lstStyle>
          <a:p>
            <a:pPr>
              <a:defRPr/>
            </a:pPr>
            <a:r>
              <a:rPr lang="en-US" altLang="en-US"/>
              <a:t>Copyright © 20</a:t>
            </a:r>
            <a:r>
              <a:rPr lang="en-US" altLang="zh-TW"/>
              <a:t>10</a:t>
            </a:r>
            <a:r>
              <a:rPr lang="en-US" altLang="en-US"/>
              <a:t> Realtek Semiconductor Corp.</a:t>
            </a:r>
            <a:endParaRPr lang="en-US" altLang="zh-TW"/>
          </a:p>
        </p:txBody>
      </p:sp>
      <p:sp>
        <p:nvSpPr>
          <p:cNvPr id="7" name="Rectangle 11">
            <a:extLst>
              <a:ext uri="{FF2B5EF4-FFF2-40B4-BE49-F238E27FC236}">
                <a16:creationId xmlns:a16="http://schemas.microsoft.com/office/drawing/2014/main" id="{A542644A-2F6A-473F-B340-72F7E37415B1}"/>
              </a:ext>
            </a:extLst>
          </p:cNvPr>
          <p:cNvSpPr>
            <a:spLocks noGrp="1" noChangeArrowheads="1"/>
          </p:cNvSpPr>
          <p:nvPr>
            <p:ph type="ftr" sz="quarter" idx="12"/>
          </p:nvPr>
        </p:nvSpPr>
        <p:spPr>
          <a:ln/>
        </p:spPr>
        <p:txBody>
          <a:bodyPr/>
          <a:lstStyle>
            <a:lvl1pPr>
              <a:defRPr/>
            </a:lvl1pPr>
          </a:lstStyle>
          <a:p>
            <a:pPr>
              <a:defRPr/>
            </a:pPr>
            <a:r>
              <a:rPr lang="en-US" altLang="zh-TW"/>
              <a:t>www.realtek.com</a:t>
            </a:r>
          </a:p>
        </p:txBody>
      </p:sp>
    </p:spTree>
    <p:extLst>
      <p:ext uri="{BB962C8B-B14F-4D97-AF65-F5344CB8AC3E}">
        <p14:creationId xmlns:p14="http://schemas.microsoft.com/office/powerpoint/2010/main" val="2585747366"/>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3" name="Rectangle 9">
            <a:extLst>
              <a:ext uri="{FF2B5EF4-FFF2-40B4-BE49-F238E27FC236}">
                <a16:creationId xmlns:a16="http://schemas.microsoft.com/office/drawing/2014/main" id="{B18C13DB-9095-47B8-B563-7BF70334A116}"/>
              </a:ext>
            </a:extLst>
          </p:cNvPr>
          <p:cNvSpPr>
            <a:spLocks noGrp="1" noChangeArrowheads="1"/>
          </p:cNvSpPr>
          <p:nvPr>
            <p:ph type="sldNum" sz="quarter" idx="4"/>
          </p:nvPr>
        </p:nvSpPr>
        <p:spPr bwMode="auto">
          <a:xfrm>
            <a:off x="6096000" y="6427788"/>
            <a:ext cx="1117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900" b="1">
                <a:solidFill>
                  <a:schemeClr val="bg1"/>
                </a:solidFill>
                <a:latin typeface="Calibri" panose="020F0502020204030204" pitchFamily="34" charset="0"/>
              </a:defRPr>
            </a:lvl1pPr>
          </a:lstStyle>
          <a:p>
            <a:r>
              <a:rPr lang="en-US" altLang="zh-TW"/>
              <a:t>-</a:t>
            </a:r>
            <a:fld id="{6AE69004-21F7-44FD-9F00-B9FFA9FC1382}" type="slidenum">
              <a:rPr lang="en-US" altLang="zh-TW"/>
              <a:pPr/>
              <a:t>‹#›</a:t>
            </a:fld>
            <a:r>
              <a:rPr lang="en-US" altLang="zh-TW"/>
              <a:t>-</a:t>
            </a:r>
          </a:p>
        </p:txBody>
      </p:sp>
      <p:sp>
        <p:nvSpPr>
          <p:cNvPr id="1034" name="Rectangle 10">
            <a:extLst>
              <a:ext uri="{FF2B5EF4-FFF2-40B4-BE49-F238E27FC236}">
                <a16:creationId xmlns:a16="http://schemas.microsoft.com/office/drawing/2014/main" id="{132D603A-5F6D-4C06-8CF9-3D7031AB974F}"/>
              </a:ext>
            </a:extLst>
          </p:cNvPr>
          <p:cNvSpPr>
            <a:spLocks noGrp="1" noChangeArrowheads="1"/>
          </p:cNvSpPr>
          <p:nvPr>
            <p:ph type="dt" sz="half" idx="2"/>
          </p:nvPr>
        </p:nvSpPr>
        <p:spPr bwMode="auto">
          <a:xfrm>
            <a:off x="1809751" y="6453188"/>
            <a:ext cx="37465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0">
                <a:solidFill>
                  <a:schemeClr val="bg1"/>
                </a:solidFill>
                <a:latin typeface="+mn-lt"/>
                <a:ea typeface="新細明體" pitchFamily="18" charset="-120"/>
                <a:cs typeface="Arial" pitchFamily="34" charset="0"/>
              </a:defRPr>
            </a:lvl1pPr>
          </a:lstStyle>
          <a:p>
            <a:pPr>
              <a:defRPr/>
            </a:pPr>
            <a:r>
              <a:rPr lang="en-US" altLang="en-US"/>
              <a:t>Copyright © 20</a:t>
            </a:r>
            <a:r>
              <a:rPr lang="en-US" altLang="zh-TW"/>
              <a:t>10</a:t>
            </a:r>
            <a:r>
              <a:rPr lang="en-US" altLang="en-US"/>
              <a:t> Realtek Semiconductor Corp.</a:t>
            </a:r>
            <a:endParaRPr lang="en-US" altLang="zh-TW"/>
          </a:p>
        </p:txBody>
      </p:sp>
      <p:sp>
        <p:nvSpPr>
          <p:cNvPr id="1035" name="Rectangle 11">
            <a:extLst>
              <a:ext uri="{FF2B5EF4-FFF2-40B4-BE49-F238E27FC236}">
                <a16:creationId xmlns:a16="http://schemas.microsoft.com/office/drawing/2014/main" id="{9C2AB3AB-FA0F-4ADC-9C81-65911589AF61}"/>
              </a:ext>
            </a:extLst>
          </p:cNvPr>
          <p:cNvSpPr>
            <a:spLocks noGrp="1" noChangeArrowheads="1"/>
          </p:cNvSpPr>
          <p:nvPr>
            <p:ph type="ftr" sz="quarter" idx="3"/>
          </p:nvPr>
        </p:nvSpPr>
        <p:spPr bwMode="auto">
          <a:xfrm>
            <a:off x="2048935" y="6297613"/>
            <a:ext cx="2658533"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kumimoji="1">
                <a:solidFill>
                  <a:schemeClr val="bg1"/>
                </a:solidFill>
                <a:latin typeface="+mn-lt"/>
                <a:ea typeface="新細明體" pitchFamily="18" charset="-120"/>
              </a:defRPr>
            </a:lvl1pPr>
          </a:lstStyle>
          <a:p>
            <a:pPr>
              <a:defRPr/>
            </a:pPr>
            <a:r>
              <a:rPr lang="en-US" altLang="zh-TW"/>
              <a:t>www.realtek.com</a:t>
            </a:r>
          </a:p>
        </p:txBody>
      </p:sp>
      <p:sp>
        <p:nvSpPr>
          <p:cNvPr id="1036" name="Rectangle 12">
            <a:extLst>
              <a:ext uri="{FF2B5EF4-FFF2-40B4-BE49-F238E27FC236}">
                <a16:creationId xmlns:a16="http://schemas.microsoft.com/office/drawing/2014/main" id="{68962110-A891-413B-A330-DF61CAB297A0}"/>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chemeClr val="tx2"/>
              </a:solidFill>
              <a:effectLst>
                <a:outerShdw blurRad="38100" dist="38100" dir="2700000" algn="tl">
                  <a:srgbClr val="C0C0C0"/>
                </a:outerShdw>
              </a:effectLst>
              <a:latin typeface="Osaka" charset="-128"/>
            </a:endParaRPr>
          </a:p>
        </p:txBody>
      </p:sp>
      <p:sp>
        <p:nvSpPr>
          <p:cNvPr id="1039" name="Rectangle 15">
            <a:extLst>
              <a:ext uri="{FF2B5EF4-FFF2-40B4-BE49-F238E27FC236}">
                <a16:creationId xmlns:a16="http://schemas.microsoft.com/office/drawing/2014/main" id="{F3E38D57-9D64-40F6-A135-A30533352267}"/>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chemeClr val="tx2"/>
              </a:solidFill>
              <a:effectLst>
                <a:outerShdw blurRad="38100" dist="38100" dir="2700000" algn="tl">
                  <a:srgbClr val="C0C0C0"/>
                </a:outerShdw>
              </a:effectLst>
              <a:latin typeface="Osaka" charset="-128"/>
            </a:endParaRPr>
          </a:p>
        </p:txBody>
      </p:sp>
      <p:sp>
        <p:nvSpPr>
          <p:cNvPr id="1040" name="Rectangle 16">
            <a:extLst>
              <a:ext uri="{FF2B5EF4-FFF2-40B4-BE49-F238E27FC236}">
                <a16:creationId xmlns:a16="http://schemas.microsoft.com/office/drawing/2014/main" id="{CBB1EE45-795C-4489-ACDF-DA156778162F}"/>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1041" name="Rectangle 17">
            <a:extLst>
              <a:ext uri="{FF2B5EF4-FFF2-40B4-BE49-F238E27FC236}">
                <a16:creationId xmlns:a16="http://schemas.microsoft.com/office/drawing/2014/main" id="{BAAE0C10-8D4B-4E07-BE51-5F47C56766AA}"/>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1043" name="Rectangle 19">
            <a:extLst>
              <a:ext uri="{FF2B5EF4-FFF2-40B4-BE49-F238E27FC236}">
                <a16:creationId xmlns:a16="http://schemas.microsoft.com/office/drawing/2014/main" id="{9B97F9D5-342D-4405-A4EE-19545A52CC10}"/>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1046" name="Rectangle 22">
            <a:extLst>
              <a:ext uri="{FF2B5EF4-FFF2-40B4-BE49-F238E27FC236}">
                <a16:creationId xmlns:a16="http://schemas.microsoft.com/office/drawing/2014/main" id="{02551581-E27C-40C6-BF94-CAC3BCFBB97F}"/>
              </a:ext>
            </a:extLst>
          </p:cNvPr>
          <p:cNvSpPr>
            <a:spLocks noChangeArrowheads="1"/>
          </p:cNvSpPr>
          <p:nvPr/>
        </p:nvSpPr>
        <p:spPr bwMode="auto">
          <a:xfrm>
            <a:off x="101600" y="76200"/>
            <a:ext cx="10363200" cy="719138"/>
          </a:xfrm>
          <a:prstGeom prst="rect">
            <a:avLst/>
          </a:prstGeom>
          <a:noFill/>
          <a:ln>
            <a:noFill/>
          </a:ln>
          <a:effectLst/>
        </p:spPr>
        <p:txBody>
          <a:bodyPr anchor="ctr"/>
          <a:lstStyle/>
          <a:p>
            <a:pPr>
              <a:defRPr/>
            </a:pPr>
            <a:endParaRPr lang="en-US" sz="3000">
              <a:solidFill>
                <a:srgbClr val="4D4D4D"/>
              </a:solidFill>
              <a:effectLst>
                <a:outerShdw blurRad="38100" dist="38100" dir="2700000" algn="tl">
                  <a:srgbClr val="C0C0C0"/>
                </a:outerShdw>
              </a:effectLst>
              <a:latin typeface="Osaka" charset="-128"/>
            </a:endParaRPr>
          </a:p>
        </p:txBody>
      </p:sp>
      <p:sp>
        <p:nvSpPr>
          <p:cNvPr id="2" name="Rectangle 23">
            <a:extLst>
              <a:ext uri="{FF2B5EF4-FFF2-40B4-BE49-F238E27FC236}">
                <a16:creationId xmlns:a16="http://schemas.microsoft.com/office/drawing/2014/main" id="{3D59D38F-7DD4-4345-90DC-2A938781AC90}"/>
              </a:ext>
            </a:extLst>
          </p:cNvPr>
          <p:cNvSpPr>
            <a:spLocks noGrp="1" noChangeArrowheads="1"/>
          </p:cNvSpPr>
          <p:nvPr>
            <p:ph type="body" idx="1"/>
          </p:nvPr>
        </p:nvSpPr>
        <p:spPr bwMode="auto">
          <a:xfrm>
            <a:off x="1295402" y="981078"/>
            <a:ext cx="1056216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24">
            <a:extLst>
              <a:ext uri="{FF2B5EF4-FFF2-40B4-BE49-F238E27FC236}">
                <a16:creationId xmlns:a16="http://schemas.microsoft.com/office/drawing/2014/main" id="{F217EEBB-0BC4-4241-930F-C7B7ADFB0BEA}"/>
              </a:ext>
            </a:extLst>
          </p:cNvPr>
          <p:cNvSpPr>
            <a:spLocks noGrp="1" noChangeArrowheads="1"/>
          </p:cNvSpPr>
          <p:nvPr>
            <p:ph type="title"/>
          </p:nvPr>
        </p:nvSpPr>
        <p:spPr bwMode="auto">
          <a:xfrm>
            <a:off x="1265767" y="188913"/>
            <a:ext cx="1059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Tree>
    <p:extLst>
      <p:ext uri="{BB962C8B-B14F-4D97-AF65-F5344CB8AC3E}">
        <p14:creationId xmlns:p14="http://schemas.microsoft.com/office/powerpoint/2010/main" val="2822489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zoom/>
  </p:transition>
  <p:hf hdr="0"/>
  <p:txStyles>
    <p:titleStyle>
      <a:lvl1pPr algn="l" rtl="0" eaLnBrk="0" fontAlgn="base" hangingPunct="0">
        <a:spcBef>
          <a:spcPct val="0"/>
        </a:spcBef>
        <a:spcAft>
          <a:spcPct val="0"/>
        </a:spcAft>
        <a:defRPr kumimoji="1" sz="2400" b="1">
          <a:solidFill>
            <a:schemeClr val="bg1"/>
          </a:solidFill>
          <a:latin typeface="+mj-lt"/>
          <a:ea typeface="+mj-ea"/>
          <a:cs typeface="+mj-cs"/>
        </a:defRPr>
      </a:lvl1pPr>
      <a:lvl2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2pPr>
      <a:lvl3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3pPr>
      <a:lvl4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4pPr>
      <a:lvl5pPr algn="l" rtl="0" eaLnBrk="0" fontAlgn="base" hangingPunct="0">
        <a:spcBef>
          <a:spcPct val="0"/>
        </a:spcBef>
        <a:spcAft>
          <a:spcPct val="0"/>
        </a:spcAft>
        <a:defRPr kumimoji="1" sz="2400" b="1">
          <a:solidFill>
            <a:schemeClr val="bg1"/>
          </a:solidFill>
          <a:latin typeface="Calibri" pitchFamily="34" charset="0"/>
          <a:ea typeface="新細明體" pitchFamily="18" charset="-120"/>
        </a:defRPr>
      </a:lvl5pPr>
      <a:lvl6pPr marL="342900" algn="l" rtl="0" fontAlgn="base">
        <a:spcBef>
          <a:spcPct val="0"/>
        </a:spcBef>
        <a:spcAft>
          <a:spcPct val="0"/>
        </a:spcAft>
        <a:defRPr kumimoji="1" sz="2400" b="1">
          <a:solidFill>
            <a:schemeClr val="bg1"/>
          </a:solidFill>
          <a:latin typeface="Calibri" pitchFamily="34" charset="0"/>
          <a:ea typeface="新細明體" pitchFamily="18" charset="-120"/>
        </a:defRPr>
      </a:lvl6pPr>
      <a:lvl7pPr marL="685800" algn="l" rtl="0" fontAlgn="base">
        <a:spcBef>
          <a:spcPct val="0"/>
        </a:spcBef>
        <a:spcAft>
          <a:spcPct val="0"/>
        </a:spcAft>
        <a:defRPr kumimoji="1" sz="2400" b="1">
          <a:solidFill>
            <a:schemeClr val="bg1"/>
          </a:solidFill>
          <a:latin typeface="Calibri" pitchFamily="34" charset="0"/>
          <a:ea typeface="新細明體" pitchFamily="18" charset="-120"/>
        </a:defRPr>
      </a:lvl7pPr>
      <a:lvl8pPr marL="1028700" algn="l" rtl="0" fontAlgn="base">
        <a:spcBef>
          <a:spcPct val="0"/>
        </a:spcBef>
        <a:spcAft>
          <a:spcPct val="0"/>
        </a:spcAft>
        <a:defRPr kumimoji="1" sz="2400" b="1">
          <a:solidFill>
            <a:schemeClr val="bg1"/>
          </a:solidFill>
          <a:latin typeface="Calibri" pitchFamily="34" charset="0"/>
          <a:ea typeface="新細明體" pitchFamily="18" charset="-120"/>
        </a:defRPr>
      </a:lvl8pPr>
      <a:lvl9pPr marL="1371600" algn="l" rtl="0" fontAlgn="base">
        <a:spcBef>
          <a:spcPct val="0"/>
        </a:spcBef>
        <a:spcAft>
          <a:spcPct val="0"/>
        </a:spcAft>
        <a:defRPr kumimoji="1" sz="2400" b="1">
          <a:solidFill>
            <a:schemeClr val="bg1"/>
          </a:solidFill>
          <a:latin typeface="Calibri" pitchFamily="34" charset="0"/>
          <a:ea typeface="新細明體" pitchFamily="18" charset="-120"/>
        </a:defRPr>
      </a:lvl9pPr>
    </p:titleStyle>
    <p:bodyStyle>
      <a:lvl1pPr marL="255985" indent="-257175" algn="l" rtl="0" eaLnBrk="0" fontAlgn="base" hangingPunct="0">
        <a:spcBef>
          <a:spcPct val="20000"/>
        </a:spcBef>
        <a:spcAft>
          <a:spcPct val="0"/>
        </a:spcAft>
        <a:buClr>
          <a:srgbClr val="99CC00"/>
        </a:buClr>
        <a:buChar char="•"/>
        <a:defRPr kumimoji="1" sz="1800">
          <a:solidFill>
            <a:schemeClr val="tx1"/>
          </a:solidFill>
          <a:latin typeface="+mn-lt"/>
          <a:ea typeface="+mn-ea"/>
          <a:cs typeface="+mn-cs"/>
        </a:defRPr>
      </a:lvl1pPr>
      <a:lvl2pPr marL="556022" indent="-214313" algn="l" rtl="0" eaLnBrk="0" fontAlgn="base" hangingPunct="0">
        <a:spcBef>
          <a:spcPct val="20000"/>
        </a:spcBef>
        <a:spcAft>
          <a:spcPct val="0"/>
        </a:spcAft>
        <a:buClr>
          <a:srgbClr val="99CC00"/>
        </a:buClr>
        <a:buChar char="–"/>
        <a:defRPr kumimoji="1" sz="1500">
          <a:solidFill>
            <a:schemeClr val="tx1"/>
          </a:solidFill>
          <a:latin typeface="+mn-lt"/>
          <a:ea typeface="+mn-ea"/>
        </a:defRPr>
      </a:lvl2pPr>
      <a:lvl3pPr marL="856060" indent="-171450" algn="l" rtl="0" eaLnBrk="0" fontAlgn="base" hangingPunct="0">
        <a:spcBef>
          <a:spcPct val="20000"/>
        </a:spcBef>
        <a:spcAft>
          <a:spcPct val="0"/>
        </a:spcAft>
        <a:buClr>
          <a:srgbClr val="99CC00"/>
        </a:buClr>
        <a:buChar char="•"/>
        <a:defRPr kumimoji="1">
          <a:solidFill>
            <a:schemeClr val="tx1"/>
          </a:solidFill>
          <a:latin typeface="+mn-lt"/>
          <a:ea typeface="+mn-ea"/>
        </a:defRPr>
      </a:lvl3pPr>
      <a:lvl4pPr marL="1198960" indent="-171450" algn="l" rtl="0" eaLnBrk="0" fontAlgn="base" hangingPunct="0">
        <a:spcBef>
          <a:spcPct val="20000"/>
        </a:spcBef>
        <a:spcAft>
          <a:spcPct val="0"/>
        </a:spcAft>
        <a:buClr>
          <a:srgbClr val="99CC00"/>
        </a:buClr>
        <a:buChar char="–"/>
        <a:defRPr kumimoji="1" sz="1050">
          <a:solidFill>
            <a:schemeClr val="tx1"/>
          </a:solidFill>
          <a:latin typeface="+mn-lt"/>
          <a:ea typeface="+mn-ea"/>
        </a:defRPr>
      </a:lvl4pPr>
      <a:lvl5pPr marL="1541860" indent="-171450" algn="l" rtl="0" eaLnBrk="0" fontAlgn="base" hangingPunct="0">
        <a:spcBef>
          <a:spcPct val="20000"/>
        </a:spcBef>
        <a:spcAft>
          <a:spcPct val="0"/>
        </a:spcAft>
        <a:buClr>
          <a:srgbClr val="99CC00"/>
        </a:buClr>
        <a:buChar char="»"/>
        <a:defRPr kumimoji="1" sz="900">
          <a:solidFill>
            <a:schemeClr val="tx1"/>
          </a:solidFill>
          <a:latin typeface="+mn-lt"/>
          <a:ea typeface="+mn-ea"/>
        </a:defRPr>
      </a:lvl5pPr>
      <a:lvl6pPr marL="1885950" indent="-171450" algn="l" rtl="0" fontAlgn="base">
        <a:spcBef>
          <a:spcPct val="20000"/>
        </a:spcBef>
        <a:spcAft>
          <a:spcPct val="0"/>
        </a:spcAft>
        <a:buClr>
          <a:srgbClr val="99CC00"/>
        </a:buClr>
        <a:buChar char="»"/>
        <a:defRPr kumimoji="1" sz="900">
          <a:solidFill>
            <a:schemeClr val="tx1"/>
          </a:solidFill>
          <a:latin typeface="+mn-lt"/>
          <a:ea typeface="+mn-ea"/>
        </a:defRPr>
      </a:lvl6pPr>
      <a:lvl7pPr marL="2228850" indent="-171450" algn="l" rtl="0" fontAlgn="base">
        <a:spcBef>
          <a:spcPct val="20000"/>
        </a:spcBef>
        <a:spcAft>
          <a:spcPct val="0"/>
        </a:spcAft>
        <a:buClr>
          <a:srgbClr val="99CC00"/>
        </a:buClr>
        <a:buChar char="»"/>
        <a:defRPr kumimoji="1" sz="900">
          <a:solidFill>
            <a:schemeClr val="tx1"/>
          </a:solidFill>
          <a:latin typeface="+mn-lt"/>
          <a:ea typeface="+mn-ea"/>
        </a:defRPr>
      </a:lvl7pPr>
      <a:lvl8pPr marL="2571750" indent="-171450" algn="l" rtl="0" fontAlgn="base">
        <a:spcBef>
          <a:spcPct val="20000"/>
        </a:spcBef>
        <a:spcAft>
          <a:spcPct val="0"/>
        </a:spcAft>
        <a:buClr>
          <a:srgbClr val="99CC00"/>
        </a:buClr>
        <a:buChar char="»"/>
        <a:defRPr kumimoji="1" sz="900">
          <a:solidFill>
            <a:schemeClr val="tx1"/>
          </a:solidFill>
          <a:latin typeface="+mn-lt"/>
          <a:ea typeface="+mn-ea"/>
        </a:defRPr>
      </a:lvl8pPr>
      <a:lvl9pPr marL="2914650" indent="-171450" algn="l" rtl="0" fontAlgn="base">
        <a:spcBef>
          <a:spcPct val="20000"/>
        </a:spcBef>
        <a:spcAft>
          <a:spcPct val="0"/>
        </a:spcAft>
        <a:buClr>
          <a:srgbClr val="99CC00"/>
        </a:buClr>
        <a:buChar char="»"/>
        <a:defRPr kumimoji="1" sz="9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D303-6334-A23E-3911-746D9401F1B2}"/>
              </a:ext>
            </a:extLst>
          </p:cNvPr>
          <p:cNvSpPr>
            <a:spLocks noGrp="1"/>
          </p:cNvSpPr>
          <p:nvPr>
            <p:ph type="ctrTitle"/>
          </p:nvPr>
        </p:nvSpPr>
        <p:spPr/>
        <p:txBody>
          <a:bodyPr/>
          <a:lstStyle/>
          <a:p>
            <a:pPr algn="ctr"/>
            <a:r>
              <a:rPr lang="en-US" sz="6000" b="0" kern="1200" dirty="0">
                <a:solidFill>
                  <a:schemeClr val="tx1"/>
                </a:solidFill>
              </a:rPr>
              <a:t>Retinaface</a:t>
            </a:r>
            <a:r>
              <a:rPr lang="en-US" sz="6000" b="0" dirty="0">
                <a:solidFill>
                  <a:schemeClr val="tx1"/>
                </a:solidFill>
              </a:rPr>
              <a:t>_2cls</a:t>
            </a:r>
            <a:endParaRPr lang="en-SG" sz="6000" b="0" dirty="0">
              <a:solidFill>
                <a:schemeClr val="tx1"/>
              </a:solidFill>
            </a:endParaRPr>
          </a:p>
        </p:txBody>
      </p:sp>
      <p:sp>
        <p:nvSpPr>
          <p:cNvPr id="3" name="Subtitle 2">
            <a:extLst>
              <a:ext uri="{FF2B5EF4-FFF2-40B4-BE49-F238E27FC236}">
                <a16:creationId xmlns:a16="http://schemas.microsoft.com/office/drawing/2014/main" id="{E5226FF6-80B5-9A55-F6EA-83C6CBA76D15}"/>
              </a:ext>
            </a:extLst>
          </p:cNvPr>
          <p:cNvSpPr>
            <a:spLocks noGrp="1"/>
          </p:cNvSpPr>
          <p:nvPr>
            <p:ph type="subTitle" idx="1"/>
          </p:nvPr>
        </p:nvSpPr>
        <p:spPr/>
        <p:txBody>
          <a:bodyPr/>
          <a:lstStyle/>
          <a:p>
            <a:pPr algn="r"/>
            <a:r>
              <a:rPr lang="en-US" sz="1200" dirty="0"/>
              <a:t>Ruchi M Dhamnaskar</a:t>
            </a:r>
            <a:endParaRPr lang="en-SG" sz="1200" dirty="0"/>
          </a:p>
        </p:txBody>
      </p:sp>
      <p:sp>
        <p:nvSpPr>
          <p:cNvPr id="4" name="Slide Number Placeholder 3">
            <a:extLst>
              <a:ext uri="{FF2B5EF4-FFF2-40B4-BE49-F238E27FC236}">
                <a16:creationId xmlns:a16="http://schemas.microsoft.com/office/drawing/2014/main" id="{232434C1-1093-DF15-0EB2-A39072378B47}"/>
              </a:ext>
            </a:extLst>
          </p:cNvPr>
          <p:cNvSpPr>
            <a:spLocks noGrp="1"/>
          </p:cNvSpPr>
          <p:nvPr>
            <p:ph type="sldNum" sz="quarter" idx="10"/>
          </p:nvPr>
        </p:nvSpPr>
        <p:spPr/>
        <p:txBody>
          <a:bodyPr/>
          <a:lstStyle/>
          <a:p>
            <a:r>
              <a:rPr lang="en-US" altLang="zh-TW"/>
              <a:t>-</a:t>
            </a:r>
            <a:fld id="{517E78C4-D9AA-44CE-A673-A4D9E555AA0B}" type="slidenum">
              <a:rPr lang="en-US" altLang="zh-TW" smtClean="0"/>
              <a:pPr/>
              <a:t>1</a:t>
            </a:fld>
            <a:r>
              <a:rPr lang="en-US" altLang="zh-TW"/>
              <a:t>-</a:t>
            </a:r>
          </a:p>
        </p:txBody>
      </p:sp>
      <p:sp>
        <p:nvSpPr>
          <p:cNvPr id="5" name="Date Placeholder 4">
            <a:extLst>
              <a:ext uri="{FF2B5EF4-FFF2-40B4-BE49-F238E27FC236}">
                <a16:creationId xmlns:a16="http://schemas.microsoft.com/office/drawing/2014/main" id="{63B938EA-FBEB-6B4B-80AE-E85504BF80F5}"/>
              </a:ext>
            </a:extLst>
          </p:cNvPr>
          <p:cNvSpPr>
            <a:spLocks noGrp="1"/>
          </p:cNvSpPr>
          <p:nvPr>
            <p:ph type="dt" sz="half" idx="11"/>
          </p:nvPr>
        </p:nvSpPr>
        <p:spPr/>
        <p:txBody>
          <a:bodyPr/>
          <a:lstStyle/>
          <a:p>
            <a:pPr>
              <a:defRPr/>
            </a:pPr>
            <a:r>
              <a:rPr lang="en-US" altLang="en-US"/>
              <a:t>Copyright © 20</a:t>
            </a:r>
            <a:r>
              <a:rPr lang="en-US" altLang="zh-TW"/>
              <a:t>10</a:t>
            </a:r>
            <a:r>
              <a:rPr lang="en-US" altLang="en-US"/>
              <a:t> Realtek Semiconductor Corp.</a:t>
            </a:r>
            <a:endParaRPr lang="en-US" altLang="zh-TW"/>
          </a:p>
        </p:txBody>
      </p:sp>
      <p:sp>
        <p:nvSpPr>
          <p:cNvPr id="6" name="Footer Placeholder 5">
            <a:extLst>
              <a:ext uri="{FF2B5EF4-FFF2-40B4-BE49-F238E27FC236}">
                <a16:creationId xmlns:a16="http://schemas.microsoft.com/office/drawing/2014/main" id="{736A96E1-D683-66BC-5765-E8C12CFE95A8}"/>
              </a:ext>
            </a:extLst>
          </p:cNvPr>
          <p:cNvSpPr>
            <a:spLocks noGrp="1"/>
          </p:cNvSpPr>
          <p:nvPr>
            <p:ph type="ftr" sz="quarter" idx="12"/>
          </p:nvPr>
        </p:nvSpPr>
        <p:spPr/>
        <p:txBody>
          <a:bodyPr/>
          <a:lstStyle/>
          <a:p>
            <a:pPr>
              <a:defRPr/>
            </a:pPr>
            <a:r>
              <a:rPr lang="en-US" altLang="zh-TW"/>
              <a:t>www.realtek.com</a:t>
            </a:r>
          </a:p>
        </p:txBody>
      </p:sp>
    </p:spTree>
    <p:extLst>
      <p:ext uri="{BB962C8B-B14F-4D97-AF65-F5344CB8AC3E}">
        <p14:creationId xmlns:p14="http://schemas.microsoft.com/office/powerpoint/2010/main" val="182353948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altLang="zh-TW" dirty="0"/>
              <a:t>Workflow</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p:txBody>
          <a:bodyPr/>
          <a:lstStyle/>
          <a:p>
            <a:r>
              <a:rPr lang="en-US" altLang="zh-CN" dirty="0" err="1"/>
              <a:t>Retinaface</a:t>
            </a:r>
            <a:r>
              <a:rPr lang="en-US" altLang="zh-CN" dirty="0"/>
              <a:t>: understand architecture</a:t>
            </a:r>
          </a:p>
          <a:p>
            <a:r>
              <a:rPr lang="en-US" altLang="zh-CN" dirty="0"/>
              <a:t>Remove landmark head</a:t>
            </a:r>
          </a:p>
          <a:p>
            <a:r>
              <a:rPr lang="en-US" altLang="zh-CN" dirty="0"/>
              <a:t>Modify classification head</a:t>
            </a:r>
          </a:p>
          <a:p>
            <a:r>
              <a:rPr lang="en-US" altLang="zh-CN" dirty="0"/>
              <a:t>Factors affecting performance for second class: Base model, priors, loss , optimizer for </a:t>
            </a:r>
            <a:r>
              <a:rPr lang="en-US" altLang="zh-CN"/>
              <a:t>two classes, check </a:t>
            </a:r>
            <a:r>
              <a:rPr lang="en-US" altLang="zh-CN" dirty="0"/>
              <a:t>background identification</a:t>
            </a:r>
          </a:p>
          <a:p>
            <a:r>
              <a:rPr lang="en-US" altLang="zh-CN" dirty="0"/>
              <a:t>Train and run inference on test image: </a:t>
            </a:r>
            <a:r>
              <a:rPr lang="en-US" altLang="zh-CN" dirty="0" err="1"/>
              <a:t>analyse</a:t>
            </a:r>
            <a:r>
              <a:rPr lang="en-US" altLang="zh-CN" dirty="0"/>
              <a:t> </a:t>
            </a:r>
          </a:p>
          <a:p>
            <a:r>
              <a:rPr lang="en-US" altLang="zh-CN" dirty="0"/>
              <a:t>Change priors</a:t>
            </a:r>
            <a:r>
              <a:rPr lang="en-SG" altLang="zh-CN" dirty="0"/>
              <a:t> and network</a:t>
            </a:r>
          </a:p>
          <a:p>
            <a:r>
              <a:rPr lang="en-SG" altLang="zh-CN" dirty="0"/>
              <a:t>Download and Generate dataset</a:t>
            </a:r>
          </a:p>
          <a:p>
            <a:r>
              <a:rPr lang="en-SG" altLang="zh-CN" dirty="0"/>
              <a:t>Determine priors</a:t>
            </a:r>
          </a:p>
          <a:p>
            <a:r>
              <a:rPr lang="en-SG" altLang="zh-CN" dirty="0"/>
              <a:t>Train on different priors : varying sizes and how they affect performance</a:t>
            </a:r>
          </a:p>
          <a:p>
            <a:r>
              <a:rPr lang="en-SG" altLang="zh-CN" dirty="0"/>
              <a:t>Evaluate</a:t>
            </a:r>
          </a:p>
          <a:p>
            <a:r>
              <a:rPr lang="en-SG" altLang="zh-CN" dirty="0"/>
              <a:t>Clean dataset</a:t>
            </a:r>
          </a:p>
          <a:p>
            <a:r>
              <a:rPr lang="en-SG" altLang="zh-CN" dirty="0"/>
              <a:t>Train</a:t>
            </a:r>
          </a:p>
          <a:p>
            <a:r>
              <a:rPr lang="en-SG" altLang="zh-CN" dirty="0"/>
              <a:t>Evaluate</a:t>
            </a:r>
            <a:endParaRPr lang="en-US" altLang="zh-CN" dirty="0"/>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dirty="0" err="1"/>
              <a:t>Retinaface</a:t>
            </a:r>
            <a:r>
              <a:rPr lang="en-US" dirty="0"/>
              <a:t> architecture required modifications</a:t>
            </a:r>
            <a:endParaRPr lang="zh-TW" altLang="en-US" dirty="0"/>
          </a:p>
        </p:txBody>
      </p:sp>
      <p:sp>
        <p:nvSpPr>
          <p:cNvPr id="2" name="Text Placeholder 1">
            <a:extLst>
              <a:ext uri="{FF2B5EF4-FFF2-40B4-BE49-F238E27FC236}">
                <a16:creationId xmlns:a16="http://schemas.microsoft.com/office/drawing/2014/main" id="{DE08B520-1876-F88F-FF9F-5C4527289731}"/>
              </a:ext>
            </a:extLst>
          </p:cNvPr>
          <p:cNvSpPr>
            <a:spLocks noGrp="1"/>
          </p:cNvSpPr>
          <p:nvPr>
            <p:ph type="body" sz="half" idx="1"/>
          </p:nvPr>
        </p:nvSpPr>
        <p:spPr>
          <a:xfrm>
            <a:off x="9688" y="1480611"/>
            <a:ext cx="3878731" cy="4752975"/>
          </a:xfrm>
        </p:spPr>
        <p:txBody>
          <a:bodyPr>
            <a:normAutofit fontScale="77500" lnSpcReduction="20000"/>
          </a:bodyPr>
          <a:lstStyle/>
          <a:p>
            <a:r>
              <a:rPr lang="en-US" dirty="0"/>
              <a:t>Backbone: </a:t>
            </a:r>
            <a:r>
              <a:rPr lang="en-US" dirty="0" err="1"/>
              <a:t>Mobilenet</a:t>
            </a:r>
            <a:r>
              <a:rPr lang="en-US" dirty="0"/>
              <a:t> 0.25</a:t>
            </a:r>
          </a:p>
          <a:p>
            <a:r>
              <a:rPr lang="en-US" dirty="0"/>
              <a:t>Feature Pyramid Network</a:t>
            </a:r>
          </a:p>
          <a:p>
            <a:r>
              <a:rPr lang="en-US" dirty="0"/>
              <a:t>SSH1</a:t>
            </a:r>
          </a:p>
          <a:p>
            <a:r>
              <a:rPr lang="en-US" dirty="0"/>
              <a:t>SSH2</a:t>
            </a:r>
          </a:p>
          <a:p>
            <a:r>
              <a:rPr lang="en-US" dirty="0"/>
              <a:t>SSH3 </a:t>
            </a:r>
          </a:p>
          <a:p>
            <a:r>
              <a:rPr lang="en-US" dirty="0" err="1"/>
              <a:t>Bbox</a:t>
            </a:r>
            <a:r>
              <a:rPr lang="en-US" dirty="0"/>
              <a:t>, Class, Landmarks : </a:t>
            </a:r>
            <a:r>
              <a:rPr lang="en-US" dirty="0">
                <a:solidFill>
                  <a:srgbClr val="FF0000"/>
                </a:solidFill>
              </a:rPr>
              <a:t>Drop the landmark head</a:t>
            </a:r>
          </a:p>
          <a:p>
            <a:endParaRPr lang="en-US" dirty="0"/>
          </a:p>
          <a:p>
            <a:r>
              <a:rPr lang="en-US" dirty="0"/>
              <a:t>Loss: </a:t>
            </a:r>
          </a:p>
          <a:p>
            <a:pPr lvl="1"/>
            <a:r>
              <a:rPr lang="en-US" dirty="0"/>
              <a:t>Landmark regression loss: smooth_l1_loss : </a:t>
            </a:r>
            <a:r>
              <a:rPr lang="en-US" dirty="0">
                <a:solidFill>
                  <a:srgbClr val="FF0000"/>
                </a:solidFill>
              </a:rPr>
              <a:t>Remove calculation</a:t>
            </a:r>
          </a:p>
          <a:p>
            <a:pPr lvl="1"/>
            <a:r>
              <a:rPr lang="en-US" dirty="0"/>
              <a:t>Bounding box regression loss :smooth_l1_loss</a:t>
            </a:r>
          </a:p>
          <a:p>
            <a:pPr lvl="1"/>
            <a:r>
              <a:rPr lang="en-US" dirty="0"/>
              <a:t>Classification loss : classification entropy : </a:t>
            </a:r>
            <a:r>
              <a:rPr lang="en-US" dirty="0">
                <a:solidFill>
                  <a:srgbClr val="FF0000"/>
                </a:solidFill>
              </a:rPr>
              <a:t>Calculate loss for 2 classes</a:t>
            </a:r>
          </a:p>
          <a:p>
            <a:pPr lvl="1"/>
            <a:endParaRPr lang="en-US" dirty="0"/>
          </a:p>
          <a:p>
            <a:r>
              <a:rPr lang="en-US" dirty="0"/>
              <a:t>Prior boxes</a:t>
            </a:r>
          </a:p>
          <a:p>
            <a:pPr lvl="1"/>
            <a:r>
              <a:rPr lang="en-US" dirty="0"/>
              <a:t>aspect ratio 1</a:t>
            </a:r>
          </a:p>
          <a:p>
            <a:pPr lvl="1"/>
            <a:r>
              <a:rPr lang="en-US" dirty="0"/>
              <a:t>Size based on dimensions of feature pyramid</a:t>
            </a:r>
          </a:p>
          <a:p>
            <a:endParaRPr lang="en-SG"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sz="half" idx="2"/>
          </p:nvPr>
        </p:nvSpPr>
        <p:spPr>
          <a:xfrm>
            <a:off x="3888420" y="1509403"/>
            <a:ext cx="3878730" cy="4752975"/>
          </a:xfrm>
        </p:spPr>
        <p:txBody>
          <a:bodyPr>
            <a:normAutofit fontScale="77500" lnSpcReduction="20000"/>
          </a:bodyPr>
          <a:lstStyle/>
          <a:p>
            <a:r>
              <a:rPr lang="en-US" dirty="0"/>
              <a:t>Backbone: </a:t>
            </a:r>
            <a:r>
              <a:rPr lang="en-US" dirty="0" err="1"/>
              <a:t>Mobilenet</a:t>
            </a:r>
            <a:r>
              <a:rPr lang="en-US" dirty="0"/>
              <a:t> 0.25 : </a:t>
            </a:r>
            <a:r>
              <a:rPr lang="en-US" dirty="0">
                <a:solidFill>
                  <a:schemeClr val="tx2">
                    <a:lumMod val="60000"/>
                    <a:lumOff val="40000"/>
                  </a:schemeClr>
                </a:solidFill>
              </a:rPr>
              <a:t>How is the performance of backbone model on person? </a:t>
            </a:r>
          </a:p>
          <a:p>
            <a:r>
              <a:rPr lang="en-US" dirty="0"/>
              <a:t>Feature Pyramid Network</a:t>
            </a:r>
          </a:p>
          <a:p>
            <a:r>
              <a:rPr lang="en-US" dirty="0"/>
              <a:t>SSH1</a:t>
            </a:r>
          </a:p>
          <a:p>
            <a:r>
              <a:rPr lang="en-US" dirty="0"/>
              <a:t>SSH2</a:t>
            </a:r>
          </a:p>
          <a:p>
            <a:r>
              <a:rPr lang="en-US" dirty="0"/>
              <a:t>SSH3 </a:t>
            </a:r>
          </a:p>
          <a:p>
            <a:r>
              <a:rPr lang="en-US" dirty="0" err="1"/>
              <a:t>Bbox</a:t>
            </a:r>
            <a:r>
              <a:rPr lang="en-US" dirty="0"/>
              <a:t>, Class : </a:t>
            </a:r>
            <a:r>
              <a:rPr lang="en-US" dirty="0">
                <a:solidFill>
                  <a:schemeClr val="tx2">
                    <a:lumMod val="60000"/>
                    <a:lumOff val="40000"/>
                  </a:schemeClr>
                </a:solidFill>
              </a:rPr>
              <a:t>Dimensions of last layer should be based on 2 classes (+1 background)</a:t>
            </a:r>
          </a:p>
          <a:p>
            <a:endParaRPr lang="en-US" dirty="0"/>
          </a:p>
          <a:p>
            <a:r>
              <a:rPr lang="en-US" dirty="0"/>
              <a:t>Loss: </a:t>
            </a:r>
          </a:p>
          <a:p>
            <a:pPr lvl="1"/>
            <a:r>
              <a:rPr lang="en-US" dirty="0"/>
              <a:t>Bounding box regression loss :smooth_l1_loss : </a:t>
            </a:r>
            <a:r>
              <a:rPr lang="en-US" dirty="0">
                <a:solidFill>
                  <a:schemeClr val="tx2">
                    <a:lumMod val="60000"/>
                    <a:lumOff val="40000"/>
                  </a:schemeClr>
                </a:solidFill>
              </a:rPr>
              <a:t>weight of landmark regression and bounding box regression loss is twice that of classification loss. Change the weights to check the effect on performance. </a:t>
            </a:r>
          </a:p>
          <a:p>
            <a:pPr lvl="1"/>
            <a:r>
              <a:rPr lang="en-US" dirty="0"/>
              <a:t>Classification loss : classification entropy : </a:t>
            </a:r>
            <a:r>
              <a:rPr lang="en-US" dirty="0">
                <a:solidFill>
                  <a:schemeClr val="tx2">
                    <a:lumMod val="60000"/>
                    <a:lumOff val="40000"/>
                  </a:schemeClr>
                </a:solidFill>
              </a:rPr>
              <a:t>Choice of loss function for two classes and issues</a:t>
            </a:r>
          </a:p>
          <a:p>
            <a:pPr lvl="1"/>
            <a:endParaRPr lang="en-US" dirty="0"/>
          </a:p>
          <a:p>
            <a:r>
              <a:rPr lang="en-US" dirty="0"/>
              <a:t>Prior boxes</a:t>
            </a:r>
          </a:p>
          <a:p>
            <a:pPr lvl="1"/>
            <a:r>
              <a:rPr lang="en-US" dirty="0"/>
              <a:t>aspect ratio 1 : </a:t>
            </a:r>
            <a:r>
              <a:rPr lang="en-US" dirty="0">
                <a:solidFill>
                  <a:schemeClr val="tx2">
                    <a:lumMod val="60000"/>
                    <a:lumOff val="40000"/>
                  </a:schemeClr>
                </a:solidFill>
              </a:rPr>
              <a:t>bounding boxes for humans are usually rectangular in shape, Generate dataset and analysis to find appropriate prior boxes</a:t>
            </a:r>
          </a:p>
          <a:p>
            <a:pPr lvl="1"/>
            <a:r>
              <a:rPr lang="en-US" dirty="0"/>
              <a:t>Size based on dimensions of feature pyramid</a:t>
            </a:r>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half"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
        <p:nvSpPr>
          <p:cNvPr id="3" name="Text Placeholder 1">
            <a:extLst>
              <a:ext uri="{FF2B5EF4-FFF2-40B4-BE49-F238E27FC236}">
                <a16:creationId xmlns:a16="http://schemas.microsoft.com/office/drawing/2014/main" id="{BF66ED38-5099-00A1-B78B-6C4E12E8F8DD}"/>
              </a:ext>
            </a:extLst>
          </p:cNvPr>
          <p:cNvSpPr txBox="1">
            <a:spLocks/>
          </p:cNvSpPr>
          <p:nvPr/>
        </p:nvSpPr>
        <p:spPr bwMode="auto">
          <a:xfrm>
            <a:off x="9688" y="939247"/>
            <a:ext cx="3878731" cy="41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5985" indent="-257175" algn="l" rtl="0" eaLnBrk="0" fontAlgn="base" hangingPunct="0">
              <a:spcBef>
                <a:spcPct val="20000"/>
              </a:spcBef>
              <a:spcAft>
                <a:spcPct val="0"/>
              </a:spcAft>
              <a:buClr>
                <a:srgbClr val="99CC00"/>
              </a:buClr>
              <a:buChar char="•"/>
              <a:defRPr kumimoji="1" sz="1800">
                <a:solidFill>
                  <a:schemeClr val="tx1"/>
                </a:solidFill>
                <a:latin typeface="+mn-lt"/>
                <a:ea typeface="+mn-ea"/>
                <a:cs typeface="+mn-cs"/>
              </a:defRPr>
            </a:lvl1pPr>
            <a:lvl2pPr marL="556022" indent="-214313" algn="l" rtl="0" eaLnBrk="0" fontAlgn="base" hangingPunct="0">
              <a:spcBef>
                <a:spcPct val="20000"/>
              </a:spcBef>
              <a:spcAft>
                <a:spcPct val="0"/>
              </a:spcAft>
              <a:buClr>
                <a:srgbClr val="99CC00"/>
              </a:buClr>
              <a:buChar char="–"/>
              <a:defRPr kumimoji="1" sz="1500">
                <a:solidFill>
                  <a:schemeClr val="tx1"/>
                </a:solidFill>
                <a:latin typeface="+mn-lt"/>
                <a:ea typeface="+mn-ea"/>
              </a:defRPr>
            </a:lvl2pPr>
            <a:lvl3pPr marL="856060" indent="-171450" algn="l" rtl="0" eaLnBrk="0" fontAlgn="base" hangingPunct="0">
              <a:spcBef>
                <a:spcPct val="20000"/>
              </a:spcBef>
              <a:spcAft>
                <a:spcPct val="0"/>
              </a:spcAft>
              <a:buClr>
                <a:srgbClr val="99CC00"/>
              </a:buClr>
              <a:buChar char="•"/>
              <a:defRPr kumimoji="1">
                <a:solidFill>
                  <a:schemeClr val="tx1"/>
                </a:solidFill>
                <a:latin typeface="+mn-lt"/>
                <a:ea typeface="+mn-ea"/>
              </a:defRPr>
            </a:lvl3pPr>
            <a:lvl4pPr marL="1198960" indent="-171450" algn="l" rtl="0" eaLnBrk="0" fontAlgn="base" hangingPunct="0">
              <a:spcBef>
                <a:spcPct val="20000"/>
              </a:spcBef>
              <a:spcAft>
                <a:spcPct val="0"/>
              </a:spcAft>
              <a:buClr>
                <a:srgbClr val="99CC00"/>
              </a:buClr>
              <a:buChar char="–"/>
              <a:defRPr kumimoji="1" sz="1050">
                <a:solidFill>
                  <a:schemeClr val="tx1"/>
                </a:solidFill>
                <a:latin typeface="+mn-lt"/>
                <a:ea typeface="+mn-ea"/>
              </a:defRPr>
            </a:lvl4pPr>
            <a:lvl5pPr marL="1541860" indent="-171450" algn="l" rtl="0" eaLnBrk="0" fontAlgn="base" hangingPunct="0">
              <a:spcBef>
                <a:spcPct val="20000"/>
              </a:spcBef>
              <a:spcAft>
                <a:spcPct val="0"/>
              </a:spcAft>
              <a:buClr>
                <a:srgbClr val="99CC00"/>
              </a:buClr>
              <a:buChar char="»"/>
              <a:defRPr kumimoji="1" sz="900">
                <a:solidFill>
                  <a:schemeClr val="tx1"/>
                </a:solidFill>
                <a:latin typeface="+mn-lt"/>
                <a:ea typeface="+mn-ea"/>
              </a:defRPr>
            </a:lvl5pPr>
            <a:lvl6pPr marL="1885950" indent="-171450" algn="l" rtl="0" fontAlgn="base">
              <a:spcBef>
                <a:spcPct val="20000"/>
              </a:spcBef>
              <a:spcAft>
                <a:spcPct val="0"/>
              </a:spcAft>
              <a:buClr>
                <a:srgbClr val="99CC00"/>
              </a:buClr>
              <a:buChar char="»"/>
              <a:defRPr kumimoji="1" sz="900">
                <a:solidFill>
                  <a:schemeClr val="tx1"/>
                </a:solidFill>
                <a:latin typeface="+mn-lt"/>
                <a:ea typeface="+mn-ea"/>
              </a:defRPr>
            </a:lvl6pPr>
            <a:lvl7pPr marL="2228850" indent="-171450" algn="l" rtl="0" fontAlgn="base">
              <a:spcBef>
                <a:spcPct val="20000"/>
              </a:spcBef>
              <a:spcAft>
                <a:spcPct val="0"/>
              </a:spcAft>
              <a:buClr>
                <a:srgbClr val="99CC00"/>
              </a:buClr>
              <a:buChar char="»"/>
              <a:defRPr kumimoji="1" sz="900">
                <a:solidFill>
                  <a:schemeClr val="tx1"/>
                </a:solidFill>
                <a:latin typeface="+mn-lt"/>
                <a:ea typeface="+mn-ea"/>
              </a:defRPr>
            </a:lvl7pPr>
            <a:lvl8pPr marL="2571750" indent="-171450" algn="l" rtl="0" fontAlgn="base">
              <a:spcBef>
                <a:spcPct val="20000"/>
              </a:spcBef>
              <a:spcAft>
                <a:spcPct val="0"/>
              </a:spcAft>
              <a:buClr>
                <a:srgbClr val="99CC00"/>
              </a:buClr>
              <a:buChar char="»"/>
              <a:defRPr kumimoji="1" sz="900">
                <a:solidFill>
                  <a:schemeClr val="tx1"/>
                </a:solidFill>
                <a:latin typeface="+mn-lt"/>
                <a:ea typeface="+mn-ea"/>
              </a:defRPr>
            </a:lvl8pPr>
            <a:lvl9pPr marL="2914650" indent="-171450" algn="l" rtl="0" fontAlgn="base">
              <a:spcBef>
                <a:spcPct val="20000"/>
              </a:spcBef>
              <a:spcAft>
                <a:spcPct val="0"/>
              </a:spcAft>
              <a:buClr>
                <a:srgbClr val="99CC00"/>
              </a:buClr>
              <a:buChar char="»"/>
              <a:defRPr kumimoji="1" sz="900">
                <a:solidFill>
                  <a:schemeClr val="tx1"/>
                </a:solidFill>
                <a:latin typeface="+mn-lt"/>
                <a:ea typeface="+mn-ea"/>
              </a:defRPr>
            </a:lvl9pPr>
          </a:lstStyle>
          <a:p>
            <a:pPr marL="0" indent="0" algn="ctr">
              <a:buNone/>
            </a:pPr>
            <a:r>
              <a:rPr lang="en-US" kern="0" dirty="0"/>
              <a:t>Required Modifications</a:t>
            </a:r>
            <a:endParaRPr lang="en-SG" kern="0" dirty="0"/>
          </a:p>
        </p:txBody>
      </p:sp>
      <p:sp>
        <p:nvSpPr>
          <p:cNvPr id="7" name="Text Placeholder 1">
            <a:extLst>
              <a:ext uri="{FF2B5EF4-FFF2-40B4-BE49-F238E27FC236}">
                <a16:creationId xmlns:a16="http://schemas.microsoft.com/office/drawing/2014/main" id="{AA627514-3BFB-9242-7F59-C0E46BA8A29D}"/>
              </a:ext>
            </a:extLst>
          </p:cNvPr>
          <p:cNvSpPr txBox="1">
            <a:spLocks/>
          </p:cNvSpPr>
          <p:nvPr/>
        </p:nvSpPr>
        <p:spPr bwMode="auto">
          <a:xfrm>
            <a:off x="3888419" y="968039"/>
            <a:ext cx="3878731" cy="41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5985" indent="-257175" algn="l" rtl="0" eaLnBrk="0" fontAlgn="base" hangingPunct="0">
              <a:spcBef>
                <a:spcPct val="20000"/>
              </a:spcBef>
              <a:spcAft>
                <a:spcPct val="0"/>
              </a:spcAft>
              <a:buClr>
                <a:srgbClr val="99CC00"/>
              </a:buClr>
              <a:buChar char="•"/>
              <a:defRPr kumimoji="1" sz="1800">
                <a:solidFill>
                  <a:schemeClr val="tx1"/>
                </a:solidFill>
                <a:latin typeface="+mn-lt"/>
                <a:ea typeface="+mn-ea"/>
                <a:cs typeface="+mn-cs"/>
              </a:defRPr>
            </a:lvl1pPr>
            <a:lvl2pPr marL="556022" indent="-214313" algn="l" rtl="0" eaLnBrk="0" fontAlgn="base" hangingPunct="0">
              <a:spcBef>
                <a:spcPct val="20000"/>
              </a:spcBef>
              <a:spcAft>
                <a:spcPct val="0"/>
              </a:spcAft>
              <a:buClr>
                <a:srgbClr val="99CC00"/>
              </a:buClr>
              <a:buChar char="–"/>
              <a:defRPr kumimoji="1" sz="1500">
                <a:solidFill>
                  <a:schemeClr val="tx1"/>
                </a:solidFill>
                <a:latin typeface="+mn-lt"/>
                <a:ea typeface="+mn-ea"/>
              </a:defRPr>
            </a:lvl2pPr>
            <a:lvl3pPr marL="856060" indent="-171450" algn="l" rtl="0" eaLnBrk="0" fontAlgn="base" hangingPunct="0">
              <a:spcBef>
                <a:spcPct val="20000"/>
              </a:spcBef>
              <a:spcAft>
                <a:spcPct val="0"/>
              </a:spcAft>
              <a:buClr>
                <a:srgbClr val="99CC00"/>
              </a:buClr>
              <a:buChar char="•"/>
              <a:defRPr kumimoji="1">
                <a:solidFill>
                  <a:schemeClr val="tx1"/>
                </a:solidFill>
                <a:latin typeface="+mn-lt"/>
                <a:ea typeface="+mn-ea"/>
              </a:defRPr>
            </a:lvl3pPr>
            <a:lvl4pPr marL="1198960" indent="-171450" algn="l" rtl="0" eaLnBrk="0" fontAlgn="base" hangingPunct="0">
              <a:spcBef>
                <a:spcPct val="20000"/>
              </a:spcBef>
              <a:spcAft>
                <a:spcPct val="0"/>
              </a:spcAft>
              <a:buClr>
                <a:srgbClr val="99CC00"/>
              </a:buClr>
              <a:buChar char="–"/>
              <a:defRPr kumimoji="1" sz="1050">
                <a:solidFill>
                  <a:schemeClr val="tx1"/>
                </a:solidFill>
                <a:latin typeface="+mn-lt"/>
                <a:ea typeface="+mn-ea"/>
              </a:defRPr>
            </a:lvl4pPr>
            <a:lvl5pPr marL="1541860" indent="-171450" algn="l" rtl="0" eaLnBrk="0" fontAlgn="base" hangingPunct="0">
              <a:spcBef>
                <a:spcPct val="20000"/>
              </a:spcBef>
              <a:spcAft>
                <a:spcPct val="0"/>
              </a:spcAft>
              <a:buClr>
                <a:srgbClr val="99CC00"/>
              </a:buClr>
              <a:buChar char="»"/>
              <a:defRPr kumimoji="1" sz="900">
                <a:solidFill>
                  <a:schemeClr val="tx1"/>
                </a:solidFill>
                <a:latin typeface="+mn-lt"/>
                <a:ea typeface="+mn-ea"/>
              </a:defRPr>
            </a:lvl5pPr>
            <a:lvl6pPr marL="1885950" indent="-171450" algn="l" rtl="0" fontAlgn="base">
              <a:spcBef>
                <a:spcPct val="20000"/>
              </a:spcBef>
              <a:spcAft>
                <a:spcPct val="0"/>
              </a:spcAft>
              <a:buClr>
                <a:srgbClr val="99CC00"/>
              </a:buClr>
              <a:buChar char="»"/>
              <a:defRPr kumimoji="1" sz="900">
                <a:solidFill>
                  <a:schemeClr val="tx1"/>
                </a:solidFill>
                <a:latin typeface="+mn-lt"/>
                <a:ea typeface="+mn-ea"/>
              </a:defRPr>
            </a:lvl6pPr>
            <a:lvl7pPr marL="2228850" indent="-171450" algn="l" rtl="0" fontAlgn="base">
              <a:spcBef>
                <a:spcPct val="20000"/>
              </a:spcBef>
              <a:spcAft>
                <a:spcPct val="0"/>
              </a:spcAft>
              <a:buClr>
                <a:srgbClr val="99CC00"/>
              </a:buClr>
              <a:buChar char="»"/>
              <a:defRPr kumimoji="1" sz="900">
                <a:solidFill>
                  <a:schemeClr val="tx1"/>
                </a:solidFill>
                <a:latin typeface="+mn-lt"/>
                <a:ea typeface="+mn-ea"/>
              </a:defRPr>
            </a:lvl7pPr>
            <a:lvl8pPr marL="2571750" indent="-171450" algn="l" rtl="0" fontAlgn="base">
              <a:spcBef>
                <a:spcPct val="20000"/>
              </a:spcBef>
              <a:spcAft>
                <a:spcPct val="0"/>
              </a:spcAft>
              <a:buClr>
                <a:srgbClr val="99CC00"/>
              </a:buClr>
              <a:buChar char="»"/>
              <a:defRPr kumimoji="1" sz="900">
                <a:solidFill>
                  <a:schemeClr val="tx1"/>
                </a:solidFill>
                <a:latin typeface="+mn-lt"/>
                <a:ea typeface="+mn-ea"/>
              </a:defRPr>
            </a:lvl8pPr>
            <a:lvl9pPr marL="2914650" indent="-171450" algn="l" rtl="0" fontAlgn="base">
              <a:spcBef>
                <a:spcPct val="20000"/>
              </a:spcBef>
              <a:spcAft>
                <a:spcPct val="0"/>
              </a:spcAft>
              <a:buClr>
                <a:srgbClr val="99CC00"/>
              </a:buClr>
              <a:buChar char="»"/>
              <a:defRPr kumimoji="1" sz="900">
                <a:solidFill>
                  <a:schemeClr val="tx1"/>
                </a:solidFill>
                <a:latin typeface="+mn-lt"/>
                <a:ea typeface="+mn-ea"/>
              </a:defRPr>
            </a:lvl9pPr>
          </a:lstStyle>
          <a:p>
            <a:pPr marL="0" indent="0" algn="ctr">
              <a:buNone/>
            </a:pPr>
            <a:r>
              <a:rPr lang="en-US" kern="0" dirty="0"/>
              <a:t>Possible Factors affecting performance</a:t>
            </a:r>
            <a:endParaRPr lang="en-SG" kern="0" dirty="0"/>
          </a:p>
        </p:txBody>
      </p:sp>
      <p:sp>
        <p:nvSpPr>
          <p:cNvPr id="8" name="內容版面配置區 2">
            <a:extLst>
              <a:ext uri="{FF2B5EF4-FFF2-40B4-BE49-F238E27FC236}">
                <a16:creationId xmlns:a16="http://schemas.microsoft.com/office/drawing/2014/main" id="{0D42508A-A120-EBE7-6FDC-A6687AD77E44}"/>
              </a:ext>
            </a:extLst>
          </p:cNvPr>
          <p:cNvSpPr txBox="1">
            <a:spLocks/>
          </p:cNvSpPr>
          <p:nvPr/>
        </p:nvSpPr>
        <p:spPr bwMode="auto">
          <a:xfrm>
            <a:off x="7767149" y="1480611"/>
            <a:ext cx="4415164"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255985" indent="-257175" algn="l" rtl="0" eaLnBrk="0" fontAlgn="base" hangingPunct="0">
              <a:spcBef>
                <a:spcPct val="20000"/>
              </a:spcBef>
              <a:spcAft>
                <a:spcPct val="0"/>
              </a:spcAft>
              <a:buClr>
                <a:srgbClr val="99CC00"/>
              </a:buClr>
              <a:buChar char="•"/>
              <a:defRPr kumimoji="1" sz="1800">
                <a:solidFill>
                  <a:schemeClr val="tx1"/>
                </a:solidFill>
                <a:latin typeface="+mn-lt"/>
                <a:ea typeface="+mn-ea"/>
                <a:cs typeface="+mn-cs"/>
              </a:defRPr>
            </a:lvl1pPr>
            <a:lvl2pPr marL="556022" indent="-214313" algn="l" rtl="0" eaLnBrk="0" fontAlgn="base" hangingPunct="0">
              <a:spcBef>
                <a:spcPct val="20000"/>
              </a:spcBef>
              <a:spcAft>
                <a:spcPct val="0"/>
              </a:spcAft>
              <a:buClr>
                <a:srgbClr val="99CC00"/>
              </a:buClr>
              <a:buChar char="–"/>
              <a:defRPr kumimoji="1" sz="1500">
                <a:solidFill>
                  <a:schemeClr val="tx1"/>
                </a:solidFill>
                <a:latin typeface="+mn-lt"/>
                <a:ea typeface="+mn-ea"/>
              </a:defRPr>
            </a:lvl2pPr>
            <a:lvl3pPr marL="856060" indent="-171450" algn="l" rtl="0" eaLnBrk="0" fontAlgn="base" hangingPunct="0">
              <a:spcBef>
                <a:spcPct val="20000"/>
              </a:spcBef>
              <a:spcAft>
                <a:spcPct val="0"/>
              </a:spcAft>
              <a:buClr>
                <a:srgbClr val="99CC00"/>
              </a:buClr>
              <a:buChar char="•"/>
              <a:defRPr kumimoji="1">
                <a:solidFill>
                  <a:schemeClr val="tx1"/>
                </a:solidFill>
                <a:latin typeface="+mn-lt"/>
                <a:ea typeface="+mn-ea"/>
              </a:defRPr>
            </a:lvl3pPr>
            <a:lvl4pPr marL="1198960" indent="-171450" algn="l" rtl="0" eaLnBrk="0" fontAlgn="base" hangingPunct="0">
              <a:spcBef>
                <a:spcPct val="20000"/>
              </a:spcBef>
              <a:spcAft>
                <a:spcPct val="0"/>
              </a:spcAft>
              <a:buClr>
                <a:srgbClr val="99CC00"/>
              </a:buClr>
              <a:buChar char="–"/>
              <a:defRPr kumimoji="1" sz="1050">
                <a:solidFill>
                  <a:schemeClr val="tx1"/>
                </a:solidFill>
                <a:latin typeface="+mn-lt"/>
                <a:ea typeface="+mn-ea"/>
              </a:defRPr>
            </a:lvl4pPr>
            <a:lvl5pPr marL="1541860" indent="-171450" algn="l" rtl="0" eaLnBrk="0" fontAlgn="base" hangingPunct="0">
              <a:spcBef>
                <a:spcPct val="20000"/>
              </a:spcBef>
              <a:spcAft>
                <a:spcPct val="0"/>
              </a:spcAft>
              <a:buClr>
                <a:srgbClr val="99CC00"/>
              </a:buClr>
              <a:buChar char="»"/>
              <a:defRPr kumimoji="1" sz="900">
                <a:solidFill>
                  <a:schemeClr val="tx1"/>
                </a:solidFill>
                <a:latin typeface="+mn-lt"/>
                <a:ea typeface="+mn-ea"/>
              </a:defRPr>
            </a:lvl5pPr>
            <a:lvl6pPr marL="1885950" indent="-171450" algn="l" rtl="0" fontAlgn="base">
              <a:spcBef>
                <a:spcPct val="20000"/>
              </a:spcBef>
              <a:spcAft>
                <a:spcPct val="0"/>
              </a:spcAft>
              <a:buClr>
                <a:srgbClr val="99CC00"/>
              </a:buClr>
              <a:buChar char="»"/>
              <a:defRPr kumimoji="1" sz="900">
                <a:solidFill>
                  <a:schemeClr val="tx1"/>
                </a:solidFill>
                <a:latin typeface="+mn-lt"/>
                <a:ea typeface="+mn-ea"/>
              </a:defRPr>
            </a:lvl6pPr>
            <a:lvl7pPr marL="2228850" indent="-171450" algn="l" rtl="0" fontAlgn="base">
              <a:spcBef>
                <a:spcPct val="20000"/>
              </a:spcBef>
              <a:spcAft>
                <a:spcPct val="0"/>
              </a:spcAft>
              <a:buClr>
                <a:srgbClr val="99CC00"/>
              </a:buClr>
              <a:buChar char="»"/>
              <a:defRPr kumimoji="1" sz="900">
                <a:solidFill>
                  <a:schemeClr val="tx1"/>
                </a:solidFill>
                <a:latin typeface="+mn-lt"/>
                <a:ea typeface="+mn-ea"/>
              </a:defRPr>
            </a:lvl7pPr>
            <a:lvl8pPr marL="2571750" indent="-171450" algn="l" rtl="0" fontAlgn="base">
              <a:spcBef>
                <a:spcPct val="20000"/>
              </a:spcBef>
              <a:spcAft>
                <a:spcPct val="0"/>
              </a:spcAft>
              <a:buClr>
                <a:srgbClr val="99CC00"/>
              </a:buClr>
              <a:buChar char="»"/>
              <a:defRPr kumimoji="1" sz="900">
                <a:solidFill>
                  <a:schemeClr val="tx1"/>
                </a:solidFill>
                <a:latin typeface="+mn-lt"/>
                <a:ea typeface="+mn-ea"/>
              </a:defRPr>
            </a:lvl8pPr>
            <a:lvl9pPr marL="2914650" indent="-171450" algn="l" rtl="0" fontAlgn="base">
              <a:spcBef>
                <a:spcPct val="20000"/>
              </a:spcBef>
              <a:spcAft>
                <a:spcPct val="0"/>
              </a:spcAft>
              <a:buClr>
                <a:srgbClr val="99CC00"/>
              </a:buClr>
              <a:buChar char="»"/>
              <a:defRPr kumimoji="1" sz="900">
                <a:solidFill>
                  <a:schemeClr val="tx1"/>
                </a:solidFill>
                <a:latin typeface="+mn-lt"/>
                <a:ea typeface="+mn-ea"/>
              </a:defRPr>
            </a:lvl9pPr>
          </a:lstStyle>
          <a:p>
            <a:r>
              <a:rPr lang="en-US" kern="0" dirty="0"/>
              <a:t>Backbone: </a:t>
            </a:r>
            <a:r>
              <a:rPr lang="en-US" kern="0" dirty="0" err="1"/>
              <a:t>Mobilenet</a:t>
            </a:r>
            <a:r>
              <a:rPr lang="en-US" kern="0" dirty="0"/>
              <a:t> 0.25 : </a:t>
            </a:r>
            <a:r>
              <a:rPr lang="en-US" kern="0" dirty="0">
                <a:solidFill>
                  <a:schemeClr val="accent3">
                    <a:lumMod val="75000"/>
                  </a:schemeClr>
                </a:solidFill>
              </a:rPr>
              <a:t>Changed to model trained on face and person – performance improved only a bit. Poor performance because of other causes.</a:t>
            </a:r>
          </a:p>
          <a:p>
            <a:r>
              <a:rPr lang="en-US" kern="0" dirty="0"/>
              <a:t>Feature Pyramid Network</a:t>
            </a:r>
          </a:p>
          <a:p>
            <a:r>
              <a:rPr lang="en-US" kern="0" dirty="0"/>
              <a:t>SSH1</a:t>
            </a:r>
          </a:p>
          <a:p>
            <a:r>
              <a:rPr lang="en-US" kern="0" dirty="0"/>
              <a:t>SSH2</a:t>
            </a:r>
          </a:p>
          <a:p>
            <a:r>
              <a:rPr lang="en-US" kern="0" dirty="0"/>
              <a:t>SSH3 </a:t>
            </a:r>
          </a:p>
          <a:p>
            <a:r>
              <a:rPr lang="en-US" kern="0" dirty="0" err="1"/>
              <a:t>Bbox</a:t>
            </a:r>
            <a:r>
              <a:rPr lang="en-US" kern="0" dirty="0"/>
              <a:t>, Class : </a:t>
            </a:r>
            <a:r>
              <a:rPr lang="en-US" kern="0" dirty="0">
                <a:solidFill>
                  <a:schemeClr val="accent3">
                    <a:lumMod val="75000"/>
                  </a:schemeClr>
                </a:solidFill>
              </a:rPr>
              <a:t>Changed to provide two classification scores</a:t>
            </a:r>
          </a:p>
          <a:p>
            <a:endParaRPr lang="en-US" kern="0" dirty="0"/>
          </a:p>
          <a:p>
            <a:r>
              <a:rPr lang="en-US" kern="0" dirty="0"/>
              <a:t>Loss: </a:t>
            </a:r>
          </a:p>
          <a:p>
            <a:pPr lvl="1"/>
            <a:r>
              <a:rPr lang="en-US" kern="0" dirty="0"/>
              <a:t>Bounding box regression loss : smooth_l1_loss : </a:t>
            </a:r>
            <a:r>
              <a:rPr lang="en-US" kern="0" dirty="0">
                <a:solidFill>
                  <a:schemeClr val="accent3">
                    <a:lumMod val="75000"/>
                  </a:schemeClr>
                </a:solidFill>
              </a:rPr>
              <a:t>increasing the weights for </a:t>
            </a:r>
            <a:r>
              <a:rPr lang="en-US" kern="0" dirty="0" err="1">
                <a:solidFill>
                  <a:schemeClr val="accent3">
                    <a:lumMod val="75000"/>
                  </a:schemeClr>
                </a:solidFill>
              </a:rPr>
              <a:t>bbox</a:t>
            </a:r>
            <a:r>
              <a:rPr lang="en-US" kern="0" dirty="0">
                <a:solidFill>
                  <a:schemeClr val="accent3">
                    <a:lumMod val="75000"/>
                  </a:schemeClr>
                </a:solidFill>
              </a:rPr>
              <a:t> regression do not change the performance much but changed the rate at which the model learned to draw boxes. The poor performance caused more by wrong shapes and completely missed boxes rather than false positives. </a:t>
            </a:r>
          </a:p>
          <a:p>
            <a:pPr lvl="1"/>
            <a:r>
              <a:rPr lang="en-US" kern="0" dirty="0"/>
              <a:t>Classification loss : classification entropy : </a:t>
            </a:r>
            <a:r>
              <a:rPr lang="en-US" kern="0" dirty="0">
                <a:solidFill>
                  <a:schemeClr val="accent3">
                    <a:lumMod val="75000"/>
                  </a:schemeClr>
                </a:solidFill>
              </a:rPr>
              <a:t>the scores for correct detections seemed very low, explored negative log likelihood loss used to punish the model for low scores but with no improvement. So kept the default classification entropy loss. Scores improved when trained for more epochs. </a:t>
            </a:r>
          </a:p>
          <a:p>
            <a:pPr lvl="1"/>
            <a:endParaRPr lang="en-US" kern="0" dirty="0"/>
          </a:p>
          <a:p>
            <a:r>
              <a:rPr lang="en-US" kern="0" dirty="0"/>
              <a:t>Prior boxes</a:t>
            </a:r>
          </a:p>
          <a:p>
            <a:pPr lvl="1"/>
            <a:r>
              <a:rPr lang="en-US" kern="0" dirty="0"/>
              <a:t>aspect ratio 1 : </a:t>
            </a:r>
            <a:r>
              <a:rPr lang="en-US" kern="0" dirty="0">
                <a:solidFill>
                  <a:schemeClr val="accent3">
                    <a:lumMod val="75000"/>
                  </a:schemeClr>
                </a:solidFill>
              </a:rPr>
              <a:t>calculate statistics of aspect ratios of objects in the training dataset, added priors, tradeoff between increase in size and performance for various number of priors</a:t>
            </a:r>
          </a:p>
          <a:p>
            <a:pPr lvl="1"/>
            <a:r>
              <a:rPr lang="en-US" kern="0" dirty="0"/>
              <a:t>Size based on dimensions of feature pyramid</a:t>
            </a:r>
          </a:p>
        </p:txBody>
      </p:sp>
      <p:sp>
        <p:nvSpPr>
          <p:cNvPr id="9" name="Text Placeholder 1">
            <a:extLst>
              <a:ext uri="{FF2B5EF4-FFF2-40B4-BE49-F238E27FC236}">
                <a16:creationId xmlns:a16="http://schemas.microsoft.com/office/drawing/2014/main" id="{E5F6C355-C712-A960-2BD2-0F6844608FC3}"/>
              </a:ext>
            </a:extLst>
          </p:cNvPr>
          <p:cNvSpPr txBox="1">
            <a:spLocks/>
          </p:cNvSpPr>
          <p:nvPr/>
        </p:nvSpPr>
        <p:spPr bwMode="auto">
          <a:xfrm>
            <a:off x="7767148" y="939247"/>
            <a:ext cx="4415165" cy="41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5985" indent="-257175" algn="l" rtl="0" eaLnBrk="0" fontAlgn="base" hangingPunct="0">
              <a:spcBef>
                <a:spcPct val="20000"/>
              </a:spcBef>
              <a:spcAft>
                <a:spcPct val="0"/>
              </a:spcAft>
              <a:buClr>
                <a:srgbClr val="99CC00"/>
              </a:buClr>
              <a:buChar char="•"/>
              <a:defRPr kumimoji="1" sz="1800">
                <a:solidFill>
                  <a:schemeClr val="tx1"/>
                </a:solidFill>
                <a:latin typeface="+mn-lt"/>
                <a:ea typeface="+mn-ea"/>
                <a:cs typeface="+mn-cs"/>
              </a:defRPr>
            </a:lvl1pPr>
            <a:lvl2pPr marL="556022" indent="-214313" algn="l" rtl="0" eaLnBrk="0" fontAlgn="base" hangingPunct="0">
              <a:spcBef>
                <a:spcPct val="20000"/>
              </a:spcBef>
              <a:spcAft>
                <a:spcPct val="0"/>
              </a:spcAft>
              <a:buClr>
                <a:srgbClr val="99CC00"/>
              </a:buClr>
              <a:buChar char="–"/>
              <a:defRPr kumimoji="1" sz="1500">
                <a:solidFill>
                  <a:schemeClr val="tx1"/>
                </a:solidFill>
                <a:latin typeface="+mn-lt"/>
                <a:ea typeface="+mn-ea"/>
              </a:defRPr>
            </a:lvl2pPr>
            <a:lvl3pPr marL="856060" indent="-171450" algn="l" rtl="0" eaLnBrk="0" fontAlgn="base" hangingPunct="0">
              <a:spcBef>
                <a:spcPct val="20000"/>
              </a:spcBef>
              <a:spcAft>
                <a:spcPct val="0"/>
              </a:spcAft>
              <a:buClr>
                <a:srgbClr val="99CC00"/>
              </a:buClr>
              <a:buChar char="•"/>
              <a:defRPr kumimoji="1">
                <a:solidFill>
                  <a:schemeClr val="tx1"/>
                </a:solidFill>
                <a:latin typeface="+mn-lt"/>
                <a:ea typeface="+mn-ea"/>
              </a:defRPr>
            </a:lvl3pPr>
            <a:lvl4pPr marL="1198960" indent="-171450" algn="l" rtl="0" eaLnBrk="0" fontAlgn="base" hangingPunct="0">
              <a:spcBef>
                <a:spcPct val="20000"/>
              </a:spcBef>
              <a:spcAft>
                <a:spcPct val="0"/>
              </a:spcAft>
              <a:buClr>
                <a:srgbClr val="99CC00"/>
              </a:buClr>
              <a:buChar char="–"/>
              <a:defRPr kumimoji="1" sz="1050">
                <a:solidFill>
                  <a:schemeClr val="tx1"/>
                </a:solidFill>
                <a:latin typeface="+mn-lt"/>
                <a:ea typeface="+mn-ea"/>
              </a:defRPr>
            </a:lvl4pPr>
            <a:lvl5pPr marL="1541860" indent="-171450" algn="l" rtl="0" eaLnBrk="0" fontAlgn="base" hangingPunct="0">
              <a:spcBef>
                <a:spcPct val="20000"/>
              </a:spcBef>
              <a:spcAft>
                <a:spcPct val="0"/>
              </a:spcAft>
              <a:buClr>
                <a:srgbClr val="99CC00"/>
              </a:buClr>
              <a:buChar char="»"/>
              <a:defRPr kumimoji="1" sz="900">
                <a:solidFill>
                  <a:schemeClr val="tx1"/>
                </a:solidFill>
                <a:latin typeface="+mn-lt"/>
                <a:ea typeface="+mn-ea"/>
              </a:defRPr>
            </a:lvl5pPr>
            <a:lvl6pPr marL="1885950" indent="-171450" algn="l" rtl="0" fontAlgn="base">
              <a:spcBef>
                <a:spcPct val="20000"/>
              </a:spcBef>
              <a:spcAft>
                <a:spcPct val="0"/>
              </a:spcAft>
              <a:buClr>
                <a:srgbClr val="99CC00"/>
              </a:buClr>
              <a:buChar char="»"/>
              <a:defRPr kumimoji="1" sz="900">
                <a:solidFill>
                  <a:schemeClr val="tx1"/>
                </a:solidFill>
                <a:latin typeface="+mn-lt"/>
                <a:ea typeface="+mn-ea"/>
              </a:defRPr>
            </a:lvl6pPr>
            <a:lvl7pPr marL="2228850" indent="-171450" algn="l" rtl="0" fontAlgn="base">
              <a:spcBef>
                <a:spcPct val="20000"/>
              </a:spcBef>
              <a:spcAft>
                <a:spcPct val="0"/>
              </a:spcAft>
              <a:buClr>
                <a:srgbClr val="99CC00"/>
              </a:buClr>
              <a:buChar char="»"/>
              <a:defRPr kumimoji="1" sz="900">
                <a:solidFill>
                  <a:schemeClr val="tx1"/>
                </a:solidFill>
                <a:latin typeface="+mn-lt"/>
                <a:ea typeface="+mn-ea"/>
              </a:defRPr>
            </a:lvl7pPr>
            <a:lvl8pPr marL="2571750" indent="-171450" algn="l" rtl="0" fontAlgn="base">
              <a:spcBef>
                <a:spcPct val="20000"/>
              </a:spcBef>
              <a:spcAft>
                <a:spcPct val="0"/>
              </a:spcAft>
              <a:buClr>
                <a:srgbClr val="99CC00"/>
              </a:buClr>
              <a:buChar char="»"/>
              <a:defRPr kumimoji="1" sz="900">
                <a:solidFill>
                  <a:schemeClr val="tx1"/>
                </a:solidFill>
                <a:latin typeface="+mn-lt"/>
                <a:ea typeface="+mn-ea"/>
              </a:defRPr>
            </a:lvl8pPr>
            <a:lvl9pPr marL="2914650" indent="-171450" algn="l" rtl="0" fontAlgn="base">
              <a:spcBef>
                <a:spcPct val="20000"/>
              </a:spcBef>
              <a:spcAft>
                <a:spcPct val="0"/>
              </a:spcAft>
              <a:buClr>
                <a:srgbClr val="99CC00"/>
              </a:buClr>
              <a:buChar char="»"/>
              <a:defRPr kumimoji="1" sz="900">
                <a:solidFill>
                  <a:schemeClr val="tx1"/>
                </a:solidFill>
                <a:latin typeface="+mn-lt"/>
                <a:ea typeface="+mn-ea"/>
              </a:defRPr>
            </a:lvl9pPr>
          </a:lstStyle>
          <a:p>
            <a:pPr marL="0" indent="0" algn="ctr">
              <a:buNone/>
            </a:pPr>
            <a:r>
              <a:rPr lang="en-US" kern="0" dirty="0"/>
              <a:t>Results from experiments</a:t>
            </a:r>
            <a:endParaRPr lang="en-SG" kern="0" dirty="0"/>
          </a:p>
        </p:txBody>
      </p:sp>
      <p:cxnSp>
        <p:nvCxnSpPr>
          <p:cNvPr id="11" name="Straight Connector 10">
            <a:extLst>
              <a:ext uri="{FF2B5EF4-FFF2-40B4-BE49-F238E27FC236}">
                <a16:creationId xmlns:a16="http://schemas.microsoft.com/office/drawing/2014/main" id="{16FADF7F-795F-25C7-EB05-E62C879E4C63}"/>
              </a:ext>
            </a:extLst>
          </p:cNvPr>
          <p:cNvCxnSpPr/>
          <p:nvPr/>
        </p:nvCxnSpPr>
        <p:spPr bwMode="auto">
          <a:xfrm>
            <a:off x="3888419" y="939247"/>
            <a:ext cx="0" cy="535836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FA12F86-F04F-A812-CFF2-4A1A18D89EC4}"/>
              </a:ext>
            </a:extLst>
          </p:cNvPr>
          <p:cNvCxnSpPr/>
          <p:nvPr/>
        </p:nvCxnSpPr>
        <p:spPr bwMode="auto">
          <a:xfrm>
            <a:off x="7767150" y="904012"/>
            <a:ext cx="0" cy="535836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494882A-BD79-ABA0-8558-3FB88744F08C}"/>
              </a:ext>
            </a:extLst>
          </p:cNvPr>
          <p:cNvCxnSpPr>
            <a:cxnSpLocks/>
          </p:cNvCxnSpPr>
          <p:nvPr/>
        </p:nvCxnSpPr>
        <p:spPr bwMode="auto">
          <a:xfrm flipH="1">
            <a:off x="944005" y="1345607"/>
            <a:ext cx="1091356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7962462"/>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AAD2938D-88F8-4E7D-B0A1-FEF6EEB49701}"/>
              </a:ext>
            </a:extLst>
          </p:cNvPr>
          <p:cNvSpPr>
            <a:spLocks noGrp="1"/>
          </p:cNvSpPr>
          <p:nvPr>
            <p:ph type="title"/>
          </p:nvPr>
        </p:nvSpPr>
        <p:spPr/>
        <p:txBody>
          <a:bodyPr/>
          <a:lstStyle/>
          <a:p>
            <a:r>
              <a:rPr lang="en-US" dirty="0"/>
              <a:t>Dataset Generation</a:t>
            </a:r>
            <a:endParaRPr lang="zh-TW" altLang="en-US" dirty="0"/>
          </a:p>
        </p:txBody>
      </p:sp>
      <p:sp>
        <p:nvSpPr>
          <p:cNvPr id="3075" name="內容版面配置區 2">
            <a:extLst>
              <a:ext uri="{FF2B5EF4-FFF2-40B4-BE49-F238E27FC236}">
                <a16:creationId xmlns:a16="http://schemas.microsoft.com/office/drawing/2014/main" id="{E8B391E9-BE6C-4E56-8099-C04811DC1D8A}"/>
              </a:ext>
            </a:extLst>
          </p:cNvPr>
          <p:cNvSpPr>
            <a:spLocks noGrp="1"/>
          </p:cNvSpPr>
          <p:nvPr>
            <p:ph idx="1"/>
          </p:nvPr>
        </p:nvSpPr>
        <p:spPr/>
        <p:txBody>
          <a:bodyPr>
            <a:normAutofit fontScale="92500" lnSpcReduction="10000"/>
          </a:bodyPr>
          <a:lstStyle/>
          <a:p>
            <a:r>
              <a:rPr lang="en-US" altLang="zh-CN" dirty="0"/>
              <a:t>Create 'person' class ground truth using inference from other models.   </a:t>
            </a:r>
          </a:p>
          <a:p>
            <a:pPr marL="585787" lvl="1" indent="-285750">
              <a:buFont typeface="Wingdings" panose="05000000000000000000" pitchFamily="2" charset="2"/>
              <a:buChar char="è"/>
            </a:pPr>
            <a:r>
              <a:rPr lang="en-US" altLang="zh-CN" dirty="0"/>
              <a:t>Observation : The model performs poorly on person class and learn the features.   </a:t>
            </a:r>
          </a:p>
          <a:p>
            <a:pPr marL="585787" lvl="1" indent="-285750">
              <a:buFont typeface="Wingdings" panose="05000000000000000000" pitchFamily="2" charset="2"/>
              <a:buChar char="è"/>
            </a:pPr>
            <a:r>
              <a:rPr lang="en-US" altLang="zh-CN" dirty="0"/>
              <a:t>Conclusion : </a:t>
            </a:r>
            <a:r>
              <a:rPr lang="en-US" altLang="zh-CN" dirty="0" err="1"/>
              <a:t>Widerface</a:t>
            </a:r>
            <a:r>
              <a:rPr lang="en-US" altLang="zh-CN" dirty="0"/>
              <a:t> dataset contains images with crowds and overlapping person images. Also get some wrong inferences.</a:t>
            </a:r>
          </a:p>
          <a:p>
            <a:pPr marL="0" indent="0">
              <a:buNone/>
            </a:pPr>
            <a:endParaRPr lang="en-US" altLang="zh-CN" dirty="0"/>
          </a:p>
          <a:p>
            <a:pPr marL="285750" indent="-285750"/>
            <a:r>
              <a:rPr lang="en-US" altLang="zh-CN" dirty="0"/>
              <a:t>Download "Human face" and "Person" classes from open images dataset (OID) </a:t>
            </a:r>
          </a:p>
          <a:p>
            <a:pPr marL="585787" lvl="1" indent="-285750"/>
            <a:r>
              <a:rPr lang="en-US" altLang="zh-CN" dirty="0"/>
              <a:t>Generate ground truth in same format as </a:t>
            </a:r>
            <a:r>
              <a:rPr lang="en-US" altLang="zh-CN" dirty="0" err="1"/>
              <a:t>widerface</a:t>
            </a:r>
            <a:endParaRPr lang="en-US" altLang="zh-CN" dirty="0"/>
          </a:p>
          <a:p>
            <a:pPr marL="285750" indent="-285750"/>
            <a:r>
              <a:rPr lang="en-US" altLang="zh-CN" dirty="0"/>
              <a:t>Analyze ground truth to calculate priors/anchor boxes4. </a:t>
            </a:r>
          </a:p>
          <a:p>
            <a:pPr marL="285750" indent="-285750"/>
            <a:r>
              <a:rPr lang="en-US" altLang="zh-CN" dirty="0"/>
              <a:t>Modify MAP calculation script to accept two classes and evaluate the models   </a:t>
            </a:r>
          </a:p>
          <a:p>
            <a:pPr marL="585787" lvl="1" indent="-285750">
              <a:buFont typeface="Wingdings" panose="05000000000000000000" pitchFamily="2" charset="2"/>
              <a:buChar char="è"/>
            </a:pPr>
            <a:r>
              <a:rPr lang="en-US" altLang="zh-CN" dirty="0"/>
              <a:t>Observation : Performance drop  for face   </a:t>
            </a:r>
          </a:p>
          <a:p>
            <a:pPr marL="585787" lvl="1" indent="-285750">
              <a:buFont typeface="Wingdings" panose="05000000000000000000" pitchFamily="2" charset="2"/>
              <a:buChar char="è"/>
            </a:pPr>
            <a:r>
              <a:rPr lang="en-US" altLang="zh-CN" dirty="0"/>
              <a:t>Conclusion : Missed and incorrect ground truth , Open Images Dataset also contains some entries with 'Man, Woman, Boy, Girl' labels.</a:t>
            </a:r>
          </a:p>
          <a:p>
            <a:pPr marL="585787" lvl="1" indent="-285750">
              <a:buFont typeface="Wingdings" panose="05000000000000000000" pitchFamily="2" charset="2"/>
              <a:buChar char="è"/>
            </a:pPr>
            <a:endParaRPr lang="en-US" altLang="zh-CN" dirty="0"/>
          </a:p>
          <a:p>
            <a:pPr marL="285750" indent="-285750"/>
            <a:r>
              <a:rPr lang="en-US" altLang="zh-CN" dirty="0"/>
              <a:t>Add images with 'Man, Woman, Boy, Girl' labels under "Person"   </a:t>
            </a:r>
          </a:p>
          <a:p>
            <a:pPr marL="585787" lvl="1" indent="-285750">
              <a:buFont typeface="Wingdings" panose="05000000000000000000" pitchFamily="2" charset="2"/>
              <a:buChar char="è"/>
            </a:pPr>
            <a:r>
              <a:rPr lang="en-US" altLang="zh-CN" dirty="0"/>
              <a:t>Observed missed "Face" annotations in the added entries</a:t>
            </a:r>
          </a:p>
          <a:p>
            <a:pPr marL="585787" lvl="1" indent="-285750">
              <a:buFont typeface="Wingdings" panose="05000000000000000000" pitchFamily="2" charset="2"/>
              <a:buChar char="è"/>
            </a:pPr>
            <a:endParaRPr lang="en-US" altLang="zh-CN" dirty="0"/>
          </a:p>
          <a:p>
            <a:pPr marL="285750" indent="-285750"/>
            <a:r>
              <a:rPr lang="en-US" altLang="zh-CN" dirty="0"/>
              <a:t>Add "Face" annotations using inference with retina face    </a:t>
            </a:r>
          </a:p>
          <a:p>
            <a:pPr marL="585787" lvl="1" indent="-285750">
              <a:buFont typeface="Wingdings" panose="05000000000000000000" pitchFamily="2" charset="2"/>
              <a:buChar char="è"/>
            </a:pPr>
            <a:r>
              <a:rPr lang="en-US" altLang="zh-CN" dirty="0"/>
              <a:t>Observed out-of-image-boundary detections for objects at the image boundary. (negative and &gt;1)</a:t>
            </a:r>
          </a:p>
          <a:p>
            <a:pPr marL="585787" lvl="1" indent="-285750">
              <a:buFont typeface="Wingdings" panose="05000000000000000000" pitchFamily="2" charset="2"/>
              <a:buChar char="è"/>
            </a:pPr>
            <a:endParaRPr lang="en-US" altLang="zh-CN" dirty="0"/>
          </a:p>
          <a:p>
            <a:pPr marL="285750" indent="-285750"/>
            <a:r>
              <a:rPr lang="en-US" altLang="zh-CN" dirty="0"/>
              <a:t>Cleaned ground truth from out-of-boundary issues and repeated detections by overlap calculation. </a:t>
            </a:r>
          </a:p>
        </p:txBody>
      </p:sp>
      <p:sp>
        <p:nvSpPr>
          <p:cNvPr id="4" name="投影片編號版面配置區 3">
            <a:extLst>
              <a:ext uri="{FF2B5EF4-FFF2-40B4-BE49-F238E27FC236}">
                <a16:creationId xmlns:a16="http://schemas.microsoft.com/office/drawing/2014/main" id="{3C4F112A-4027-496E-BD16-86719313D49E}"/>
              </a:ext>
            </a:extLst>
          </p:cNvPr>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fld id="{EC51AD69-F1CD-4E49-A9DA-60B3669FE957}" type="slidenum">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r>
              <a:rPr kumimoji="1" lang="en-US" altLang="zh-TW" sz="900" b="1" i="0" u="none" strike="noStrike" kern="120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mn-cs"/>
              </a:rPr>
              <a:t>-</a:t>
            </a:r>
          </a:p>
        </p:txBody>
      </p:sp>
      <p:sp>
        <p:nvSpPr>
          <p:cNvPr id="5" name="日期版面配置區 4">
            <a:extLst>
              <a:ext uri="{FF2B5EF4-FFF2-40B4-BE49-F238E27FC236}">
                <a16:creationId xmlns:a16="http://schemas.microsoft.com/office/drawing/2014/main" id="{061FD436-349B-4520-BC1C-4CF03BB9E0DF}"/>
              </a:ext>
            </a:extLst>
          </p:cNvPr>
          <p:cNvSpPr>
            <a:spLocks noGrp="1"/>
          </p:cNvSpPr>
          <p:nvPr>
            <p:ph type="dt"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Copyright © 20</a:t>
            </a:r>
            <a:r>
              <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10</a:t>
            </a:r>
            <a:r>
              <a:rPr kumimoji="0" lang="en-US" altLang="en-US"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rPr>
              <a:t> Realtek Semiconductor Corp.</a:t>
            </a:r>
            <a:endParaRPr kumimoji="0" lang="en-US" altLang="zh-TW" sz="1000" b="0" i="0" u="none" strike="noStrike" kern="1200" cap="none" spc="0" normalizeH="0" baseline="0" noProof="0">
              <a:ln>
                <a:noFill/>
              </a:ln>
              <a:solidFill>
                <a:prstClr val="white"/>
              </a:solidFill>
              <a:effectLst/>
              <a:uLnTx/>
              <a:uFillTx/>
              <a:latin typeface="Calibri"/>
              <a:ea typeface="新細明體" pitchFamily="18" charset="-120"/>
              <a:cs typeface="Arial" pitchFamily="34" charset="0"/>
            </a:endParaRPr>
          </a:p>
        </p:txBody>
      </p:sp>
      <p:sp>
        <p:nvSpPr>
          <p:cNvPr id="6" name="頁尾版面配置區 5">
            <a:extLst>
              <a:ext uri="{FF2B5EF4-FFF2-40B4-BE49-F238E27FC236}">
                <a16:creationId xmlns:a16="http://schemas.microsoft.com/office/drawing/2014/main" id="{85D551C1-032D-41F4-B32F-1DCE2C6DF5FC}"/>
              </a:ext>
            </a:extLst>
          </p:cNvPr>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000" b="0" i="0" u="none" strike="noStrike" kern="1200" cap="none" spc="0" normalizeH="0" baseline="0" noProof="0">
                <a:ln>
                  <a:noFill/>
                </a:ln>
                <a:solidFill>
                  <a:prstClr val="white"/>
                </a:solidFill>
                <a:effectLst/>
                <a:uLnTx/>
                <a:uFillTx/>
                <a:latin typeface="Calibri"/>
                <a:ea typeface="新細明體" pitchFamily="18" charset="-120"/>
                <a:cs typeface="+mn-cs"/>
              </a:rPr>
              <a:t>www.realtek.com</a:t>
            </a:r>
          </a:p>
        </p:txBody>
      </p:sp>
    </p:spTree>
    <p:extLst>
      <p:ext uri="{BB962C8B-B14F-4D97-AF65-F5344CB8AC3E}">
        <p14:creationId xmlns:p14="http://schemas.microsoft.com/office/powerpoint/2010/main" val="194238199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FCC1-B1C2-4546-4E32-B79CFB7BE051}"/>
              </a:ext>
            </a:extLst>
          </p:cNvPr>
          <p:cNvSpPr>
            <a:spLocks noGrp="1"/>
          </p:cNvSpPr>
          <p:nvPr>
            <p:ph type="title"/>
          </p:nvPr>
        </p:nvSpPr>
        <p:spPr/>
        <p:txBody>
          <a:bodyPr/>
          <a:lstStyle/>
          <a:p>
            <a:r>
              <a:rPr lang="en-US" dirty="0"/>
              <a:t>Evaluation </a:t>
            </a:r>
            <a:endParaRPr lang="en-SG" dirty="0"/>
          </a:p>
        </p:txBody>
      </p:sp>
      <p:graphicFrame>
        <p:nvGraphicFramePr>
          <p:cNvPr id="7" name="Content Placeholder 6">
            <a:extLst>
              <a:ext uri="{FF2B5EF4-FFF2-40B4-BE49-F238E27FC236}">
                <a16:creationId xmlns:a16="http://schemas.microsoft.com/office/drawing/2014/main" id="{2EBEDAED-2EE5-06CA-AA8C-69C47469EFEB}"/>
              </a:ext>
            </a:extLst>
          </p:cNvPr>
          <p:cNvGraphicFramePr>
            <a:graphicFrameLocks noGrp="1"/>
          </p:cNvGraphicFramePr>
          <p:nvPr>
            <p:ph idx="1"/>
            <p:extLst>
              <p:ext uri="{D42A27DB-BD31-4B8C-83A1-F6EECF244321}">
                <p14:modId xmlns:p14="http://schemas.microsoft.com/office/powerpoint/2010/main" val="4048867915"/>
              </p:ext>
            </p:extLst>
          </p:nvPr>
        </p:nvGraphicFramePr>
        <p:xfrm>
          <a:off x="40650" y="841099"/>
          <a:ext cx="11816917" cy="3238135"/>
        </p:xfrm>
        <a:graphic>
          <a:graphicData uri="http://schemas.openxmlformats.org/drawingml/2006/table">
            <a:tbl>
              <a:tblPr firstRow="1" bandRow="1">
                <a:tableStyleId>{5C22544A-7EE6-4342-B048-85BDC9FD1C3A}</a:tableStyleId>
              </a:tblPr>
              <a:tblGrid>
                <a:gridCol w="1770395">
                  <a:extLst>
                    <a:ext uri="{9D8B030D-6E8A-4147-A177-3AD203B41FA5}">
                      <a16:colId xmlns:a16="http://schemas.microsoft.com/office/drawing/2014/main" val="675942803"/>
                    </a:ext>
                  </a:extLst>
                </a:gridCol>
                <a:gridCol w="1605867">
                  <a:extLst>
                    <a:ext uri="{9D8B030D-6E8A-4147-A177-3AD203B41FA5}">
                      <a16:colId xmlns:a16="http://schemas.microsoft.com/office/drawing/2014/main" val="4139521170"/>
                    </a:ext>
                  </a:extLst>
                </a:gridCol>
                <a:gridCol w="1688131">
                  <a:extLst>
                    <a:ext uri="{9D8B030D-6E8A-4147-A177-3AD203B41FA5}">
                      <a16:colId xmlns:a16="http://schemas.microsoft.com/office/drawing/2014/main" val="3991510082"/>
                    </a:ext>
                  </a:extLst>
                </a:gridCol>
                <a:gridCol w="1295757">
                  <a:extLst>
                    <a:ext uri="{9D8B030D-6E8A-4147-A177-3AD203B41FA5}">
                      <a16:colId xmlns:a16="http://schemas.microsoft.com/office/drawing/2014/main" val="2470566343"/>
                    </a:ext>
                  </a:extLst>
                </a:gridCol>
                <a:gridCol w="1491449">
                  <a:extLst>
                    <a:ext uri="{9D8B030D-6E8A-4147-A177-3AD203B41FA5}">
                      <a16:colId xmlns:a16="http://schemas.microsoft.com/office/drawing/2014/main" val="1299396519"/>
                    </a:ext>
                  </a:extLst>
                </a:gridCol>
                <a:gridCol w="1260629">
                  <a:extLst>
                    <a:ext uri="{9D8B030D-6E8A-4147-A177-3AD203B41FA5}">
                      <a16:colId xmlns:a16="http://schemas.microsoft.com/office/drawing/2014/main" val="2864664637"/>
                    </a:ext>
                  </a:extLst>
                </a:gridCol>
                <a:gridCol w="2704689">
                  <a:extLst>
                    <a:ext uri="{9D8B030D-6E8A-4147-A177-3AD203B41FA5}">
                      <a16:colId xmlns:a16="http://schemas.microsoft.com/office/drawing/2014/main" val="642860665"/>
                    </a:ext>
                  </a:extLst>
                </a:gridCol>
              </a:tblGrid>
              <a:tr h="266335">
                <a:tc>
                  <a:txBody>
                    <a:bodyPr/>
                    <a:lstStyle/>
                    <a:p>
                      <a:r>
                        <a:rPr lang="en-US" sz="1100" dirty="0"/>
                        <a:t>Evaluation on WIDERFACE</a:t>
                      </a:r>
                      <a:endParaRPr lang="en-SG" sz="1100" dirty="0"/>
                    </a:p>
                  </a:txBody>
                  <a:tcPr/>
                </a:tc>
                <a:tc>
                  <a:txBody>
                    <a:bodyPr/>
                    <a:lstStyle/>
                    <a:p>
                      <a:r>
                        <a:rPr lang="en-US" sz="1100" dirty="0"/>
                        <a:t>Training Dataset</a:t>
                      </a:r>
                      <a:endParaRPr lang="en-SG" sz="1100" dirty="0"/>
                    </a:p>
                  </a:txBody>
                  <a:tcPr/>
                </a:tc>
                <a:tc>
                  <a:txBody>
                    <a:bodyPr/>
                    <a:lstStyle/>
                    <a:p>
                      <a:r>
                        <a:rPr lang="en-US" sz="1100" dirty="0"/>
                        <a:t>Parameters </a:t>
                      </a:r>
                      <a:endParaRPr lang="en-SG" sz="1100" dirty="0"/>
                    </a:p>
                  </a:txBody>
                  <a:tcPr/>
                </a:tc>
                <a:tc>
                  <a:txBody>
                    <a:bodyPr/>
                    <a:lstStyle/>
                    <a:p>
                      <a:r>
                        <a:rPr lang="en-US" sz="1100" dirty="0"/>
                        <a:t>Easy</a:t>
                      </a:r>
                      <a:endParaRPr lang="en-SG" sz="1100" dirty="0"/>
                    </a:p>
                  </a:txBody>
                  <a:tcPr/>
                </a:tc>
                <a:tc>
                  <a:txBody>
                    <a:bodyPr/>
                    <a:lstStyle/>
                    <a:p>
                      <a:r>
                        <a:rPr lang="en-US" sz="1100" dirty="0"/>
                        <a:t>Medium</a:t>
                      </a:r>
                      <a:endParaRPr lang="en-SG" sz="1100" dirty="0"/>
                    </a:p>
                  </a:txBody>
                  <a:tcPr/>
                </a:tc>
                <a:tc>
                  <a:txBody>
                    <a:bodyPr/>
                    <a:lstStyle/>
                    <a:p>
                      <a:r>
                        <a:rPr lang="en-US" sz="1100" dirty="0"/>
                        <a:t>Hard</a:t>
                      </a:r>
                      <a:endParaRPr lang="en-SG" sz="1100" dirty="0"/>
                    </a:p>
                  </a:txBody>
                  <a:tcPr/>
                </a:tc>
                <a:tc>
                  <a:txBody>
                    <a:bodyPr/>
                    <a:lstStyle/>
                    <a:p>
                      <a:r>
                        <a:rPr lang="en-US" sz="1100" dirty="0"/>
                        <a:t>Analysis</a:t>
                      </a:r>
                      <a:endParaRPr lang="en-SG" sz="1100" dirty="0"/>
                    </a:p>
                  </a:txBody>
                  <a:tcPr/>
                </a:tc>
                <a:extLst>
                  <a:ext uri="{0D108BD9-81ED-4DB2-BD59-A6C34878D82A}">
                    <a16:rowId xmlns:a16="http://schemas.microsoft.com/office/drawing/2014/main" val="475803195"/>
                  </a:ext>
                </a:extLst>
              </a:tr>
              <a:tr h="361194">
                <a:tc>
                  <a:txBody>
                    <a:bodyPr/>
                    <a:lstStyle/>
                    <a:p>
                      <a:r>
                        <a:rPr lang="en-SG" sz="1100" dirty="0" err="1"/>
                        <a:t>Retinaface</a:t>
                      </a:r>
                      <a:r>
                        <a:rPr lang="en-SG" sz="1100" dirty="0"/>
                        <a:t> original model</a:t>
                      </a:r>
                    </a:p>
                  </a:txBody>
                  <a:tcPr/>
                </a:tc>
                <a:tc>
                  <a:txBody>
                    <a:bodyPr/>
                    <a:lstStyle/>
                    <a:p>
                      <a:r>
                        <a:rPr lang="en-US" sz="1100" dirty="0" err="1"/>
                        <a:t>widerface</a:t>
                      </a:r>
                      <a:endParaRPr lang="en-SG" sz="1100" dirty="0"/>
                    </a:p>
                  </a:txBody>
                  <a:tcPr/>
                </a:tc>
                <a:tc>
                  <a:txBody>
                    <a:bodyPr/>
                    <a:lstStyle/>
                    <a:p>
                      <a:endParaRPr lang="en-SG" sz="1100"/>
                    </a:p>
                  </a:txBody>
                  <a:tcPr/>
                </a:tc>
                <a:tc>
                  <a:txBody>
                    <a:bodyPr/>
                    <a:lstStyle/>
                    <a:p>
                      <a:r>
                        <a:rPr lang="en-SG" sz="1100" kern="1200" dirty="0">
                          <a:solidFill>
                            <a:schemeClr val="dk1"/>
                          </a:solidFill>
                          <a:latin typeface="+mn-lt"/>
                          <a:ea typeface="+mn-ea"/>
                          <a:cs typeface="+mn-cs"/>
                        </a:rPr>
                        <a:t>0.9070773974382906</a:t>
                      </a:r>
                    </a:p>
                  </a:txBody>
                  <a:tcPr/>
                </a:tc>
                <a:tc>
                  <a:txBody>
                    <a:bodyPr/>
                    <a:lstStyle/>
                    <a:p>
                      <a:r>
                        <a:rPr lang="en-SG" sz="1100" kern="1200" dirty="0">
                          <a:solidFill>
                            <a:schemeClr val="dk1"/>
                          </a:solidFill>
                          <a:latin typeface="+mn-lt"/>
                          <a:ea typeface="+mn-ea"/>
                          <a:cs typeface="+mn-cs"/>
                        </a:rPr>
                        <a:t>0.881650835515562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SG" sz="1100" kern="1200" dirty="0">
                          <a:solidFill>
                            <a:schemeClr val="dk1"/>
                          </a:solidFill>
                          <a:latin typeface="+mn-lt"/>
                          <a:ea typeface="+mn-ea"/>
                          <a:cs typeface="+mn-cs"/>
                        </a:rPr>
                        <a:t>0.7382877006874062</a:t>
                      </a:r>
                    </a:p>
                  </a:txBody>
                  <a:tcPr/>
                </a:tc>
                <a:tc>
                  <a:txBody>
                    <a:bodyPr/>
                    <a:lstStyle/>
                    <a:p>
                      <a:endParaRPr lang="en-SG" sz="1100"/>
                    </a:p>
                  </a:txBody>
                  <a:tcPr/>
                </a:tc>
                <a:extLst>
                  <a:ext uri="{0D108BD9-81ED-4DB2-BD59-A6C34878D82A}">
                    <a16:rowId xmlns:a16="http://schemas.microsoft.com/office/drawing/2014/main" val="1936165871"/>
                  </a:ext>
                </a:extLst>
              </a:tr>
              <a:tr h="243506">
                <a:tc rowSpan="5">
                  <a:txBody>
                    <a:bodyPr/>
                    <a:lstStyle/>
                    <a:p>
                      <a:pPr algn="ctr"/>
                      <a:r>
                        <a:rPr lang="en-US" sz="1100" dirty="0"/>
                        <a:t>Retinaface_2cls</a:t>
                      </a:r>
                    </a:p>
                  </a:txBody>
                  <a:tcPr anchor="ctr"/>
                </a:tc>
                <a:tc>
                  <a:txBody>
                    <a:bodyPr/>
                    <a:lstStyle/>
                    <a:p>
                      <a:r>
                        <a:rPr lang="en-US" sz="1100" dirty="0"/>
                        <a:t>OID directly downloaded</a:t>
                      </a:r>
                      <a:endParaRPr lang="en-SG" sz="1100" dirty="0"/>
                    </a:p>
                  </a:txBody>
                  <a:tcPr/>
                </a:tc>
                <a:tc>
                  <a:txBody>
                    <a:bodyPr/>
                    <a:lstStyle/>
                    <a:p>
                      <a:r>
                        <a:rPr lang="en-US" sz="1100" dirty="0"/>
                        <a:t>2k </a:t>
                      </a:r>
                      <a:r>
                        <a:rPr lang="en-US" sz="1100" dirty="0" err="1"/>
                        <a:t>interations</a:t>
                      </a:r>
                      <a:endParaRPr lang="en-SG"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SG" sz="1100" kern="1200" dirty="0">
                          <a:solidFill>
                            <a:schemeClr val="dk1"/>
                          </a:solidFill>
                          <a:latin typeface="+mn-lt"/>
                          <a:ea typeface="+mn-ea"/>
                          <a:cs typeface="+mn-cs"/>
                        </a:rPr>
                        <a:t>0.6754746913673543</a:t>
                      </a:r>
                    </a:p>
                  </a:txBody>
                  <a:tcPr/>
                </a:tc>
                <a:tc>
                  <a:txBody>
                    <a:bodyPr/>
                    <a:lstStyle/>
                    <a:p>
                      <a:r>
                        <a:rPr lang="en-SG" sz="1100" kern="1200" dirty="0">
                          <a:solidFill>
                            <a:schemeClr val="dk1"/>
                          </a:solidFill>
                          <a:latin typeface="+mn-lt"/>
                          <a:ea typeface="+mn-ea"/>
                          <a:cs typeface="+mn-cs"/>
                        </a:rPr>
                        <a:t>0.4721576213000524</a:t>
                      </a:r>
                    </a:p>
                  </a:txBody>
                  <a:tcPr/>
                </a:tc>
                <a:tc>
                  <a:txBody>
                    <a:bodyPr/>
                    <a:lstStyle/>
                    <a:p>
                      <a:r>
                        <a:rPr lang="en-SG" sz="1100" kern="1200" dirty="0">
                          <a:solidFill>
                            <a:schemeClr val="dk1"/>
                          </a:solidFill>
                          <a:latin typeface="+mn-lt"/>
                          <a:ea typeface="+mn-ea"/>
                          <a:cs typeface="+mn-cs"/>
                        </a:rPr>
                        <a:t>0.2000540232914271</a:t>
                      </a:r>
                    </a:p>
                  </a:txBody>
                  <a:tcPr/>
                </a:tc>
                <a:tc>
                  <a:txBody>
                    <a:bodyPr/>
                    <a:lstStyle/>
                    <a:p>
                      <a:endParaRPr lang="en-SG" sz="1100"/>
                    </a:p>
                  </a:txBody>
                  <a:tcPr/>
                </a:tc>
                <a:extLst>
                  <a:ext uri="{0D108BD9-81ED-4DB2-BD59-A6C34878D82A}">
                    <a16:rowId xmlns:a16="http://schemas.microsoft.com/office/drawing/2014/main" val="467356027"/>
                  </a:ext>
                </a:extLst>
              </a:tr>
              <a:tr h="361194">
                <a:tc vMerge="1">
                  <a:txBody>
                    <a:bodyPr/>
                    <a:lstStyle/>
                    <a:p>
                      <a:endParaRPr/>
                    </a:p>
                  </a:txBody>
                  <a:tcPr/>
                </a:tc>
                <a:tc rowSpan="4">
                  <a:txBody>
                    <a:bodyPr/>
                    <a:lstStyle/>
                    <a:p>
                      <a:r>
                        <a:rPr lang="en-US" sz="1100" dirty="0"/>
                        <a:t>clean dataset</a:t>
                      </a:r>
                    </a:p>
                    <a:p>
                      <a:endParaRPr lang="en-SG" sz="1100" dirty="0"/>
                    </a:p>
                  </a:txBody>
                  <a:tcPr anchor="ctr"/>
                </a:tc>
                <a:tc>
                  <a:txBody>
                    <a:bodyPr/>
                    <a:lstStyle/>
                    <a:p>
                      <a:r>
                        <a:rPr lang="en-US" sz="1100" dirty="0"/>
                        <a:t>50 iterations @ </a:t>
                      </a:r>
                      <a:r>
                        <a:rPr lang="en-US" sz="1100" dirty="0" err="1"/>
                        <a:t>IoU</a:t>
                      </a:r>
                      <a:r>
                        <a:rPr lang="en-US" sz="1100" dirty="0"/>
                        <a:t> 0.5</a:t>
                      </a:r>
                    </a:p>
                    <a:p>
                      <a:r>
                        <a:rPr lang="en-US" sz="1100" dirty="0"/>
                        <a:t>LR = 0.001</a:t>
                      </a:r>
                      <a:endParaRPr lang="en-SG" sz="1100" dirty="0"/>
                    </a:p>
                  </a:txBody>
                  <a:tcPr/>
                </a:tc>
                <a:tc>
                  <a:txBody>
                    <a:bodyPr/>
                    <a:lstStyle/>
                    <a:p>
                      <a:r>
                        <a:rPr lang="en-SG" sz="1100" dirty="0"/>
                        <a:t>0.8339701978904259</a:t>
                      </a:r>
                    </a:p>
                    <a:p>
                      <a:endParaRPr lang="en-SG" sz="1100" dirty="0"/>
                    </a:p>
                  </a:txBody>
                  <a:tcPr/>
                </a:tc>
                <a:tc>
                  <a:txBody>
                    <a:bodyPr/>
                    <a:lstStyle/>
                    <a:p>
                      <a:r>
                        <a:rPr lang="en-SG" sz="1100" dirty="0"/>
                        <a:t>0.7444987314309208</a:t>
                      </a:r>
                    </a:p>
                    <a:p>
                      <a:endParaRPr lang="en-SG" sz="1100" dirty="0"/>
                    </a:p>
                  </a:txBody>
                  <a:tcPr/>
                </a:tc>
                <a:tc>
                  <a:txBody>
                    <a:bodyPr/>
                    <a:lstStyle/>
                    <a:p>
                      <a:r>
                        <a:rPr lang="en-SG" sz="1100" dirty="0"/>
                        <a:t>0.3896353350813585</a:t>
                      </a:r>
                    </a:p>
                    <a:p>
                      <a:endParaRPr lang="en-SG" sz="1100" dirty="0"/>
                    </a:p>
                  </a:txBody>
                  <a:tcPr/>
                </a:tc>
                <a:tc rowSpan="2">
                  <a:txBody>
                    <a:bodyPr/>
                    <a:lstStyle/>
                    <a:p>
                      <a:r>
                        <a:rPr lang="en-US" sz="1100" dirty="0"/>
                        <a:t>1. face annotation with and without hair &amp; person with and without coverage of outstretched limbs changes the </a:t>
                      </a:r>
                      <a:r>
                        <a:rPr lang="en-US" sz="1100" dirty="0" err="1"/>
                        <a:t>IoU</a:t>
                      </a:r>
                      <a:r>
                        <a:rPr lang="en-US" sz="1100" dirty="0"/>
                        <a:t> with ground truth, hence also evaluated using IoU0.3 to check the effect</a:t>
                      </a:r>
                    </a:p>
                    <a:p>
                      <a:r>
                        <a:rPr lang="en-US" sz="1100" dirty="0"/>
                        <a:t>2. takes much longer because of more images</a:t>
                      </a:r>
                      <a:endParaRPr lang="en-SG" sz="1100" dirty="0"/>
                    </a:p>
                  </a:txBody>
                  <a:tcPr/>
                </a:tc>
                <a:extLst>
                  <a:ext uri="{0D108BD9-81ED-4DB2-BD59-A6C34878D82A}">
                    <a16:rowId xmlns:a16="http://schemas.microsoft.com/office/drawing/2014/main" val="3023121125"/>
                  </a:ext>
                </a:extLst>
              </a:tr>
              <a:tr h="333180">
                <a:tc vMerge="1">
                  <a:txBody>
                    <a:bodyPr/>
                    <a:lstStyle/>
                    <a:p>
                      <a:endParaRPr lang="en-SG" dirty="0"/>
                    </a:p>
                  </a:txBody>
                  <a:tcPr/>
                </a:tc>
                <a:tc vMerge="1">
                  <a:txBody>
                    <a:bodyPr/>
                    <a:lstStyle/>
                    <a:p>
                      <a:endParaRPr/>
                    </a:p>
                  </a:txBody>
                  <a:tcPr/>
                </a:tc>
                <a:tc>
                  <a:txBody>
                    <a:bodyPr/>
                    <a:lstStyle/>
                    <a:p>
                      <a:r>
                        <a:rPr lang="en-SG" sz="1100" dirty="0"/>
                        <a:t>50 iterations @ </a:t>
                      </a:r>
                      <a:r>
                        <a:rPr lang="en-SG" sz="1100" dirty="0" err="1"/>
                        <a:t>IoU</a:t>
                      </a:r>
                      <a:r>
                        <a:rPr lang="en-SG" sz="1100" dirty="0"/>
                        <a:t> 0.3, </a:t>
                      </a:r>
                      <a:r>
                        <a:rPr lang="en-US" sz="1100" dirty="0"/>
                        <a:t>LR = 0.001</a:t>
                      </a:r>
                      <a:endParaRPr lang="en-SG" sz="1100" dirty="0"/>
                    </a:p>
                  </a:txBody>
                  <a:tcPr/>
                </a:tc>
                <a:tc>
                  <a:txBody>
                    <a:bodyPr/>
                    <a:lstStyle/>
                    <a:p>
                      <a:r>
                        <a:rPr lang="en-SG" sz="1100" dirty="0"/>
                        <a:t>0.85099</a:t>
                      </a:r>
                    </a:p>
                  </a:txBody>
                  <a:tcPr/>
                </a:tc>
                <a:tc>
                  <a:txBody>
                    <a:bodyPr/>
                    <a:lstStyle/>
                    <a:p>
                      <a:r>
                        <a:rPr lang="en-SG" sz="1100" dirty="0"/>
                        <a:t>0.7592925</a:t>
                      </a:r>
                    </a:p>
                  </a:txBody>
                  <a:tcPr/>
                </a:tc>
                <a:tc>
                  <a:txBody>
                    <a:bodyPr/>
                    <a:lstStyle/>
                    <a:p>
                      <a:r>
                        <a:rPr lang="en-SG" sz="1100" dirty="0"/>
                        <a:t>0.400277883</a:t>
                      </a:r>
                    </a:p>
                  </a:txBody>
                  <a:tcPr/>
                </a:tc>
                <a:tc vMerge="1">
                  <a:txBody>
                    <a:bodyPr/>
                    <a:lstStyle/>
                    <a:p>
                      <a:endParaRPr dirty="0"/>
                    </a:p>
                  </a:txBody>
                  <a:tcPr/>
                </a:tc>
                <a:extLst>
                  <a:ext uri="{0D108BD9-81ED-4DB2-BD59-A6C34878D82A}">
                    <a16:rowId xmlns:a16="http://schemas.microsoft.com/office/drawing/2014/main" val="655984822"/>
                  </a:ext>
                </a:extLst>
              </a:tr>
              <a:tr h="346200">
                <a:tc vMerge="1">
                  <a:txBody>
                    <a:bodyPr/>
                    <a:lstStyle/>
                    <a:p>
                      <a:endParaRPr lang="en-SG" dirty="0"/>
                    </a:p>
                  </a:txBody>
                  <a:tcPr/>
                </a:tc>
                <a:tc vMerge="1">
                  <a:txBody>
                    <a:bodyPr/>
                    <a:lstStyle/>
                    <a:p>
                      <a:endParaRPr lang="en-SG" dirty="0"/>
                    </a:p>
                  </a:txBody>
                  <a:tcPr/>
                </a:tc>
                <a:tc>
                  <a:txBody>
                    <a:bodyPr/>
                    <a:lstStyle/>
                    <a:p>
                      <a:r>
                        <a:rPr lang="en-SG" sz="1100" dirty="0"/>
                        <a:t>150 iterations @ </a:t>
                      </a:r>
                      <a:r>
                        <a:rPr lang="en-SG" sz="1100" dirty="0" err="1"/>
                        <a:t>IoU</a:t>
                      </a:r>
                      <a:r>
                        <a:rPr lang="en-SG" sz="1100" dirty="0"/>
                        <a:t> 0.5, </a:t>
                      </a:r>
                      <a:r>
                        <a:rPr lang="en-US" sz="1100" dirty="0"/>
                        <a:t>LR = 0.0001</a:t>
                      </a:r>
                      <a:endParaRPr lang="en-SG" sz="1100" dirty="0"/>
                    </a:p>
                  </a:txBody>
                  <a:tcPr/>
                </a:tc>
                <a:tc>
                  <a:txBody>
                    <a:bodyPr/>
                    <a:lstStyle/>
                    <a:p>
                      <a:r>
                        <a:rPr lang="nn-NO" sz="1100" dirty="0">
                          <a:solidFill>
                            <a:schemeClr val="accent3">
                              <a:lumMod val="75000"/>
                            </a:schemeClr>
                          </a:solidFill>
                        </a:rPr>
                        <a:t>0.8495088187715863</a:t>
                      </a:r>
                      <a:endParaRPr lang="en-SG" sz="1100" dirty="0">
                        <a:solidFill>
                          <a:schemeClr val="accent3">
                            <a:lumMod val="75000"/>
                          </a:schemeClr>
                        </a:solidFill>
                      </a:endParaRPr>
                    </a:p>
                  </a:txBody>
                  <a:tcPr/>
                </a:tc>
                <a:tc>
                  <a:txBody>
                    <a:bodyPr/>
                    <a:lstStyle/>
                    <a:p>
                      <a:r>
                        <a:rPr lang="nn-NO" sz="1100" dirty="0">
                          <a:solidFill>
                            <a:schemeClr val="accent3">
                              <a:lumMod val="75000"/>
                            </a:schemeClr>
                          </a:solidFill>
                        </a:rPr>
                        <a:t>0.7757007316681808</a:t>
                      </a:r>
                    </a:p>
                  </a:txBody>
                  <a:tcPr/>
                </a:tc>
                <a:tc>
                  <a:txBody>
                    <a:bodyPr/>
                    <a:lstStyle/>
                    <a:p>
                      <a:r>
                        <a:rPr lang="nn-NO" sz="1100" dirty="0">
                          <a:solidFill>
                            <a:schemeClr val="accent3">
                              <a:lumMod val="75000"/>
                            </a:schemeClr>
                          </a:solidFill>
                        </a:rPr>
                        <a:t>0.4187638770761336</a:t>
                      </a:r>
                      <a:endParaRPr lang="en-SG" sz="1100" dirty="0">
                        <a:solidFill>
                          <a:schemeClr val="accent3">
                            <a:lumMod val="75000"/>
                          </a:schemeClr>
                        </a:solidFill>
                      </a:endParaRPr>
                    </a:p>
                  </a:txBody>
                  <a:tcPr/>
                </a:tc>
                <a:tc rowSpan="2">
                  <a:txBody>
                    <a:bodyPr/>
                    <a:lstStyle/>
                    <a:p>
                      <a:endParaRPr lang="en-SG" sz="1100" dirty="0"/>
                    </a:p>
                  </a:txBody>
                  <a:tcPr/>
                </a:tc>
                <a:extLst>
                  <a:ext uri="{0D108BD9-81ED-4DB2-BD59-A6C34878D82A}">
                    <a16:rowId xmlns:a16="http://schemas.microsoft.com/office/drawing/2014/main" val="763470753"/>
                  </a:ext>
                </a:extLst>
              </a:tr>
              <a:tr h="209877">
                <a:tc vMerge="1">
                  <a:txBody>
                    <a:bodyPr/>
                    <a:lstStyle/>
                    <a:p>
                      <a:endParaRPr lang="en-SG" dirty="0"/>
                    </a:p>
                  </a:txBody>
                  <a:tcPr/>
                </a:tc>
                <a:tc vMerge="1">
                  <a:txBody>
                    <a:bodyPr/>
                    <a:lstStyle/>
                    <a:p>
                      <a:endParaRPr lang="en-SG" dirty="0"/>
                    </a:p>
                  </a:txBody>
                  <a:tcPr/>
                </a:tc>
                <a:tc>
                  <a:txBody>
                    <a:bodyPr/>
                    <a:lstStyle/>
                    <a:p>
                      <a:r>
                        <a:rPr lang="en-SG" sz="1100" dirty="0"/>
                        <a:t>150 iterations @ </a:t>
                      </a:r>
                      <a:r>
                        <a:rPr lang="en-SG" sz="1100" dirty="0" err="1"/>
                        <a:t>IoU</a:t>
                      </a:r>
                      <a:r>
                        <a:rPr lang="en-SG" sz="1100" dirty="0"/>
                        <a:t> 0.3</a:t>
                      </a:r>
                    </a:p>
                  </a:txBody>
                  <a:tcPr/>
                </a:tc>
                <a:tc>
                  <a:txBody>
                    <a:bodyPr/>
                    <a:lstStyle/>
                    <a:p>
                      <a:r>
                        <a:rPr lang="nn-NO" sz="1100" dirty="0">
                          <a:solidFill>
                            <a:schemeClr val="accent3">
                              <a:lumMod val="75000"/>
                            </a:schemeClr>
                          </a:solidFill>
                        </a:rPr>
                        <a:t>0.867159132324704</a:t>
                      </a:r>
                    </a:p>
                  </a:txBody>
                  <a:tcPr/>
                </a:tc>
                <a:tc>
                  <a:txBody>
                    <a:bodyPr/>
                    <a:lstStyle/>
                    <a:p>
                      <a:r>
                        <a:rPr lang="nn-NO" sz="1100" dirty="0">
                          <a:solidFill>
                            <a:schemeClr val="accent3">
                              <a:lumMod val="75000"/>
                            </a:schemeClr>
                          </a:solidFill>
                        </a:rPr>
                        <a:t>0.7913999214072347</a:t>
                      </a:r>
                      <a:endParaRPr lang="en-SG" sz="1100" dirty="0">
                        <a:solidFill>
                          <a:schemeClr val="accent3">
                            <a:lumMod val="75000"/>
                          </a:schemeClr>
                        </a:solidFill>
                      </a:endParaRPr>
                    </a:p>
                  </a:txBody>
                  <a:tcPr/>
                </a:tc>
                <a:tc>
                  <a:txBody>
                    <a:bodyPr/>
                    <a:lstStyle/>
                    <a:p>
                      <a:r>
                        <a:rPr lang="nn-NO" sz="1100" dirty="0">
                          <a:solidFill>
                            <a:schemeClr val="accent3">
                              <a:lumMod val="75000"/>
                            </a:schemeClr>
                          </a:solidFill>
                        </a:rPr>
                        <a:t>0.4310744194099891</a:t>
                      </a:r>
                    </a:p>
                  </a:txBody>
                  <a:tcPr/>
                </a:tc>
                <a:tc vMerge="1">
                  <a:txBody>
                    <a:bodyPr/>
                    <a:lstStyle/>
                    <a:p>
                      <a:endParaRPr lang="en-SG" dirty="0"/>
                    </a:p>
                  </a:txBody>
                  <a:tcPr/>
                </a:tc>
                <a:extLst>
                  <a:ext uri="{0D108BD9-81ED-4DB2-BD59-A6C34878D82A}">
                    <a16:rowId xmlns:a16="http://schemas.microsoft.com/office/drawing/2014/main" val="2722635488"/>
                  </a:ext>
                </a:extLst>
              </a:tr>
            </a:tbl>
          </a:graphicData>
        </a:graphic>
      </p:graphicFrame>
      <p:sp>
        <p:nvSpPr>
          <p:cNvPr id="4" name="Slide Number Placeholder 3">
            <a:extLst>
              <a:ext uri="{FF2B5EF4-FFF2-40B4-BE49-F238E27FC236}">
                <a16:creationId xmlns:a16="http://schemas.microsoft.com/office/drawing/2014/main" id="{38AE973C-2693-F40E-5CC4-A6822B6341CE}"/>
              </a:ext>
            </a:extLst>
          </p:cNvPr>
          <p:cNvSpPr>
            <a:spLocks noGrp="1"/>
          </p:cNvSpPr>
          <p:nvPr>
            <p:ph type="sldNum" sz="quarter" idx="10"/>
          </p:nvPr>
        </p:nvSpPr>
        <p:spPr/>
        <p:txBody>
          <a:bodyPr/>
          <a:lstStyle/>
          <a:p>
            <a:r>
              <a:rPr lang="en-US" altLang="zh-TW"/>
              <a:t>-</a:t>
            </a:r>
            <a:fld id="{ECFB7001-9A78-4FB8-9A00-3360C88503C8}" type="slidenum">
              <a:rPr lang="en-US" altLang="zh-TW" smtClean="0"/>
              <a:pPr/>
              <a:t>5</a:t>
            </a:fld>
            <a:r>
              <a:rPr lang="en-US" altLang="zh-TW"/>
              <a:t>-</a:t>
            </a:r>
          </a:p>
        </p:txBody>
      </p:sp>
      <p:sp>
        <p:nvSpPr>
          <p:cNvPr id="5" name="Date Placeholder 4">
            <a:extLst>
              <a:ext uri="{FF2B5EF4-FFF2-40B4-BE49-F238E27FC236}">
                <a16:creationId xmlns:a16="http://schemas.microsoft.com/office/drawing/2014/main" id="{36A60236-431A-61A8-6DB4-58AF5BE87269}"/>
              </a:ext>
            </a:extLst>
          </p:cNvPr>
          <p:cNvSpPr>
            <a:spLocks noGrp="1"/>
          </p:cNvSpPr>
          <p:nvPr>
            <p:ph type="dt" sz="half" idx="11"/>
          </p:nvPr>
        </p:nvSpPr>
        <p:spPr/>
        <p:txBody>
          <a:bodyPr/>
          <a:lstStyle/>
          <a:p>
            <a:pPr>
              <a:defRPr/>
            </a:pPr>
            <a:r>
              <a:rPr lang="en-US" altLang="en-US"/>
              <a:t>Copyright © 20</a:t>
            </a:r>
            <a:r>
              <a:rPr lang="en-US" altLang="zh-TW"/>
              <a:t>10</a:t>
            </a:r>
            <a:r>
              <a:rPr lang="en-US" altLang="en-US"/>
              <a:t> Realtek Semiconductor Corp.</a:t>
            </a:r>
            <a:endParaRPr lang="en-US" altLang="zh-TW"/>
          </a:p>
        </p:txBody>
      </p:sp>
      <p:sp>
        <p:nvSpPr>
          <p:cNvPr id="6" name="Footer Placeholder 5">
            <a:extLst>
              <a:ext uri="{FF2B5EF4-FFF2-40B4-BE49-F238E27FC236}">
                <a16:creationId xmlns:a16="http://schemas.microsoft.com/office/drawing/2014/main" id="{7E3F81CF-5520-34BB-2076-A6748DD160AC}"/>
              </a:ext>
            </a:extLst>
          </p:cNvPr>
          <p:cNvSpPr>
            <a:spLocks noGrp="1"/>
          </p:cNvSpPr>
          <p:nvPr>
            <p:ph type="ftr" sz="quarter" idx="12"/>
          </p:nvPr>
        </p:nvSpPr>
        <p:spPr/>
        <p:txBody>
          <a:bodyPr/>
          <a:lstStyle/>
          <a:p>
            <a:pPr>
              <a:defRPr/>
            </a:pPr>
            <a:r>
              <a:rPr lang="en-US" altLang="zh-TW"/>
              <a:t>www.realtek.com</a:t>
            </a:r>
          </a:p>
        </p:txBody>
      </p:sp>
      <p:graphicFrame>
        <p:nvGraphicFramePr>
          <p:cNvPr id="8" name="Content Placeholder 6">
            <a:extLst>
              <a:ext uri="{FF2B5EF4-FFF2-40B4-BE49-F238E27FC236}">
                <a16:creationId xmlns:a16="http://schemas.microsoft.com/office/drawing/2014/main" id="{3D0A80EB-F0BB-6707-39C9-0D601C363509}"/>
              </a:ext>
            </a:extLst>
          </p:cNvPr>
          <p:cNvGraphicFramePr>
            <a:graphicFrameLocks/>
          </p:cNvGraphicFramePr>
          <p:nvPr>
            <p:extLst>
              <p:ext uri="{D42A27DB-BD31-4B8C-83A1-F6EECF244321}">
                <p14:modId xmlns:p14="http://schemas.microsoft.com/office/powerpoint/2010/main" val="6422918"/>
              </p:ext>
            </p:extLst>
          </p:nvPr>
        </p:nvGraphicFramePr>
        <p:xfrm>
          <a:off x="40652" y="4148773"/>
          <a:ext cx="11816915" cy="1722120"/>
        </p:xfrm>
        <a:graphic>
          <a:graphicData uri="http://schemas.openxmlformats.org/drawingml/2006/table">
            <a:tbl>
              <a:tblPr firstRow="1" bandRow="1">
                <a:tableStyleId>{5C22544A-7EE6-4342-B048-85BDC9FD1C3A}</a:tableStyleId>
              </a:tblPr>
              <a:tblGrid>
                <a:gridCol w="1752640">
                  <a:extLst>
                    <a:ext uri="{9D8B030D-6E8A-4147-A177-3AD203B41FA5}">
                      <a16:colId xmlns:a16="http://schemas.microsoft.com/office/drawing/2014/main" val="675942803"/>
                    </a:ext>
                  </a:extLst>
                </a:gridCol>
                <a:gridCol w="2974126">
                  <a:extLst>
                    <a:ext uri="{9D8B030D-6E8A-4147-A177-3AD203B41FA5}">
                      <a16:colId xmlns:a16="http://schemas.microsoft.com/office/drawing/2014/main" val="4139521170"/>
                    </a:ext>
                  </a:extLst>
                </a:gridCol>
                <a:gridCol w="2363383">
                  <a:extLst>
                    <a:ext uri="{9D8B030D-6E8A-4147-A177-3AD203B41FA5}">
                      <a16:colId xmlns:a16="http://schemas.microsoft.com/office/drawing/2014/main" val="3991510082"/>
                    </a:ext>
                  </a:extLst>
                </a:gridCol>
                <a:gridCol w="2363383">
                  <a:extLst>
                    <a:ext uri="{9D8B030D-6E8A-4147-A177-3AD203B41FA5}">
                      <a16:colId xmlns:a16="http://schemas.microsoft.com/office/drawing/2014/main" val="2470566343"/>
                    </a:ext>
                  </a:extLst>
                </a:gridCol>
                <a:gridCol w="2363383">
                  <a:extLst>
                    <a:ext uri="{9D8B030D-6E8A-4147-A177-3AD203B41FA5}">
                      <a16:colId xmlns:a16="http://schemas.microsoft.com/office/drawing/2014/main" val="1299396519"/>
                    </a:ext>
                  </a:extLst>
                </a:gridCol>
              </a:tblGrid>
              <a:tr h="159609">
                <a:tc>
                  <a:txBody>
                    <a:bodyPr/>
                    <a:lstStyle/>
                    <a:p>
                      <a:r>
                        <a:rPr lang="en-US" sz="1100" dirty="0"/>
                        <a:t>Evaluation on OID</a:t>
                      </a:r>
                      <a:endParaRPr lang="en-SG" sz="1100" dirty="0"/>
                    </a:p>
                  </a:txBody>
                  <a:tcPr/>
                </a:tc>
                <a:tc>
                  <a:txBody>
                    <a:bodyPr/>
                    <a:lstStyle/>
                    <a:p>
                      <a:r>
                        <a:rPr lang="en-US" sz="1100" dirty="0"/>
                        <a:t>Training Dataset</a:t>
                      </a:r>
                      <a:endParaRPr lang="en-SG" sz="1100" dirty="0"/>
                    </a:p>
                  </a:txBody>
                  <a:tcPr/>
                </a:tc>
                <a:tc>
                  <a:txBody>
                    <a:bodyPr/>
                    <a:lstStyle/>
                    <a:p>
                      <a:r>
                        <a:rPr lang="en-US" sz="1100" dirty="0"/>
                        <a:t>Parameters </a:t>
                      </a:r>
                      <a:endParaRPr lang="en-SG" sz="1100" dirty="0"/>
                    </a:p>
                  </a:txBody>
                  <a:tcPr/>
                </a:tc>
                <a:tc>
                  <a:txBody>
                    <a:bodyPr/>
                    <a:lstStyle/>
                    <a:p>
                      <a:r>
                        <a:rPr lang="en-US" sz="1100" dirty="0"/>
                        <a:t>Face</a:t>
                      </a:r>
                      <a:endParaRPr lang="en-SG" sz="1100" dirty="0"/>
                    </a:p>
                  </a:txBody>
                  <a:tcPr/>
                </a:tc>
                <a:tc>
                  <a:txBody>
                    <a:bodyPr/>
                    <a:lstStyle/>
                    <a:p>
                      <a:r>
                        <a:rPr lang="en-US" sz="1100" dirty="0"/>
                        <a:t>Person </a:t>
                      </a:r>
                      <a:endParaRPr lang="en-SG" sz="1100" dirty="0"/>
                    </a:p>
                  </a:txBody>
                  <a:tcPr/>
                </a:tc>
                <a:extLst>
                  <a:ext uri="{0D108BD9-81ED-4DB2-BD59-A6C34878D82A}">
                    <a16:rowId xmlns:a16="http://schemas.microsoft.com/office/drawing/2014/main" val="475803195"/>
                  </a:ext>
                </a:extLst>
              </a:tr>
              <a:tr h="159609">
                <a:tc rowSpan="5">
                  <a:txBody>
                    <a:bodyPr/>
                    <a:lstStyle/>
                    <a:p>
                      <a:pPr algn="ctr"/>
                      <a:r>
                        <a:rPr lang="en-US" sz="1100" dirty="0"/>
                        <a:t>Retinaface_2cls</a:t>
                      </a:r>
                    </a:p>
                  </a:txBody>
                  <a:tcPr anchor="ctr"/>
                </a:tc>
                <a:tc>
                  <a:txBody>
                    <a:bodyPr/>
                    <a:lstStyle/>
                    <a:p>
                      <a:r>
                        <a:rPr lang="en-US" sz="1100" dirty="0"/>
                        <a:t>initial dataset open images directly downloaded</a:t>
                      </a:r>
                      <a:endParaRPr lang="en-SG" sz="1100" dirty="0"/>
                    </a:p>
                  </a:txBody>
                  <a:tcPr/>
                </a:tc>
                <a:tc>
                  <a:txBody>
                    <a:bodyPr/>
                    <a:lstStyle/>
                    <a:p>
                      <a:r>
                        <a:rPr lang="en-US" sz="1100" dirty="0"/>
                        <a:t>2k </a:t>
                      </a:r>
                      <a:r>
                        <a:rPr lang="en-US" sz="1100" dirty="0" err="1"/>
                        <a:t>interations</a:t>
                      </a:r>
                      <a:endParaRPr lang="en-SG" sz="1100" dirty="0"/>
                    </a:p>
                  </a:txBody>
                  <a:tcPr/>
                </a:tc>
                <a:tc>
                  <a:txBody>
                    <a:bodyPr/>
                    <a:lstStyle/>
                    <a:p>
                      <a:r>
                        <a:rPr lang="en-SG" sz="1100" kern="1200" dirty="0">
                          <a:solidFill>
                            <a:schemeClr val="dk1"/>
                          </a:solidFill>
                          <a:effectLst/>
                          <a:latin typeface="+mn-lt"/>
                          <a:ea typeface="+mn-ea"/>
                          <a:cs typeface="+mn-cs"/>
                        </a:rPr>
                        <a:t>0.3831289624539691</a:t>
                      </a:r>
                      <a:endParaRPr lang="en-SG" sz="1100" dirty="0"/>
                    </a:p>
                  </a:txBody>
                  <a:tcPr/>
                </a:tc>
                <a:tc>
                  <a:txBody>
                    <a:bodyPr/>
                    <a:lstStyle/>
                    <a:p>
                      <a:r>
                        <a:rPr lang="en-SG" sz="1100" kern="1200" dirty="0">
                          <a:solidFill>
                            <a:schemeClr val="dk1"/>
                          </a:solidFill>
                          <a:effectLst/>
                          <a:latin typeface="+mn-lt"/>
                          <a:ea typeface="+mn-ea"/>
                          <a:cs typeface="+mn-cs"/>
                        </a:rPr>
                        <a:t>0.4756916624444069</a:t>
                      </a:r>
                      <a:endParaRPr lang="en-SG" sz="1100" dirty="0"/>
                    </a:p>
                  </a:txBody>
                  <a:tcPr/>
                </a:tc>
                <a:extLst>
                  <a:ext uri="{0D108BD9-81ED-4DB2-BD59-A6C34878D82A}">
                    <a16:rowId xmlns:a16="http://schemas.microsoft.com/office/drawing/2014/main" val="467356027"/>
                  </a:ext>
                </a:extLst>
              </a:tr>
              <a:tr h="159609">
                <a:tc vMerge="1">
                  <a:txBody>
                    <a:bodyPr/>
                    <a:lstStyle/>
                    <a:p>
                      <a:endParaRPr/>
                    </a:p>
                  </a:txBody>
                  <a:tcPr/>
                </a:tc>
                <a:tc rowSpan="4">
                  <a:txBody>
                    <a:bodyPr/>
                    <a:lstStyle/>
                    <a:p>
                      <a:r>
                        <a:rPr lang="en-US" sz="1100" dirty="0"/>
                        <a:t>clean dataset</a:t>
                      </a:r>
                    </a:p>
                    <a:p>
                      <a:endParaRPr lang="en-SG" sz="1100" dirty="0"/>
                    </a:p>
                  </a:txBody>
                  <a:tcPr anchor="ctr"/>
                </a:tc>
                <a:tc>
                  <a:txBody>
                    <a:bodyPr/>
                    <a:lstStyle/>
                    <a:p>
                      <a:r>
                        <a:rPr lang="en-US" sz="1100" dirty="0"/>
                        <a:t>50 iterations @ </a:t>
                      </a:r>
                      <a:r>
                        <a:rPr lang="en-US" sz="1100" dirty="0" err="1"/>
                        <a:t>IoU</a:t>
                      </a:r>
                      <a:r>
                        <a:rPr lang="en-US" sz="1100" dirty="0"/>
                        <a:t> 0.5</a:t>
                      </a:r>
                      <a:endParaRPr lang="en-SG" sz="1100" dirty="0"/>
                    </a:p>
                  </a:txBody>
                  <a:tcPr/>
                </a:tc>
                <a:tc>
                  <a:txBody>
                    <a:bodyPr/>
                    <a:lstStyle/>
                    <a:p>
                      <a:r>
                        <a:rPr lang="en-SG" sz="1100" dirty="0"/>
                        <a:t>0.4490523216330527</a:t>
                      </a:r>
                    </a:p>
                  </a:txBody>
                  <a:tcPr/>
                </a:tc>
                <a:tc>
                  <a:txBody>
                    <a:bodyPr/>
                    <a:lstStyle/>
                    <a:p>
                      <a:r>
                        <a:rPr lang="en-SG" sz="1100" dirty="0"/>
                        <a:t>0.41563845447561837</a:t>
                      </a:r>
                    </a:p>
                  </a:txBody>
                  <a:tcPr/>
                </a:tc>
                <a:extLst>
                  <a:ext uri="{0D108BD9-81ED-4DB2-BD59-A6C34878D82A}">
                    <a16:rowId xmlns:a16="http://schemas.microsoft.com/office/drawing/2014/main" val="3023121125"/>
                  </a:ext>
                </a:extLst>
              </a:tr>
              <a:tr h="159609">
                <a:tc vMerge="1">
                  <a:txBody>
                    <a:bodyPr/>
                    <a:lstStyle/>
                    <a:p>
                      <a:endParaRPr lang="en-SG" dirty="0"/>
                    </a:p>
                  </a:txBody>
                  <a:tcPr/>
                </a:tc>
                <a:tc vMerge="1">
                  <a:txBody>
                    <a:bodyPr/>
                    <a:lstStyle/>
                    <a:p>
                      <a:endParaRPr/>
                    </a:p>
                  </a:txBody>
                  <a:tcPr/>
                </a:tc>
                <a:tc>
                  <a:txBody>
                    <a:bodyPr/>
                    <a:lstStyle/>
                    <a:p>
                      <a:r>
                        <a:rPr lang="en-SG" sz="1100" dirty="0"/>
                        <a:t>50 iterations @ </a:t>
                      </a:r>
                      <a:r>
                        <a:rPr lang="en-SG" sz="1100" dirty="0" err="1"/>
                        <a:t>IoU</a:t>
                      </a:r>
                      <a:r>
                        <a:rPr lang="en-SG" sz="1100" dirty="0"/>
                        <a:t> 0.3</a:t>
                      </a:r>
                    </a:p>
                  </a:txBody>
                  <a:tcPr/>
                </a:tc>
                <a:tc>
                  <a:txBody>
                    <a:bodyPr/>
                    <a:lstStyle/>
                    <a:p>
                      <a:r>
                        <a:rPr lang="en-SG" sz="1100" dirty="0"/>
                        <a:t> 0.5271094373685542</a:t>
                      </a:r>
                    </a:p>
                  </a:txBody>
                  <a:tcPr/>
                </a:tc>
                <a:tc>
                  <a:txBody>
                    <a:bodyPr/>
                    <a:lstStyle/>
                    <a:p>
                      <a:r>
                        <a:rPr lang="en-SG" sz="1100" dirty="0"/>
                        <a:t>0.4722882583851479</a:t>
                      </a:r>
                    </a:p>
                  </a:txBody>
                  <a:tcPr/>
                </a:tc>
                <a:extLst>
                  <a:ext uri="{0D108BD9-81ED-4DB2-BD59-A6C34878D82A}">
                    <a16:rowId xmlns:a16="http://schemas.microsoft.com/office/drawing/2014/main" val="655984822"/>
                  </a:ext>
                </a:extLst>
              </a:tr>
              <a:tr h="366163">
                <a:tc vMerge="1">
                  <a:txBody>
                    <a:bodyPr/>
                    <a:lstStyle/>
                    <a:p>
                      <a:endParaRPr lang="en-SG" dirty="0"/>
                    </a:p>
                  </a:txBody>
                  <a:tcPr/>
                </a:tc>
                <a:tc vMerge="1">
                  <a:txBody>
                    <a:bodyPr/>
                    <a:lstStyle/>
                    <a:p>
                      <a:endParaRPr lang="en-SG" dirty="0"/>
                    </a:p>
                  </a:txBody>
                  <a:tcPr/>
                </a:tc>
                <a:tc>
                  <a:txBody>
                    <a:bodyPr/>
                    <a:lstStyle/>
                    <a:p>
                      <a:r>
                        <a:rPr lang="en-SG" sz="1100" dirty="0"/>
                        <a:t>150 iterations @ </a:t>
                      </a:r>
                      <a:r>
                        <a:rPr lang="en-SG" sz="1100" dirty="0" err="1"/>
                        <a:t>IoU</a:t>
                      </a:r>
                      <a:r>
                        <a:rPr lang="en-SG" sz="1100" dirty="0"/>
                        <a:t> 0.5, </a:t>
                      </a:r>
                      <a:r>
                        <a:rPr lang="en-US" sz="1100" dirty="0"/>
                        <a:t>LR = 0.0001</a:t>
                      </a:r>
                      <a:endParaRPr lang="en-SG" sz="1100" dirty="0"/>
                    </a:p>
                  </a:txBody>
                  <a:tcPr/>
                </a:tc>
                <a:tc>
                  <a:txBody>
                    <a:bodyPr/>
                    <a:lstStyle/>
                    <a:p>
                      <a:r>
                        <a:rPr lang="en-SG" sz="1100" dirty="0">
                          <a:solidFill>
                            <a:schemeClr val="accent3">
                              <a:lumMod val="75000"/>
                            </a:schemeClr>
                          </a:solidFill>
                        </a:rPr>
                        <a:t>0.45883516187151224</a:t>
                      </a:r>
                    </a:p>
                  </a:txBody>
                  <a:tcPr/>
                </a:tc>
                <a:tc>
                  <a:txBody>
                    <a:bodyPr/>
                    <a:lstStyle/>
                    <a:p>
                      <a:r>
                        <a:rPr lang="en-SG" sz="1100" dirty="0">
                          <a:solidFill>
                            <a:schemeClr val="accent3">
                              <a:lumMod val="75000"/>
                            </a:schemeClr>
                          </a:solidFill>
                        </a:rPr>
                        <a:t>0.4229204320016947</a:t>
                      </a:r>
                    </a:p>
                    <a:p>
                      <a:endParaRPr lang="en-SG" sz="1100" dirty="0">
                        <a:solidFill>
                          <a:schemeClr val="accent3">
                            <a:lumMod val="75000"/>
                          </a:schemeClr>
                        </a:solidFill>
                      </a:endParaRPr>
                    </a:p>
                  </a:txBody>
                  <a:tcPr/>
                </a:tc>
                <a:extLst>
                  <a:ext uri="{0D108BD9-81ED-4DB2-BD59-A6C34878D82A}">
                    <a16:rowId xmlns:a16="http://schemas.microsoft.com/office/drawing/2014/main" val="763470753"/>
                  </a:ext>
                </a:extLst>
              </a:tr>
              <a:tr h="159609">
                <a:tc vMerge="1">
                  <a:txBody>
                    <a:bodyPr/>
                    <a:lstStyle/>
                    <a:p>
                      <a:endParaRPr lang="en-SG" dirty="0"/>
                    </a:p>
                  </a:txBody>
                  <a:tcPr/>
                </a:tc>
                <a:tc vMerge="1">
                  <a:txBody>
                    <a:bodyPr/>
                    <a:lstStyle/>
                    <a:p>
                      <a:endParaRPr lang="en-SG" dirty="0"/>
                    </a:p>
                  </a:txBody>
                  <a:tcPr/>
                </a:tc>
                <a:tc>
                  <a:txBody>
                    <a:bodyPr/>
                    <a:lstStyle/>
                    <a:p>
                      <a:r>
                        <a:rPr lang="en-SG" sz="1100" dirty="0"/>
                        <a:t>150 iterations @ </a:t>
                      </a:r>
                      <a:r>
                        <a:rPr lang="en-SG" sz="1100" dirty="0" err="1"/>
                        <a:t>IoU</a:t>
                      </a:r>
                      <a:r>
                        <a:rPr lang="en-SG" sz="1100" dirty="0"/>
                        <a:t> 0.3</a:t>
                      </a:r>
                    </a:p>
                  </a:txBody>
                  <a:tcPr/>
                </a:tc>
                <a:tc>
                  <a:txBody>
                    <a:bodyPr/>
                    <a:lstStyle/>
                    <a:p>
                      <a:r>
                        <a:rPr lang="en-SG" sz="1100" dirty="0">
                          <a:solidFill>
                            <a:schemeClr val="accent3">
                              <a:lumMod val="75000"/>
                            </a:schemeClr>
                          </a:solidFill>
                        </a:rPr>
                        <a:t>0.5365842974876509</a:t>
                      </a:r>
                    </a:p>
                  </a:txBody>
                  <a:tcPr/>
                </a:tc>
                <a:tc>
                  <a:txBody>
                    <a:bodyPr/>
                    <a:lstStyle/>
                    <a:p>
                      <a:r>
                        <a:rPr lang="en-SG" sz="1100" dirty="0">
                          <a:solidFill>
                            <a:schemeClr val="accent3">
                              <a:lumMod val="75000"/>
                            </a:schemeClr>
                          </a:solidFill>
                        </a:rPr>
                        <a:t>0.47603287699017527</a:t>
                      </a:r>
                    </a:p>
                  </a:txBody>
                  <a:tcPr/>
                </a:tc>
                <a:extLst>
                  <a:ext uri="{0D108BD9-81ED-4DB2-BD59-A6C34878D82A}">
                    <a16:rowId xmlns:a16="http://schemas.microsoft.com/office/drawing/2014/main" val="2722635488"/>
                  </a:ext>
                </a:extLst>
              </a:tr>
            </a:tbl>
          </a:graphicData>
        </a:graphic>
      </p:graphicFrame>
    </p:spTree>
    <p:extLst>
      <p:ext uri="{BB962C8B-B14F-4D97-AF65-F5344CB8AC3E}">
        <p14:creationId xmlns:p14="http://schemas.microsoft.com/office/powerpoint/2010/main" val="3060133382"/>
      </p:ext>
    </p:extLst>
  </p:cSld>
  <p:clrMapOvr>
    <a:masterClrMapping/>
  </p:clrMapOvr>
  <p:transition>
    <p:zoom/>
  </p:transition>
</p:sld>
</file>

<file path=ppt/theme/theme1.xml><?xml version="1.0" encoding="utf-8"?>
<a:theme xmlns:a="http://schemas.openxmlformats.org/drawingml/2006/main" name="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Calibri"/>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83000"/>
          </a:schemeClr>
        </a:solidFill>
        <a:ln w="9525" cap="flat" cmpd="sng" algn="ctr">
          <a:noFill/>
          <a:prstDash val="solid"/>
          <a:round/>
          <a:headEnd type="none" w="med" len="med"/>
          <a:tailEnd type="none" w="med" len="med"/>
        </a:ln>
        <a:effectLst/>
        <a:scene3d>
          <a:camera prst="legacyObliqueTopRight"/>
          <a:lightRig rig="legacyFlat3" dir="b"/>
        </a:scene3d>
        <a:sp3d extrusionH="2778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TW" altLang="en-US" sz="1000" b="0" i="0" u="none" strike="noStrike" cap="none" normalizeH="0" baseline="0" smtClean="0">
            <a:ln>
              <a:noFill/>
            </a:ln>
            <a:solidFill>
              <a:schemeClr val="tx1"/>
            </a:solidFill>
            <a:effectLst/>
            <a:latin typeface="Trebuchet MS" pitchFamily="34" charset="0"/>
            <a:ea typeface="新細明體" pitchFamily="18" charset="-120"/>
          </a:defRPr>
        </a:defPPr>
      </a:lstStyle>
    </a:spDef>
    <a:lnDef>
      <a:spPr bwMode="auto">
        <a:xfrm>
          <a:off x="0" y="0"/>
          <a:ext cx="1" cy="1"/>
        </a:xfrm>
        <a:custGeom>
          <a:avLst/>
          <a:gdLst/>
          <a:ahLst/>
          <a:cxnLst/>
          <a:rect l="0" t="0" r="0" b="0"/>
          <a:pathLst/>
        </a:custGeom>
        <a:solidFill>
          <a:schemeClr val="accent1">
            <a:alpha val="83000"/>
          </a:schemeClr>
        </a:solidFill>
        <a:ln w="9525" cap="flat" cmpd="sng" algn="ctr">
          <a:noFill/>
          <a:prstDash val="solid"/>
          <a:round/>
          <a:headEnd type="none" w="med" len="med"/>
          <a:tailEnd type="none" w="med" len="med"/>
        </a:ln>
        <a:effectLst/>
        <a:scene3d>
          <a:camera prst="legacyObliqueTopRight"/>
          <a:lightRig rig="legacyFlat3" dir="b"/>
        </a:scene3d>
        <a:sp3d extrusionH="2778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TW" altLang="en-US" sz="1000" b="0" i="0" u="none" strike="noStrike" cap="none" normalizeH="0" baseline="0" smtClean="0">
            <a:ln>
              <a:noFill/>
            </a:ln>
            <a:solidFill>
              <a:schemeClr val="tx1"/>
            </a:solidFill>
            <a:effectLst/>
            <a:latin typeface="Trebuchet MS" pitchFamily="34"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687</TotalTime>
  <Words>900</Words>
  <Application>Microsoft Office PowerPoint</Application>
  <PresentationFormat>Widescreen</PresentationFormat>
  <Paragraphs>159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Osaka</vt:lpstr>
      <vt:lpstr>Wingdings</vt:lpstr>
      <vt:lpstr>預設簡報設計</vt:lpstr>
      <vt:lpstr>Retinaface_2cls</vt:lpstr>
      <vt:lpstr>Workflow</vt:lpstr>
      <vt:lpstr>Retinaface architecture required modifications</vt:lpstr>
      <vt:lpstr>Dataset Generation</vt:lpstr>
      <vt:lpstr>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Retinaface_2cls</dc:title>
  <dc:creator>Ruchi Mangesh Dhamnaskar</dc:creator>
  <cp:lastModifiedBy>Ruchi Mangesh Dhamnaskar</cp:lastModifiedBy>
  <cp:revision>2</cp:revision>
  <dcterms:created xsi:type="dcterms:W3CDTF">2024-03-19T03:25:58Z</dcterms:created>
  <dcterms:modified xsi:type="dcterms:W3CDTF">2024-03-20T08:56:05Z</dcterms:modified>
</cp:coreProperties>
</file>