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891" r:id="rId2"/>
    <p:sldId id="890" r:id="rId3"/>
    <p:sldId id="892" r:id="rId4"/>
    <p:sldId id="894" r:id="rId5"/>
    <p:sldId id="898" r:id="rId6"/>
    <p:sldId id="895" r:id="rId7"/>
    <p:sldId id="896" r:id="rId8"/>
    <p:sldId id="899" r:id="rId9"/>
    <p:sldId id="89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14400" y="2130428"/>
            <a:ext cx="10363200" cy="1470025"/>
          </a:xfrm>
        </p:spPr>
        <p:txBody>
          <a:bodyPr/>
          <a:lstStyle/>
          <a:p>
            <a:r>
              <a:rPr lang="zh-TW" altLang="en-US"/>
              <a:t>按一下以編輯母片標題樣式</a:t>
            </a:r>
          </a:p>
        </p:txBody>
      </p:sp>
      <p:sp>
        <p:nvSpPr>
          <p:cNvPr id="3" name="副標題 2"/>
          <p:cNvSpPr>
            <a:spLocks noGrp="1"/>
          </p:cNvSpPr>
          <p:nvPr>
            <p:ph type="subTitle" idx="1"/>
          </p:nvPr>
        </p:nvSpPr>
        <p:spPr>
          <a:xfrm>
            <a:off x="1828800" y="3886200"/>
            <a:ext cx="85344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TW" altLang="en-US"/>
              <a:t>按一下以編輯母片副標題樣式</a:t>
            </a:r>
          </a:p>
        </p:txBody>
      </p:sp>
      <p:sp>
        <p:nvSpPr>
          <p:cNvPr id="4" name="Rectangle 9">
            <a:extLst>
              <a:ext uri="{FF2B5EF4-FFF2-40B4-BE49-F238E27FC236}">
                <a16:creationId xmlns:a16="http://schemas.microsoft.com/office/drawing/2014/main" id="{9EEA5FFC-4FC2-4D52-B1D0-EBF35538D1F2}"/>
              </a:ext>
            </a:extLst>
          </p:cNvPr>
          <p:cNvSpPr>
            <a:spLocks noGrp="1" noChangeArrowheads="1"/>
          </p:cNvSpPr>
          <p:nvPr>
            <p:ph type="sldNum" sz="quarter" idx="10"/>
          </p:nvPr>
        </p:nvSpPr>
        <p:spPr>
          <a:ln/>
        </p:spPr>
        <p:txBody>
          <a:bodyPr/>
          <a:lstStyle>
            <a:lvl1pPr>
              <a:defRPr/>
            </a:lvl1pPr>
          </a:lstStyle>
          <a:p>
            <a:r>
              <a:rPr lang="en-US" altLang="zh-TW"/>
              <a:t>-</a:t>
            </a:r>
            <a:fld id="{517E78C4-D9AA-44CE-A673-A4D9E555AA0B}" type="slidenum">
              <a:rPr lang="en-US" altLang="zh-TW"/>
              <a:pPr/>
              <a:t>‹#›</a:t>
            </a:fld>
            <a:r>
              <a:rPr lang="en-US" altLang="zh-TW"/>
              <a:t>-</a:t>
            </a:r>
          </a:p>
        </p:txBody>
      </p:sp>
      <p:sp>
        <p:nvSpPr>
          <p:cNvPr id="5" name="Rectangle 10">
            <a:extLst>
              <a:ext uri="{FF2B5EF4-FFF2-40B4-BE49-F238E27FC236}">
                <a16:creationId xmlns:a16="http://schemas.microsoft.com/office/drawing/2014/main" id="{9EFE61DE-156F-4131-9981-3682105977DB}"/>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6" name="Rectangle 11">
            <a:extLst>
              <a:ext uri="{FF2B5EF4-FFF2-40B4-BE49-F238E27FC236}">
                <a16:creationId xmlns:a16="http://schemas.microsoft.com/office/drawing/2014/main" id="{FD87A644-3C7B-4830-9332-7F469DD9E719}"/>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950587794"/>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9">
            <a:extLst>
              <a:ext uri="{FF2B5EF4-FFF2-40B4-BE49-F238E27FC236}">
                <a16:creationId xmlns:a16="http://schemas.microsoft.com/office/drawing/2014/main" id="{5A2DCB64-96B6-46C1-BAC8-93A199F7C071}"/>
              </a:ext>
            </a:extLst>
          </p:cNvPr>
          <p:cNvSpPr>
            <a:spLocks noGrp="1" noChangeArrowheads="1"/>
          </p:cNvSpPr>
          <p:nvPr>
            <p:ph type="sldNum" sz="quarter" idx="10"/>
          </p:nvPr>
        </p:nvSpPr>
        <p:spPr>
          <a:ln/>
        </p:spPr>
        <p:txBody>
          <a:bodyPr/>
          <a:lstStyle>
            <a:lvl1pPr>
              <a:defRPr/>
            </a:lvl1pPr>
          </a:lstStyle>
          <a:p>
            <a:r>
              <a:rPr lang="en-US" altLang="zh-TW"/>
              <a:t>-</a:t>
            </a:r>
            <a:fld id="{7B387C23-5333-442B-9170-CE5D6F6D006F}" type="slidenum">
              <a:rPr lang="en-US" altLang="zh-TW"/>
              <a:pPr/>
              <a:t>‹#›</a:t>
            </a:fld>
            <a:r>
              <a:rPr lang="en-US" altLang="zh-TW"/>
              <a:t>-</a:t>
            </a:r>
          </a:p>
        </p:txBody>
      </p:sp>
      <p:sp>
        <p:nvSpPr>
          <p:cNvPr id="5" name="Rectangle 10">
            <a:extLst>
              <a:ext uri="{FF2B5EF4-FFF2-40B4-BE49-F238E27FC236}">
                <a16:creationId xmlns:a16="http://schemas.microsoft.com/office/drawing/2014/main" id="{E1A1BEEA-C4C2-46CE-A15B-9829C942A4F4}"/>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6" name="Rectangle 11">
            <a:extLst>
              <a:ext uri="{FF2B5EF4-FFF2-40B4-BE49-F238E27FC236}">
                <a16:creationId xmlns:a16="http://schemas.microsoft.com/office/drawing/2014/main" id="{A203F433-2E59-4D23-86B1-5C326511D4CD}"/>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682091932"/>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209619" y="188916"/>
            <a:ext cx="2647949" cy="5545137"/>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265768" y="188916"/>
            <a:ext cx="7740651" cy="55451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9">
            <a:extLst>
              <a:ext uri="{FF2B5EF4-FFF2-40B4-BE49-F238E27FC236}">
                <a16:creationId xmlns:a16="http://schemas.microsoft.com/office/drawing/2014/main" id="{820ECE15-52FE-4EC0-9A46-32B30C8AAED7}"/>
              </a:ext>
            </a:extLst>
          </p:cNvPr>
          <p:cNvSpPr>
            <a:spLocks noGrp="1" noChangeArrowheads="1"/>
          </p:cNvSpPr>
          <p:nvPr>
            <p:ph type="sldNum" sz="quarter" idx="10"/>
          </p:nvPr>
        </p:nvSpPr>
        <p:spPr>
          <a:ln/>
        </p:spPr>
        <p:txBody>
          <a:bodyPr/>
          <a:lstStyle>
            <a:lvl1pPr>
              <a:defRPr/>
            </a:lvl1pPr>
          </a:lstStyle>
          <a:p>
            <a:r>
              <a:rPr lang="en-US" altLang="zh-TW"/>
              <a:t>-</a:t>
            </a:r>
            <a:fld id="{526A28D8-AC32-44B8-B7B5-249F1E2A5DDD}" type="slidenum">
              <a:rPr lang="en-US" altLang="zh-TW"/>
              <a:pPr/>
              <a:t>‹#›</a:t>
            </a:fld>
            <a:r>
              <a:rPr lang="en-US" altLang="zh-TW"/>
              <a:t>-</a:t>
            </a:r>
          </a:p>
        </p:txBody>
      </p:sp>
      <p:sp>
        <p:nvSpPr>
          <p:cNvPr id="5" name="Rectangle 10">
            <a:extLst>
              <a:ext uri="{FF2B5EF4-FFF2-40B4-BE49-F238E27FC236}">
                <a16:creationId xmlns:a16="http://schemas.microsoft.com/office/drawing/2014/main" id="{4E19A580-423F-44EC-8FFA-214F390EA425}"/>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6" name="Rectangle 11">
            <a:extLst>
              <a:ext uri="{FF2B5EF4-FFF2-40B4-BE49-F238E27FC236}">
                <a16:creationId xmlns:a16="http://schemas.microsoft.com/office/drawing/2014/main" id="{92279669-0BA0-4585-BE77-9A82FD9E640B}"/>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808843690"/>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265767" y="188913"/>
            <a:ext cx="10591800" cy="6858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1295402" y="981078"/>
            <a:ext cx="5179484" cy="47529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678085" y="981078"/>
            <a:ext cx="5179483" cy="47529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a:extLst>
              <a:ext uri="{FF2B5EF4-FFF2-40B4-BE49-F238E27FC236}">
                <a16:creationId xmlns:a16="http://schemas.microsoft.com/office/drawing/2014/main" id="{156A8597-C0DC-4CD1-957B-01517F4CA890}"/>
              </a:ext>
            </a:extLst>
          </p:cNvPr>
          <p:cNvSpPr>
            <a:spLocks noGrp="1" noChangeArrowheads="1"/>
          </p:cNvSpPr>
          <p:nvPr>
            <p:ph type="sldNum" sz="quarter" idx="10"/>
          </p:nvPr>
        </p:nvSpPr>
        <p:spPr>
          <a:ln/>
        </p:spPr>
        <p:txBody>
          <a:bodyPr/>
          <a:lstStyle>
            <a:lvl1pPr>
              <a:defRPr/>
            </a:lvl1pPr>
          </a:lstStyle>
          <a:p>
            <a:r>
              <a:rPr lang="en-US" altLang="zh-TW"/>
              <a:t>-</a:t>
            </a:r>
            <a:fld id="{2CA12311-1291-4340-B958-794ADFC4A914}" type="slidenum">
              <a:rPr lang="en-US" altLang="zh-TW"/>
              <a:pPr/>
              <a:t>‹#›</a:t>
            </a:fld>
            <a:r>
              <a:rPr lang="en-US" altLang="zh-TW"/>
              <a:t>-</a:t>
            </a:r>
          </a:p>
        </p:txBody>
      </p:sp>
      <p:sp>
        <p:nvSpPr>
          <p:cNvPr id="6" name="Rectangle 10">
            <a:extLst>
              <a:ext uri="{FF2B5EF4-FFF2-40B4-BE49-F238E27FC236}">
                <a16:creationId xmlns:a16="http://schemas.microsoft.com/office/drawing/2014/main" id="{633B4E14-B614-4424-98AF-655F34CAA82D}"/>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7" name="Rectangle 11">
            <a:extLst>
              <a:ext uri="{FF2B5EF4-FFF2-40B4-BE49-F238E27FC236}">
                <a16:creationId xmlns:a16="http://schemas.microsoft.com/office/drawing/2014/main" id="{27E21F88-F9CE-479A-89E4-2E1EA29C536F}"/>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3758816606"/>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9">
            <a:extLst>
              <a:ext uri="{FF2B5EF4-FFF2-40B4-BE49-F238E27FC236}">
                <a16:creationId xmlns:a16="http://schemas.microsoft.com/office/drawing/2014/main" id="{B75598DF-8CA0-41AE-9ABB-91467A64445F}"/>
              </a:ext>
            </a:extLst>
          </p:cNvPr>
          <p:cNvSpPr>
            <a:spLocks noGrp="1" noChangeArrowheads="1"/>
          </p:cNvSpPr>
          <p:nvPr>
            <p:ph type="sldNum" sz="quarter" idx="10"/>
          </p:nvPr>
        </p:nvSpPr>
        <p:spPr>
          <a:ln/>
        </p:spPr>
        <p:txBody>
          <a:bodyPr/>
          <a:lstStyle>
            <a:lvl1pPr>
              <a:defRPr/>
            </a:lvl1pPr>
          </a:lstStyle>
          <a:p>
            <a:r>
              <a:rPr lang="en-US" altLang="zh-TW"/>
              <a:t>-</a:t>
            </a:r>
            <a:fld id="{ECFB7001-9A78-4FB8-9A00-3360C88503C8}" type="slidenum">
              <a:rPr lang="en-US" altLang="zh-TW"/>
              <a:pPr/>
              <a:t>‹#›</a:t>
            </a:fld>
            <a:r>
              <a:rPr lang="en-US" altLang="zh-TW"/>
              <a:t>-</a:t>
            </a:r>
          </a:p>
        </p:txBody>
      </p:sp>
      <p:sp>
        <p:nvSpPr>
          <p:cNvPr id="5" name="Rectangle 10">
            <a:extLst>
              <a:ext uri="{FF2B5EF4-FFF2-40B4-BE49-F238E27FC236}">
                <a16:creationId xmlns:a16="http://schemas.microsoft.com/office/drawing/2014/main" id="{096FDAB2-16C6-4CD1-B346-D05EB8282435}"/>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6" name="Rectangle 11">
            <a:extLst>
              <a:ext uri="{FF2B5EF4-FFF2-40B4-BE49-F238E27FC236}">
                <a16:creationId xmlns:a16="http://schemas.microsoft.com/office/drawing/2014/main" id="{64209820-4329-4E4C-9970-F70F4B011B8D}"/>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2668909702"/>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3"/>
            <a:ext cx="10363200" cy="1362075"/>
          </a:xfrm>
        </p:spPr>
        <p:txBody>
          <a:bodyPr anchor="t"/>
          <a:lstStyle>
            <a:lvl1pPr algn="l">
              <a:defRPr sz="3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TW" altLang="en-US"/>
              <a:t>按一下以編輯母片文字樣式</a:t>
            </a:r>
          </a:p>
        </p:txBody>
      </p:sp>
      <p:sp>
        <p:nvSpPr>
          <p:cNvPr id="4" name="Rectangle 9">
            <a:extLst>
              <a:ext uri="{FF2B5EF4-FFF2-40B4-BE49-F238E27FC236}">
                <a16:creationId xmlns:a16="http://schemas.microsoft.com/office/drawing/2014/main" id="{07B6DFC0-E534-4456-9C1A-286AE59721A0}"/>
              </a:ext>
            </a:extLst>
          </p:cNvPr>
          <p:cNvSpPr>
            <a:spLocks noGrp="1" noChangeArrowheads="1"/>
          </p:cNvSpPr>
          <p:nvPr>
            <p:ph type="sldNum" sz="quarter" idx="10"/>
          </p:nvPr>
        </p:nvSpPr>
        <p:spPr>
          <a:ln/>
        </p:spPr>
        <p:txBody>
          <a:bodyPr/>
          <a:lstStyle>
            <a:lvl1pPr>
              <a:defRPr/>
            </a:lvl1pPr>
          </a:lstStyle>
          <a:p>
            <a:r>
              <a:rPr lang="en-US" altLang="zh-TW"/>
              <a:t>-</a:t>
            </a:r>
            <a:fld id="{DFD91893-2516-4436-90E5-D11E148F000E}" type="slidenum">
              <a:rPr lang="en-US" altLang="zh-TW"/>
              <a:pPr/>
              <a:t>‹#›</a:t>
            </a:fld>
            <a:r>
              <a:rPr lang="en-US" altLang="zh-TW"/>
              <a:t>-</a:t>
            </a:r>
          </a:p>
        </p:txBody>
      </p:sp>
      <p:sp>
        <p:nvSpPr>
          <p:cNvPr id="5" name="Rectangle 10">
            <a:extLst>
              <a:ext uri="{FF2B5EF4-FFF2-40B4-BE49-F238E27FC236}">
                <a16:creationId xmlns:a16="http://schemas.microsoft.com/office/drawing/2014/main" id="{DFC2E3C1-E2A2-452C-900D-B1A2A39DF73F}"/>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6" name="Rectangle 11">
            <a:extLst>
              <a:ext uri="{FF2B5EF4-FFF2-40B4-BE49-F238E27FC236}">
                <a16:creationId xmlns:a16="http://schemas.microsoft.com/office/drawing/2014/main" id="{75A53AD1-38EA-4D5F-821C-26B0470A54B0}"/>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3345036218"/>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295402" y="981078"/>
            <a:ext cx="5179484" cy="47529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678085" y="981078"/>
            <a:ext cx="5179483" cy="47529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a:extLst>
              <a:ext uri="{FF2B5EF4-FFF2-40B4-BE49-F238E27FC236}">
                <a16:creationId xmlns:a16="http://schemas.microsoft.com/office/drawing/2014/main" id="{0E599B58-DA22-4B57-AAD3-580FD291BBA0}"/>
              </a:ext>
            </a:extLst>
          </p:cNvPr>
          <p:cNvSpPr>
            <a:spLocks noGrp="1" noChangeArrowheads="1"/>
          </p:cNvSpPr>
          <p:nvPr>
            <p:ph type="sldNum" sz="quarter" idx="10"/>
          </p:nvPr>
        </p:nvSpPr>
        <p:spPr>
          <a:ln/>
        </p:spPr>
        <p:txBody>
          <a:bodyPr/>
          <a:lstStyle>
            <a:lvl1pPr>
              <a:defRPr/>
            </a:lvl1pPr>
          </a:lstStyle>
          <a:p>
            <a:r>
              <a:rPr lang="en-US" altLang="zh-TW"/>
              <a:t>-</a:t>
            </a:r>
            <a:fld id="{C28E6FC7-E6D7-4A62-AF3C-0D9BD2BFB5D8}" type="slidenum">
              <a:rPr lang="en-US" altLang="zh-TW"/>
              <a:pPr/>
              <a:t>‹#›</a:t>
            </a:fld>
            <a:r>
              <a:rPr lang="en-US" altLang="zh-TW"/>
              <a:t>-</a:t>
            </a:r>
          </a:p>
        </p:txBody>
      </p:sp>
      <p:sp>
        <p:nvSpPr>
          <p:cNvPr id="6" name="Rectangle 10">
            <a:extLst>
              <a:ext uri="{FF2B5EF4-FFF2-40B4-BE49-F238E27FC236}">
                <a16:creationId xmlns:a16="http://schemas.microsoft.com/office/drawing/2014/main" id="{15B70AAD-B2E3-47F1-ACE6-235864BCD424}"/>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7" name="Rectangle 11">
            <a:extLst>
              <a:ext uri="{FF2B5EF4-FFF2-40B4-BE49-F238E27FC236}">
                <a16:creationId xmlns:a16="http://schemas.microsoft.com/office/drawing/2014/main" id="{D857F926-2CFF-49C7-8E8C-B379C0E0A1FD}"/>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391139638"/>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9">
            <a:extLst>
              <a:ext uri="{FF2B5EF4-FFF2-40B4-BE49-F238E27FC236}">
                <a16:creationId xmlns:a16="http://schemas.microsoft.com/office/drawing/2014/main" id="{8F2E1704-685A-4F75-8451-EB63F966E1C7}"/>
              </a:ext>
            </a:extLst>
          </p:cNvPr>
          <p:cNvSpPr>
            <a:spLocks noGrp="1" noChangeArrowheads="1"/>
          </p:cNvSpPr>
          <p:nvPr>
            <p:ph type="sldNum" sz="quarter" idx="10"/>
          </p:nvPr>
        </p:nvSpPr>
        <p:spPr>
          <a:ln/>
        </p:spPr>
        <p:txBody>
          <a:bodyPr/>
          <a:lstStyle>
            <a:lvl1pPr>
              <a:defRPr/>
            </a:lvl1pPr>
          </a:lstStyle>
          <a:p>
            <a:r>
              <a:rPr lang="en-US" altLang="zh-TW"/>
              <a:t>-</a:t>
            </a:r>
            <a:fld id="{9FE1D694-850D-4509-891C-FAF54211F280}" type="slidenum">
              <a:rPr lang="en-US" altLang="zh-TW"/>
              <a:pPr/>
              <a:t>‹#›</a:t>
            </a:fld>
            <a:r>
              <a:rPr lang="en-US" altLang="zh-TW"/>
              <a:t>-</a:t>
            </a:r>
          </a:p>
        </p:txBody>
      </p:sp>
      <p:sp>
        <p:nvSpPr>
          <p:cNvPr id="8" name="Rectangle 10">
            <a:extLst>
              <a:ext uri="{FF2B5EF4-FFF2-40B4-BE49-F238E27FC236}">
                <a16:creationId xmlns:a16="http://schemas.microsoft.com/office/drawing/2014/main" id="{0213B0E3-6D27-4AF2-8934-8D5BE1253D26}"/>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9" name="Rectangle 11">
            <a:extLst>
              <a:ext uri="{FF2B5EF4-FFF2-40B4-BE49-F238E27FC236}">
                <a16:creationId xmlns:a16="http://schemas.microsoft.com/office/drawing/2014/main" id="{F09A4220-E267-4C89-A882-F26B20763E17}"/>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1670881447"/>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9">
            <a:extLst>
              <a:ext uri="{FF2B5EF4-FFF2-40B4-BE49-F238E27FC236}">
                <a16:creationId xmlns:a16="http://schemas.microsoft.com/office/drawing/2014/main" id="{61988744-60B3-47BC-AE10-F737AC925B2A}"/>
              </a:ext>
            </a:extLst>
          </p:cNvPr>
          <p:cNvSpPr>
            <a:spLocks noGrp="1" noChangeArrowheads="1"/>
          </p:cNvSpPr>
          <p:nvPr>
            <p:ph type="sldNum" sz="quarter" idx="10"/>
          </p:nvPr>
        </p:nvSpPr>
        <p:spPr>
          <a:ln/>
        </p:spPr>
        <p:txBody>
          <a:bodyPr/>
          <a:lstStyle>
            <a:lvl1pPr>
              <a:defRPr/>
            </a:lvl1pPr>
          </a:lstStyle>
          <a:p>
            <a:r>
              <a:rPr lang="en-US" altLang="zh-TW"/>
              <a:t>-</a:t>
            </a:r>
            <a:fld id="{DFBC9552-6803-4AE6-A4D3-D465AA58CF1F}" type="slidenum">
              <a:rPr lang="en-US" altLang="zh-TW"/>
              <a:pPr/>
              <a:t>‹#›</a:t>
            </a:fld>
            <a:r>
              <a:rPr lang="en-US" altLang="zh-TW"/>
              <a:t>-</a:t>
            </a:r>
          </a:p>
        </p:txBody>
      </p:sp>
      <p:sp>
        <p:nvSpPr>
          <p:cNvPr id="4" name="Rectangle 10">
            <a:extLst>
              <a:ext uri="{FF2B5EF4-FFF2-40B4-BE49-F238E27FC236}">
                <a16:creationId xmlns:a16="http://schemas.microsoft.com/office/drawing/2014/main" id="{E66F8668-270E-46F1-88D3-088CD9CE97F0}"/>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5" name="Rectangle 11">
            <a:extLst>
              <a:ext uri="{FF2B5EF4-FFF2-40B4-BE49-F238E27FC236}">
                <a16:creationId xmlns:a16="http://schemas.microsoft.com/office/drawing/2014/main" id="{AB8EE168-24E8-49B7-B341-66C762B0BEF5}"/>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1448040536"/>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17EF9127-BDF1-4F42-8E46-80D313E3DC2B}"/>
              </a:ext>
            </a:extLst>
          </p:cNvPr>
          <p:cNvSpPr>
            <a:spLocks noGrp="1" noChangeArrowheads="1"/>
          </p:cNvSpPr>
          <p:nvPr>
            <p:ph type="sldNum" sz="quarter" idx="10"/>
          </p:nvPr>
        </p:nvSpPr>
        <p:spPr>
          <a:ln/>
        </p:spPr>
        <p:txBody>
          <a:bodyPr/>
          <a:lstStyle>
            <a:lvl1pPr>
              <a:defRPr/>
            </a:lvl1pPr>
          </a:lstStyle>
          <a:p>
            <a:r>
              <a:rPr lang="en-US" altLang="zh-TW"/>
              <a:t>-</a:t>
            </a:r>
            <a:fld id="{2B13A024-CB61-4046-8F12-C91E7D183274}" type="slidenum">
              <a:rPr lang="en-US" altLang="zh-TW"/>
              <a:pPr/>
              <a:t>‹#›</a:t>
            </a:fld>
            <a:r>
              <a:rPr lang="en-US" altLang="zh-TW"/>
              <a:t>-</a:t>
            </a:r>
          </a:p>
        </p:txBody>
      </p:sp>
      <p:sp>
        <p:nvSpPr>
          <p:cNvPr id="3" name="Rectangle 10">
            <a:extLst>
              <a:ext uri="{FF2B5EF4-FFF2-40B4-BE49-F238E27FC236}">
                <a16:creationId xmlns:a16="http://schemas.microsoft.com/office/drawing/2014/main" id="{53D54DB3-282D-4F8E-B571-76F4DC14B266}"/>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4" name="Rectangle 11">
            <a:extLst>
              <a:ext uri="{FF2B5EF4-FFF2-40B4-BE49-F238E27FC236}">
                <a16:creationId xmlns:a16="http://schemas.microsoft.com/office/drawing/2014/main" id="{D5E242AC-0643-4510-AE0C-46DF9E383F03}"/>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1467845064"/>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2" y="273050"/>
            <a:ext cx="4011084" cy="1162050"/>
          </a:xfrm>
        </p:spPr>
        <p:txBody>
          <a:bodyPr anchor="b"/>
          <a:lstStyle>
            <a:lvl1pPr algn="l">
              <a:defRPr sz="1500" b="1"/>
            </a:lvl1pPr>
          </a:lstStyle>
          <a:p>
            <a:r>
              <a:rPr lang="zh-TW" altLang="en-US"/>
              <a:t>按一下以編輯母片標題樣式</a:t>
            </a:r>
          </a:p>
        </p:txBody>
      </p:sp>
      <p:sp>
        <p:nvSpPr>
          <p:cNvPr id="3" name="內容版面配置區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Rectangle 9">
            <a:extLst>
              <a:ext uri="{FF2B5EF4-FFF2-40B4-BE49-F238E27FC236}">
                <a16:creationId xmlns:a16="http://schemas.microsoft.com/office/drawing/2014/main" id="{B201DEE8-0092-4BA0-B05F-F715A5029361}"/>
              </a:ext>
            </a:extLst>
          </p:cNvPr>
          <p:cNvSpPr>
            <a:spLocks noGrp="1" noChangeArrowheads="1"/>
          </p:cNvSpPr>
          <p:nvPr>
            <p:ph type="sldNum" sz="quarter" idx="10"/>
          </p:nvPr>
        </p:nvSpPr>
        <p:spPr>
          <a:ln/>
        </p:spPr>
        <p:txBody>
          <a:bodyPr/>
          <a:lstStyle>
            <a:lvl1pPr>
              <a:defRPr/>
            </a:lvl1pPr>
          </a:lstStyle>
          <a:p>
            <a:r>
              <a:rPr lang="en-US" altLang="zh-TW"/>
              <a:t>-</a:t>
            </a:r>
            <a:fld id="{61900D97-CE4D-4D29-99B3-F36888BCFC8C}" type="slidenum">
              <a:rPr lang="en-US" altLang="zh-TW"/>
              <a:pPr/>
              <a:t>‹#›</a:t>
            </a:fld>
            <a:r>
              <a:rPr lang="en-US" altLang="zh-TW"/>
              <a:t>-</a:t>
            </a:r>
          </a:p>
        </p:txBody>
      </p:sp>
      <p:sp>
        <p:nvSpPr>
          <p:cNvPr id="6" name="Rectangle 10">
            <a:extLst>
              <a:ext uri="{FF2B5EF4-FFF2-40B4-BE49-F238E27FC236}">
                <a16:creationId xmlns:a16="http://schemas.microsoft.com/office/drawing/2014/main" id="{2BAFF70F-6FBB-4553-AA23-916981C6F40C}"/>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7" name="Rectangle 11">
            <a:extLst>
              <a:ext uri="{FF2B5EF4-FFF2-40B4-BE49-F238E27FC236}">
                <a16:creationId xmlns:a16="http://schemas.microsoft.com/office/drawing/2014/main" id="{049B8002-BBC2-47A6-9EA4-329722D119A6}"/>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907121146"/>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Rectangle 9">
            <a:extLst>
              <a:ext uri="{FF2B5EF4-FFF2-40B4-BE49-F238E27FC236}">
                <a16:creationId xmlns:a16="http://schemas.microsoft.com/office/drawing/2014/main" id="{36177CE3-BF36-4DA3-ABBE-8CD5DE2B0D30}"/>
              </a:ext>
            </a:extLst>
          </p:cNvPr>
          <p:cNvSpPr>
            <a:spLocks noGrp="1" noChangeArrowheads="1"/>
          </p:cNvSpPr>
          <p:nvPr>
            <p:ph type="sldNum" sz="quarter" idx="10"/>
          </p:nvPr>
        </p:nvSpPr>
        <p:spPr>
          <a:ln/>
        </p:spPr>
        <p:txBody>
          <a:bodyPr/>
          <a:lstStyle>
            <a:lvl1pPr>
              <a:defRPr/>
            </a:lvl1pPr>
          </a:lstStyle>
          <a:p>
            <a:r>
              <a:rPr lang="en-US" altLang="zh-TW"/>
              <a:t>-</a:t>
            </a:r>
            <a:fld id="{ECF91097-6EB0-4A19-92C9-E9414E58AC99}" type="slidenum">
              <a:rPr lang="en-US" altLang="zh-TW"/>
              <a:pPr/>
              <a:t>‹#›</a:t>
            </a:fld>
            <a:r>
              <a:rPr lang="en-US" altLang="zh-TW"/>
              <a:t>-</a:t>
            </a:r>
          </a:p>
        </p:txBody>
      </p:sp>
      <p:sp>
        <p:nvSpPr>
          <p:cNvPr id="6" name="Rectangle 10">
            <a:extLst>
              <a:ext uri="{FF2B5EF4-FFF2-40B4-BE49-F238E27FC236}">
                <a16:creationId xmlns:a16="http://schemas.microsoft.com/office/drawing/2014/main" id="{E936E921-926E-4C07-B4C0-AF34028F1B4A}"/>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7" name="Rectangle 11">
            <a:extLst>
              <a:ext uri="{FF2B5EF4-FFF2-40B4-BE49-F238E27FC236}">
                <a16:creationId xmlns:a16="http://schemas.microsoft.com/office/drawing/2014/main" id="{A542644A-2F6A-473F-B340-72F7E37415B1}"/>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2585747366"/>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33" name="Rectangle 9">
            <a:extLst>
              <a:ext uri="{FF2B5EF4-FFF2-40B4-BE49-F238E27FC236}">
                <a16:creationId xmlns:a16="http://schemas.microsoft.com/office/drawing/2014/main" id="{B18C13DB-9095-47B8-B563-7BF70334A116}"/>
              </a:ext>
            </a:extLst>
          </p:cNvPr>
          <p:cNvSpPr>
            <a:spLocks noGrp="1" noChangeArrowheads="1"/>
          </p:cNvSpPr>
          <p:nvPr>
            <p:ph type="sldNum" sz="quarter" idx="4"/>
          </p:nvPr>
        </p:nvSpPr>
        <p:spPr bwMode="auto">
          <a:xfrm>
            <a:off x="6096000" y="6427788"/>
            <a:ext cx="1117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sz="900" b="1">
                <a:solidFill>
                  <a:schemeClr val="bg1"/>
                </a:solidFill>
                <a:latin typeface="Calibri" panose="020F0502020204030204" pitchFamily="34" charset="0"/>
              </a:defRPr>
            </a:lvl1pPr>
          </a:lstStyle>
          <a:p>
            <a:r>
              <a:rPr lang="en-US" altLang="zh-TW"/>
              <a:t>-</a:t>
            </a:r>
            <a:fld id="{6AE69004-21F7-44FD-9F00-B9FFA9FC1382}" type="slidenum">
              <a:rPr lang="en-US" altLang="zh-TW"/>
              <a:pPr/>
              <a:t>‹#›</a:t>
            </a:fld>
            <a:r>
              <a:rPr lang="en-US" altLang="zh-TW"/>
              <a:t>-</a:t>
            </a:r>
          </a:p>
        </p:txBody>
      </p:sp>
      <p:sp>
        <p:nvSpPr>
          <p:cNvPr id="1034" name="Rectangle 10">
            <a:extLst>
              <a:ext uri="{FF2B5EF4-FFF2-40B4-BE49-F238E27FC236}">
                <a16:creationId xmlns:a16="http://schemas.microsoft.com/office/drawing/2014/main" id="{132D603A-5F6D-4C06-8CF9-3D7031AB974F}"/>
              </a:ext>
            </a:extLst>
          </p:cNvPr>
          <p:cNvSpPr>
            <a:spLocks noGrp="1" noChangeArrowheads="1"/>
          </p:cNvSpPr>
          <p:nvPr>
            <p:ph type="dt" sz="half" idx="2"/>
          </p:nvPr>
        </p:nvSpPr>
        <p:spPr bwMode="auto">
          <a:xfrm>
            <a:off x="1809751" y="6453188"/>
            <a:ext cx="37465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kumimoji="0">
                <a:solidFill>
                  <a:schemeClr val="bg1"/>
                </a:solidFill>
                <a:latin typeface="+mn-lt"/>
                <a:ea typeface="新細明體" pitchFamily="18" charset="-120"/>
                <a:cs typeface="Arial" pitchFamily="34" charset="0"/>
              </a:defRPr>
            </a:lvl1pPr>
          </a:lstStyle>
          <a:p>
            <a:pPr>
              <a:defRPr/>
            </a:pPr>
            <a:r>
              <a:rPr lang="en-US" altLang="en-US"/>
              <a:t>Copyright © 20</a:t>
            </a:r>
            <a:r>
              <a:rPr lang="en-US" altLang="zh-TW"/>
              <a:t>10</a:t>
            </a:r>
            <a:r>
              <a:rPr lang="en-US" altLang="en-US"/>
              <a:t> Realtek Semiconductor Corp.</a:t>
            </a:r>
            <a:endParaRPr lang="en-US" altLang="zh-TW"/>
          </a:p>
        </p:txBody>
      </p:sp>
      <p:sp>
        <p:nvSpPr>
          <p:cNvPr id="1035" name="Rectangle 11">
            <a:extLst>
              <a:ext uri="{FF2B5EF4-FFF2-40B4-BE49-F238E27FC236}">
                <a16:creationId xmlns:a16="http://schemas.microsoft.com/office/drawing/2014/main" id="{9C2AB3AB-FA0F-4ADC-9C81-65911589AF61}"/>
              </a:ext>
            </a:extLst>
          </p:cNvPr>
          <p:cNvSpPr>
            <a:spLocks noGrp="1" noChangeArrowheads="1"/>
          </p:cNvSpPr>
          <p:nvPr>
            <p:ph type="ftr" sz="quarter" idx="3"/>
          </p:nvPr>
        </p:nvSpPr>
        <p:spPr bwMode="auto">
          <a:xfrm>
            <a:off x="2048935" y="6297613"/>
            <a:ext cx="2658533"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kumimoji="1">
                <a:solidFill>
                  <a:schemeClr val="bg1"/>
                </a:solidFill>
                <a:latin typeface="+mn-lt"/>
                <a:ea typeface="新細明體" pitchFamily="18" charset="-120"/>
              </a:defRPr>
            </a:lvl1pPr>
          </a:lstStyle>
          <a:p>
            <a:pPr>
              <a:defRPr/>
            </a:pPr>
            <a:r>
              <a:rPr lang="en-US" altLang="zh-TW"/>
              <a:t>www.realtek.com</a:t>
            </a:r>
          </a:p>
        </p:txBody>
      </p:sp>
      <p:sp>
        <p:nvSpPr>
          <p:cNvPr id="1036" name="Rectangle 12">
            <a:extLst>
              <a:ext uri="{FF2B5EF4-FFF2-40B4-BE49-F238E27FC236}">
                <a16:creationId xmlns:a16="http://schemas.microsoft.com/office/drawing/2014/main" id="{68962110-A891-413B-A330-DF61CAB297A0}"/>
              </a:ext>
            </a:extLst>
          </p:cNvPr>
          <p:cNvSpPr>
            <a:spLocks noChangeArrowheads="1"/>
          </p:cNvSpPr>
          <p:nvPr/>
        </p:nvSpPr>
        <p:spPr bwMode="auto">
          <a:xfrm>
            <a:off x="101600" y="76200"/>
            <a:ext cx="10363200" cy="719138"/>
          </a:xfrm>
          <a:prstGeom prst="rect">
            <a:avLst/>
          </a:prstGeom>
          <a:noFill/>
          <a:ln>
            <a:noFill/>
          </a:ln>
          <a:effectLst/>
        </p:spPr>
        <p:txBody>
          <a:bodyPr anchor="ctr"/>
          <a:lstStyle/>
          <a:p>
            <a:pPr>
              <a:defRPr/>
            </a:pPr>
            <a:endParaRPr lang="en-US" sz="3000">
              <a:solidFill>
                <a:schemeClr val="tx2"/>
              </a:solidFill>
              <a:effectLst>
                <a:outerShdw blurRad="38100" dist="38100" dir="2700000" algn="tl">
                  <a:srgbClr val="C0C0C0"/>
                </a:outerShdw>
              </a:effectLst>
              <a:latin typeface="Osaka" charset="-128"/>
            </a:endParaRPr>
          </a:p>
        </p:txBody>
      </p:sp>
      <p:sp>
        <p:nvSpPr>
          <p:cNvPr id="1039" name="Rectangle 15">
            <a:extLst>
              <a:ext uri="{FF2B5EF4-FFF2-40B4-BE49-F238E27FC236}">
                <a16:creationId xmlns:a16="http://schemas.microsoft.com/office/drawing/2014/main" id="{F3E38D57-9D64-40F6-A135-A30533352267}"/>
              </a:ext>
            </a:extLst>
          </p:cNvPr>
          <p:cNvSpPr>
            <a:spLocks noChangeArrowheads="1"/>
          </p:cNvSpPr>
          <p:nvPr/>
        </p:nvSpPr>
        <p:spPr bwMode="auto">
          <a:xfrm>
            <a:off x="101600" y="76200"/>
            <a:ext cx="10363200" cy="719138"/>
          </a:xfrm>
          <a:prstGeom prst="rect">
            <a:avLst/>
          </a:prstGeom>
          <a:noFill/>
          <a:ln>
            <a:noFill/>
          </a:ln>
          <a:effectLst/>
        </p:spPr>
        <p:txBody>
          <a:bodyPr anchor="ctr"/>
          <a:lstStyle/>
          <a:p>
            <a:pPr>
              <a:defRPr/>
            </a:pPr>
            <a:endParaRPr lang="en-US" sz="3000">
              <a:solidFill>
                <a:schemeClr val="tx2"/>
              </a:solidFill>
              <a:effectLst>
                <a:outerShdw blurRad="38100" dist="38100" dir="2700000" algn="tl">
                  <a:srgbClr val="C0C0C0"/>
                </a:outerShdw>
              </a:effectLst>
              <a:latin typeface="Osaka" charset="-128"/>
            </a:endParaRPr>
          </a:p>
        </p:txBody>
      </p:sp>
      <p:sp>
        <p:nvSpPr>
          <p:cNvPr id="1040" name="Rectangle 16">
            <a:extLst>
              <a:ext uri="{FF2B5EF4-FFF2-40B4-BE49-F238E27FC236}">
                <a16:creationId xmlns:a16="http://schemas.microsoft.com/office/drawing/2014/main" id="{CBB1EE45-795C-4489-ACDF-DA156778162F}"/>
              </a:ext>
            </a:extLst>
          </p:cNvPr>
          <p:cNvSpPr>
            <a:spLocks noChangeArrowheads="1"/>
          </p:cNvSpPr>
          <p:nvPr/>
        </p:nvSpPr>
        <p:spPr bwMode="auto">
          <a:xfrm>
            <a:off x="101600" y="76200"/>
            <a:ext cx="10363200" cy="719138"/>
          </a:xfrm>
          <a:prstGeom prst="rect">
            <a:avLst/>
          </a:prstGeom>
          <a:noFill/>
          <a:ln>
            <a:noFill/>
          </a:ln>
          <a:effectLst/>
        </p:spPr>
        <p:txBody>
          <a:bodyPr anchor="ctr"/>
          <a:lstStyle/>
          <a:p>
            <a:pPr>
              <a:defRPr/>
            </a:pPr>
            <a:endParaRPr lang="en-US" sz="3000">
              <a:solidFill>
                <a:srgbClr val="4D4D4D"/>
              </a:solidFill>
              <a:effectLst>
                <a:outerShdw blurRad="38100" dist="38100" dir="2700000" algn="tl">
                  <a:srgbClr val="C0C0C0"/>
                </a:outerShdw>
              </a:effectLst>
              <a:latin typeface="Osaka" charset="-128"/>
            </a:endParaRPr>
          </a:p>
        </p:txBody>
      </p:sp>
      <p:sp>
        <p:nvSpPr>
          <p:cNvPr id="1041" name="Rectangle 17">
            <a:extLst>
              <a:ext uri="{FF2B5EF4-FFF2-40B4-BE49-F238E27FC236}">
                <a16:creationId xmlns:a16="http://schemas.microsoft.com/office/drawing/2014/main" id="{BAAE0C10-8D4B-4E07-BE51-5F47C56766AA}"/>
              </a:ext>
            </a:extLst>
          </p:cNvPr>
          <p:cNvSpPr>
            <a:spLocks noChangeArrowheads="1"/>
          </p:cNvSpPr>
          <p:nvPr/>
        </p:nvSpPr>
        <p:spPr bwMode="auto">
          <a:xfrm>
            <a:off x="101600" y="76200"/>
            <a:ext cx="10363200" cy="719138"/>
          </a:xfrm>
          <a:prstGeom prst="rect">
            <a:avLst/>
          </a:prstGeom>
          <a:noFill/>
          <a:ln>
            <a:noFill/>
          </a:ln>
          <a:effectLst/>
        </p:spPr>
        <p:txBody>
          <a:bodyPr anchor="ctr"/>
          <a:lstStyle/>
          <a:p>
            <a:pPr>
              <a:defRPr/>
            </a:pPr>
            <a:endParaRPr lang="en-US" sz="3000">
              <a:solidFill>
                <a:srgbClr val="4D4D4D"/>
              </a:solidFill>
              <a:effectLst>
                <a:outerShdw blurRad="38100" dist="38100" dir="2700000" algn="tl">
                  <a:srgbClr val="C0C0C0"/>
                </a:outerShdw>
              </a:effectLst>
              <a:latin typeface="Osaka" charset="-128"/>
            </a:endParaRPr>
          </a:p>
        </p:txBody>
      </p:sp>
      <p:sp>
        <p:nvSpPr>
          <p:cNvPr id="1043" name="Rectangle 19">
            <a:extLst>
              <a:ext uri="{FF2B5EF4-FFF2-40B4-BE49-F238E27FC236}">
                <a16:creationId xmlns:a16="http://schemas.microsoft.com/office/drawing/2014/main" id="{9B97F9D5-342D-4405-A4EE-19545A52CC10}"/>
              </a:ext>
            </a:extLst>
          </p:cNvPr>
          <p:cNvSpPr>
            <a:spLocks noChangeArrowheads="1"/>
          </p:cNvSpPr>
          <p:nvPr/>
        </p:nvSpPr>
        <p:spPr bwMode="auto">
          <a:xfrm>
            <a:off x="101600" y="76200"/>
            <a:ext cx="10363200" cy="719138"/>
          </a:xfrm>
          <a:prstGeom prst="rect">
            <a:avLst/>
          </a:prstGeom>
          <a:noFill/>
          <a:ln>
            <a:noFill/>
          </a:ln>
          <a:effectLst/>
        </p:spPr>
        <p:txBody>
          <a:bodyPr anchor="ctr"/>
          <a:lstStyle/>
          <a:p>
            <a:pPr>
              <a:defRPr/>
            </a:pPr>
            <a:endParaRPr lang="en-US" sz="3000">
              <a:solidFill>
                <a:srgbClr val="4D4D4D"/>
              </a:solidFill>
              <a:effectLst>
                <a:outerShdw blurRad="38100" dist="38100" dir="2700000" algn="tl">
                  <a:srgbClr val="C0C0C0"/>
                </a:outerShdw>
              </a:effectLst>
              <a:latin typeface="Osaka" charset="-128"/>
            </a:endParaRPr>
          </a:p>
        </p:txBody>
      </p:sp>
      <p:sp>
        <p:nvSpPr>
          <p:cNvPr id="1046" name="Rectangle 22">
            <a:extLst>
              <a:ext uri="{FF2B5EF4-FFF2-40B4-BE49-F238E27FC236}">
                <a16:creationId xmlns:a16="http://schemas.microsoft.com/office/drawing/2014/main" id="{02551581-E27C-40C6-BF94-CAC3BCFBB97F}"/>
              </a:ext>
            </a:extLst>
          </p:cNvPr>
          <p:cNvSpPr>
            <a:spLocks noChangeArrowheads="1"/>
          </p:cNvSpPr>
          <p:nvPr/>
        </p:nvSpPr>
        <p:spPr bwMode="auto">
          <a:xfrm>
            <a:off x="101600" y="76200"/>
            <a:ext cx="10363200" cy="719138"/>
          </a:xfrm>
          <a:prstGeom prst="rect">
            <a:avLst/>
          </a:prstGeom>
          <a:noFill/>
          <a:ln>
            <a:noFill/>
          </a:ln>
          <a:effectLst/>
        </p:spPr>
        <p:txBody>
          <a:bodyPr anchor="ctr"/>
          <a:lstStyle/>
          <a:p>
            <a:pPr>
              <a:defRPr/>
            </a:pPr>
            <a:endParaRPr lang="en-US" sz="3000">
              <a:solidFill>
                <a:srgbClr val="4D4D4D"/>
              </a:solidFill>
              <a:effectLst>
                <a:outerShdw blurRad="38100" dist="38100" dir="2700000" algn="tl">
                  <a:srgbClr val="C0C0C0"/>
                </a:outerShdw>
              </a:effectLst>
              <a:latin typeface="Osaka" charset="-128"/>
            </a:endParaRPr>
          </a:p>
        </p:txBody>
      </p:sp>
      <p:sp>
        <p:nvSpPr>
          <p:cNvPr id="2" name="Rectangle 23">
            <a:extLst>
              <a:ext uri="{FF2B5EF4-FFF2-40B4-BE49-F238E27FC236}">
                <a16:creationId xmlns:a16="http://schemas.microsoft.com/office/drawing/2014/main" id="{3D59D38F-7DD4-4345-90DC-2A938781AC90}"/>
              </a:ext>
            </a:extLst>
          </p:cNvPr>
          <p:cNvSpPr>
            <a:spLocks noGrp="1" noChangeArrowheads="1"/>
          </p:cNvSpPr>
          <p:nvPr>
            <p:ph type="body" idx="1"/>
          </p:nvPr>
        </p:nvSpPr>
        <p:spPr bwMode="auto">
          <a:xfrm>
            <a:off x="1295402" y="981078"/>
            <a:ext cx="10562167"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 name="Rectangle 24">
            <a:extLst>
              <a:ext uri="{FF2B5EF4-FFF2-40B4-BE49-F238E27FC236}">
                <a16:creationId xmlns:a16="http://schemas.microsoft.com/office/drawing/2014/main" id="{F217EEBB-0BC4-4241-930F-C7B7ADFB0BEA}"/>
              </a:ext>
            </a:extLst>
          </p:cNvPr>
          <p:cNvSpPr>
            <a:spLocks noGrp="1" noChangeArrowheads="1"/>
          </p:cNvSpPr>
          <p:nvPr>
            <p:ph type="title"/>
          </p:nvPr>
        </p:nvSpPr>
        <p:spPr bwMode="auto">
          <a:xfrm>
            <a:off x="1265767" y="188913"/>
            <a:ext cx="10591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Tree>
    <p:extLst>
      <p:ext uri="{BB962C8B-B14F-4D97-AF65-F5344CB8AC3E}">
        <p14:creationId xmlns:p14="http://schemas.microsoft.com/office/powerpoint/2010/main" val="2822489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zoom/>
  </p:transition>
  <p:hf hdr="0"/>
  <p:txStyles>
    <p:titleStyle>
      <a:lvl1pPr algn="l" rtl="0" eaLnBrk="0" fontAlgn="base" hangingPunct="0">
        <a:spcBef>
          <a:spcPct val="0"/>
        </a:spcBef>
        <a:spcAft>
          <a:spcPct val="0"/>
        </a:spcAft>
        <a:defRPr kumimoji="1" sz="2400" b="1">
          <a:solidFill>
            <a:schemeClr val="bg1"/>
          </a:solidFill>
          <a:latin typeface="+mj-lt"/>
          <a:ea typeface="+mj-ea"/>
          <a:cs typeface="+mj-cs"/>
        </a:defRPr>
      </a:lvl1pPr>
      <a:lvl2pPr algn="l" rtl="0" eaLnBrk="0" fontAlgn="base" hangingPunct="0">
        <a:spcBef>
          <a:spcPct val="0"/>
        </a:spcBef>
        <a:spcAft>
          <a:spcPct val="0"/>
        </a:spcAft>
        <a:defRPr kumimoji="1" sz="2400" b="1">
          <a:solidFill>
            <a:schemeClr val="bg1"/>
          </a:solidFill>
          <a:latin typeface="Calibri" pitchFamily="34" charset="0"/>
          <a:ea typeface="新細明體" pitchFamily="18" charset="-120"/>
        </a:defRPr>
      </a:lvl2pPr>
      <a:lvl3pPr algn="l" rtl="0" eaLnBrk="0" fontAlgn="base" hangingPunct="0">
        <a:spcBef>
          <a:spcPct val="0"/>
        </a:spcBef>
        <a:spcAft>
          <a:spcPct val="0"/>
        </a:spcAft>
        <a:defRPr kumimoji="1" sz="2400" b="1">
          <a:solidFill>
            <a:schemeClr val="bg1"/>
          </a:solidFill>
          <a:latin typeface="Calibri" pitchFamily="34" charset="0"/>
          <a:ea typeface="新細明體" pitchFamily="18" charset="-120"/>
        </a:defRPr>
      </a:lvl3pPr>
      <a:lvl4pPr algn="l" rtl="0" eaLnBrk="0" fontAlgn="base" hangingPunct="0">
        <a:spcBef>
          <a:spcPct val="0"/>
        </a:spcBef>
        <a:spcAft>
          <a:spcPct val="0"/>
        </a:spcAft>
        <a:defRPr kumimoji="1" sz="2400" b="1">
          <a:solidFill>
            <a:schemeClr val="bg1"/>
          </a:solidFill>
          <a:latin typeface="Calibri" pitchFamily="34" charset="0"/>
          <a:ea typeface="新細明體" pitchFamily="18" charset="-120"/>
        </a:defRPr>
      </a:lvl4pPr>
      <a:lvl5pPr algn="l" rtl="0" eaLnBrk="0" fontAlgn="base" hangingPunct="0">
        <a:spcBef>
          <a:spcPct val="0"/>
        </a:spcBef>
        <a:spcAft>
          <a:spcPct val="0"/>
        </a:spcAft>
        <a:defRPr kumimoji="1" sz="2400" b="1">
          <a:solidFill>
            <a:schemeClr val="bg1"/>
          </a:solidFill>
          <a:latin typeface="Calibri" pitchFamily="34" charset="0"/>
          <a:ea typeface="新細明體" pitchFamily="18" charset="-120"/>
        </a:defRPr>
      </a:lvl5pPr>
      <a:lvl6pPr marL="342900" algn="l" rtl="0" fontAlgn="base">
        <a:spcBef>
          <a:spcPct val="0"/>
        </a:spcBef>
        <a:spcAft>
          <a:spcPct val="0"/>
        </a:spcAft>
        <a:defRPr kumimoji="1" sz="2400" b="1">
          <a:solidFill>
            <a:schemeClr val="bg1"/>
          </a:solidFill>
          <a:latin typeface="Calibri" pitchFamily="34" charset="0"/>
          <a:ea typeface="新細明體" pitchFamily="18" charset="-120"/>
        </a:defRPr>
      </a:lvl6pPr>
      <a:lvl7pPr marL="685800" algn="l" rtl="0" fontAlgn="base">
        <a:spcBef>
          <a:spcPct val="0"/>
        </a:spcBef>
        <a:spcAft>
          <a:spcPct val="0"/>
        </a:spcAft>
        <a:defRPr kumimoji="1" sz="2400" b="1">
          <a:solidFill>
            <a:schemeClr val="bg1"/>
          </a:solidFill>
          <a:latin typeface="Calibri" pitchFamily="34" charset="0"/>
          <a:ea typeface="新細明體" pitchFamily="18" charset="-120"/>
        </a:defRPr>
      </a:lvl7pPr>
      <a:lvl8pPr marL="1028700" algn="l" rtl="0" fontAlgn="base">
        <a:spcBef>
          <a:spcPct val="0"/>
        </a:spcBef>
        <a:spcAft>
          <a:spcPct val="0"/>
        </a:spcAft>
        <a:defRPr kumimoji="1" sz="2400" b="1">
          <a:solidFill>
            <a:schemeClr val="bg1"/>
          </a:solidFill>
          <a:latin typeface="Calibri" pitchFamily="34" charset="0"/>
          <a:ea typeface="新細明體" pitchFamily="18" charset="-120"/>
        </a:defRPr>
      </a:lvl8pPr>
      <a:lvl9pPr marL="1371600" algn="l" rtl="0" fontAlgn="base">
        <a:spcBef>
          <a:spcPct val="0"/>
        </a:spcBef>
        <a:spcAft>
          <a:spcPct val="0"/>
        </a:spcAft>
        <a:defRPr kumimoji="1" sz="2400" b="1">
          <a:solidFill>
            <a:schemeClr val="bg1"/>
          </a:solidFill>
          <a:latin typeface="Calibri" pitchFamily="34" charset="0"/>
          <a:ea typeface="新細明體" pitchFamily="18" charset="-120"/>
        </a:defRPr>
      </a:lvl9pPr>
    </p:titleStyle>
    <p:bodyStyle>
      <a:lvl1pPr marL="255985" indent="-257175" algn="l" rtl="0" eaLnBrk="0" fontAlgn="base" hangingPunct="0">
        <a:spcBef>
          <a:spcPct val="20000"/>
        </a:spcBef>
        <a:spcAft>
          <a:spcPct val="0"/>
        </a:spcAft>
        <a:buClr>
          <a:srgbClr val="99CC00"/>
        </a:buClr>
        <a:buChar char="•"/>
        <a:defRPr kumimoji="1" sz="1800">
          <a:solidFill>
            <a:schemeClr val="tx1"/>
          </a:solidFill>
          <a:latin typeface="+mn-lt"/>
          <a:ea typeface="+mn-ea"/>
          <a:cs typeface="+mn-cs"/>
        </a:defRPr>
      </a:lvl1pPr>
      <a:lvl2pPr marL="556022" indent="-214313" algn="l" rtl="0" eaLnBrk="0" fontAlgn="base" hangingPunct="0">
        <a:spcBef>
          <a:spcPct val="20000"/>
        </a:spcBef>
        <a:spcAft>
          <a:spcPct val="0"/>
        </a:spcAft>
        <a:buClr>
          <a:srgbClr val="99CC00"/>
        </a:buClr>
        <a:buChar char="–"/>
        <a:defRPr kumimoji="1" sz="1500">
          <a:solidFill>
            <a:schemeClr val="tx1"/>
          </a:solidFill>
          <a:latin typeface="+mn-lt"/>
          <a:ea typeface="+mn-ea"/>
        </a:defRPr>
      </a:lvl2pPr>
      <a:lvl3pPr marL="856060" indent="-171450" algn="l" rtl="0" eaLnBrk="0" fontAlgn="base" hangingPunct="0">
        <a:spcBef>
          <a:spcPct val="20000"/>
        </a:spcBef>
        <a:spcAft>
          <a:spcPct val="0"/>
        </a:spcAft>
        <a:buClr>
          <a:srgbClr val="99CC00"/>
        </a:buClr>
        <a:buChar char="•"/>
        <a:defRPr kumimoji="1">
          <a:solidFill>
            <a:schemeClr val="tx1"/>
          </a:solidFill>
          <a:latin typeface="+mn-lt"/>
          <a:ea typeface="+mn-ea"/>
        </a:defRPr>
      </a:lvl3pPr>
      <a:lvl4pPr marL="1198960" indent="-171450" algn="l" rtl="0" eaLnBrk="0" fontAlgn="base" hangingPunct="0">
        <a:spcBef>
          <a:spcPct val="20000"/>
        </a:spcBef>
        <a:spcAft>
          <a:spcPct val="0"/>
        </a:spcAft>
        <a:buClr>
          <a:srgbClr val="99CC00"/>
        </a:buClr>
        <a:buChar char="–"/>
        <a:defRPr kumimoji="1" sz="1050">
          <a:solidFill>
            <a:schemeClr val="tx1"/>
          </a:solidFill>
          <a:latin typeface="+mn-lt"/>
          <a:ea typeface="+mn-ea"/>
        </a:defRPr>
      </a:lvl4pPr>
      <a:lvl5pPr marL="1541860" indent="-171450" algn="l" rtl="0" eaLnBrk="0" fontAlgn="base" hangingPunct="0">
        <a:spcBef>
          <a:spcPct val="20000"/>
        </a:spcBef>
        <a:spcAft>
          <a:spcPct val="0"/>
        </a:spcAft>
        <a:buClr>
          <a:srgbClr val="99CC00"/>
        </a:buClr>
        <a:buChar char="»"/>
        <a:defRPr kumimoji="1" sz="900">
          <a:solidFill>
            <a:schemeClr val="tx1"/>
          </a:solidFill>
          <a:latin typeface="+mn-lt"/>
          <a:ea typeface="+mn-ea"/>
        </a:defRPr>
      </a:lvl5pPr>
      <a:lvl6pPr marL="1885950" indent="-171450" algn="l" rtl="0" fontAlgn="base">
        <a:spcBef>
          <a:spcPct val="20000"/>
        </a:spcBef>
        <a:spcAft>
          <a:spcPct val="0"/>
        </a:spcAft>
        <a:buClr>
          <a:srgbClr val="99CC00"/>
        </a:buClr>
        <a:buChar char="»"/>
        <a:defRPr kumimoji="1" sz="900">
          <a:solidFill>
            <a:schemeClr val="tx1"/>
          </a:solidFill>
          <a:latin typeface="+mn-lt"/>
          <a:ea typeface="+mn-ea"/>
        </a:defRPr>
      </a:lvl6pPr>
      <a:lvl7pPr marL="2228850" indent="-171450" algn="l" rtl="0" fontAlgn="base">
        <a:spcBef>
          <a:spcPct val="20000"/>
        </a:spcBef>
        <a:spcAft>
          <a:spcPct val="0"/>
        </a:spcAft>
        <a:buClr>
          <a:srgbClr val="99CC00"/>
        </a:buClr>
        <a:buChar char="»"/>
        <a:defRPr kumimoji="1" sz="900">
          <a:solidFill>
            <a:schemeClr val="tx1"/>
          </a:solidFill>
          <a:latin typeface="+mn-lt"/>
          <a:ea typeface="+mn-ea"/>
        </a:defRPr>
      </a:lvl7pPr>
      <a:lvl8pPr marL="2571750" indent="-171450" algn="l" rtl="0" fontAlgn="base">
        <a:spcBef>
          <a:spcPct val="20000"/>
        </a:spcBef>
        <a:spcAft>
          <a:spcPct val="0"/>
        </a:spcAft>
        <a:buClr>
          <a:srgbClr val="99CC00"/>
        </a:buClr>
        <a:buChar char="»"/>
        <a:defRPr kumimoji="1" sz="900">
          <a:solidFill>
            <a:schemeClr val="tx1"/>
          </a:solidFill>
          <a:latin typeface="+mn-lt"/>
          <a:ea typeface="+mn-ea"/>
        </a:defRPr>
      </a:lvl8pPr>
      <a:lvl9pPr marL="2914650" indent="-171450" algn="l" rtl="0" fontAlgn="base">
        <a:spcBef>
          <a:spcPct val="20000"/>
        </a:spcBef>
        <a:spcAft>
          <a:spcPct val="0"/>
        </a:spcAft>
        <a:buClr>
          <a:srgbClr val="99CC00"/>
        </a:buClr>
        <a:buChar char="»"/>
        <a:defRPr kumimoji="1" sz="900">
          <a:solidFill>
            <a:schemeClr val="tx1"/>
          </a:solidFill>
          <a:latin typeface="+mn-lt"/>
          <a:ea typeface="+mn-ea"/>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pdf/1706.07156.pdf%5D" TargetMode="External"/><Relationship Id="rId2" Type="http://schemas.openxmlformats.org/officeDocument/2006/relationships/hyperlink" Target="https://github.com/rdadlaney/Audio-Denoiser-CNN/tree/main" TargetMode="External"/><Relationship Id="rId1" Type="http://schemas.openxmlformats.org/officeDocument/2006/relationships/slideLayout" Target="../slideLayouts/slideLayout2.xml"/><Relationship Id="rId5" Type="http://schemas.openxmlformats.org/officeDocument/2006/relationships/hyperlink" Target="https://towardsdatascience.com/whats-wrong-with-spectrograms-and-cnns-for-audio-processing-311377d7ccd" TargetMode="External"/><Relationship Id="rId4" Type="http://schemas.openxmlformats.org/officeDocument/2006/relationships/hyperlink" Target="https://arxiv.org/pdf/1806.03185.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hyperlink" Target="https://arxiv.org/pdf/1505.04597.pdf" TargetMode="External"/><Relationship Id="rId1" Type="http://schemas.openxmlformats.org/officeDocument/2006/relationships/slideLayout" Target="../slideLayouts/slideLayout4.xml"/><Relationship Id="rId4" Type="http://schemas.openxmlformats.org/officeDocument/2006/relationships/hyperlink" Target="https://stanford.edu/class/ee367/Winter2019/dua_report.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D303-6334-A23E-3911-746D9401F1B2}"/>
              </a:ext>
            </a:extLst>
          </p:cNvPr>
          <p:cNvSpPr>
            <a:spLocks noGrp="1"/>
          </p:cNvSpPr>
          <p:nvPr>
            <p:ph type="ctrTitle"/>
          </p:nvPr>
        </p:nvSpPr>
        <p:spPr/>
        <p:txBody>
          <a:bodyPr/>
          <a:lstStyle/>
          <a:p>
            <a:pPr algn="ctr"/>
            <a:r>
              <a:rPr lang="en-US" sz="6000" b="0" kern="1200" dirty="0">
                <a:solidFill>
                  <a:schemeClr val="tx1"/>
                </a:solidFill>
              </a:rPr>
              <a:t>Audio Denoising with UNET</a:t>
            </a:r>
            <a:endParaRPr lang="en-SG" sz="6000" b="0" dirty="0">
              <a:solidFill>
                <a:schemeClr val="tx1"/>
              </a:solidFill>
            </a:endParaRPr>
          </a:p>
        </p:txBody>
      </p:sp>
      <p:sp>
        <p:nvSpPr>
          <p:cNvPr id="3" name="Subtitle 2">
            <a:extLst>
              <a:ext uri="{FF2B5EF4-FFF2-40B4-BE49-F238E27FC236}">
                <a16:creationId xmlns:a16="http://schemas.microsoft.com/office/drawing/2014/main" id="{E5226FF6-80B5-9A55-F6EA-83C6CBA76D15}"/>
              </a:ext>
            </a:extLst>
          </p:cNvPr>
          <p:cNvSpPr>
            <a:spLocks noGrp="1"/>
          </p:cNvSpPr>
          <p:nvPr>
            <p:ph type="subTitle" idx="1"/>
          </p:nvPr>
        </p:nvSpPr>
        <p:spPr/>
        <p:txBody>
          <a:bodyPr/>
          <a:lstStyle/>
          <a:p>
            <a:pPr algn="r"/>
            <a:r>
              <a:rPr lang="en-US" sz="1200" dirty="0"/>
              <a:t>Ruchi M Dhamnaskar</a:t>
            </a:r>
            <a:endParaRPr lang="en-SG" sz="1200" dirty="0"/>
          </a:p>
        </p:txBody>
      </p:sp>
      <p:sp>
        <p:nvSpPr>
          <p:cNvPr id="4" name="Slide Number Placeholder 3">
            <a:extLst>
              <a:ext uri="{FF2B5EF4-FFF2-40B4-BE49-F238E27FC236}">
                <a16:creationId xmlns:a16="http://schemas.microsoft.com/office/drawing/2014/main" id="{232434C1-1093-DF15-0EB2-A39072378B47}"/>
              </a:ext>
            </a:extLst>
          </p:cNvPr>
          <p:cNvSpPr>
            <a:spLocks noGrp="1"/>
          </p:cNvSpPr>
          <p:nvPr>
            <p:ph type="sldNum" sz="quarter" idx="10"/>
          </p:nvPr>
        </p:nvSpPr>
        <p:spPr/>
        <p:txBody>
          <a:bodyPr/>
          <a:lstStyle/>
          <a:p>
            <a:r>
              <a:rPr lang="en-US" altLang="zh-TW"/>
              <a:t>-</a:t>
            </a:r>
            <a:fld id="{517E78C4-D9AA-44CE-A673-A4D9E555AA0B}" type="slidenum">
              <a:rPr lang="en-US" altLang="zh-TW" smtClean="0"/>
              <a:pPr/>
              <a:t>1</a:t>
            </a:fld>
            <a:r>
              <a:rPr lang="en-US" altLang="zh-TW"/>
              <a:t>-</a:t>
            </a:r>
          </a:p>
        </p:txBody>
      </p:sp>
      <p:sp>
        <p:nvSpPr>
          <p:cNvPr id="5" name="Date Placeholder 4">
            <a:extLst>
              <a:ext uri="{FF2B5EF4-FFF2-40B4-BE49-F238E27FC236}">
                <a16:creationId xmlns:a16="http://schemas.microsoft.com/office/drawing/2014/main" id="{63B938EA-FBEB-6B4B-80AE-E85504BF80F5}"/>
              </a:ext>
            </a:extLst>
          </p:cNvPr>
          <p:cNvSpPr>
            <a:spLocks noGrp="1"/>
          </p:cNvSpPr>
          <p:nvPr>
            <p:ph type="dt" sz="half" idx="11"/>
          </p:nvPr>
        </p:nvSpPr>
        <p:spPr/>
        <p:txBody>
          <a:bodyPr/>
          <a:lstStyle/>
          <a:p>
            <a:pPr>
              <a:defRPr/>
            </a:pPr>
            <a:r>
              <a:rPr lang="en-US" altLang="en-US"/>
              <a:t>Copyright © 20</a:t>
            </a:r>
            <a:r>
              <a:rPr lang="en-US" altLang="zh-TW"/>
              <a:t>10</a:t>
            </a:r>
            <a:r>
              <a:rPr lang="en-US" altLang="en-US"/>
              <a:t> Realtek Semiconductor Corp.</a:t>
            </a:r>
            <a:endParaRPr lang="en-US" altLang="zh-TW"/>
          </a:p>
        </p:txBody>
      </p:sp>
      <p:sp>
        <p:nvSpPr>
          <p:cNvPr id="6" name="Footer Placeholder 5">
            <a:extLst>
              <a:ext uri="{FF2B5EF4-FFF2-40B4-BE49-F238E27FC236}">
                <a16:creationId xmlns:a16="http://schemas.microsoft.com/office/drawing/2014/main" id="{736A96E1-D683-66BC-5765-E8C12CFE95A8}"/>
              </a:ext>
            </a:extLst>
          </p:cNvPr>
          <p:cNvSpPr>
            <a:spLocks noGrp="1"/>
          </p:cNvSpPr>
          <p:nvPr>
            <p:ph type="ftr" sz="quarter" idx="12"/>
          </p:nvPr>
        </p:nvSpPr>
        <p:spPr/>
        <p:txBody>
          <a:bodyPr/>
          <a:lstStyle/>
          <a:p>
            <a:pPr>
              <a:defRPr/>
            </a:pPr>
            <a:r>
              <a:rPr lang="en-US" altLang="zh-TW"/>
              <a:t>www.realtek.com</a:t>
            </a:r>
          </a:p>
        </p:txBody>
      </p:sp>
    </p:spTree>
    <p:extLst>
      <p:ext uri="{BB962C8B-B14F-4D97-AF65-F5344CB8AC3E}">
        <p14:creationId xmlns:p14="http://schemas.microsoft.com/office/powerpoint/2010/main" val="3959797485"/>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a:extLst>
              <a:ext uri="{FF2B5EF4-FFF2-40B4-BE49-F238E27FC236}">
                <a16:creationId xmlns:a16="http://schemas.microsoft.com/office/drawing/2014/main" id="{AAD2938D-88F8-4E7D-B0A1-FEF6EEB49701}"/>
              </a:ext>
            </a:extLst>
          </p:cNvPr>
          <p:cNvSpPr>
            <a:spLocks noGrp="1"/>
          </p:cNvSpPr>
          <p:nvPr>
            <p:ph type="title"/>
          </p:nvPr>
        </p:nvSpPr>
        <p:spPr/>
        <p:txBody>
          <a:bodyPr/>
          <a:lstStyle/>
          <a:p>
            <a:r>
              <a:rPr lang="en-US" altLang="zh-TW" dirty="0"/>
              <a:t>Workflow</a:t>
            </a:r>
            <a:endParaRPr lang="zh-TW" altLang="en-US" dirty="0"/>
          </a:p>
        </p:txBody>
      </p:sp>
      <p:sp>
        <p:nvSpPr>
          <p:cNvPr id="3075" name="內容版面配置區 2">
            <a:extLst>
              <a:ext uri="{FF2B5EF4-FFF2-40B4-BE49-F238E27FC236}">
                <a16:creationId xmlns:a16="http://schemas.microsoft.com/office/drawing/2014/main" id="{E8B391E9-BE6C-4E56-8099-C04811DC1D8A}"/>
              </a:ext>
            </a:extLst>
          </p:cNvPr>
          <p:cNvSpPr>
            <a:spLocks noGrp="1"/>
          </p:cNvSpPr>
          <p:nvPr>
            <p:ph idx="1"/>
          </p:nvPr>
        </p:nvSpPr>
        <p:spPr/>
        <p:txBody>
          <a:bodyPr/>
          <a:lstStyle/>
          <a:p>
            <a:r>
              <a:rPr lang="en-US" altLang="zh-CN" dirty="0"/>
              <a:t>Audio to spectrum using </a:t>
            </a:r>
            <a:r>
              <a:rPr lang="en-US" altLang="zh-CN" dirty="0" err="1"/>
              <a:t>mfcc</a:t>
            </a:r>
            <a:endParaRPr lang="en-US" altLang="zh-CN" dirty="0"/>
          </a:p>
          <a:p>
            <a:r>
              <a:rPr lang="en-US" altLang="zh-CN" dirty="0"/>
              <a:t>MFCC and inverse MFCC</a:t>
            </a:r>
          </a:p>
          <a:p>
            <a:r>
              <a:rPr lang="en-US" altLang="zh-CN" dirty="0" err="1"/>
              <a:t>Unet</a:t>
            </a:r>
            <a:r>
              <a:rPr lang="en-US" altLang="zh-CN" dirty="0"/>
              <a:t>: understand architecture</a:t>
            </a:r>
          </a:p>
          <a:p>
            <a:r>
              <a:rPr lang="en-US" altLang="zh-CN" dirty="0"/>
              <a:t>Sample Dataset</a:t>
            </a:r>
          </a:p>
          <a:p>
            <a:r>
              <a:rPr lang="en-US" altLang="zh-CN" dirty="0"/>
              <a:t>UNET training </a:t>
            </a:r>
          </a:p>
          <a:p>
            <a:r>
              <a:rPr lang="en-US" altLang="zh-CN" dirty="0"/>
              <a:t>Run inference on test audio samples</a:t>
            </a:r>
          </a:p>
          <a:p>
            <a:r>
              <a:rPr lang="en-SG" altLang="zh-CN" dirty="0"/>
              <a:t>Download and Generate dataset</a:t>
            </a:r>
          </a:p>
          <a:p>
            <a:r>
              <a:rPr lang="en-SG" altLang="zh-CN" dirty="0"/>
              <a:t>Evaluate</a:t>
            </a:r>
          </a:p>
          <a:p>
            <a:r>
              <a:rPr lang="en-SG" altLang="zh-CN" dirty="0"/>
              <a:t>Clean dataset</a:t>
            </a:r>
          </a:p>
          <a:p>
            <a:r>
              <a:rPr lang="en-SG" altLang="zh-CN" dirty="0"/>
              <a:t>Train</a:t>
            </a:r>
          </a:p>
          <a:p>
            <a:r>
              <a:rPr lang="en-SG" altLang="zh-CN" dirty="0"/>
              <a:t>Evaluate</a:t>
            </a:r>
          </a:p>
          <a:p>
            <a:r>
              <a:rPr lang="en-SG" altLang="zh-CN" dirty="0"/>
              <a:t>Metrics</a:t>
            </a:r>
            <a:endParaRPr lang="en-US" altLang="zh-CN" dirty="0"/>
          </a:p>
        </p:txBody>
      </p:sp>
      <p:sp>
        <p:nvSpPr>
          <p:cNvPr id="4" name="投影片編號版面配置區 3">
            <a:extLst>
              <a:ext uri="{FF2B5EF4-FFF2-40B4-BE49-F238E27FC236}">
                <a16:creationId xmlns:a16="http://schemas.microsoft.com/office/drawing/2014/main" id="{3C4F112A-4027-496E-BD16-86719313D49E}"/>
              </a:ext>
            </a:extLst>
          </p:cNvPr>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t>-</a:t>
            </a:r>
            <a:fld id="{EC51AD69-F1CD-4E49-A9DA-60B3669FE957}" type="slidenum">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pPr marL="0" marR="0" lvl="0" indent="0" algn="ctr" defTabSz="914400" rtl="0" eaLnBrk="1" fontAlgn="base" latinLnBrk="0" hangingPunct="1">
                <a:lnSpc>
                  <a:spcPct val="100000"/>
                </a:lnSpc>
                <a:spcBef>
                  <a:spcPct val="0"/>
                </a:spcBef>
                <a:spcAft>
                  <a:spcPct val="0"/>
                </a:spcAft>
                <a:buClrTx/>
                <a:buSzTx/>
                <a:buFontTx/>
                <a:buNone/>
                <a:tabLst/>
                <a:defRPr/>
              </a:pPr>
              <a:t>2</a:t>
            </a:fld>
            <a:r>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t>-</a:t>
            </a:r>
          </a:p>
        </p:txBody>
      </p:sp>
      <p:sp>
        <p:nvSpPr>
          <p:cNvPr id="5" name="日期版面配置區 4">
            <a:extLst>
              <a:ext uri="{FF2B5EF4-FFF2-40B4-BE49-F238E27FC236}">
                <a16:creationId xmlns:a16="http://schemas.microsoft.com/office/drawing/2014/main" id="{061FD436-349B-4520-BC1C-4CF03BB9E0DF}"/>
              </a:ext>
            </a:extLst>
          </p:cNvPr>
          <p:cNvSpPr>
            <a:spLocks noGrp="1"/>
          </p:cNvSpPr>
          <p:nvPr>
            <p:ph type="dt"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Copyright © 20</a:t>
            </a:r>
            <a:r>
              <a:rPr kumimoji="0" lang="en-US" altLang="zh-TW"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10</a:t>
            </a:r>
            <a:r>
              <a:rPr kumimoji="0" lang="en-US" altLang="en-US"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 Realtek Semiconductor Corp.</a:t>
            </a:r>
            <a:endParaRPr kumimoji="0" lang="en-US" altLang="zh-TW"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endParaRPr>
          </a:p>
        </p:txBody>
      </p:sp>
      <p:sp>
        <p:nvSpPr>
          <p:cNvPr id="6" name="頁尾版面配置區 5">
            <a:extLst>
              <a:ext uri="{FF2B5EF4-FFF2-40B4-BE49-F238E27FC236}">
                <a16:creationId xmlns:a16="http://schemas.microsoft.com/office/drawing/2014/main" id="{85D551C1-032D-41F4-B32F-1DCE2C6DF5FC}"/>
              </a:ext>
            </a:extLst>
          </p:cNvPr>
          <p:cNvSpPr>
            <a:spLocks noGrp="1"/>
          </p:cNvSpPr>
          <p:nvPr>
            <p:ph type="ft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000" b="0" i="0" u="none" strike="noStrike" kern="1200" cap="none" spc="0" normalizeH="0" baseline="0" noProof="0">
                <a:ln>
                  <a:noFill/>
                </a:ln>
                <a:solidFill>
                  <a:prstClr val="white"/>
                </a:solidFill>
                <a:effectLst/>
                <a:uLnTx/>
                <a:uFillTx/>
                <a:latin typeface="Calibri"/>
                <a:ea typeface="新細明體" pitchFamily="18" charset="-120"/>
                <a:cs typeface="+mn-cs"/>
              </a:rPr>
              <a:t>www.realtek.com</a:t>
            </a:r>
          </a:p>
        </p:txBody>
      </p:sp>
    </p:spTree>
    <p:extLst>
      <p:ext uri="{BB962C8B-B14F-4D97-AF65-F5344CB8AC3E}">
        <p14:creationId xmlns:p14="http://schemas.microsoft.com/office/powerpoint/2010/main" val="1809714386"/>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a:extLst>
              <a:ext uri="{FF2B5EF4-FFF2-40B4-BE49-F238E27FC236}">
                <a16:creationId xmlns:a16="http://schemas.microsoft.com/office/drawing/2014/main" id="{AAD2938D-88F8-4E7D-B0A1-FEF6EEB49701}"/>
              </a:ext>
            </a:extLst>
          </p:cNvPr>
          <p:cNvSpPr>
            <a:spLocks noGrp="1"/>
          </p:cNvSpPr>
          <p:nvPr>
            <p:ph type="title"/>
          </p:nvPr>
        </p:nvSpPr>
        <p:spPr/>
        <p:txBody>
          <a:bodyPr/>
          <a:lstStyle/>
          <a:p>
            <a:r>
              <a:rPr lang="en-US" altLang="zh-TW" dirty="0"/>
              <a:t>Kinds of noise &amp; Datasets</a:t>
            </a:r>
            <a:endParaRPr lang="zh-TW" altLang="en-US" dirty="0"/>
          </a:p>
        </p:txBody>
      </p:sp>
      <p:sp>
        <p:nvSpPr>
          <p:cNvPr id="3075" name="內容版面配置區 2">
            <a:extLst>
              <a:ext uri="{FF2B5EF4-FFF2-40B4-BE49-F238E27FC236}">
                <a16:creationId xmlns:a16="http://schemas.microsoft.com/office/drawing/2014/main" id="{E8B391E9-BE6C-4E56-8099-C04811DC1D8A}"/>
              </a:ext>
            </a:extLst>
          </p:cNvPr>
          <p:cNvSpPr>
            <a:spLocks noGrp="1"/>
          </p:cNvSpPr>
          <p:nvPr>
            <p:ph idx="1"/>
          </p:nvPr>
        </p:nvSpPr>
        <p:spPr/>
        <p:txBody>
          <a:bodyPr/>
          <a:lstStyle/>
          <a:p>
            <a:pPr algn="l">
              <a:buFont typeface="+mj-lt"/>
              <a:buAutoNum type="arabicPeriod"/>
            </a:pPr>
            <a:r>
              <a:rPr lang="en-US" b="1" i="0" dirty="0">
                <a:solidFill>
                  <a:srgbClr val="242424"/>
                </a:solidFill>
                <a:effectLst/>
                <a:latin typeface="source-serif-pro"/>
              </a:rPr>
              <a:t>Background Noise:</a:t>
            </a:r>
            <a:r>
              <a:rPr lang="en-US" b="0" i="0" dirty="0">
                <a:solidFill>
                  <a:srgbClr val="242424"/>
                </a:solidFill>
                <a:effectLst/>
                <a:latin typeface="source-serif-pro"/>
              </a:rPr>
              <a:t> </a:t>
            </a:r>
          </a:p>
          <a:p>
            <a:pPr lvl="1">
              <a:buFont typeface="+mj-lt"/>
              <a:buAutoNum type="arabicPeriod"/>
            </a:pPr>
            <a:r>
              <a:rPr lang="en-US" b="0" i="0" dirty="0">
                <a:solidFill>
                  <a:srgbClr val="242424"/>
                </a:solidFill>
                <a:effectLst/>
                <a:latin typeface="source-serif-pro"/>
              </a:rPr>
              <a:t>Sounds like: persistent, low-level sounds present in an environment</a:t>
            </a:r>
          </a:p>
          <a:p>
            <a:pPr lvl="1">
              <a:buFont typeface="+mj-lt"/>
              <a:buAutoNum type="arabicPeriod"/>
            </a:pPr>
            <a:r>
              <a:rPr lang="en-US" dirty="0">
                <a:solidFill>
                  <a:srgbClr val="242424"/>
                </a:solidFill>
                <a:latin typeface="source-serif-pro"/>
              </a:rPr>
              <a:t>Caused by: </a:t>
            </a:r>
            <a:r>
              <a:rPr lang="en-US" b="0" i="0" dirty="0">
                <a:solidFill>
                  <a:srgbClr val="242424"/>
                </a:solidFill>
                <a:effectLst/>
                <a:latin typeface="source-serif-pro"/>
              </a:rPr>
              <a:t>air conditioning, fans, or traffic. </a:t>
            </a:r>
          </a:p>
          <a:p>
            <a:pPr>
              <a:buFont typeface="+mj-lt"/>
              <a:buAutoNum type="arabicPeriod"/>
            </a:pPr>
            <a:r>
              <a:rPr lang="en-US" b="1" i="0" dirty="0">
                <a:solidFill>
                  <a:srgbClr val="242424"/>
                </a:solidFill>
                <a:effectLst/>
                <a:latin typeface="source-serif-pro"/>
              </a:rPr>
              <a:t>Impulse Noise:</a:t>
            </a:r>
            <a:r>
              <a:rPr lang="en-US" b="0" i="0" dirty="0">
                <a:solidFill>
                  <a:srgbClr val="242424"/>
                </a:solidFill>
                <a:effectLst/>
                <a:latin typeface="source-serif-pro"/>
              </a:rPr>
              <a:t> </a:t>
            </a:r>
          </a:p>
          <a:p>
            <a:pPr lvl="1">
              <a:buFont typeface="+mj-lt"/>
              <a:buAutoNum type="arabicPeriod"/>
            </a:pPr>
            <a:r>
              <a:rPr lang="en-US" b="0" i="0" dirty="0">
                <a:solidFill>
                  <a:srgbClr val="242424"/>
                </a:solidFill>
                <a:effectLst/>
                <a:latin typeface="source-serif-pro"/>
              </a:rPr>
              <a:t>Sounds like: sudden, brief disturbances or spikes in an audio signal such as clicks, pops, or crackling sounds. </a:t>
            </a:r>
          </a:p>
          <a:p>
            <a:pPr lvl="1">
              <a:buFont typeface="+mj-lt"/>
              <a:buAutoNum type="arabicPeriod"/>
            </a:pPr>
            <a:r>
              <a:rPr lang="en-US" dirty="0">
                <a:solidFill>
                  <a:srgbClr val="242424"/>
                </a:solidFill>
                <a:latin typeface="source-serif-pro"/>
              </a:rPr>
              <a:t>Caused by: </a:t>
            </a:r>
            <a:r>
              <a:rPr lang="en-US" b="0" i="0" dirty="0">
                <a:solidFill>
                  <a:srgbClr val="242424"/>
                </a:solidFill>
                <a:effectLst/>
                <a:latin typeface="source-serif-pro"/>
              </a:rPr>
              <a:t>electrical interference, microphone handling noise, or external factors like sudden movements or impacts.</a:t>
            </a:r>
          </a:p>
          <a:p>
            <a:pPr algn="l">
              <a:buFont typeface="+mj-lt"/>
              <a:buAutoNum type="arabicPeriod"/>
            </a:pPr>
            <a:r>
              <a:rPr lang="en-US" b="1" i="0" dirty="0">
                <a:solidFill>
                  <a:srgbClr val="242424"/>
                </a:solidFill>
                <a:effectLst/>
                <a:latin typeface="source-serif-pro"/>
              </a:rPr>
              <a:t>Electrical Noise: </a:t>
            </a:r>
          </a:p>
          <a:p>
            <a:pPr lvl="1">
              <a:buFont typeface="+mj-lt"/>
              <a:buAutoNum type="arabicPeriod"/>
            </a:pPr>
            <a:r>
              <a:rPr lang="en-US" b="0" i="0" dirty="0">
                <a:solidFill>
                  <a:srgbClr val="242424"/>
                </a:solidFill>
                <a:effectLst/>
                <a:latin typeface="source-serif-pro"/>
              </a:rPr>
              <a:t>Sounds like: hums, buzzes, or static-like disturbances in the audio. </a:t>
            </a:r>
          </a:p>
          <a:p>
            <a:pPr lvl="1">
              <a:buFont typeface="+mj-lt"/>
              <a:buAutoNum type="arabicPeriod"/>
            </a:pPr>
            <a:r>
              <a:rPr lang="en-US" dirty="0">
                <a:solidFill>
                  <a:srgbClr val="242424"/>
                </a:solidFill>
                <a:latin typeface="source-serif-pro"/>
              </a:rPr>
              <a:t>Caused by: </a:t>
            </a:r>
            <a:r>
              <a:rPr lang="en-US" b="0" i="0" dirty="0">
                <a:solidFill>
                  <a:srgbClr val="242424"/>
                </a:solidFill>
                <a:effectLst/>
                <a:latin typeface="source-serif-pro"/>
              </a:rPr>
              <a:t>power lines, grounding issues, electronic devices, or poor audio equipment connections.</a:t>
            </a:r>
          </a:p>
          <a:p>
            <a:pPr algn="l">
              <a:buFont typeface="+mj-lt"/>
              <a:buAutoNum type="arabicPeriod"/>
            </a:pPr>
            <a:r>
              <a:rPr lang="en-US" b="1" i="0" dirty="0">
                <a:solidFill>
                  <a:srgbClr val="242424"/>
                </a:solidFill>
                <a:effectLst/>
                <a:latin typeface="source-serif-pro"/>
              </a:rPr>
              <a:t>Reverberation:</a:t>
            </a:r>
            <a:r>
              <a:rPr lang="en-US" b="0" i="0" dirty="0">
                <a:solidFill>
                  <a:srgbClr val="242424"/>
                </a:solidFill>
                <a:effectLst/>
                <a:latin typeface="source-serif-pro"/>
              </a:rPr>
              <a:t> </a:t>
            </a:r>
          </a:p>
          <a:p>
            <a:pPr lvl="1">
              <a:buFont typeface="+mj-lt"/>
              <a:buAutoNum type="arabicPeriod"/>
            </a:pPr>
            <a:r>
              <a:rPr lang="en-US" b="0" i="0" dirty="0">
                <a:solidFill>
                  <a:srgbClr val="242424"/>
                </a:solidFill>
                <a:effectLst/>
                <a:latin typeface="source-serif-pro"/>
              </a:rPr>
              <a:t>sound reflections in an enclosed space. It occurs when sound waves bounce off surfaces, causing a prolonged decay of sound. </a:t>
            </a:r>
          </a:p>
          <a:p>
            <a:pPr lvl="1">
              <a:buFont typeface="+mj-lt"/>
              <a:buAutoNum type="arabicPeriod"/>
            </a:pPr>
            <a:r>
              <a:rPr lang="en-US" b="0" i="0" dirty="0">
                <a:solidFill>
                  <a:srgbClr val="242424"/>
                </a:solidFill>
                <a:effectLst/>
                <a:latin typeface="source-serif-pro"/>
              </a:rPr>
              <a:t>Reverberation can make audio sound distant, muffled, or unclear</a:t>
            </a:r>
          </a:p>
          <a:p>
            <a:pPr lvl="1">
              <a:buFont typeface="+mj-lt"/>
              <a:buAutoNum type="arabicPeriod"/>
            </a:pPr>
            <a:r>
              <a:rPr lang="en-US" b="0" i="0" dirty="0">
                <a:solidFill>
                  <a:srgbClr val="242424"/>
                </a:solidFill>
                <a:effectLst/>
                <a:latin typeface="source-serif-pro"/>
              </a:rPr>
              <a:t>rooms with poor acoustics or excessive echo.</a:t>
            </a:r>
          </a:p>
          <a:p>
            <a:pPr>
              <a:buFont typeface="+mj-lt"/>
              <a:buAutoNum type="arabicPeriod"/>
            </a:pPr>
            <a:r>
              <a:rPr lang="en-US" b="1" i="0" dirty="0">
                <a:solidFill>
                  <a:srgbClr val="242424"/>
                </a:solidFill>
                <a:effectLst/>
                <a:latin typeface="source-serif-pro"/>
              </a:rPr>
              <a:t>Modelled sensor noise:</a:t>
            </a:r>
          </a:p>
          <a:p>
            <a:pPr lvl="1">
              <a:buFont typeface="+mj-lt"/>
              <a:buAutoNum type="arabicPeriod"/>
            </a:pPr>
            <a:r>
              <a:rPr lang="en-US" dirty="0">
                <a:solidFill>
                  <a:srgbClr val="242424"/>
                </a:solidFill>
                <a:latin typeface="source-serif-pro"/>
              </a:rPr>
              <a:t>Combination of gaussian and </a:t>
            </a:r>
            <a:r>
              <a:rPr lang="en-US" dirty="0" err="1">
                <a:solidFill>
                  <a:srgbClr val="242424"/>
                </a:solidFill>
                <a:latin typeface="source-serif-pro"/>
              </a:rPr>
              <a:t>poisson</a:t>
            </a:r>
            <a:r>
              <a:rPr lang="en-US" dirty="0">
                <a:solidFill>
                  <a:srgbClr val="242424"/>
                </a:solidFill>
                <a:latin typeface="source-serif-pro"/>
              </a:rPr>
              <a:t> distribution</a:t>
            </a:r>
          </a:p>
          <a:p>
            <a:pPr lvl="1">
              <a:buFont typeface="+mj-lt"/>
              <a:buAutoNum type="arabicPeriod"/>
            </a:pPr>
            <a:endParaRPr lang="en-US" b="0" i="0" dirty="0">
              <a:solidFill>
                <a:srgbClr val="242424"/>
              </a:solidFill>
              <a:effectLst/>
              <a:latin typeface="source-serif-pro"/>
            </a:endParaRPr>
          </a:p>
          <a:p>
            <a:endParaRPr lang="en-US" altLang="zh-CN" dirty="0"/>
          </a:p>
        </p:txBody>
      </p:sp>
      <p:sp>
        <p:nvSpPr>
          <p:cNvPr id="4" name="投影片編號版面配置區 3">
            <a:extLst>
              <a:ext uri="{FF2B5EF4-FFF2-40B4-BE49-F238E27FC236}">
                <a16:creationId xmlns:a16="http://schemas.microsoft.com/office/drawing/2014/main" id="{3C4F112A-4027-496E-BD16-86719313D49E}"/>
              </a:ext>
            </a:extLst>
          </p:cNvPr>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t>-</a:t>
            </a:r>
            <a:fld id="{EC51AD69-F1CD-4E49-A9DA-60B3669FE957}" type="slidenum">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pPr marL="0" marR="0" lvl="0" indent="0" algn="ctr" defTabSz="914400" rtl="0" eaLnBrk="1" fontAlgn="base" latinLnBrk="0" hangingPunct="1">
                <a:lnSpc>
                  <a:spcPct val="100000"/>
                </a:lnSpc>
                <a:spcBef>
                  <a:spcPct val="0"/>
                </a:spcBef>
                <a:spcAft>
                  <a:spcPct val="0"/>
                </a:spcAft>
                <a:buClrTx/>
                <a:buSzTx/>
                <a:buFontTx/>
                <a:buNone/>
                <a:tabLst/>
                <a:defRPr/>
              </a:pPr>
              <a:t>3</a:t>
            </a:fld>
            <a:r>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t>-</a:t>
            </a:r>
          </a:p>
        </p:txBody>
      </p:sp>
      <p:sp>
        <p:nvSpPr>
          <p:cNvPr id="5" name="日期版面配置區 4">
            <a:extLst>
              <a:ext uri="{FF2B5EF4-FFF2-40B4-BE49-F238E27FC236}">
                <a16:creationId xmlns:a16="http://schemas.microsoft.com/office/drawing/2014/main" id="{061FD436-349B-4520-BC1C-4CF03BB9E0DF}"/>
              </a:ext>
            </a:extLst>
          </p:cNvPr>
          <p:cNvSpPr>
            <a:spLocks noGrp="1"/>
          </p:cNvSpPr>
          <p:nvPr>
            <p:ph type="dt"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Copyright © 20</a:t>
            </a:r>
            <a:r>
              <a:rPr kumimoji="0" lang="en-US" altLang="zh-TW"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10</a:t>
            </a:r>
            <a:r>
              <a:rPr kumimoji="0" lang="en-US" altLang="en-US"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 Realtek Semiconductor Corp.</a:t>
            </a:r>
            <a:endParaRPr kumimoji="0" lang="en-US" altLang="zh-TW"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endParaRPr>
          </a:p>
        </p:txBody>
      </p:sp>
      <p:sp>
        <p:nvSpPr>
          <p:cNvPr id="6" name="頁尾版面配置區 5">
            <a:extLst>
              <a:ext uri="{FF2B5EF4-FFF2-40B4-BE49-F238E27FC236}">
                <a16:creationId xmlns:a16="http://schemas.microsoft.com/office/drawing/2014/main" id="{85D551C1-032D-41F4-B32F-1DCE2C6DF5FC}"/>
              </a:ext>
            </a:extLst>
          </p:cNvPr>
          <p:cNvSpPr>
            <a:spLocks noGrp="1"/>
          </p:cNvSpPr>
          <p:nvPr>
            <p:ph type="ft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000" b="0" i="0" u="none" strike="noStrike" kern="1200" cap="none" spc="0" normalizeH="0" baseline="0" noProof="0">
                <a:ln>
                  <a:noFill/>
                </a:ln>
                <a:solidFill>
                  <a:prstClr val="white"/>
                </a:solidFill>
                <a:effectLst/>
                <a:uLnTx/>
                <a:uFillTx/>
                <a:latin typeface="Calibri"/>
                <a:ea typeface="新細明體" pitchFamily="18" charset="-120"/>
                <a:cs typeface="+mn-cs"/>
              </a:rPr>
              <a:t>www.realtek.com</a:t>
            </a:r>
          </a:p>
        </p:txBody>
      </p:sp>
    </p:spTree>
    <p:extLst>
      <p:ext uri="{BB962C8B-B14F-4D97-AF65-F5344CB8AC3E}">
        <p14:creationId xmlns:p14="http://schemas.microsoft.com/office/powerpoint/2010/main" val="2636047214"/>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a:extLst>
              <a:ext uri="{FF2B5EF4-FFF2-40B4-BE49-F238E27FC236}">
                <a16:creationId xmlns:a16="http://schemas.microsoft.com/office/drawing/2014/main" id="{AAD2938D-88F8-4E7D-B0A1-FEF6EEB49701}"/>
              </a:ext>
            </a:extLst>
          </p:cNvPr>
          <p:cNvSpPr>
            <a:spLocks noGrp="1"/>
          </p:cNvSpPr>
          <p:nvPr>
            <p:ph type="title"/>
          </p:nvPr>
        </p:nvSpPr>
        <p:spPr/>
        <p:txBody>
          <a:bodyPr/>
          <a:lstStyle/>
          <a:p>
            <a:r>
              <a:rPr lang="en-US" altLang="zh-TW" dirty="0"/>
              <a:t>Audio processing</a:t>
            </a:r>
            <a:endParaRPr lang="zh-TW" altLang="en-US" dirty="0"/>
          </a:p>
        </p:txBody>
      </p:sp>
      <p:sp>
        <p:nvSpPr>
          <p:cNvPr id="3075" name="內容版面配置區 2">
            <a:extLst>
              <a:ext uri="{FF2B5EF4-FFF2-40B4-BE49-F238E27FC236}">
                <a16:creationId xmlns:a16="http://schemas.microsoft.com/office/drawing/2014/main" id="{E8B391E9-BE6C-4E56-8099-C04811DC1D8A}"/>
              </a:ext>
            </a:extLst>
          </p:cNvPr>
          <p:cNvSpPr>
            <a:spLocks noGrp="1"/>
          </p:cNvSpPr>
          <p:nvPr>
            <p:ph idx="1"/>
          </p:nvPr>
        </p:nvSpPr>
        <p:spPr>
          <a:xfrm>
            <a:off x="1295402" y="981078"/>
            <a:ext cx="10562167" cy="5160960"/>
          </a:xfrm>
        </p:spPr>
        <p:txBody>
          <a:bodyPr>
            <a:normAutofit fontScale="92500" lnSpcReduction="20000"/>
          </a:bodyPr>
          <a:lstStyle/>
          <a:p>
            <a:pPr algn="l">
              <a:buFont typeface="+mj-lt"/>
              <a:buAutoNum type="arabicPeriod"/>
            </a:pPr>
            <a:r>
              <a:rPr lang="en-US" i="0" dirty="0">
                <a:solidFill>
                  <a:srgbClr val="242424"/>
                </a:solidFill>
                <a:effectLst/>
                <a:latin typeface="source-serif-pro"/>
              </a:rPr>
              <a:t>Amplitude Scaling/Quantization</a:t>
            </a:r>
          </a:p>
          <a:p>
            <a:pPr lvl="1">
              <a:buFont typeface="+mj-lt"/>
              <a:buAutoNum type="arabicPeriod"/>
            </a:pPr>
            <a:r>
              <a:rPr lang="en-US" dirty="0">
                <a:solidFill>
                  <a:srgbClr val="242424"/>
                </a:solidFill>
                <a:latin typeface="source-serif-pro"/>
              </a:rPr>
              <a:t>Sampling Frequency</a:t>
            </a:r>
          </a:p>
          <a:p>
            <a:pPr lvl="1">
              <a:buFont typeface="+mj-lt"/>
              <a:buAutoNum type="arabicPeriod"/>
            </a:pPr>
            <a:r>
              <a:rPr lang="en-US" i="0" dirty="0">
                <a:solidFill>
                  <a:srgbClr val="242424"/>
                </a:solidFill>
                <a:effectLst/>
                <a:latin typeface="source-serif-pro"/>
              </a:rPr>
              <a:t>Quantization method</a:t>
            </a:r>
          </a:p>
          <a:p>
            <a:pPr algn="l">
              <a:buFont typeface="+mj-lt"/>
              <a:buAutoNum type="arabicPeriod"/>
            </a:pPr>
            <a:r>
              <a:rPr lang="en-US" i="0" dirty="0">
                <a:solidFill>
                  <a:srgbClr val="242424"/>
                </a:solidFill>
                <a:effectLst/>
                <a:latin typeface="source-serif-pro"/>
              </a:rPr>
              <a:t>Time and Frequency Analysis</a:t>
            </a:r>
          </a:p>
          <a:p>
            <a:pPr lvl="1">
              <a:buFont typeface="+mj-lt"/>
              <a:buAutoNum type="arabicPeriod"/>
            </a:pPr>
            <a:r>
              <a:rPr lang="en-US" i="0" dirty="0">
                <a:solidFill>
                  <a:srgbClr val="242424"/>
                </a:solidFill>
                <a:effectLst/>
                <a:latin typeface="source-serif-pro"/>
              </a:rPr>
              <a:t>Fourier transform, STFT</a:t>
            </a:r>
          </a:p>
          <a:p>
            <a:pPr lvl="1">
              <a:buFont typeface="+mj-lt"/>
              <a:buAutoNum type="arabicPeriod"/>
            </a:pPr>
            <a:r>
              <a:rPr lang="en-US" dirty="0">
                <a:solidFill>
                  <a:srgbClr val="242424"/>
                </a:solidFill>
                <a:latin typeface="source-serif-pro"/>
              </a:rPr>
              <a:t>Spectrogram</a:t>
            </a:r>
          </a:p>
          <a:p>
            <a:pPr lvl="1">
              <a:buFont typeface="+mj-lt"/>
              <a:buAutoNum type="arabicPeriod"/>
            </a:pPr>
            <a:r>
              <a:rPr lang="en-US" i="0" dirty="0">
                <a:solidFill>
                  <a:srgbClr val="242424"/>
                </a:solidFill>
                <a:effectLst/>
                <a:latin typeface="source-serif-pro"/>
              </a:rPr>
              <a:t>MFCC Spectrogram</a:t>
            </a:r>
          </a:p>
          <a:p>
            <a:pPr algn="l">
              <a:buFont typeface="+mj-lt"/>
              <a:buAutoNum type="arabicPeriod"/>
            </a:pPr>
            <a:r>
              <a:rPr lang="en-US" i="0" dirty="0">
                <a:solidFill>
                  <a:srgbClr val="242424"/>
                </a:solidFill>
                <a:effectLst/>
                <a:latin typeface="source-serif-pro"/>
              </a:rPr>
              <a:t>DNN on frequency domain image</a:t>
            </a:r>
          </a:p>
          <a:p>
            <a:pPr lvl="1">
              <a:buFont typeface="+mj-lt"/>
              <a:buAutoNum type="arabicPeriod"/>
            </a:pPr>
            <a:r>
              <a:rPr lang="en-US" i="0" dirty="0">
                <a:solidFill>
                  <a:srgbClr val="242424"/>
                </a:solidFill>
                <a:effectLst/>
                <a:latin typeface="source-serif-pro"/>
              </a:rPr>
              <a:t>Evidence supporting use: </a:t>
            </a:r>
          </a:p>
          <a:p>
            <a:pPr lvl="2">
              <a:buFont typeface="+mj-lt"/>
              <a:buAutoNum type="arabicPeriod"/>
            </a:pPr>
            <a:r>
              <a:rPr lang="en-US" sz="1600" i="0" dirty="0">
                <a:solidFill>
                  <a:srgbClr val="242424"/>
                </a:solidFill>
                <a:effectLst/>
                <a:latin typeface="source-serif-pro"/>
                <a:hlinkClick r:id="rId2"/>
              </a:rPr>
              <a:t>https://github.com/rdadlaney/Audio-Denoiser-CNN/tree/main</a:t>
            </a:r>
            <a:r>
              <a:rPr lang="en-US" sz="1600" dirty="0">
                <a:solidFill>
                  <a:srgbClr val="242424"/>
                </a:solidFill>
                <a:latin typeface="source-serif-pro"/>
              </a:rPr>
              <a:t> </a:t>
            </a:r>
          </a:p>
          <a:p>
            <a:pPr lvl="3">
              <a:buFont typeface="+mj-lt"/>
              <a:buAutoNum type="arabicPeriod"/>
            </a:pPr>
            <a:r>
              <a:rPr lang="en-US" i="0" dirty="0">
                <a:solidFill>
                  <a:srgbClr val="242424"/>
                </a:solidFill>
                <a:effectLst/>
                <a:latin typeface="source-serif-pro"/>
              </a:rPr>
              <a:t>Use STFT as input – using </a:t>
            </a:r>
            <a:r>
              <a:rPr lang="en-US" i="0" dirty="0" err="1">
                <a:solidFill>
                  <a:srgbClr val="242424"/>
                </a:solidFill>
                <a:effectLst/>
                <a:latin typeface="source-serif-pro"/>
              </a:rPr>
              <a:t>mfcc</a:t>
            </a:r>
            <a:r>
              <a:rPr lang="en-US" i="0" dirty="0">
                <a:solidFill>
                  <a:srgbClr val="242424"/>
                </a:solidFill>
                <a:effectLst/>
                <a:latin typeface="source-serif-pro"/>
              </a:rPr>
              <a:t> may solve some issues - studied in next section</a:t>
            </a:r>
          </a:p>
          <a:p>
            <a:pPr lvl="2">
              <a:buFont typeface="+mj-lt"/>
              <a:buAutoNum type="arabicPeriod"/>
            </a:pPr>
            <a:r>
              <a:rPr lang="en-US" sz="1600" dirty="0">
                <a:solidFill>
                  <a:srgbClr val="242424"/>
                </a:solidFill>
                <a:latin typeface="source-serif-pro"/>
                <a:hlinkClick r:id="rId3"/>
              </a:rPr>
              <a:t>Comparison of input: https://arxiv.org/pdf/1706.07156.pdf%5D</a:t>
            </a:r>
            <a:r>
              <a:rPr lang="en-US" sz="1600" dirty="0">
                <a:solidFill>
                  <a:srgbClr val="242424"/>
                </a:solidFill>
                <a:latin typeface="source-serif-pro"/>
              </a:rPr>
              <a:t> </a:t>
            </a:r>
          </a:p>
          <a:p>
            <a:pPr lvl="1">
              <a:buFont typeface="+mj-lt"/>
              <a:buAutoNum type="arabicPeriod"/>
            </a:pPr>
            <a:r>
              <a:rPr lang="en-US" sz="1300" i="0" dirty="0">
                <a:solidFill>
                  <a:srgbClr val="242424"/>
                </a:solidFill>
                <a:effectLst/>
                <a:latin typeface="source-serif-pro"/>
              </a:rPr>
              <a:t>Evidence against use</a:t>
            </a:r>
          </a:p>
          <a:p>
            <a:pPr lvl="2">
              <a:buFont typeface="+mj-lt"/>
              <a:buAutoNum type="arabicPeriod"/>
            </a:pPr>
            <a:r>
              <a:rPr lang="en-US" sz="1600" i="0" dirty="0">
                <a:solidFill>
                  <a:srgbClr val="242424"/>
                </a:solidFill>
                <a:effectLst/>
                <a:latin typeface="source-serif-pro"/>
                <a:hlinkClick r:id="rId4"/>
              </a:rPr>
              <a:t>https://arxiv.org/pdf/1806.03185.pdf</a:t>
            </a:r>
            <a:r>
              <a:rPr lang="en-US" sz="1600" i="0" dirty="0">
                <a:solidFill>
                  <a:srgbClr val="242424"/>
                </a:solidFill>
                <a:effectLst/>
                <a:latin typeface="source-serif-pro"/>
              </a:rPr>
              <a:t> </a:t>
            </a:r>
          </a:p>
          <a:p>
            <a:pPr lvl="3">
              <a:buFont typeface="+mj-lt"/>
              <a:buAutoNum type="arabicPeriod"/>
            </a:pPr>
            <a:r>
              <a:rPr lang="en-US" sz="1100" dirty="0">
                <a:solidFill>
                  <a:srgbClr val="242424"/>
                </a:solidFill>
                <a:latin typeface="source-serif-pro"/>
              </a:rPr>
              <a:t>Magnitude is passed to CNN, what about phase??</a:t>
            </a:r>
          </a:p>
          <a:p>
            <a:pPr lvl="3">
              <a:buFont typeface="+mj-lt"/>
              <a:buAutoNum type="arabicPeriod"/>
            </a:pPr>
            <a:r>
              <a:rPr lang="en-US" sz="1100" dirty="0">
                <a:solidFill>
                  <a:srgbClr val="242424"/>
                </a:solidFill>
                <a:latin typeface="source-serif-pro"/>
              </a:rPr>
              <a:t>Spectrogram are calculated of </a:t>
            </a:r>
            <a:r>
              <a:rPr lang="en-US" sz="1100" dirty="0" err="1">
                <a:solidFill>
                  <a:srgbClr val="242424"/>
                </a:solidFill>
                <a:latin typeface="source-serif-pro"/>
              </a:rPr>
              <a:t>of</a:t>
            </a:r>
            <a:r>
              <a:rPr lang="en-US" sz="1100" dirty="0">
                <a:solidFill>
                  <a:srgbClr val="242424"/>
                </a:solidFill>
                <a:latin typeface="source-serif-pro"/>
              </a:rPr>
              <a:t> a limited time slice, long temporal information is not utilized (Refer to “sound is serial” in next section)</a:t>
            </a:r>
          </a:p>
          <a:p>
            <a:pPr>
              <a:buFont typeface="+mj-lt"/>
              <a:buAutoNum type="arabicPeriod"/>
            </a:pPr>
            <a:r>
              <a:rPr lang="en-US" dirty="0">
                <a:solidFill>
                  <a:srgbClr val="242424"/>
                </a:solidFill>
                <a:latin typeface="source-serif-pro"/>
              </a:rPr>
              <a:t>Known issues of using MFCC/ spectrogram for CNN</a:t>
            </a:r>
          </a:p>
          <a:p>
            <a:pPr lvl="1">
              <a:buFont typeface="+mj-lt"/>
              <a:buAutoNum type="arabicPeriod"/>
            </a:pPr>
            <a:r>
              <a:rPr lang="en-US" dirty="0">
                <a:solidFill>
                  <a:srgbClr val="242424"/>
                </a:solidFill>
                <a:latin typeface="source-serif-pro"/>
              </a:rPr>
              <a:t>Sound is serial: information gathered over time, a picture gives more information than a slice of sound at a moment</a:t>
            </a:r>
          </a:p>
          <a:p>
            <a:pPr lvl="1">
              <a:buFont typeface="+mj-lt"/>
              <a:buAutoNum type="arabicPeriod"/>
            </a:pPr>
            <a:r>
              <a:rPr lang="en-US" dirty="0">
                <a:solidFill>
                  <a:srgbClr val="242424"/>
                </a:solidFill>
                <a:latin typeface="source-serif-pro"/>
              </a:rPr>
              <a:t>Sound is non local: </a:t>
            </a:r>
            <a:r>
              <a:rPr lang="en-US" dirty="0" err="1">
                <a:solidFill>
                  <a:srgbClr val="242424"/>
                </a:solidFill>
                <a:latin typeface="source-serif-pro"/>
              </a:rPr>
              <a:t>neighbouring</a:t>
            </a:r>
            <a:r>
              <a:rPr lang="en-US" dirty="0">
                <a:solidFill>
                  <a:srgbClr val="242424"/>
                </a:solidFill>
                <a:latin typeface="source-serif-pro"/>
              </a:rPr>
              <a:t> pixels belong to similar object, </a:t>
            </a:r>
            <a:r>
              <a:rPr lang="en-US" dirty="0" err="1">
                <a:solidFill>
                  <a:srgbClr val="242424"/>
                </a:solidFill>
                <a:latin typeface="source-serif-pro"/>
              </a:rPr>
              <a:t>neighbouring</a:t>
            </a:r>
            <a:r>
              <a:rPr lang="en-US" dirty="0">
                <a:solidFill>
                  <a:srgbClr val="242424"/>
                </a:solidFill>
                <a:latin typeface="source-serif-pro"/>
              </a:rPr>
              <a:t> frequencies may not</a:t>
            </a:r>
          </a:p>
          <a:p>
            <a:pPr lvl="1">
              <a:buFont typeface="+mj-lt"/>
              <a:buAutoNum type="arabicPeriod"/>
            </a:pPr>
            <a:r>
              <a:rPr lang="en-US" dirty="0">
                <a:solidFill>
                  <a:srgbClr val="242424"/>
                </a:solidFill>
                <a:latin typeface="source-serif-pro"/>
              </a:rPr>
              <a:t>Axes of spectrogram vs Axes of image: spectrogram is not spatially invariant: a face anywhere in the image is </a:t>
            </a:r>
            <a:r>
              <a:rPr lang="en-US" dirty="0" err="1">
                <a:solidFill>
                  <a:srgbClr val="242424"/>
                </a:solidFill>
                <a:latin typeface="source-serif-pro"/>
              </a:rPr>
              <a:t>atill</a:t>
            </a:r>
            <a:r>
              <a:rPr lang="en-US" dirty="0">
                <a:solidFill>
                  <a:srgbClr val="242424"/>
                </a:solidFill>
                <a:latin typeface="source-serif-pro"/>
              </a:rPr>
              <a:t> a face, an utterance from a man when shifted along frequency axis may become that of a woman!</a:t>
            </a:r>
          </a:p>
          <a:p>
            <a:pPr lvl="1">
              <a:buFont typeface="+mj-lt"/>
              <a:buAutoNum type="arabicPeriod"/>
            </a:pPr>
            <a:r>
              <a:rPr lang="en-US" i="0" dirty="0">
                <a:solidFill>
                  <a:srgbClr val="242424"/>
                </a:solidFill>
                <a:effectLst/>
                <a:latin typeface="source-serif-pro"/>
                <a:hlinkClick r:id="rId5"/>
              </a:rPr>
              <a:t>https://towardsdatascience.com/whats-wrong-with-spectrograms-and-cnns-for-audio-processing-311377d7ccd</a:t>
            </a:r>
            <a:r>
              <a:rPr lang="en-US" dirty="0">
                <a:solidFill>
                  <a:srgbClr val="242424"/>
                </a:solidFill>
                <a:latin typeface="source-serif-pro"/>
              </a:rPr>
              <a:t> </a:t>
            </a:r>
          </a:p>
          <a:p>
            <a:pPr>
              <a:buFont typeface="+mj-lt"/>
              <a:buAutoNum type="arabicPeriod"/>
            </a:pPr>
            <a:r>
              <a:rPr lang="en-SG" dirty="0"/>
              <a:t>Signal to-Distortion ratio evaluation metric</a:t>
            </a:r>
          </a:p>
          <a:p>
            <a:pPr algn="l">
              <a:buFont typeface="+mj-lt"/>
              <a:buAutoNum type="arabicPeriod"/>
            </a:pPr>
            <a:endParaRPr lang="en-US" b="1" i="0" dirty="0">
              <a:solidFill>
                <a:srgbClr val="242424"/>
              </a:solidFill>
              <a:effectLst/>
              <a:latin typeface="source-serif-pro"/>
            </a:endParaRPr>
          </a:p>
          <a:p>
            <a:endParaRPr lang="en-US" altLang="zh-CN" dirty="0"/>
          </a:p>
        </p:txBody>
      </p:sp>
      <p:sp>
        <p:nvSpPr>
          <p:cNvPr id="4" name="投影片編號版面配置區 3">
            <a:extLst>
              <a:ext uri="{FF2B5EF4-FFF2-40B4-BE49-F238E27FC236}">
                <a16:creationId xmlns:a16="http://schemas.microsoft.com/office/drawing/2014/main" id="{3C4F112A-4027-496E-BD16-86719313D49E}"/>
              </a:ext>
            </a:extLst>
          </p:cNvPr>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t>-</a:t>
            </a:r>
            <a:fld id="{EC51AD69-F1CD-4E49-A9DA-60B3669FE957}" type="slidenum">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pPr marL="0" marR="0" lvl="0" indent="0" algn="ctr" defTabSz="914400" rtl="0" eaLnBrk="1" fontAlgn="base" latinLnBrk="0" hangingPunct="1">
                <a:lnSpc>
                  <a:spcPct val="100000"/>
                </a:lnSpc>
                <a:spcBef>
                  <a:spcPct val="0"/>
                </a:spcBef>
                <a:spcAft>
                  <a:spcPct val="0"/>
                </a:spcAft>
                <a:buClrTx/>
                <a:buSzTx/>
                <a:buFontTx/>
                <a:buNone/>
                <a:tabLst/>
                <a:defRPr/>
              </a:pPr>
              <a:t>4</a:t>
            </a:fld>
            <a:r>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t>-</a:t>
            </a:r>
          </a:p>
        </p:txBody>
      </p:sp>
      <p:sp>
        <p:nvSpPr>
          <p:cNvPr id="5" name="日期版面配置區 4">
            <a:extLst>
              <a:ext uri="{FF2B5EF4-FFF2-40B4-BE49-F238E27FC236}">
                <a16:creationId xmlns:a16="http://schemas.microsoft.com/office/drawing/2014/main" id="{061FD436-349B-4520-BC1C-4CF03BB9E0DF}"/>
              </a:ext>
            </a:extLst>
          </p:cNvPr>
          <p:cNvSpPr>
            <a:spLocks noGrp="1"/>
          </p:cNvSpPr>
          <p:nvPr>
            <p:ph type="dt"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Copyright © 20</a:t>
            </a:r>
            <a:r>
              <a:rPr kumimoji="0" lang="en-US" altLang="zh-TW"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10</a:t>
            </a:r>
            <a:r>
              <a:rPr kumimoji="0" lang="en-US" altLang="en-US"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 Realtek Semiconductor Corp.</a:t>
            </a:r>
            <a:endParaRPr kumimoji="0" lang="en-US" altLang="zh-TW"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endParaRPr>
          </a:p>
        </p:txBody>
      </p:sp>
      <p:sp>
        <p:nvSpPr>
          <p:cNvPr id="6" name="頁尾版面配置區 5">
            <a:extLst>
              <a:ext uri="{FF2B5EF4-FFF2-40B4-BE49-F238E27FC236}">
                <a16:creationId xmlns:a16="http://schemas.microsoft.com/office/drawing/2014/main" id="{85D551C1-032D-41F4-B32F-1DCE2C6DF5FC}"/>
              </a:ext>
            </a:extLst>
          </p:cNvPr>
          <p:cNvSpPr>
            <a:spLocks noGrp="1"/>
          </p:cNvSpPr>
          <p:nvPr>
            <p:ph type="ft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000" b="0" i="0" u="none" strike="noStrike" kern="1200" cap="none" spc="0" normalizeH="0" baseline="0" noProof="0">
                <a:ln>
                  <a:noFill/>
                </a:ln>
                <a:solidFill>
                  <a:prstClr val="white"/>
                </a:solidFill>
                <a:effectLst/>
                <a:uLnTx/>
                <a:uFillTx/>
                <a:latin typeface="Calibri"/>
                <a:ea typeface="新細明體" pitchFamily="18" charset="-120"/>
                <a:cs typeface="+mn-cs"/>
              </a:rPr>
              <a:t>www.realtek.com</a:t>
            </a:r>
          </a:p>
        </p:txBody>
      </p:sp>
    </p:spTree>
    <p:extLst>
      <p:ext uri="{BB962C8B-B14F-4D97-AF65-F5344CB8AC3E}">
        <p14:creationId xmlns:p14="http://schemas.microsoft.com/office/powerpoint/2010/main" val="1406045602"/>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F512C-E72A-9C00-79F1-BC6EBDF8E825}"/>
              </a:ext>
            </a:extLst>
          </p:cNvPr>
          <p:cNvSpPr>
            <a:spLocks noGrp="1"/>
          </p:cNvSpPr>
          <p:nvPr>
            <p:ph type="title"/>
          </p:nvPr>
        </p:nvSpPr>
        <p:spPr/>
        <p:txBody>
          <a:bodyPr/>
          <a:lstStyle/>
          <a:p>
            <a:r>
              <a:rPr lang="en-US" dirty="0"/>
              <a:t>STFT </a:t>
            </a:r>
            <a:r>
              <a:rPr lang="en-US" dirty="0" err="1"/>
              <a:t>snd</a:t>
            </a:r>
            <a:r>
              <a:rPr lang="en-US" dirty="0"/>
              <a:t> MFCC</a:t>
            </a:r>
            <a:endParaRPr lang="en-SG" dirty="0"/>
          </a:p>
        </p:txBody>
      </p:sp>
      <p:sp>
        <p:nvSpPr>
          <p:cNvPr id="3" name="Content Placeholder 2">
            <a:extLst>
              <a:ext uri="{FF2B5EF4-FFF2-40B4-BE49-F238E27FC236}">
                <a16:creationId xmlns:a16="http://schemas.microsoft.com/office/drawing/2014/main" id="{03EA14B4-9FD2-64FC-0B86-5CDD1F3DA9F8}"/>
              </a:ext>
            </a:extLst>
          </p:cNvPr>
          <p:cNvSpPr>
            <a:spLocks noGrp="1"/>
          </p:cNvSpPr>
          <p:nvPr>
            <p:ph idx="1"/>
          </p:nvPr>
        </p:nvSpPr>
        <p:spPr/>
        <p:txBody>
          <a:bodyPr/>
          <a:lstStyle/>
          <a:p>
            <a:endParaRPr lang="en-SG"/>
          </a:p>
        </p:txBody>
      </p:sp>
      <p:sp>
        <p:nvSpPr>
          <p:cNvPr id="4" name="Slide Number Placeholder 3">
            <a:extLst>
              <a:ext uri="{FF2B5EF4-FFF2-40B4-BE49-F238E27FC236}">
                <a16:creationId xmlns:a16="http://schemas.microsoft.com/office/drawing/2014/main" id="{62466135-5D5E-2C17-5962-6D3E930D8D03}"/>
              </a:ext>
            </a:extLst>
          </p:cNvPr>
          <p:cNvSpPr>
            <a:spLocks noGrp="1"/>
          </p:cNvSpPr>
          <p:nvPr>
            <p:ph type="sldNum" sz="quarter" idx="10"/>
          </p:nvPr>
        </p:nvSpPr>
        <p:spPr/>
        <p:txBody>
          <a:bodyPr/>
          <a:lstStyle/>
          <a:p>
            <a:r>
              <a:rPr lang="en-US" altLang="zh-TW"/>
              <a:t>-</a:t>
            </a:r>
            <a:fld id="{ECFB7001-9A78-4FB8-9A00-3360C88503C8}" type="slidenum">
              <a:rPr lang="en-US" altLang="zh-TW" smtClean="0"/>
              <a:pPr/>
              <a:t>5</a:t>
            </a:fld>
            <a:r>
              <a:rPr lang="en-US" altLang="zh-TW"/>
              <a:t>-</a:t>
            </a:r>
          </a:p>
        </p:txBody>
      </p:sp>
      <p:sp>
        <p:nvSpPr>
          <p:cNvPr id="5" name="Date Placeholder 4">
            <a:extLst>
              <a:ext uri="{FF2B5EF4-FFF2-40B4-BE49-F238E27FC236}">
                <a16:creationId xmlns:a16="http://schemas.microsoft.com/office/drawing/2014/main" id="{4C277047-2F02-3009-10CF-58B7E6486249}"/>
              </a:ext>
            </a:extLst>
          </p:cNvPr>
          <p:cNvSpPr>
            <a:spLocks noGrp="1"/>
          </p:cNvSpPr>
          <p:nvPr>
            <p:ph type="dt" sz="half" idx="11"/>
          </p:nvPr>
        </p:nvSpPr>
        <p:spPr/>
        <p:txBody>
          <a:bodyPr/>
          <a:lstStyle/>
          <a:p>
            <a:pPr>
              <a:defRPr/>
            </a:pPr>
            <a:r>
              <a:rPr lang="en-US" altLang="en-US"/>
              <a:t>Copyright © 20</a:t>
            </a:r>
            <a:r>
              <a:rPr lang="en-US" altLang="zh-TW"/>
              <a:t>10</a:t>
            </a:r>
            <a:r>
              <a:rPr lang="en-US" altLang="en-US"/>
              <a:t> Realtek Semiconductor Corp.</a:t>
            </a:r>
            <a:endParaRPr lang="en-US" altLang="zh-TW"/>
          </a:p>
        </p:txBody>
      </p:sp>
      <p:sp>
        <p:nvSpPr>
          <p:cNvPr id="6" name="Footer Placeholder 5">
            <a:extLst>
              <a:ext uri="{FF2B5EF4-FFF2-40B4-BE49-F238E27FC236}">
                <a16:creationId xmlns:a16="http://schemas.microsoft.com/office/drawing/2014/main" id="{A265B723-389A-0AA1-1C81-A1343326C939}"/>
              </a:ext>
            </a:extLst>
          </p:cNvPr>
          <p:cNvSpPr>
            <a:spLocks noGrp="1"/>
          </p:cNvSpPr>
          <p:nvPr>
            <p:ph type="ftr" sz="quarter" idx="12"/>
          </p:nvPr>
        </p:nvSpPr>
        <p:spPr/>
        <p:txBody>
          <a:bodyPr/>
          <a:lstStyle/>
          <a:p>
            <a:pPr>
              <a:defRPr/>
            </a:pPr>
            <a:r>
              <a:rPr lang="en-US" altLang="zh-TW"/>
              <a:t>www.realtek.com</a:t>
            </a:r>
          </a:p>
        </p:txBody>
      </p:sp>
    </p:spTree>
    <p:extLst>
      <p:ext uri="{BB962C8B-B14F-4D97-AF65-F5344CB8AC3E}">
        <p14:creationId xmlns:p14="http://schemas.microsoft.com/office/powerpoint/2010/main" val="1269401488"/>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a:extLst>
              <a:ext uri="{FF2B5EF4-FFF2-40B4-BE49-F238E27FC236}">
                <a16:creationId xmlns:a16="http://schemas.microsoft.com/office/drawing/2014/main" id="{AAD2938D-88F8-4E7D-B0A1-FEF6EEB49701}"/>
              </a:ext>
            </a:extLst>
          </p:cNvPr>
          <p:cNvSpPr>
            <a:spLocks noGrp="1"/>
          </p:cNvSpPr>
          <p:nvPr>
            <p:ph type="title"/>
          </p:nvPr>
        </p:nvSpPr>
        <p:spPr/>
        <p:txBody>
          <a:bodyPr/>
          <a:lstStyle/>
          <a:p>
            <a:r>
              <a:rPr lang="en-US" altLang="zh-TW" dirty="0"/>
              <a:t>UNET Architecture</a:t>
            </a:r>
            <a:endParaRPr lang="zh-TW" altLang="en-US" dirty="0"/>
          </a:p>
        </p:txBody>
      </p:sp>
      <p:sp>
        <p:nvSpPr>
          <p:cNvPr id="3075" name="內容版面配置區 2">
            <a:extLst>
              <a:ext uri="{FF2B5EF4-FFF2-40B4-BE49-F238E27FC236}">
                <a16:creationId xmlns:a16="http://schemas.microsoft.com/office/drawing/2014/main" id="{E8B391E9-BE6C-4E56-8099-C04811DC1D8A}"/>
              </a:ext>
            </a:extLst>
          </p:cNvPr>
          <p:cNvSpPr>
            <a:spLocks noGrp="1"/>
          </p:cNvSpPr>
          <p:nvPr>
            <p:ph sz="half" idx="1"/>
          </p:nvPr>
        </p:nvSpPr>
        <p:spPr>
          <a:xfrm>
            <a:off x="8040169" y="962549"/>
            <a:ext cx="3817398" cy="4752975"/>
          </a:xfrm>
        </p:spPr>
        <p:txBody>
          <a:bodyPr>
            <a:noAutofit/>
          </a:bodyPr>
          <a:lstStyle/>
          <a:p>
            <a:r>
              <a:rPr lang="en-US" sz="1200" kern="0" dirty="0"/>
              <a:t>UNET</a:t>
            </a:r>
          </a:p>
          <a:p>
            <a:r>
              <a:rPr lang="en-US" sz="1200" kern="0" dirty="0"/>
              <a:t>few training images and yields more precise segmentations</a:t>
            </a:r>
          </a:p>
          <a:p>
            <a:r>
              <a:rPr lang="en-US" sz="1200" kern="0" dirty="0"/>
              <a:t>Add expanding branch where pooling operators are replaced by </a:t>
            </a:r>
            <a:r>
              <a:rPr lang="en-US" sz="1200" kern="0" dirty="0" err="1"/>
              <a:t>upsampling</a:t>
            </a:r>
            <a:r>
              <a:rPr lang="en-US" sz="1200" kern="0" dirty="0"/>
              <a:t> operators. Hence, these layers increase the resolution of the output.</a:t>
            </a:r>
          </a:p>
          <a:p>
            <a:r>
              <a:rPr lang="en-US" sz="1200" kern="0" dirty="0"/>
              <a:t>high resolution features from the contracting path are combined with the </a:t>
            </a:r>
            <a:r>
              <a:rPr lang="en-US" sz="1200" kern="0" dirty="0" err="1"/>
              <a:t>upsampled</a:t>
            </a:r>
            <a:endParaRPr lang="en-US" sz="1200" kern="0" dirty="0"/>
          </a:p>
          <a:p>
            <a:r>
              <a:rPr lang="en-US" sz="1200" kern="0" dirty="0" err="1"/>
              <a:t>upsampling</a:t>
            </a:r>
            <a:r>
              <a:rPr lang="en-US" sz="1200" kern="0" dirty="0"/>
              <a:t> part has a large number of feature channels, which allow the network to propagate context information to higher resolution layers</a:t>
            </a:r>
          </a:p>
          <a:p>
            <a:r>
              <a:rPr lang="en-US" sz="1200" kern="0" dirty="0"/>
              <a:t>The network does not have any fully connected layers and only uses the valid part of each convolution, i.e., the segmentation map only contains the pixels, for which the full context is available in the input image. This strategy allows the seamless segmentation of arbitrarily large images by an overlap-tile strategy</a:t>
            </a:r>
            <a:endParaRPr lang="en-US" sz="1200" b="1" i="0" dirty="0">
              <a:solidFill>
                <a:srgbClr val="242424"/>
              </a:solidFill>
              <a:effectLst/>
              <a:latin typeface="source-serif-pro"/>
            </a:endParaRPr>
          </a:p>
        </p:txBody>
      </p:sp>
      <p:sp>
        <p:nvSpPr>
          <p:cNvPr id="2" name="Content Placeholder 1">
            <a:extLst>
              <a:ext uri="{FF2B5EF4-FFF2-40B4-BE49-F238E27FC236}">
                <a16:creationId xmlns:a16="http://schemas.microsoft.com/office/drawing/2014/main" id="{251849A7-24B1-334E-BAD8-44192A8FD871}"/>
              </a:ext>
            </a:extLst>
          </p:cNvPr>
          <p:cNvSpPr>
            <a:spLocks noGrp="1"/>
          </p:cNvSpPr>
          <p:nvPr>
            <p:ph sz="half" idx="2"/>
          </p:nvPr>
        </p:nvSpPr>
        <p:spPr>
          <a:xfrm>
            <a:off x="5061258" y="962548"/>
            <a:ext cx="3187084" cy="4752975"/>
          </a:xfrm>
        </p:spPr>
        <p:txBody>
          <a:bodyPr>
            <a:normAutofit fontScale="85000" lnSpcReduction="20000"/>
          </a:bodyPr>
          <a:lstStyle/>
          <a:p>
            <a:pPr marL="228600" indent="-228600" eaLnBrk="1" fontAlgn="auto" hangingPunct="1">
              <a:lnSpc>
                <a:spcPct val="90000"/>
              </a:lnSpc>
              <a:spcBef>
                <a:spcPts val="1000"/>
              </a:spcBef>
              <a:spcAft>
                <a:spcPts val="0"/>
              </a:spcAft>
              <a:buClrTx/>
              <a:buFont typeface="Arial" panose="020B0604020202020204" pitchFamily="34" charset="0"/>
              <a:buChar char="•"/>
              <a:defRPr/>
            </a:pPr>
            <a:r>
              <a:rPr kumimoji="0" lang="en-US" sz="2600" kern="1200" dirty="0">
                <a:solidFill>
                  <a:prstClr val="black"/>
                </a:solidFill>
                <a:latin typeface="Aptos" panose="02110004020202020204"/>
              </a:rPr>
              <a:t>Contracting path:</a:t>
            </a:r>
          </a:p>
          <a:p>
            <a:pPr marL="685800" lvl="1" indent="-228600" eaLnBrk="1" fontAlgn="auto" hangingPunct="1">
              <a:lnSpc>
                <a:spcPct val="90000"/>
              </a:lnSpc>
              <a:spcBef>
                <a:spcPts val="500"/>
              </a:spcBef>
              <a:spcAft>
                <a:spcPts val="0"/>
              </a:spcAft>
              <a:buClrTx/>
              <a:buFont typeface="Arial" panose="020B0604020202020204" pitchFamily="34" charset="0"/>
              <a:buChar char="•"/>
              <a:defRPr/>
            </a:pPr>
            <a:r>
              <a:rPr lang="en-US" sz="2200" kern="0" dirty="0" err="1">
                <a:solidFill>
                  <a:prstClr val="black"/>
                </a:solidFill>
                <a:latin typeface="Aptos" panose="02110004020202020204"/>
              </a:rPr>
              <a:t>D</a:t>
            </a:r>
            <a:r>
              <a:rPr kumimoji="0" lang="en-US" sz="2200" kern="1200" dirty="0" err="1">
                <a:solidFill>
                  <a:prstClr val="black"/>
                </a:solidFill>
                <a:latin typeface="Aptos" panose="02110004020202020204"/>
                <a:cs typeface="+mn-cs"/>
              </a:rPr>
              <a:t>ownsamples</a:t>
            </a:r>
            <a:r>
              <a:rPr kumimoji="0" lang="en-US" sz="2200" kern="1200" dirty="0">
                <a:solidFill>
                  <a:prstClr val="black"/>
                </a:solidFill>
                <a:latin typeface="Aptos" panose="02110004020202020204"/>
                <a:cs typeface="+mn-cs"/>
              </a:rPr>
              <a:t> the images and  gets the features</a:t>
            </a:r>
          </a:p>
          <a:p>
            <a:pPr marL="685800" lvl="1" indent="-228600" eaLnBrk="1" fontAlgn="auto" hangingPunct="1">
              <a:lnSpc>
                <a:spcPct val="90000"/>
              </a:lnSpc>
              <a:spcBef>
                <a:spcPts val="500"/>
              </a:spcBef>
              <a:spcAft>
                <a:spcPts val="0"/>
              </a:spcAft>
              <a:buClrTx/>
              <a:buFont typeface="Arial" panose="020B0604020202020204" pitchFamily="34" charset="0"/>
              <a:buChar char="•"/>
              <a:defRPr/>
            </a:pPr>
            <a:r>
              <a:rPr kumimoji="0" lang="en-US" sz="2200" kern="1200" dirty="0">
                <a:solidFill>
                  <a:prstClr val="black"/>
                </a:solidFill>
                <a:latin typeface="Aptos" panose="02110004020202020204"/>
                <a:cs typeface="+mn-cs"/>
              </a:rPr>
              <a:t>Conv and max pool layers </a:t>
            </a:r>
          </a:p>
          <a:p>
            <a:pPr marL="228600" indent="-228600" eaLnBrk="1" fontAlgn="auto" hangingPunct="1">
              <a:lnSpc>
                <a:spcPct val="90000"/>
              </a:lnSpc>
              <a:spcBef>
                <a:spcPts val="1000"/>
              </a:spcBef>
              <a:spcAft>
                <a:spcPts val="0"/>
              </a:spcAft>
              <a:buClrTx/>
              <a:buFont typeface="Arial" panose="020B0604020202020204" pitchFamily="34" charset="0"/>
              <a:buChar char="•"/>
              <a:defRPr/>
            </a:pPr>
            <a:r>
              <a:rPr kumimoji="0" lang="en-US" sz="2600" kern="1200" dirty="0">
                <a:solidFill>
                  <a:prstClr val="black"/>
                </a:solidFill>
                <a:latin typeface="Aptos" panose="02110004020202020204"/>
              </a:rPr>
              <a:t>Expanding path: </a:t>
            </a:r>
          </a:p>
          <a:p>
            <a:pPr marL="685800" lvl="1" indent="-228600" eaLnBrk="1" fontAlgn="auto" hangingPunct="1">
              <a:lnSpc>
                <a:spcPct val="90000"/>
              </a:lnSpc>
              <a:spcBef>
                <a:spcPts val="500"/>
              </a:spcBef>
              <a:spcAft>
                <a:spcPts val="0"/>
              </a:spcAft>
              <a:buClrTx/>
              <a:buFont typeface="Arial" panose="020B0604020202020204" pitchFamily="34" charset="0"/>
              <a:buChar char="•"/>
              <a:defRPr/>
            </a:pPr>
            <a:r>
              <a:rPr lang="en-US" sz="2200" kern="0" dirty="0" err="1">
                <a:solidFill>
                  <a:prstClr val="black"/>
                </a:solidFill>
                <a:latin typeface="Aptos" panose="02110004020202020204"/>
              </a:rPr>
              <a:t>U</a:t>
            </a:r>
            <a:r>
              <a:rPr kumimoji="0" lang="en-US" sz="2200" kern="1200" dirty="0" err="1">
                <a:solidFill>
                  <a:prstClr val="black"/>
                </a:solidFill>
                <a:latin typeface="Aptos" panose="02110004020202020204"/>
                <a:cs typeface="+mn-cs"/>
              </a:rPr>
              <a:t>psamples</a:t>
            </a:r>
            <a:r>
              <a:rPr kumimoji="0" lang="en-US" sz="2200" kern="1200" dirty="0">
                <a:solidFill>
                  <a:prstClr val="black"/>
                </a:solidFill>
                <a:latin typeface="Aptos" panose="02110004020202020204"/>
                <a:cs typeface="+mn-cs"/>
              </a:rPr>
              <a:t> the images and combines the features</a:t>
            </a:r>
          </a:p>
          <a:p>
            <a:pPr marL="685800" lvl="1" indent="-228600" eaLnBrk="1" fontAlgn="auto" hangingPunct="1">
              <a:lnSpc>
                <a:spcPct val="90000"/>
              </a:lnSpc>
              <a:spcBef>
                <a:spcPts val="500"/>
              </a:spcBef>
              <a:spcAft>
                <a:spcPts val="0"/>
              </a:spcAft>
              <a:buClrTx/>
              <a:buFont typeface="Arial" panose="020B0604020202020204" pitchFamily="34" charset="0"/>
              <a:buChar char="•"/>
              <a:defRPr/>
            </a:pPr>
            <a:r>
              <a:rPr kumimoji="0" lang="en-US" sz="2200" kern="1200" dirty="0">
                <a:solidFill>
                  <a:prstClr val="black"/>
                </a:solidFill>
                <a:latin typeface="Aptos" panose="02110004020202020204"/>
                <a:cs typeface="+mn-cs"/>
              </a:rPr>
              <a:t>Conv and </a:t>
            </a:r>
            <a:r>
              <a:rPr kumimoji="0" lang="en-US" sz="2200" kern="1200" dirty="0" err="1">
                <a:solidFill>
                  <a:prstClr val="black"/>
                </a:solidFill>
                <a:latin typeface="Aptos" panose="02110004020202020204"/>
                <a:cs typeface="+mn-cs"/>
              </a:rPr>
              <a:t>relu</a:t>
            </a:r>
            <a:r>
              <a:rPr kumimoji="0" lang="en-US" sz="2200" kern="1200" dirty="0">
                <a:solidFill>
                  <a:prstClr val="black"/>
                </a:solidFill>
                <a:latin typeface="Aptos" panose="02110004020202020204"/>
                <a:cs typeface="+mn-cs"/>
              </a:rPr>
              <a:t> + Repeat pixel values in window to </a:t>
            </a:r>
            <a:r>
              <a:rPr kumimoji="0" lang="en-US" sz="2200" kern="1200" dirty="0" err="1">
                <a:solidFill>
                  <a:prstClr val="black"/>
                </a:solidFill>
                <a:latin typeface="Aptos" panose="02110004020202020204"/>
                <a:cs typeface="+mn-cs"/>
              </a:rPr>
              <a:t>upsample</a:t>
            </a:r>
            <a:endParaRPr kumimoji="0" lang="en-US" sz="2200" kern="1200" dirty="0">
              <a:solidFill>
                <a:prstClr val="black"/>
              </a:solidFill>
              <a:latin typeface="Aptos" panose="02110004020202020204"/>
              <a:cs typeface="+mn-cs"/>
            </a:endParaRPr>
          </a:p>
          <a:p>
            <a:pPr marL="228600" indent="-228600" eaLnBrk="1" fontAlgn="auto" hangingPunct="1">
              <a:lnSpc>
                <a:spcPct val="90000"/>
              </a:lnSpc>
              <a:spcBef>
                <a:spcPts val="1000"/>
              </a:spcBef>
              <a:spcAft>
                <a:spcPts val="0"/>
              </a:spcAft>
              <a:buClrTx/>
              <a:buFont typeface="Arial" panose="020B0604020202020204" pitchFamily="34" charset="0"/>
              <a:buChar char="•"/>
              <a:defRPr/>
            </a:pPr>
            <a:r>
              <a:rPr kumimoji="0" lang="en-US" sz="2600" kern="1200" dirty="0">
                <a:solidFill>
                  <a:prstClr val="black"/>
                </a:solidFill>
                <a:latin typeface="Aptos" panose="02110004020202020204"/>
              </a:rPr>
              <a:t>Skip connections: </a:t>
            </a:r>
          </a:p>
          <a:p>
            <a:pPr marL="685800" lvl="1" indent="-228600" eaLnBrk="1" fontAlgn="auto" hangingPunct="1">
              <a:lnSpc>
                <a:spcPct val="90000"/>
              </a:lnSpc>
              <a:spcBef>
                <a:spcPts val="500"/>
              </a:spcBef>
              <a:spcAft>
                <a:spcPts val="0"/>
              </a:spcAft>
              <a:buClrTx/>
              <a:buFont typeface="Arial" panose="020B0604020202020204" pitchFamily="34" charset="0"/>
              <a:buChar char="•"/>
              <a:defRPr/>
            </a:pPr>
            <a:r>
              <a:rPr lang="en-US" sz="2200" kern="0" dirty="0">
                <a:solidFill>
                  <a:prstClr val="black"/>
                </a:solidFill>
                <a:latin typeface="Aptos" panose="02110004020202020204"/>
              </a:rPr>
              <a:t>P</a:t>
            </a:r>
            <a:r>
              <a:rPr kumimoji="0" lang="en-US" sz="2200" kern="1200" dirty="0">
                <a:solidFill>
                  <a:prstClr val="black"/>
                </a:solidFill>
                <a:latin typeface="Aptos" panose="02110004020202020204"/>
                <a:cs typeface="+mn-cs"/>
              </a:rPr>
              <a:t>asses on the features from the contracting path to the expanding path</a:t>
            </a:r>
            <a:endParaRPr kumimoji="0" lang="en-SG" sz="2200" kern="1200" dirty="0">
              <a:solidFill>
                <a:prstClr val="black"/>
              </a:solidFill>
              <a:latin typeface="Aptos" panose="02110004020202020204"/>
              <a:cs typeface="+mn-cs"/>
            </a:endParaRPr>
          </a:p>
          <a:p>
            <a:endParaRPr lang="en-SG" dirty="0"/>
          </a:p>
        </p:txBody>
      </p:sp>
      <p:sp>
        <p:nvSpPr>
          <p:cNvPr id="4" name="投影片編號版面配置區 3">
            <a:extLst>
              <a:ext uri="{FF2B5EF4-FFF2-40B4-BE49-F238E27FC236}">
                <a16:creationId xmlns:a16="http://schemas.microsoft.com/office/drawing/2014/main" id="{3C4F112A-4027-496E-BD16-86719313D49E}"/>
              </a:ext>
            </a:extLst>
          </p:cNvPr>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t>-</a:t>
            </a:r>
            <a:fld id="{EC51AD69-F1CD-4E49-A9DA-60B3669FE957}" type="slidenum">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pPr marL="0" marR="0" lvl="0" indent="0" algn="ctr" defTabSz="914400" rtl="0" eaLnBrk="1" fontAlgn="base" latinLnBrk="0" hangingPunct="1">
                <a:lnSpc>
                  <a:spcPct val="100000"/>
                </a:lnSpc>
                <a:spcBef>
                  <a:spcPct val="0"/>
                </a:spcBef>
                <a:spcAft>
                  <a:spcPct val="0"/>
                </a:spcAft>
                <a:buClrTx/>
                <a:buSzTx/>
                <a:buFontTx/>
                <a:buNone/>
                <a:tabLst/>
                <a:defRPr/>
              </a:pPr>
              <a:t>6</a:t>
            </a:fld>
            <a:r>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t>-</a:t>
            </a:r>
          </a:p>
        </p:txBody>
      </p:sp>
      <p:sp>
        <p:nvSpPr>
          <p:cNvPr id="5" name="日期版面配置區 4">
            <a:extLst>
              <a:ext uri="{FF2B5EF4-FFF2-40B4-BE49-F238E27FC236}">
                <a16:creationId xmlns:a16="http://schemas.microsoft.com/office/drawing/2014/main" id="{061FD436-349B-4520-BC1C-4CF03BB9E0DF}"/>
              </a:ext>
            </a:extLst>
          </p:cNvPr>
          <p:cNvSpPr>
            <a:spLocks noGrp="1"/>
          </p:cNvSpPr>
          <p:nvPr>
            <p:ph type="dt" sz="half"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Copyright © 20</a:t>
            </a:r>
            <a:r>
              <a:rPr kumimoji="0" lang="en-US" altLang="zh-TW"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10</a:t>
            </a:r>
            <a:r>
              <a:rPr kumimoji="0" lang="en-US" altLang="en-US"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 Realtek Semiconductor Corp.</a:t>
            </a:r>
            <a:endParaRPr kumimoji="0" lang="en-US" altLang="zh-TW"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endParaRPr>
          </a:p>
        </p:txBody>
      </p:sp>
      <p:sp>
        <p:nvSpPr>
          <p:cNvPr id="6" name="頁尾版面配置區 5">
            <a:extLst>
              <a:ext uri="{FF2B5EF4-FFF2-40B4-BE49-F238E27FC236}">
                <a16:creationId xmlns:a16="http://schemas.microsoft.com/office/drawing/2014/main" id="{85D551C1-032D-41F4-B32F-1DCE2C6DF5FC}"/>
              </a:ext>
            </a:extLst>
          </p:cNvPr>
          <p:cNvSpPr>
            <a:spLocks noGrp="1"/>
          </p:cNvSpPr>
          <p:nvPr>
            <p:ph type="ft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000" b="0" i="0" u="none" strike="noStrike" kern="1200" cap="none" spc="0" normalizeH="0" baseline="0" noProof="0">
                <a:ln>
                  <a:noFill/>
                </a:ln>
                <a:solidFill>
                  <a:prstClr val="white"/>
                </a:solidFill>
                <a:effectLst/>
                <a:uLnTx/>
                <a:uFillTx/>
                <a:latin typeface="Calibri"/>
                <a:ea typeface="新細明體" pitchFamily="18" charset="-120"/>
                <a:cs typeface="+mn-cs"/>
              </a:rPr>
              <a:t>www.realtek.com</a:t>
            </a:r>
          </a:p>
        </p:txBody>
      </p:sp>
      <p:sp>
        <p:nvSpPr>
          <p:cNvPr id="7" name="TextBox 6">
            <a:extLst>
              <a:ext uri="{FF2B5EF4-FFF2-40B4-BE49-F238E27FC236}">
                <a16:creationId xmlns:a16="http://schemas.microsoft.com/office/drawing/2014/main" id="{D273D5E2-9FD5-FB95-7573-82F8CDAA49B0}"/>
              </a:ext>
            </a:extLst>
          </p:cNvPr>
          <p:cNvSpPr txBox="1"/>
          <p:nvPr/>
        </p:nvSpPr>
        <p:spPr>
          <a:xfrm>
            <a:off x="9335571" y="5811795"/>
            <a:ext cx="6094520" cy="215444"/>
          </a:xfrm>
          <a:prstGeom prst="rect">
            <a:avLst/>
          </a:prstGeom>
          <a:noFill/>
        </p:spPr>
        <p:txBody>
          <a:bodyPr wrap="square">
            <a:spAutoFit/>
          </a:bodyPr>
          <a:lstStyle/>
          <a:p>
            <a:r>
              <a:rPr lang="en-SG" sz="800" dirty="0">
                <a:hlinkClick r:id="rId2"/>
              </a:rPr>
              <a:t>https://arxiv.org/pdf/1505.04597.pdf</a:t>
            </a:r>
            <a:r>
              <a:rPr lang="en-SG" sz="800" dirty="0"/>
              <a:t> </a:t>
            </a:r>
          </a:p>
        </p:txBody>
      </p:sp>
      <p:pic>
        <p:nvPicPr>
          <p:cNvPr id="9" name="Content Placeholder 4" descr="A screenshot of a computer&#10;&#10;Description automatically generated">
            <a:extLst>
              <a:ext uri="{FF2B5EF4-FFF2-40B4-BE49-F238E27FC236}">
                <a16:creationId xmlns:a16="http://schemas.microsoft.com/office/drawing/2014/main" id="{21D1C64E-63B1-580F-3F9F-EA1B1D764A77}"/>
              </a:ext>
            </a:extLst>
          </p:cNvPr>
          <p:cNvPicPr>
            <a:picLocks noChangeAspect="1"/>
          </p:cNvPicPr>
          <p:nvPr/>
        </p:nvPicPr>
        <p:blipFill rotWithShape="1">
          <a:blip r:embed="rId3">
            <a:extLst>
              <a:ext uri="{28A0092B-C50C-407E-A947-70E740481C1C}">
                <a14:useLocalDpi xmlns:a14="http://schemas.microsoft.com/office/drawing/2010/main" val="0"/>
              </a:ext>
            </a:extLst>
          </a:blip>
          <a:srcRect l="20987" t="20667" r="23185" b="30180"/>
          <a:stretch/>
        </p:blipFill>
        <p:spPr bwMode="auto">
          <a:xfrm>
            <a:off x="1111150" y="1102687"/>
            <a:ext cx="3941455" cy="2808410"/>
          </a:xfrm>
          <a:prstGeom prst="rect">
            <a:avLst/>
          </a:prstGeom>
          <a:noFill/>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FD48FBE-46A0-A7DC-46AC-65409DF35F1E}"/>
              </a:ext>
            </a:extLst>
          </p:cNvPr>
          <p:cNvSpPr txBox="1"/>
          <p:nvPr/>
        </p:nvSpPr>
        <p:spPr>
          <a:xfrm>
            <a:off x="5338339" y="5777226"/>
            <a:ext cx="6097554" cy="261610"/>
          </a:xfrm>
          <a:prstGeom prst="rect">
            <a:avLst/>
          </a:prstGeom>
          <a:noFill/>
        </p:spPr>
        <p:txBody>
          <a:bodyPr wrap="square">
            <a:spAutoFit/>
          </a:bodyPr>
          <a:lstStyle/>
          <a:p>
            <a:r>
              <a:rPr lang="en-SG" sz="1100" dirty="0">
                <a:hlinkClick r:id="rId4"/>
              </a:rPr>
              <a:t>https://stanford.edu/class/ee367/Winter2019/dua_report.pdf</a:t>
            </a:r>
            <a:r>
              <a:rPr lang="en-SG" sz="1100" dirty="0"/>
              <a:t> </a:t>
            </a:r>
          </a:p>
        </p:txBody>
      </p:sp>
    </p:spTree>
    <p:extLst>
      <p:ext uri="{BB962C8B-B14F-4D97-AF65-F5344CB8AC3E}">
        <p14:creationId xmlns:p14="http://schemas.microsoft.com/office/powerpoint/2010/main" val="4008812751"/>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a:extLst>
              <a:ext uri="{FF2B5EF4-FFF2-40B4-BE49-F238E27FC236}">
                <a16:creationId xmlns:a16="http://schemas.microsoft.com/office/drawing/2014/main" id="{AAD2938D-88F8-4E7D-B0A1-FEF6EEB49701}"/>
              </a:ext>
            </a:extLst>
          </p:cNvPr>
          <p:cNvSpPr>
            <a:spLocks noGrp="1"/>
          </p:cNvSpPr>
          <p:nvPr>
            <p:ph type="title"/>
          </p:nvPr>
        </p:nvSpPr>
        <p:spPr/>
        <p:txBody>
          <a:bodyPr/>
          <a:lstStyle/>
          <a:p>
            <a:r>
              <a:rPr lang="en-US" altLang="zh-TW" dirty="0"/>
              <a:t>Information loss checks</a:t>
            </a:r>
            <a:endParaRPr lang="zh-TW" altLang="en-US" dirty="0"/>
          </a:p>
        </p:txBody>
      </p:sp>
      <p:sp>
        <p:nvSpPr>
          <p:cNvPr id="3075" name="內容版面配置區 2">
            <a:extLst>
              <a:ext uri="{FF2B5EF4-FFF2-40B4-BE49-F238E27FC236}">
                <a16:creationId xmlns:a16="http://schemas.microsoft.com/office/drawing/2014/main" id="{E8B391E9-BE6C-4E56-8099-C04811DC1D8A}"/>
              </a:ext>
            </a:extLst>
          </p:cNvPr>
          <p:cNvSpPr>
            <a:spLocks noGrp="1"/>
          </p:cNvSpPr>
          <p:nvPr>
            <p:ph idx="1"/>
          </p:nvPr>
        </p:nvSpPr>
        <p:spPr>
          <a:xfrm>
            <a:off x="1295402" y="981078"/>
            <a:ext cx="10562167" cy="5160960"/>
          </a:xfrm>
        </p:spPr>
        <p:txBody>
          <a:bodyPr>
            <a:normAutofit/>
          </a:bodyPr>
          <a:lstStyle/>
          <a:p>
            <a:pPr algn="l">
              <a:buFont typeface="+mj-lt"/>
              <a:buAutoNum type="arabicPeriod"/>
            </a:pPr>
            <a:r>
              <a:rPr lang="en-US" i="0" dirty="0">
                <a:solidFill>
                  <a:srgbClr val="242424"/>
                </a:solidFill>
                <a:effectLst/>
                <a:latin typeface="source-serif-pro"/>
              </a:rPr>
              <a:t>Amplitude Scaling/Quantization</a:t>
            </a:r>
          </a:p>
          <a:p>
            <a:pPr lvl="1">
              <a:buFont typeface="+mj-lt"/>
              <a:buAutoNum type="arabicPeriod"/>
            </a:pPr>
            <a:r>
              <a:rPr lang="en-US" dirty="0">
                <a:solidFill>
                  <a:srgbClr val="242424"/>
                </a:solidFill>
                <a:latin typeface="source-serif-pro"/>
              </a:rPr>
              <a:t>Sampling Frequency</a:t>
            </a:r>
          </a:p>
          <a:p>
            <a:pPr lvl="1">
              <a:buFont typeface="+mj-lt"/>
              <a:buAutoNum type="arabicPeriod"/>
            </a:pPr>
            <a:r>
              <a:rPr lang="en-US" i="0" dirty="0">
                <a:solidFill>
                  <a:srgbClr val="242424"/>
                </a:solidFill>
                <a:effectLst/>
                <a:latin typeface="source-serif-pro"/>
              </a:rPr>
              <a:t>Quantization method</a:t>
            </a:r>
          </a:p>
          <a:p>
            <a:pPr algn="l">
              <a:buFont typeface="+mj-lt"/>
              <a:buAutoNum type="arabicPeriod"/>
            </a:pPr>
            <a:r>
              <a:rPr lang="en-US" i="0" dirty="0">
                <a:solidFill>
                  <a:srgbClr val="242424"/>
                </a:solidFill>
                <a:effectLst/>
                <a:latin typeface="source-serif-pro"/>
              </a:rPr>
              <a:t>Time and Frequency Analysis</a:t>
            </a:r>
          </a:p>
          <a:p>
            <a:pPr lvl="1">
              <a:buFont typeface="+mj-lt"/>
              <a:buAutoNum type="arabicPeriod"/>
            </a:pPr>
            <a:r>
              <a:rPr lang="en-US" i="0" dirty="0">
                <a:solidFill>
                  <a:srgbClr val="242424"/>
                </a:solidFill>
                <a:effectLst/>
                <a:latin typeface="source-serif-pro"/>
              </a:rPr>
              <a:t>MFCC </a:t>
            </a:r>
          </a:p>
          <a:p>
            <a:pPr lvl="1">
              <a:buFont typeface="+mj-lt"/>
              <a:buAutoNum type="arabicPeriod"/>
            </a:pPr>
            <a:r>
              <a:rPr lang="en-US" i="0" dirty="0">
                <a:solidFill>
                  <a:srgbClr val="242424"/>
                </a:solidFill>
                <a:effectLst/>
                <a:latin typeface="source-serif-pro"/>
              </a:rPr>
              <a:t>Spectrogram</a:t>
            </a:r>
          </a:p>
          <a:p>
            <a:pPr algn="l">
              <a:buFont typeface="+mj-lt"/>
              <a:buAutoNum type="arabicPeriod"/>
            </a:pPr>
            <a:r>
              <a:rPr lang="en-US" i="0" dirty="0">
                <a:solidFill>
                  <a:srgbClr val="242424"/>
                </a:solidFill>
                <a:effectLst/>
                <a:latin typeface="source-serif-pro"/>
              </a:rPr>
              <a:t>Sound vs image</a:t>
            </a:r>
          </a:p>
          <a:p>
            <a:pPr lvl="1">
              <a:buFont typeface="+mj-lt"/>
              <a:buAutoNum type="arabicPeriod"/>
            </a:pPr>
            <a:r>
              <a:rPr lang="en-US" dirty="0">
                <a:solidFill>
                  <a:srgbClr val="242424"/>
                </a:solidFill>
                <a:latin typeface="source-serif-pro"/>
              </a:rPr>
              <a:t>Spatial invariance</a:t>
            </a:r>
            <a:r>
              <a:rPr lang="en-US" i="0" dirty="0">
                <a:solidFill>
                  <a:srgbClr val="242424"/>
                </a:solidFill>
                <a:effectLst/>
                <a:latin typeface="source-serif-pro"/>
              </a:rPr>
              <a:t> </a:t>
            </a:r>
            <a:endParaRPr lang="en-US" dirty="0">
              <a:solidFill>
                <a:srgbClr val="242424"/>
              </a:solidFill>
              <a:latin typeface="source-serif-pro"/>
            </a:endParaRPr>
          </a:p>
          <a:p>
            <a:pPr>
              <a:buFont typeface="+mj-lt"/>
              <a:buAutoNum type="arabicPeriod"/>
            </a:pPr>
            <a:r>
              <a:rPr lang="en-SG" dirty="0"/>
              <a:t>Signal to-Distortion ratio evaluation metric</a:t>
            </a:r>
          </a:p>
          <a:p>
            <a:pPr algn="l">
              <a:buFont typeface="+mj-lt"/>
              <a:buAutoNum type="arabicPeriod"/>
            </a:pPr>
            <a:endParaRPr lang="en-US" b="1" i="0" dirty="0">
              <a:solidFill>
                <a:srgbClr val="242424"/>
              </a:solidFill>
              <a:effectLst/>
              <a:latin typeface="source-serif-pro"/>
            </a:endParaRPr>
          </a:p>
          <a:p>
            <a:endParaRPr lang="en-US" altLang="zh-CN" dirty="0"/>
          </a:p>
        </p:txBody>
      </p:sp>
      <p:sp>
        <p:nvSpPr>
          <p:cNvPr id="4" name="投影片編號版面配置區 3">
            <a:extLst>
              <a:ext uri="{FF2B5EF4-FFF2-40B4-BE49-F238E27FC236}">
                <a16:creationId xmlns:a16="http://schemas.microsoft.com/office/drawing/2014/main" id="{3C4F112A-4027-496E-BD16-86719313D49E}"/>
              </a:ext>
            </a:extLst>
          </p:cNvPr>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t>-</a:t>
            </a:r>
            <a:fld id="{EC51AD69-F1CD-4E49-A9DA-60B3669FE957}" type="slidenum">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pPr marL="0" marR="0" lvl="0" indent="0" algn="ctr" defTabSz="914400" rtl="0" eaLnBrk="1" fontAlgn="base" latinLnBrk="0" hangingPunct="1">
                <a:lnSpc>
                  <a:spcPct val="100000"/>
                </a:lnSpc>
                <a:spcBef>
                  <a:spcPct val="0"/>
                </a:spcBef>
                <a:spcAft>
                  <a:spcPct val="0"/>
                </a:spcAft>
                <a:buClrTx/>
                <a:buSzTx/>
                <a:buFontTx/>
                <a:buNone/>
                <a:tabLst/>
                <a:defRPr/>
              </a:pPr>
              <a:t>7</a:t>
            </a:fld>
            <a:r>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t>-</a:t>
            </a:r>
          </a:p>
        </p:txBody>
      </p:sp>
      <p:sp>
        <p:nvSpPr>
          <p:cNvPr id="5" name="日期版面配置區 4">
            <a:extLst>
              <a:ext uri="{FF2B5EF4-FFF2-40B4-BE49-F238E27FC236}">
                <a16:creationId xmlns:a16="http://schemas.microsoft.com/office/drawing/2014/main" id="{061FD436-349B-4520-BC1C-4CF03BB9E0DF}"/>
              </a:ext>
            </a:extLst>
          </p:cNvPr>
          <p:cNvSpPr>
            <a:spLocks noGrp="1"/>
          </p:cNvSpPr>
          <p:nvPr>
            <p:ph type="dt"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Copyright © 20</a:t>
            </a:r>
            <a:r>
              <a:rPr kumimoji="0" lang="en-US" altLang="zh-TW"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10</a:t>
            </a:r>
            <a:r>
              <a:rPr kumimoji="0" lang="en-US" altLang="en-US"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 Realtek Semiconductor Corp.</a:t>
            </a:r>
            <a:endParaRPr kumimoji="0" lang="en-US" altLang="zh-TW"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endParaRPr>
          </a:p>
        </p:txBody>
      </p:sp>
      <p:sp>
        <p:nvSpPr>
          <p:cNvPr id="6" name="頁尾版面配置區 5">
            <a:extLst>
              <a:ext uri="{FF2B5EF4-FFF2-40B4-BE49-F238E27FC236}">
                <a16:creationId xmlns:a16="http://schemas.microsoft.com/office/drawing/2014/main" id="{85D551C1-032D-41F4-B32F-1DCE2C6DF5FC}"/>
              </a:ext>
            </a:extLst>
          </p:cNvPr>
          <p:cNvSpPr>
            <a:spLocks noGrp="1"/>
          </p:cNvSpPr>
          <p:nvPr>
            <p:ph type="ft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000" b="0" i="0" u="none" strike="noStrike" kern="1200" cap="none" spc="0" normalizeH="0" baseline="0" noProof="0">
                <a:ln>
                  <a:noFill/>
                </a:ln>
                <a:solidFill>
                  <a:prstClr val="white"/>
                </a:solidFill>
                <a:effectLst/>
                <a:uLnTx/>
                <a:uFillTx/>
                <a:latin typeface="Calibri"/>
                <a:ea typeface="新細明體" pitchFamily="18" charset="-120"/>
                <a:cs typeface="+mn-cs"/>
              </a:rPr>
              <a:t>www.realtek.com</a:t>
            </a:r>
          </a:p>
        </p:txBody>
      </p:sp>
    </p:spTree>
    <p:extLst>
      <p:ext uri="{BB962C8B-B14F-4D97-AF65-F5344CB8AC3E}">
        <p14:creationId xmlns:p14="http://schemas.microsoft.com/office/powerpoint/2010/main" val="2359708679"/>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1EA4-E3AE-C59B-710C-F8E74B6703DF}"/>
              </a:ext>
            </a:extLst>
          </p:cNvPr>
          <p:cNvSpPr>
            <a:spLocks noGrp="1"/>
          </p:cNvSpPr>
          <p:nvPr>
            <p:ph type="title"/>
          </p:nvPr>
        </p:nvSpPr>
        <p:spPr/>
        <p:txBody>
          <a:bodyPr/>
          <a:lstStyle/>
          <a:p>
            <a:r>
              <a:rPr lang="en-US" dirty="0"/>
              <a:t>Dataset study</a:t>
            </a:r>
            <a:endParaRPr lang="en-SG" dirty="0"/>
          </a:p>
        </p:txBody>
      </p:sp>
      <p:sp>
        <p:nvSpPr>
          <p:cNvPr id="3" name="Content Placeholder 2">
            <a:extLst>
              <a:ext uri="{FF2B5EF4-FFF2-40B4-BE49-F238E27FC236}">
                <a16:creationId xmlns:a16="http://schemas.microsoft.com/office/drawing/2014/main" id="{5AF39DFE-0F07-BC07-D1CE-18077397F59D}"/>
              </a:ext>
            </a:extLst>
          </p:cNvPr>
          <p:cNvSpPr>
            <a:spLocks noGrp="1"/>
          </p:cNvSpPr>
          <p:nvPr>
            <p:ph idx="1"/>
          </p:nvPr>
        </p:nvSpPr>
        <p:spPr/>
        <p:txBody>
          <a:bodyPr/>
          <a:lstStyle/>
          <a:p>
            <a:endParaRPr lang="en-SG"/>
          </a:p>
        </p:txBody>
      </p:sp>
      <p:sp>
        <p:nvSpPr>
          <p:cNvPr id="4" name="Slide Number Placeholder 3">
            <a:extLst>
              <a:ext uri="{FF2B5EF4-FFF2-40B4-BE49-F238E27FC236}">
                <a16:creationId xmlns:a16="http://schemas.microsoft.com/office/drawing/2014/main" id="{E48BEEB5-28DB-DC93-4AC3-C0463E14D3D7}"/>
              </a:ext>
            </a:extLst>
          </p:cNvPr>
          <p:cNvSpPr>
            <a:spLocks noGrp="1"/>
          </p:cNvSpPr>
          <p:nvPr>
            <p:ph type="sldNum" sz="quarter" idx="10"/>
          </p:nvPr>
        </p:nvSpPr>
        <p:spPr/>
        <p:txBody>
          <a:bodyPr/>
          <a:lstStyle/>
          <a:p>
            <a:r>
              <a:rPr lang="en-US" altLang="zh-TW"/>
              <a:t>-</a:t>
            </a:r>
            <a:fld id="{ECFB7001-9A78-4FB8-9A00-3360C88503C8}" type="slidenum">
              <a:rPr lang="en-US" altLang="zh-TW" smtClean="0"/>
              <a:pPr/>
              <a:t>8</a:t>
            </a:fld>
            <a:r>
              <a:rPr lang="en-US" altLang="zh-TW"/>
              <a:t>-</a:t>
            </a:r>
          </a:p>
        </p:txBody>
      </p:sp>
      <p:sp>
        <p:nvSpPr>
          <p:cNvPr id="5" name="Date Placeholder 4">
            <a:extLst>
              <a:ext uri="{FF2B5EF4-FFF2-40B4-BE49-F238E27FC236}">
                <a16:creationId xmlns:a16="http://schemas.microsoft.com/office/drawing/2014/main" id="{A475DA3F-8D63-C6AC-8E23-C21BB6D00BAF}"/>
              </a:ext>
            </a:extLst>
          </p:cNvPr>
          <p:cNvSpPr>
            <a:spLocks noGrp="1"/>
          </p:cNvSpPr>
          <p:nvPr>
            <p:ph type="dt" sz="half" idx="11"/>
          </p:nvPr>
        </p:nvSpPr>
        <p:spPr/>
        <p:txBody>
          <a:bodyPr/>
          <a:lstStyle/>
          <a:p>
            <a:pPr>
              <a:defRPr/>
            </a:pPr>
            <a:r>
              <a:rPr lang="en-US" altLang="en-US"/>
              <a:t>Copyright © 20</a:t>
            </a:r>
            <a:r>
              <a:rPr lang="en-US" altLang="zh-TW"/>
              <a:t>10</a:t>
            </a:r>
            <a:r>
              <a:rPr lang="en-US" altLang="en-US"/>
              <a:t> Realtek Semiconductor Corp.</a:t>
            </a:r>
            <a:endParaRPr lang="en-US" altLang="zh-TW"/>
          </a:p>
        </p:txBody>
      </p:sp>
      <p:sp>
        <p:nvSpPr>
          <p:cNvPr id="6" name="Footer Placeholder 5">
            <a:extLst>
              <a:ext uri="{FF2B5EF4-FFF2-40B4-BE49-F238E27FC236}">
                <a16:creationId xmlns:a16="http://schemas.microsoft.com/office/drawing/2014/main" id="{A74179C1-0DD6-E098-25F6-52212F4972DB}"/>
              </a:ext>
            </a:extLst>
          </p:cNvPr>
          <p:cNvSpPr>
            <a:spLocks noGrp="1"/>
          </p:cNvSpPr>
          <p:nvPr>
            <p:ph type="ftr" sz="quarter" idx="12"/>
          </p:nvPr>
        </p:nvSpPr>
        <p:spPr/>
        <p:txBody>
          <a:bodyPr/>
          <a:lstStyle/>
          <a:p>
            <a:pPr>
              <a:defRPr/>
            </a:pPr>
            <a:r>
              <a:rPr lang="en-US" altLang="zh-TW"/>
              <a:t>www.realtek.com</a:t>
            </a:r>
          </a:p>
        </p:txBody>
      </p:sp>
    </p:spTree>
    <p:extLst>
      <p:ext uri="{BB962C8B-B14F-4D97-AF65-F5344CB8AC3E}">
        <p14:creationId xmlns:p14="http://schemas.microsoft.com/office/powerpoint/2010/main" val="1541360057"/>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a:extLst>
              <a:ext uri="{FF2B5EF4-FFF2-40B4-BE49-F238E27FC236}">
                <a16:creationId xmlns:a16="http://schemas.microsoft.com/office/drawing/2014/main" id="{AAD2938D-88F8-4E7D-B0A1-FEF6EEB49701}"/>
              </a:ext>
            </a:extLst>
          </p:cNvPr>
          <p:cNvSpPr>
            <a:spLocks noGrp="1"/>
          </p:cNvSpPr>
          <p:nvPr>
            <p:ph type="title"/>
          </p:nvPr>
        </p:nvSpPr>
        <p:spPr/>
        <p:txBody>
          <a:bodyPr/>
          <a:lstStyle/>
          <a:p>
            <a:r>
              <a:rPr lang="en-US" altLang="zh-TW" dirty="0"/>
              <a:t>Evaluation</a:t>
            </a:r>
            <a:endParaRPr lang="zh-TW" altLang="en-US" dirty="0"/>
          </a:p>
        </p:txBody>
      </p:sp>
      <p:sp>
        <p:nvSpPr>
          <p:cNvPr id="3075" name="內容版面配置區 2">
            <a:extLst>
              <a:ext uri="{FF2B5EF4-FFF2-40B4-BE49-F238E27FC236}">
                <a16:creationId xmlns:a16="http://schemas.microsoft.com/office/drawing/2014/main" id="{E8B391E9-BE6C-4E56-8099-C04811DC1D8A}"/>
              </a:ext>
            </a:extLst>
          </p:cNvPr>
          <p:cNvSpPr>
            <a:spLocks noGrp="1"/>
          </p:cNvSpPr>
          <p:nvPr>
            <p:ph idx="1"/>
          </p:nvPr>
        </p:nvSpPr>
        <p:spPr>
          <a:xfrm>
            <a:off x="1295402" y="981078"/>
            <a:ext cx="10562167" cy="5160960"/>
          </a:xfrm>
        </p:spPr>
        <p:txBody>
          <a:bodyPr>
            <a:normAutofit/>
          </a:bodyPr>
          <a:lstStyle/>
          <a:p>
            <a:endParaRPr lang="en-US" altLang="zh-CN" dirty="0"/>
          </a:p>
        </p:txBody>
      </p:sp>
      <p:sp>
        <p:nvSpPr>
          <p:cNvPr id="4" name="投影片編號版面配置區 3">
            <a:extLst>
              <a:ext uri="{FF2B5EF4-FFF2-40B4-BE49-F238E27FC236}">
                <a16:creationId xmlns:a16="http://schemas.microsoft.com/office/drawing/2014/main" id="{3C4F112A-4027-496E-BD16-86719313D49E}"/>
              </a:ext>
            </a:extLst>
          </p:cNvPr>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t>-</a:t>
            </a:r>
            <a:fld id="{EC51AD69-F1CD-4E49-A9DA-60B3669FE957}" type="slidenum">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pPr marL="0" marR="0" lvl="0" indent="0" algn="ctr" defTabSz="914400" rtl="0" eaLnBrk="1" fontAlgn="base" latinLnBrk="0" hangingPunct="1">
                <a:lnSpc>
                  <a:spcPct val="100000"/>
                </a:lnSpc>
                <a:spcBef>
                  <a:spcPct val="0"/>
                </a:spcBef>
                <a:spcAft>
                  <a:spcPct val="0"/>
                </a:spcAft>
                <a:buClrTx/>
                <a:buSzTx/>
                <a:buFontTx/>
                <a:buNone/>
                <a:tabLst/>
                <a:defRPr/>
              </a:pPr>
              <a:t>9</a:t>
            </a:fld>
            <a:r>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t>-</a:t>
            </a:r>
          </a:p>
        </p:txBody>
      </p:sp>
      <p:sp>
        <p:nvSpPr>
          <p:cNvPr id="5" name="日期版面配置區 4">
            <a:extLst>
              <a:ext uri="{FF2B5EF4-FFF2-40B4-BE49-F238E27FC236}">
                <a16:creationId xmlns:a16="http://schemas.microsoft.com/office/drawing/2014/main" id="{061FD436-349B-4520-BC1C-4CF03BB9E0DF}"/>
              </a:ext>
            </a:extLst>
          </p:cNvPr>
          <p:cNvSpPr>
            <a:spLocks noGrp="1"/>
          </p:cNvSpPr>
          <p:nvPr>
            <p:ph type="dt"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Copyright © 20</a:t>
            </a:r>
            <a:r>
              <a:rPr kumimoji="0" lang="en-US" altLang="zh-TW"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10</a:t>
            </a:r>
            <a:r>
              <a:rPr kumimoji="0" lang="en-US" altLang="en-US"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 Realtek Semiconductor Corp.</a:t>
            </a:r>
            <a:endParaRPr kumimoji="0" lang="en-US" altLang="zh-TW"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endParaRPr>
          </a:p>
        </p:txBody>
      </p:sp>
      <p:sp>
        <p:nvSpPr>
          <p:cNvPr id="6" name="頁尾版面配置區 5">
            <a:extLst>
              <a:ext uri="{FF2B5EF4-FFF2-40B4-BE49-F238E27FC236}">
                <a16:creationId xmlns:a16="http://schemas.microsoft.com/office/drawing/2014/main" id="{85D551C1-032D-41F4-B32F-1DCE2C6DF5FC}"/>
              </a:ext>
            </a:extLst>
          </p:cNvPr>
          <p:cNvSpPr>
            <a:spLocks noGrp="1"/>
          </p:cNvSpPr>
          <p:nvPr>
            <p:ph type="ft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000" b="0" i="0" u="none" strike="noStrike" kern="1200" cap="none" spc="0" normalizeH="0" baseline="0" noProof="0">
                <a:ln>
                  <a:noFill/>
                </a:ln>
                <a:solidFill>
                  <a:prstClr val="white"/>
                </a:solidFill>
                <a:effectLst/>
                <a:uLnTx/>
                <a:uFillTx/>
                <a:latin typeface="Calibri"/>
                <a:ea typeface="新細明體" pitchFamily="18" charset="-120"/>
                <a:cs typeface="+mn-cs"/>
              </a:rPr>
              <a:t>www.realtek.com</a:t>
            </a:r>
          </a:p>
        </p:txBody>
      </p:sp>
    </p:spTree>
    <p:extLst>
      <p:ext uri="{BB962C8B-B14F-4D97-AF65-F5344CB8AC3E}">
        <p14:creationId xmlns:p14="http://schemas.microsoft.com/office/powerpoint/2010/main" val="1170782327"/>
      </p:ext>
    </p:extLst>
  </p:cSld>
  <p:clrMapOvr>
    <a:masterClrMapping/>
  </p:clrMapOvr>
  <p:transition>
    <p:zoom/>
  </p:transition>
</p:sld>
</file>

<file path=ppt/theme/theme1.xml><?xml version="1.0" encoding="utf-8"?>
<a:theme xmlns:a="http://schemas.openxmlformats.org/drawingml/2006/main" name="預設簡報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Calibri"/>
        <a:ea typeface="新細明體"/>
        <a:cs typeface=""/>
      </a:majorFont>
      <a:minorFont>
        <a:latin typeface="Calibri"/>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83000"/>
          </a:schemeClr>
        </a:solidFill>
        <a:ln w="9525" cap="flat" cmpd="sng" algn="ctr">
          <a:noFill/>
          <a:prstDash val="solid"/>
          <a:round/>
          <a:headEnd type="none" w="med" len="med"/>
          <a:tailEnd type="none" w="med" len="med"/>
        </a:ln>
        <a:effectLst/>
        <a:scene3d>
          <a:camera prst="legacyObliqueTopRight"/>
          <a:lightRig rig="legacyFlat3" dir="b"/>
        </a:scene3d>
        <a:sp3d extrusionH="2778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TW" altLang="en-US" sz="1000" b="0" i="0" u="none" strike="noStrike" cap="none" normalizeH="0" baseline="0" smtClean="0">
            <a:ln>
              <a:noFill/>
            </a:ln>
            <a:solidFill>
              <a:schemeClr val="tx1"/>
            </a:solidFill>
            <a:effectLst/>
            <a:latin typeface="Trebuchet MS" pitchFamily="34" charset="0"/>
            <a:ea typeface="新細明體" pitchFamily="18" charset="-120"/>
          </a:defRPr>
        </a:defPPr>
      </a:lstStyle>
    </a:spDef>
    <a:lnDef>
      <a:spPr bwMode="auto">
        <a:xfrm>
          <a:off x="0" y="0"/>
          <a:ext cx="1" cy="1"/>
        </a:xfrm>
        <a:custGeom>
          <a:avLst/>
          <a:gdLst/>
          <a:ahLst/>
          <a:cxnLst/>
          <a:rect l="0" t="0" r="0" b="0"/>
          <a:pathLst/>
        </a:custGeom>
        <a:solidFill>
          <a:schemeClr val="accent1">
            <a:alpha val="83000"/>
          </a:schemeClr>
        </a:solidFill>
        <a:ln w="9525" cap="flat" cmpd="sng" algn="ctr">
          <a:noFill/>
          <a:prstDash val="solid"/>
          <a:round/>
          <a:headEnd type="none" w="med" len="med"/>
          <a:tailEnd type="none" w="med" len="med"/>
        </a:ln>
        <a:effectLst/>
        <a:scene3d>
          <a:camera prst="legacyObliqueTopRight"/>
          <a:lightRig rig="legacyFlat3" dir="b"/>
        </a:scene3d>
        <a:sp3d extrusionH="2778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TW" altLang="en-US" sz="1000" b="0" i="0" u="none" strike="noStrike" cap="none" normalizeH="0" baseline="0" smtClean="0">
            <a:ln>
              <a:noFill/>
            </a:ln>
            <a:solidFill>
              <a:schemeClr val="tx1"/>
            </a:solidFill>
            <a:effectLst/>
            <a:latin typeface="Trebuchet MS" pitchFamily="34"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7339</TotalTime>
  <Words>797</Words>
  <Application>Microsoft Office PowerPoint</Application>
  <PresentationFormat>Widescreen</PresentationFormat>
  <Paragraphs>111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Calibri</vt:lpstr>
      <vt:lpstr>Osaka</vt:lpstr>
      <vt:lpstr>source-serif-pro</vt:lpstr>
      <vt:lpstr>預設簡報設計</vt:lpstr>
      <vt:lpstr>Audio Denoising with UNET</vt:lpstr>
      <vt:lpstr>Workflow</vt:lpstr>
      <vt:lpstr>Kinds of noise &amp; Datasets</vt:lpstr>
      <vt:lpstr>Audio processing</vt:lpstr>
      <vt:lpstr>STFT snd MFCC</vt:lpstr>
      <vt:lpstr>UNET Architecture</vt:lpstr>
      <vt:lpstr>Information loss checks</vt:lpstr>
      <vt:lpstr>Dataset study</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Retinaface_2cls</dc:title>
  <dc:creator>Ruchi Mangesh Dhamnaskar</dc:creator>
  <cp:lastModifiedBy>Ruchi Mangesh Dhamnaskar</cp:lastModifiedBy>
  <cp:revision>8</cp:revision>
  <dcterms:created xsi:type="dcterms:W3CDTF">2024-03-19T03:25:58Z</dcterms:created>
  <dcterms:modified xsi:type="dcterms:W3CDTF">2024-03-25T03:12:19Z</dcterms:modified>
</cp:coreProperties>
</file>