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embeddedFontLs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gqJqSPYkZmhUXikBoIIAK6of3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6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74fa1927f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3474fa1927f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81fcb20f4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81fcb20f4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c81fcb20f4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74fa1927f_0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74fa1927f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474fa1927f_0_2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74fa1927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74fa1927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474fa1927f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81fcb20f4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81fcb20f4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c81fcb20f4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c81fcb20f4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c81fcb20f4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c81fcb20f4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ce01a8fcf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26ce01a8fcf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c7e46875c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c7e46875c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74fa1927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74fa1927f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6ce01a8fcf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26ce01a8fcf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7e46875cf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7e46875cf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c7e46875cf_0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6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6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74fa1927f_0_224"/>
          <p:cNvSpPr txBox="1"/>
          <p:nvPr>
            <p:ph type="title"/>
          </p:nvPr>
        </p:nvSpPr>
        <p:spPr>
          <a:xfrm>
            <a:off x="1895475" y="3585279"/>
            <a:ext cx="109728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g3474fa1927f_0_224"/>
          <p:cNvSpPr txBox="1"/>
          <p:nvPr>
            <p:ph idx="1" type="body"/>
          </p:nvPr>
        </p:nvSpPr>
        <p:spPr>
          <a:xfrm>
            <a:off x="1895475" y="3182315"/>
            <a:ext cx="10296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g3474fa1927f_0_224"/>
          <p:cNvSpPr txBox="1"/>
          <p:nvPr>
            <p:ph idx="2" type="body"/>
          </p:nvPr>
        </p:nvSpPr>
        <p:spPr>
          <a:xfrm>
            <a:off x="1908348" y="4778609"/>
            <a:ext cx="102837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3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3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6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6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www.cs.uni.edu/~fienup/cs041s08/lectures/lec13_reg_file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s://en.wikipedia.org/wiki/Register_alloca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s://llvm.org/pubs/2008-06-PLDI-PuzzleSolving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hyperlink" Target="https://www.intel.com/content/www/us/en/developer/articles/technical/intel-sdm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forms.gle/Y5EggA67Reh7hfSR9" TargetMode="External"/><Relationship Id="rId4" Type="http://schemas.openxmlformats.org/officeDocument/2006/relationships/hyperlink" Target="mailto:me@gooddoog.ru" TargetMode="External"/><Relationship Id="rId5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forms.gle/LZZZYDejbnUV19zY7" TargetMode="External"/><Relationship Id="rId4" Type="http://schemas.openxmlformats.org/officeDocument/2006/relationships/hyperlink" Target="mailto:me@gooddoog.ru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youtube.com/watch?v=Zh4R40ZyJ2k" TargetMode="External"/><Relationship Id="rId4" Type="http://schemas.openxmlformats.org/officeDocument/2006/relationships/hyperlink" Target="https://jonathan2251.github.io/lbd/" TargetMode="External"/><Relationship Id="rId5" Type="http://schemas.openxmlformats.org/officeDocument/2006/relationships/hyperlink" Target="https://llvm.org/devmtg/2014-04/PDFs/Talks/Building%20an%20LLVM%20backend.pdf" TargetMode="External"/><Relationship Id="rId6" Type="http://schemas.openxmlformats.org/officeDocument/2006/relationships/hyperlink" Target="https://llvm.org/docs/WritingAnLLVMBackend.html" TargetMode="External"/><Relationship Id="rId7" Type="http://schemas.openxmlformats.org/officeDocument/2006/relationships/hyperlink" Target="https://llvm.org/devmtg/2017-10/slides/Braun-Welcome%20to%20the%20Back%20End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wr.informatik.uni-hamburg.de/_media/teaching/wintersemester_2020_2021/ep-2021_hosseini_llvm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getting-started-with-llvm-core-libraries-zh-cn.readthedocs.io/zh-cn/latest/ch06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hyperlink" Target="https://llvm.org/docs/GlobalISel/Pipelin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godbolt.org/z/d33c1P99M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hyperlink" Target="https://www.geeksforgeeks.org/memory-hierarchy-design-and-its-characteristi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74fa1927f_0_24"/>
          <p:cNvSpPr txBox="1"/>
          <p:nvPr>
            <p:ph type="title"/>
          </p:nvPr>
        </p:nvSpPr>
        <p:spPr>
          <a:xfrm>
            <a:off x="1895475" y="3585275"/>
            <a:ext cx="61923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</a:pPr>
            <a:r>
              <a:rPr lang="en-US"/>
              <a:t>Compilers 101</a:t>
            </a:r>
            <a:endParaRPr/>
          </a:p>
        </p:txBody>
      </p:sp>
      <p:sp>
        <p:nvSpPr>
          <p:cNvPr id="100" name="Google Shape;100;g3474fa1927f_0_24"/>
          <p:cNvSpPr txBox="1"/>
          <p:nvPr>
            <p:ph idx="2" type="body"/>
          </p:nvPr>
        </p:nvSpPr>
        <p:spPr>
          <a:xfrm>
            <a:off x="1908350" y="4778600"/>
            <a:ext cx="8226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Backends - Part 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Registers</a:t>
            </a:r>
            <a:endParaRPr/>
          </a:p>
        </p:txBody>
      </p:sp>
      <p:pic>
        <p:nvPicPr>
          <p:cNvPr descr="Изображение выглядит как стол&#10;&#10;Автоматически созданное описание" id="184" name="Google Shape;18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8050" y="2125662"/>
            <a:ext cx="7797900" cy="36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 txBox="1"/>
          <p:nvPr/>
        </p:nvSpPr>
        <p:spPr>
          <a:xfrm>
            <a:off x="2679714" y="5795962"/>
            <a:ext cx="679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https://www.cs.uni.edu/~fienup/cs041s08/lectures/lec13_reg_file.pdf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446314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25252"/>
                </a:solidFill>
              </a:rPr>
              <a:t>Registers in modern CPUs</a:t>
            </a:r>
            <a:endParaRPr sz="4000">
              <a:solidFill>
                <a:srgbClr val="525252"/>
              </a:solidFill>
            </a:endParaRPr>
          </a:p>
        </p:txBody>
      </p:sp>
      <p:pic>
        <p:nvPicPr>
          <p:cNvPr descr="Изображение выглядит как стол&#10;&#10;Автоматически созданное описание"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6950" y="1298575"/>
            <a:ext cx="5118100" cy="51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3639110" y="6308209"/>
            <a:ext cx="4913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https://en.wikipedia.org/wiki/Register_allocation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SSA recap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Registers are only assigned once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Infinite amount of registers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486508" y="3952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25252"/>
                </a:solidFill>
              </a:rPr>
              <a:t>Challenges</a:t>
            </a:r>
            <a:endParaRPr sz="4000">
              <a:solidFill>
                <a:srgbClr val="525252"/>
              </a:solidFill>
            </a:endParaRPr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614845" y="1854534"/>
            <a:ext cx="9371366" cy="344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Registers are scarce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most of the cases, we deal with dozens of registers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Registers are complicated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Registers can be made of smaller registers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registers may be reserved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instructions must store results to certain registers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registers are part of ABI</a:t>
            </a:r>
            <a:endParaRPr/>
          </a:p>
        </p:txBody>
      </p:sp>
      <p:sp>
        <p:nvSpPr>
          <p:cNvPr id="206" name="Google Shape;20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486508" y="3952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25252"/>
                </a:solidFill>
              </a:rPr>
              <a:t>Challenges</a:t>
            </a:r>
            <a:endParaRPr sz="4000">
              <a:solidFill>
                <a:srgbClr val="525252"/>
              </a:solidFill>
            </a:endParaRPr>
          </a:p>
        </p:txBody>
      </p:sp>
      <p:sp>
        <p:nvSpPr>
          <p:cNvPr id="212" name="Google Shape;21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873" y="1342323"/>
            <a:ext cx="6618200" cy="452863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3241424" y="5987050"/>
            <a:ext cx="52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https://llvm.org/pubs/2008-06-PLDI-PuzzleSolving.pdf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Graph theory to the rescue!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register is a node in a graph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Edges are interfering ranges (i.e., registers that live together)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Graph coloring</a:t>
            </a:r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571370" y="1673454"/>
            <a:ext cx="5681512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 vertices in the given order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Assign colors to each vertex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smallest color number that is not already in 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7" name="Google Shape;2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9288" y="1523999"/>
            <a:ext cx="3641342" cy="321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81fcb20f4_2_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allocation mechanism</a:t>
            </a:r>
            <a:endParaRPr/>
          </a:p>
        </p:txBody>
      </p:sp>
      <p:pic>
        <p:nvPicPr>
          <p:cNvPr id="234" name="Google Shape;234;g2c81fcb20f4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2234"/>
            <a:ext cx="12192002" cy="267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74fa1927f_0_244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Register allocation mechanism s</a:t>
            </a:r>
            <a:r>
              <a:rPr lang="en-US"/>
              <a:t>tages</a:t>
            </a:r>
            <a:endParaRPr/>
          </a:p>
        </p:txBody>
      </p:sp>
      <p:sp>
        <p:nvSpPr>
          <p:cNvPr id="241" name="Google Shape;241;g3474fa1927f_0_244"/>
          <p:cNvSpPr txBox="1"/>
          <p:nvPr>
            <p:ph idx="1" type="body"/>
          </p:nvPr>
        </p:nvSpPr>
        <p:spPr>
          <a:xfrm>
            <a:off x="571375" y="1336475"/>
            <a:ext cx="11010900" cy="542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Renumber</a:t>
            </a:r>
            <a:endParaRPr sz="2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100"/>
              <a:t>assign/verify unique virtual register IDs</a:t>
            </a:r>
            <a:endParaRPr sz="2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Build</a:t>
            </a:r>
            <a:endParaRPr sz="2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100"/>
              <a:t>build a graph: liveness analysis</a:t>
            </a:r>
            <a:endParaRPr sz="2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Coalesce</a:t>
            </a:r>
            <a:endParaRPr sz="2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100"/>
              <a:t>merge nodes that represent copy-related variables (reduce need of COPY)</a:t>
            </a:r>
            <a:endParaRPr sz="2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Spill Cost</a:t>
            </a:r>
            <a:endParaRPr sz="2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100"/>
              <a:t>calculate a spill cost for each variable</a:t>
            </a:r>
            <a:endParaRPr sz="2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Simplify</a:t>
            </a:r>
            <a:endParaRPr sz="2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100"/>
              <a:t>simplify a graph (e.g., drop low-degree nodes and push them to the stack)</a:t>
            </a:r>
            <a:endParaRPr sz="2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Select</a:t>
            </a:r>
            <a:endParaRPr sz="2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100"/>
              <a:t>compiler pops nodes from the stack and tries to assign them to registers (color them)</a:t>
            </a:r>
            <a:endParaRPr sz="21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100"/>
              <a:t>if a node cannot be assigned a register (e.g., it conflicts with all available registers), the compiler designates it as “spilled”</a:t>
            </a:r>
            <a:endParaRPr sz="2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500"/>
              <a:t>Insert spill code</a:t>
            </a:r>
            <a:endParaRPr sz="2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100"/>
              <a:t>compiler inserts extra load/store instructions (the spill code) to move that variable between memory and registers (if needed)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title"/>
          </p:nvPr>
        </p:nvSpPr>
        <p:spPr>
          <a:xfrm>
            <a:off x="546798" y="3550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25252"/>
                </a:solidFill>
              </a:rPr>
              <a:t>Pros and cons</a:t>
            </a:r>
            <a:endParaRPr sz="4000">
              <a:solidFill>
                <a:srgbClr val="525252"/>
              </a:solidFill>
            </a:endParaRPr>
          </a:p>
        </p:txBody>
      </p:sp>
      <p:sp>
        <p:nvSpPr>
          <p:cNvPr id="247" name="Google Shape;247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Good known algorithm</a:t>
            </a:r>
            <a:endParaRPr/>
          </a:p>
        </p:txBody>
      </p:sp>
      <p:sp>
        <p:nvSpPr>
          <p:cNvPr id="248" name="Google Shape;248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NP-hard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Evicted variables are spilled everywhere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Variable, that is not spilled, is kept in the register throughout its whole lifetime</a:t>
            </a:r>
            <a:endParaRPr/>
          </a:p>
        </p:txBody>
      </p:sp>
      <p:sp>
        <p:nvSpPr>
          <p:cNvPr id="249" name="Google Shape;2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6478475" y="4241871"/>
            <a:ext cx="2286900" cy="594900"/>
          </a:xfrm>
          <a:prstGeom prst="rect">
            <a:avLst/>
          </a:prstGeom>
          <a:solidFill>
            <a:srgbClr val="8F5DA2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>
            <p:ph type="title"/>
          </p:nvPr>
        </p:nvSpPr>
        <p:spPr>
          <a:xfrm>
            <a:off x="506604" y="3751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25252"/>
                </a:solidFill>
              </a:rPr>
              <a:t>Linear scan to the rescue!</a:t>
            </a:r>
            <a:endParaRPr sz="4000">
              <a:solidFill>
                <a:srgbClr val="525252"/>
              </a:solidFill>
            </a:endParaRPr>
          </a:p>
        </p:txBody>
      </p:sp>
      <p:sp>
        <p:nvSpPr>
          <p:cNvPr id="255" name="Google Shape;25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Instead of building a graph, all the variables are linearly scanned to determine their live range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ranges are sorted and traversed chronologically.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Registers are allocated in a greedy way</a:t>
            </a:r>
            <a:endParaRPr/>
          </a:p>
        </p:txBody>
      </p:sp>
      <p:sp>
        <p:nvSpPr>
          <p:cNvPr id="256" name="Google Shape;25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46641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25252"/>
                </a:solidFill>
              </a:rPr>
              <a:t>Pros and cons</a:t>
            </a:r>
            <a:endParaRPr sz="4000">
              <a:solidFill>
                <a:srgbClr val="525252"/>
              </a:solidFill>
            </a:endParaRPr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Fast algorithm</a:t>
            </a:r>
            <a:endParaRPr/>
          </a:p>
        </p:txBody>
      </p:sp>
      <p:sp>
        <p:nvSpPr>
          <p:cNvPr id="263" name="Google Shape;263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Lifetime holes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Spilled variable will stay spilled for its entire lifetime</a:t>
            </a:r>
            <a:endParaRPr/>
          </a:p>
        </p:txBody>
      </p:sp>
      <p:sp>
        <p:nvSpPr>
          <p:cNvPr id="264" name="Google Shape;2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8"/>
          <p:cNvPicPr preferRelativeResize="0"/>
          <p:nvPr/>
        </p:nvPicPr>
        <p:blipFill rotWithShape="1">
          <a:blip r:embed="rId3">
            <a:alphaModFix/>
          </a:blip>
          <a:srcRect b="0" l="0" r="0" t="36700"/>
          <a:stretch/>
        </p:blipFill>
        <p:spPr>
          <a:xfrm>
            <a:off x="2184872" y="1887522"/>
            <a:ext cx="8082483" cy="349966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8"/>
          <p:cNvSpPr txBox="1"/>
          <p:nvPr/>
        </p:nvSpPr>
        <p:spPr>
          <a:xfrm>
            <a:off x="2870794" y="5429934"/>
            <a:ext cx="7396561" cy="28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https://www.intel.com/content/www/us/en/developer/articles/technical/intel-sdm.html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556846" y="375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CPU scheduler and pipeline</a:t>
            </a:r>
            <a:endParaRPr b="0" i="0" sz="4000" u="none" cap="none" strike="noStrike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Instruction scheduling</a:t>
            </a:r>
            <a:endParaRPr/>
          </a:p>
        </p:txBody>
      </p:sp>
      <p:sp>
        <p:nvSpPr>
          <p:cNvPr id="277" name="Google Shape;277;p19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Instruction scheduling is a compiler optimization used to improve ILP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Avoid pipeline stalls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Avoid illegal or semantically ambiguous operations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Instruction scheduling types</a:t>
            </a:r>
            <a:endParaRPr/>
          </a:p>
        </p:txBody>
      </p:sp>
      <p:sp>
        <p:nvSpPr>
          <p:cNvPr id="283" name="Google Shape;283;p20"/>
          <p:cNvSpPr txBox="1"/>
          <p:nvPr>
            <p:ph idx="1" type="body"/>
          </p:nvPr>
        </p:nvSpPr>
        <p:spPr>
          <a:xfrm>
            <a:off x="571370" y="1673454"/>
            <a:ext cx="4794714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Static instruction scheduling: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during compile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reordering instructions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compiler has less execution context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more time for instruction rearrangement at compile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complicates compiler</a:t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5793075" y="1711553"/>
            <a:ext cx="5147641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instruction scheduling: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execution time on a HW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Selectively issuing instructions to execution units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 (e.g. CPU) has more execution 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time for instruction rearrangement at execution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complicates HW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Pipeline execution</a:t>
            </a:r>
            <a:endParaRPr/>
          </a:p>
        </p:txBody>
      </p:sp>
      <p:pic>
        <p:nvPicPr>
          <p:cNvPr id="290" name="Google Shape;29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736" y="1780674"/>
            <a:ext cx="10204062" cy="422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Data hazards</a:t>
            </a:r>
            <a:endParaRPr/>
          </a:p>
        </p:txBody>
      </p:sp>
      <p:sp>
        <p:nvSpPr>
          <p:cNvPr id="296" name="Google Shape;296;p2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 after Write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Instruction 1 writes a value used later by instruction 2. I1 must come first.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after Read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Instruction 1 reads a location that is later overwritten by Instruction 2. Instruction 1 must come first, or it will read the new value instead of the old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after Write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instructions both write the same location. They must occur in their original order</a:t>
            </a:r>
            <a:br>
              <a:rPr lang="en-US"/>
            </a:b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Scheduling algorithm inputs</a:t>
            </a:r>
            <a:endParaRPr/>
          </a:p>
        </p:txBody>
      </p:sp>
      <p:sp>
        <p:nvSpPr>
          <p:cNvPr id="302" name="Google Shape;302;p2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details like: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Micro-ops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Latencies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Resource cycles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Scheduling algorithm</a:t>
            </a:r>
            <a:endParaRPr/>
          </a:p>
        </p:txBody>
      </p:sp>
      <p:sp>
        <p:nvSpPr>
          <p:cNvPr id="308" name="Google Shape;308;p2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dependency graph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Apply topology sort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target-specific heuristics to schedule instructions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List scheduling algorithm</a:t>
            </a:r>
            <a:endParaRPr/>
          </a:p>
        </p:txBody>
      </p:sp>
      <p:sp>
        <p:nvSpPr>
          <p:cNvPr id="314" name="Google Shape;314;p2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Input: list of jobs that should be executed on a set of m machines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Take first job in the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a machine that is available for executing job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a machine is found, schedule the job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Otherwise, select the next job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74fa1927f_0_18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23" name="Google Shape;123;g3474fa1927f_0_18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Compiler backends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Backend </a:t>
            </a:r>
            <a:r>
              <a:rPr lang="en-US"/>
              <a:t>stages and algorithms behind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81fcb20f4_1_2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emission</a:t>
            </a:r>
            <a:endParaRPr/>
          </a:p>
        </p:txBody>
      </p:sp>
      <p:sp>
        <p:nvSpPr>
          <p:cNvPr id="321" name="Google Shape;321;g2c81fcb20f4_1_2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asm emission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object file generation</a:t>
            </a:r>
            <a:endParaRPr/>
          </a:p>
        </p:txBody>
      </p:sp>
      <p:sp>
        <p:nvSpPr>
          <p:cNvPr id="322" name="Google Shape;322;g2c81fcb20f4_1_2"/>
          <p:cNvSpPr/>
          <p:nvPr/>
        </p:nvSpPr>
        <p:spPr>
          <a:xfrm>
            <a:off x="7265875" y="398175"/>
            <a:ext cx="2461500" cy="85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Calibri"/>
                <a:ea typeface="Calibri"/>
                <a:cs typeface="Calibri"/>
                <a:sym typeface="Calibri"/>
              </a:rPr>
              <a:t>IR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2c81fcb20f4_1_2"/>
          <p:cNvSpPr/>
          <p:nvPr/>
        </p:nvSpPr>
        <p:spPr>
          <a:xfrm>
            <a:off x="5873050" y="2404275"/>
            <a:ext cx="2461500" cy="85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Calibri"/>
                <a:ea typeface="Calibri"/>
                <a:cs typeface="Calibri"/>
                <a:sym typeface="Calibri"/>
              </a:rPr>
              <a:t>obj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2c81fcb20f4_1_2"/>
          <p:cNvSpPr/>
          <p:nvPr/>
        </p:nvSpPr>
        <p:spPr>
          <a:xfrm>
            <a:off x="8695050" y="2404275"/>
            <a:ext cx="2461500" cy="85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Calibri"/>
                <a:ea typeface="Calibri"/>
                <a:cs typeface="Calibri"/>
                <a:sym typeface="Calibri"/>
              </a:rPr>
              <a:t>asm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g2c81fcb20f4_1_2"/>
          <p:cNvCxnSpPr>
            <a:stCxn id="322" idx="2"/>
            <a:endCxn id="323" idx="0"/>
          </p:cNvCxnSpPr>
          <p:nvPr/>
        </p:nvCxnSpPr>
        <p:spPr>
          <a:xfrm flipH="1">
            <a:off x="7103725" y="1248975"/>
            <a:ext cx="1392900" cy="11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g2c81fcb20f4_1_2"/>
          <p:cNvCxnSpPr>
            <a:stCxn id="322" idx="2"/>
            <a:endCxn id="324" idx="0"/>
          </p:cNvCxnSpPr>
          <p:nvPr/>
        </p:nvCxnSpPr>
        <p:spPr>
          <a:xfrm>
            <a:off x="8496625" y="1248975"/>
            <a:ext cx="1429200" cy="11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7" name="Google Shape;327;g2c81fcb20f4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325" y="3466750"/>
            <a:ext cx="5245821" cy="3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81fcb20f4_2_8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 specific passes</a:t>
            </a:r>
            <a:endParaRPr/>
          </a:p>
        </p:txBody>
      </p:sp>
      <p:sp>
        <p:nvSpPr>
          <p:cNvPr id="334" name="Google Shape;334;g2c81fcb20f4_2_8"/>
          <p:cNvSpPr txBox="1"/>
          <p:nvPr>
            <p:ph idx="1" type="body"/>
          </p:nvPr>
        </p:nvSpPr>
        <p:spPr>
          <a:xfrm>
            <a:off x="571375" y="1356175"/>
            <a:ext cx="11010900" cy="55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Instruction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Register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Peephole optimizations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Loop optimizations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Vectorizer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Machine Code optimizations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Fine-tunes machine code, including adjusting alignment, optimizing branch instructions, and applying target-specific tweaks to increase efficiency.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Link-Time optimizations (LTO)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Performs optimizations across multiple compilation units or modules at the link stage, enabling more global optimizations that are not possible when compiling files separately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Profile-Guided Optimization (PGO)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Uses runtime profiling information to guide optimization decisions, such as which branches to prioritize for speed or which loops to optimize for unrolling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ce01a8fcf_1_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Next time…</a:t>
            </a:r>
            <a:endParaRPr/>
          </a:p>
        </p:txBody>
      </p:sp>
      <p:sp>
        <p:nvSpPr>
          <p:cNvPr id="340" name="Google Shape;340;g26ce01a8fcf_1_5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LLVM backend overview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7e46875cf_0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346" name="Google Shape;346;g2c7e46875cf_0_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https://forms.gle/Y5EggA67Reh7hfSR9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Submission time: </a:t>
            </a:r>
            <a:r>
              <a:rPr b="1" lang="en-US"/>
              <a:t>10 minutes</a:t>
            </a:r>
            <a:r>
              <a:rPr lang="en-US"/>
              <a:t> </a:t>
            </a:r>
            <a:endParaRPr/>
          </a:p>
        </p:txBody>
      </p:sp>
      <p:sp>
        <p:nvSpPr>
          <p:cNvPr id="347" name="Google Shape;347;g2c7e46875cf_0_0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348" name="Google Shape;348;g2c7e46875c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0225" y="1284025"/>
            <a:ext cx="30480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74fa1927f_0_6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354" name="Google Shape;354;g3474fa1927f_0_6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https://forms.gle/LZZZYDejbnUV19zY7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Submission time: </a:t>
            </a:r>
            <a:r>
              <a:rPr b="1" lang="en-US"/>
              <a:t>10 minutes</a:t>
            </a:r>
            <a:r>
              <a:rPr lang="en-US"/>
              <a:t> </a:t>
            </a:r>
            <a:endParaRPr/>
          </a:p>
        </p:txBody>
      </p:sp>
      <p:sp>
        <p:nvSpPr>
          <p:cNvPr id="355" name="Google Shape;355;g3474fa1927f_0_6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356" name="Google Shape;356;g3474fa1927f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9525" y="1436650"/>
            <a:ext cx="299085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3474fa1927f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850" y="2643700"/>
            <a:ext cx="7937974" cy="41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ce01a8fcf_1_10"/>
          <p:cNvSpPr txBox="1"/>
          <p:nvPr>
            <p:ph type="title"/>
          </p:nvPr>
        </p:nvSpPr>
        <p:spPr>
          <a:xfrm>
            <a:off x="571500" y="571501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363" name="Google Shape;363;g26ce01a8fcf_1_10"/>
          <p:cNvSpPr txBox="1"/>
          <p:nvPr>
            <p:ph idx="1" type="body"/>
          </p:nvPr>
        </p:nvSpPr>
        <p:spPr>
          <a:xfrm>
            <a:off x="571500" y="1673402"/>
            <a:ext cx="10837800" cy="4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LLVM Developers’ Meeting: J. Bogner &amp; A. Nandakumar &amp; D. Sanders “Tutorial: GlobalISel ” -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https://www.youtube.com/watch?v=Zh4R40ZyJ2k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Tutorial: Creating an LLVM Backend for the Cpu0 Architecture -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https://jonathan2251.github.io/lbd/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https://llvm.org/devmtg/2014-04/PDFs/Talks/Building%20an%20LLVM%20backend.pdf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Writing an LLVM backend: </a:t>
            </a:r>
            <a:r>
              <a:rPr lang="en-US" sz="1600" u="sng">
                <a:solidFill>
                  <a:schemeClr val="hlink"/>
                </a:solidFill>
                <a:hlinkClick r:id="rId6"/>
              </a:rPr>
              <a:t>https://llvm.org/docs/WritingAnLLVMBackend.html</a:t>
            </a:r>
            <a:r>
              <a:rPr lang="en-US" sz="1600"/>
              <a:t> 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Welcome to the Back End: The LLVM Machine Representation: </a:t>
            </a:r>
            <a:r>
              <a:rPr lang="en-US" sz="1600" u="sng">
                <a:solidFill>
                  <a:schemeClr val="hlink"/>
                </a:solidFill>
                <a:hlinkClick r:id="rId7"/>
              </a:rPr>
              <a:t>https://llvm.org/devmtg/2017-10/slides/Braun-Welcome%20to%20the%20Back%20End.pdf</a:t>
            </a:r>
            <a:r>
              <a:rPr lang="en-US" sz="1600"/>
              <a:t> </a:t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Backend in LLVM</a:t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221" y="1947519"/>
            <a:ext cx="10708106" cy="3756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7387389" y="3072062"/>
            <a:ext cx="2590800" cy="123524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1052250" y="5577350"/>
            <a:ext cx="100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https://wr.informatik.uni-hamburg.de/_media/teaching/wintersemester_2020_2021/ep-2021_hosseini_llvm.pdf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LLVM backend pipeline (overview)</a:t>
            </a:r>
            <a:endParaRPr/>
          </a:p>
        </p:txBody>
      </p:sp>
      <p:pic>
        <p:nvPicPr>
          <p:cNvPr descr="Overview | Getting Started with LLVM Core Libraries" id="137" name="Google Shape;13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24" y="1726598"/>
            <a:ext cx="11010900" cy="3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/>
          <p:nvPr/>
        </p:nvSpPr>
        <p:spPr>
          <a:xfrm>
            <a:off x="2425025" y="5357600"/>
            <a:ext cx="73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https://getting-started-with-llvm-core-libraries-zh-cn.readthedocs.io/zh-cn/latest/ch06.html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7e46875cf_0_213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Modern LLVM backend: detailed view</a:t>
            </a:r>
            <a:endParaRPr/>
          </a:p>
        </p:txBody>
      </p:sp>
      <p:pic>
        <p:nvPicPr>
          <p:cNvPr id="145" name="Google Shape;145;g2c7e46875cf_0_213"/>
          <p:cNvPicPr preferRelativeResize="0"/>
          <p:nvPr/>
        </p:nvPicPr>
        <p:blipFill rotWithShape="1">
          <a:blip r:embed="rId3">
            <a:alphaModFix/>
          </a:blip>
          <a:srcRect b="-49290" l="0" r="0" t="49290"/>
          <a:stretch/>
        </p:blipFill>
        <p:spPr>
          <a:xfrm>
            <a:off x="0" y="1632924"/>
            <a:ext cx="12192000" cy="515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c7e46875cf_0_213"/>
          <p:cNvSpPr txBox="1"/>
          <p:nvPr/>
        </p:nvSpPr>
        <p:spPr>
          <a:xfrm>
            <a:off x="0" y="6248450"/>
            <a:ext cx="1018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about LLVM backend are going to be covered next time…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c7e46875cf_0_213"/>
          <p:cNvSpPr txBox="1"/>
          <p:nvPr/>
        </p:nvSpPr>
        <p:spPr>
          <a:xfrm>
            <a:off x="4202275" y="4491575"/>
            <a:ext cx="37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https://llvm.org/docs/GlobalISel/Pipeline.html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Instruction selection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435175" y="1303500"/>
            <a:ext cx="11010900" cy="1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now have an optimized IR code, but it’s not consumable by HW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Instruction selection is a stage of compiler, that transforms IR into low-level 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In case of LLVM compiler: LLVM IR → MIR (Machine IR)</a:t>
            </a:r>
            <a:endParaRPr i="1" sz="2200"/>
          </a:p>
        </p:txBody>
      </p:sp>
      <p:grpSp>
        <p:nvGrpSpPr>
          <p:cNvPr id="154" name="Google Shape;154;p5"/>
          <p:cNvGrpSpPr/>
          <p:nvPr/>
        </p:nvGrpSpPr>
        <p:grpSpPr>
          <a:xfrm>
            <a:off x="77275" y="6358538"/>
            <a:ext cx="5188500" cy="445275"/>
            <a:chOff x="289925" y="5611838"/>
            <a:chExt cx="5188500" cy="445275"/>
          </a:xfrm>
        </p:grpSpPr>
        <p:sp>
          <p:nvSpPr>
            <p:cNvPr id="155" name="Google Shape;155;p5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156" name="Google Shape;15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5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4"/>
                </a:rPr>
                <a:t>https://godbolt.org/z/d33c1P99M</a:t>
              </a:r>
              <a:r>
                <a:rPr lang="en-US" sz="2400"/>
                <a:t> </a:t>
              </a:r>
              <a:endParaRPr sz="2400"/>
            </a:p>
          </p:txBody>
        </p:sp>
      </p:grpSp>
      <p:pic>
        <p:nvPicPr>
          <p:cNvPr id="158" name="Google Shape;15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669" y="3201775"/>
            <a:ext cx="4467649" cy="30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75" y="2286000"/>
            <a:ext cx="5289825" cy="42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5557150" y="4338525"/>
            <a:ext cx="1099200" cy="69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3891125" y="3258750"/>
            <a:ext cx="142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LLVM IR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11352175" y="2380025"/>
            <a:ext cx="7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Instruction selection methods</a:t>
            </a:r>
            <a:endParaRPr/>
          </a:p>
        </p:txBody>
      </p:sp>
      <p:sp>
        <p:nvSpPr>
          <p:cNvPr id="168" name="Google Shape;168;p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Macro expansion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Replace all IR instructions by matching templates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Graph covering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Transform IR into graph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Cover graph with patterns – templates that match a portion of a graph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Lowest common denominator strategy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Attempt to select instructions that would allow execution on the widest range of hardware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317150" y="466925"/>
            <a:ext cx="3161400" cy="31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Abstract/HW agnostic instructions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8317150" y="1070188"/>
            <a:ext cx="3161400" cy="31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HW specific instructions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6"/>
          <p:cNvCxnSpPr>
            <a:stCxn id="169" idx="2"/>
            <a:endCxn id="170" idx="0"/>
          </p:cNvCxnSpPr>
          <p:nvPr/>
        </p:nvCxnSpPr>
        <p:spPr>
          <a:xfrm>
            <a:off x="9897850" y="78552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Memory hierarchy</a:t>
            </a:r>
            <a:endParaRPr/>
          </a:p>
        </p:txBody>
      </p:sp>
      <p:pic>
        <p:nvPicPr>
          <p:cNvPr id="177" name="Google Shape;17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690" y="1523999"/>
            <a:ext cx="7200619" cy="442522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2110191" y="6101834"/>
            <a:ext cx="7933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https://www.geeksforgeeks.org/memory-hierarchy-design-and-its-characteristics/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2022-04-12T07:39:01Z</dcterms:created>
  <dc:creator>Александр Баташев</dc:creator>
</cp:coreProperties>
</file>