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12192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7392">
          <p15:clr>
            <a:srgbClr val="A4A3A4"/>
          </p15:clr>
        </p15:guide>
      </p15:sldGuideLst>
    </p:ext>
    <p:ext uri="GoogleSlidesCustomDataVersion2">
      <go:slidesCustomData xmlns:go="http://customooxmlschemas.google.com/" r:id="rId45" roundtripDataSignature="AMtx7miBi4N9wp2ll9zU8tzObioexqOS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73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7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6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RU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" name="Google Shape;19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b3f83c6a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b3f83c6a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b3f83c6aa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b3f83c6aa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bb3f83c6aa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bb3f83c6aa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b3f83c6aa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b3f83c6aa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bb3f83c6aa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bb3f83c6aa_0_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6a25c02a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6a25c02a4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3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0"/>
          <p:cNvSpPr txBox="1"/>
          <p:nvPr>
            <p:ph type="title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40"/>
          <p:cNvSpPr txBox="1"/>
          <p:nvPr>
            <p:ph idx="1" type="body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9" name="Google Shape;49;p40"/>
          <p:cNvSpPr txBox="1"/>
          <p:nvPr>
            <p:ph idx="2" type="body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40"/>
          <p:cNvSpPr/>
          <p:nvPr>
            <p:ph idx="3" type="pic"/>
          </p:nvPr>
        </p:nvSpPr>
        <p:spPr>
          <a:xfrm>
            <a:off x="6609331" y="571500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40"/>
          <p:cNvSpPr/>
          <p:nvPr>
            <p:ph idx="4" type="pic"/>
          </p:nvPr>
        </p:nvSpPr>
        <p:spPr>
          <a:xfrm>
            <a:off x="6609331" y="3537061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0"/>
          <p:cNvSpPr txBox="1"/>
          <p:nvPr>
            <p:ph idx="5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6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/>
          <p:nvPr>
            <p:ph idx="2" type="pic"/>
          </p:nvPr>
        </p:nvSpPr>
        <p:spPr>
          <a:xfrm>
            <a:off x="6615046" y="0"/>
            <a:ext cx="5129422" cy="6416167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1"/>
          <p:cNvSpPr txBox="1"/>
          <p:nvPr>
            <p:ph type="title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41"/>
          <p:cNvSpPr txBox="1"/>
          <p:nvPr>
            <p:ph idx="1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3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2"/>
          <p:cNvSpPr/>
          <p:nvPr>
            <p:ph idx="2" type="pic"/>
          </p:nvPr>
        </p:nvSpPr>
        <p:spPr>
          <a:xfrm>
            <a:off x="-11286" y="0"/>
            <a:ext cx="11744325" cy="640179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42"/>
          <p:cNvSpPr txBox="1"/>
          <p:nvPr>
            <p:ph type="title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3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43"/>
          <p:cNvSpPr txBox="1"/>
          <p:nvPr>
            <p:ph idx="1" type="body"/>
          </p:nvPr>
        </p:nvSpPr>
        <p:spPr>
          <a:xfrm>
            <a:off x="571500" y="1592529"/>
            <a:ext cx="11010900" cy="3727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43"/>
          <p:cNvSpPr txBox="1"/>
          <p:nvPr>
            <p:ph idx="2" type="body"/>
          </p:nvPr>
        </p:nvSpPr>
        <p:spPr>
          <a:xfrm>
            <a:off x="571500" y="5461818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4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" name="Google Shape;68;p44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4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" type="body"/>
          </p:nvPr>
        </p:nvSpPr>
        <p:spPr>
          <a:xfrm>
            <a:off x="571500" y="1599816"/>
            <a:ext cx="11010900" cy="371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Image" id="72" name="Google Shape;7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4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74" name="Google Shape;74;p44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75" name="Google Shape;75;p44"/>
          <p:cNvSpPr txBox="1"/>
          <p:nvPr>
            <p:ph idx="2" type="body"/>
          </p:nvPr>
        </p:nvSpPr>
        <p:spPr>
          <a:xfrm>
            <a:off x="571500" y="5476099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6" name="Google Shape;76;p44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5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Arial"/>
              <a:buNone/>
              <a:defRPr sz="48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45"/>
          <p:cNvSpPr txBox="1"/>
          <p:nvPr>
            <p:ph idx="1" type="body"/>
          </p:nvPr>
        </p:nvSpPr>
        <p:spPr>
          <a:xfrm>
            <a:off x="571500" y="393975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6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82" name="Google Shape;82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6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6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85" name="Google Shape;85;p46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86" name="Google Shape;86;p46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7" name="Google Shape;87;p46"/>
          <p:cNvSpPr txBox="1"/>
          <p:nvPr>
            <p:ph idx="1" type="body"/>
          </p:nvPr>
        </p:nvSpPr>
        <p:spPr>
          <a:xfrm>
            <a:off x="571500" y="3948942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46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0095BD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7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7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92" name="Google Shape;92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7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96" name="Google Shape;96;p4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97" name="Google Shape;97;p47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47"/>
          <p:cNvSpPr txBox="1"/>
          <p:nvPr>
            <p:ph idx="1" type="body"/>
          </p:nvPr>
        </p:nvSpPr>
        <p:spPr>
          <a:xfrm>
            <a:off x="571500" y="396442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8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8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8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8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8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05" name="Google Shape;10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8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08" name="Google Shape;108;p48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09" name="Google Shape;109;p48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10" name="Google Shape;110;p48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48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9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9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9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9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9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18" name="Google Shape;118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9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9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1" name="Google Shape;121;p49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22" name="Google Shape;122;p49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23" name="Google Shape;123;p49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49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0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0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28" name="Google Shape;128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50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0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0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0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0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35" name="Google Shape;135;p50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36" name="Google Shape;136;p50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37" name="Google Shape;137;p50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38" name="Google Shape;138;p50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1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1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1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1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  <a:defRPr>
                <a:solidFill>
                  <a:schemeClr val="lt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4" name="Google Shape;144;p51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51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6" name="Google Shape;146;p51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2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9" name="Google Shape;149;p52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0" name="Google Shape;150;p52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1" name="Google Shape;151;p52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2" name="Google Shape;152;p52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2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54" name="Google Shape;154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52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56" name="Google Shape;156;p52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57" name="Google Shape;157;p52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0095BD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3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0" name="Google Shape;160;p53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61" name="Google Shape;161;p53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2" name="Google Shape;162;p53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5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64" name="Google Shape;164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3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66" name="Google Shape;166;p53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67" name="Google Shape;167;p53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" name="Google Shape;169;p54"/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70" name="Google Shape;170;p54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71" name="Google Shape;171;p54"/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54"/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5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5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76" name="Google Shape;176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5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5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55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80" name="Google Shape;180;p55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81" name="Google Shape;181;p55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6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6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85" name="Google Shape;185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6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6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6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89" name="Google Shape;189;p56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0" name="Google Shape;190;p56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3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882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6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7500"/>
              <a:buFont typeface="Arial"/>
              <a:buNone/>
              <a:defRPr sz="75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36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36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6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6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6513" y="5992753"/>
            <a:ext cx="1031758" cy="38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" type="body"/>
          </p:nvPr>
        </p:nvSpPr>
        <p:spPr>
          <a:xfrm>
            <a:off x="571370" y="2139953"/>
            <a:ext cx="11010900" cy="4108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39"/>
          <p:cNvSpPr txBox="1"/>
          <p:nvPr>
            <p:ph idx="1" type="body"/>
          </p:nvPr>
        </p:nvSpPr>
        <p:spPr>
          <a:xfrm>
            <a:off x="571500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2" type="body"/>
          </p:nvPr>
        </p:nvSpPr>
        <p:spPr>
          <a:xfrm>
            <a:off x="6289113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3" type="body"/>
          </p:nvPr>
        </p:nvSpPr>
        <p:spPr>
          <a:xfrm>
            <a:off x="57150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idx="1" type="body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0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llvm.org/devmtg/2017-10/slides/Kuderski-Dominator_Trees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lang.llvm.org/docs/index.html#using-clang-as-a-library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youtube.com/watch?v=VqCkCDFLSs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lang.llvm.org/docs/RAVFrontendAction.html" TargetMode="External"/><Relationship Id="rId4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lang.llvm.org/docs/LibASTMatchersReference.html#decl-matchers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llvm/llvm-project/blob/main/clang-tools-extra/clang-tidy/llvm/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lang.llvm.org/extra/modularize.html" TargetMode="External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isocpp.github.io/CppCoreGuidelines/CppCoreGuidelines" TargetMode="External"/><Relationship Id="rId4" Type="http://schemas.openxmlformats.org/officeDocument/2006/relationships/hyperlink" Target="https://clang.llvm.org/extra/clang-tidy/checks/cppcoreguidelines/owning-memory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NN-complr-tech/llvm-nnsu-2024" TargetMode="External"/><Relationship Id="rId4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lang.llvm.org/docs/ClangPlugins.html" TargetMode="External"/><Relationship Id="rId4" Type="http://schemas.openxmlformats.org/officeDocument/2006/relationships/hyperlink" Target="https://github.com/llvm/llvm-project/tree/main/clang/examples/PrintFunctionName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llvm.org/docs/CommandGuide/FileCheck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llvm.org/docs/CommandGuide/lit.html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www.youtube.com/watch?v=OROXJ9-wUQE" TargetMode="External"/><Relationship Id="rId4" Type="http://schemas.openxmlformats.org/officeDocument/2006/relationships/hyperlink" Target="https://github.com/lac-dcc/llvm-course/tree/master/ast-matcher" TargetMode="External"/><Relationship Id="rId5" Type="http://schemas.openxmlformats.org/officeDocument/2006/relationships/hyperlink" Target="https://www.youtube.com/watch?v=mizS4KnfTtQ" TargetMode="External"/><Relationship Id="rId6" Type="http://schemas.openxmlformats.org/officeDocument/2006/relationships/hyperlink" Target="https://www.youtube.com/watch?v=_rUwW8Awc5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Control-flow_graph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US"/>
              <a:t>Compilers 101</a:t>
            </a:r>
            <a:endParaRPr/>
          </a:p>
        </p:txBody>
      </p:sp>
      <p:sp>
        <p:nvSpPr>
          <p:cNvPr id="196" name="Google Shape;196;p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Working with AST and static analysis</a:t>
            </a:r>
            <a:endParaRPr/>
          </a:p>
        </p:txBody>
      </p:sp>
      <p:sp>
        <p:nvSpPr>
          <p:cNvPr id="197" name="Google Shape;197;p1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b3f83c6aa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CFG demo</a:t>
            </a:r>
            <a:endParaRPr/>
          </a:p>
        </p:txBody>
      </p:sp>
      <p:pic>
        <p:nvPicPr>
          <p:cNvPr id="262" name="Google Shape;262;g2bb3f83c6a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360" y="0"/>
            <a:ext cx="634262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2bb3f83c6a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425" y="1371600"/>
            <a:ext cx="4721603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bb3f83c6aa_0_0"/>
          <p:cNvSpPr txBox="1"/>
          <p:nvPr/>
        </p:nvSpPr>
        <p:spPr>
          <a:xfrm>
            <a:off x="0" y="6457800"/>
            <a:ext cx="886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/>
              <a:t>clang -Xclang -analyze -Xclang -analyzer-checker=debug.ViewCFG -Xclang -analyzer-output=text cfg.cpp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Dominators</a:t>
            </a:r>
            <a:endParaRPr/>
          </a:p>
        </p:txBody>
      </p:sp>
      <p:sp>
        <p:nvSpPr>
          <p:cNvPr id="270" name="Google Shape;270;p1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 block M dominates block N if every path from the entry that reaches block N must pass through block 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Block M postdomintates block N if every path from N to exit must pass through M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Dominator trees</a:t>
            </a:r>
            <a:endParaRPr/>
          </a:p>
        </p:txBody>
      </p:sp>
      <p:sp>
        <p:nvSpPr>
          <p:cNvPr id="276" name="Google Shape;276;p1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Data structure depicting the dominator relationships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 Lengauer-Tarjan  algorithm (O(nlogn))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See more: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https://www.llvm.org/devmtg/2017-10/slides/Kuderski-Dominator_Trees.pdf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bb3f83c6aa_0_1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Dominator trees (demo)</a:t>
            </a:r>
            <a:endParaRPr/>
          </a:p>
        </p:txBody>
      </p:sp>
      <p:sp>
        <p:nvSpPr>
          <p:cNvPr id="282" name="Google Shape;282;g2bb3f83c6aa_0_19"/>
          <p:cNvSpPr txBox="1"/>
          <p:nvPr>
            <p:ph idx="1" type="body"/>
          </p:nvPr>
        </p:nvSpPr>
        <p:spPr>
          <a:xfrm>
            <a:off x="571373" y="1673450"/>
            <a:ext cx="57531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How to build: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clang -S -emit-llvm dominator.cpp -o </a:t>
            </a:r>
            <a:r>
              <a:rPr lang="en-US" sz="1400"/>
              <a:t>dominator</a:t>
            </a:r>
            <a:r>
              <a:rPr lang="en-US" sz="1400"/>
              <a:t>.ll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opt -passes='dot-cfg' </a:t>
            </a:r>
            <a:r>
              <a:rPr lang="en-US" sz="1400"/>
              <a:t>dominator</a:t>
            </a:r>
            <a:r>
              <a:rPr lang="en-US" sz="1400"/>
              <a:t>.ll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dot -Tpng .main.dot -o main.png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83" name="Google Shape;283;g2bb3f83c6aa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404" y="-40475"/>
            <a:ext cx="586759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Hacking on Clang</a:t>
            </a:r>
            <a:endParaRPr/>
          </a:p>
        </p:txBody>
      </p:sp>
      <p:sp>
        <p:nvSpPr>
          <p:cNvPr id="289" name="Google Shape;289;p12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LibTooling – interface to write standalone tools based on clang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LibFormat – library for automatic source code formatting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LibClang – stable C interface for Clang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Clang Plugins – do extra actions during compilation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More on that: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https://clang.llvm.org/docs/index.html#using-clang-as-a-library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Working with AST</a:t>
            </a:r>
            <a:endParaRPr/>
          </a:p>
        </p:txBody>
      </p:sp>
      <p:sp>
        <p:nvSpPr>
          <p:cNvPr id="295" name="Google Shape;295;p1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AST is a graph, and you can use any graph theory algorithms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Examining AST: -Xclang -ast-dump -fsyntax-only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Clang framework provides a few helpers to work with AST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ASTConsumer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RecursiveASTVisitor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ASTAction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More on that: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https://www.youtube.com/watch?v=VqCkCDFLSsc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RecursiveASTVisitor</a:t>
            </a:r>
            <a:endParaRPr/>
          </a:p>
        </p:txBody>
      </p:sp>
      <p:sp>
        <p:nvSpPr>
          <p:cNvPr id="301" name="Google Shape;301;p14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CRTP class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Provides methods to act on certain AST node classes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Basically, an implementation of DFS</a:t>
            </a:r>
            <a:endParaRPr/>
          </a:p>
        </p:txBody>
      </p:sp>
      <p:pic>
        <p:nvPicPr>
          <p:cNvPr id="302" name="Google Shape;302;p1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9675" y="2526074"/>
            <a:ext cx="5287963" cy="287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LLVM IR generation</a:t>
            </a:r>
            <a:endParaRPr/>
          </a:p>
        </p:txBody>
      </p:sp>
      <p:sp>
        <p:nvSpPr>
          <p:cNvPr id="308" name="Google Shape;308;p15"/>
          <p:cNvSpPr txBox="1"/>
          <p:nvPr>
            <p:ph idx="1" type="body"/>
          </p:nvPr>
        </p:nvSpPr>
        <p:spPr>
          <a:xfrm>
            <a:off x="571500" y="1673402"/>
            <a:ext cx="10745545" cy="5028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/>
              <a:t>Typical use case for AST node visitors. Also can be referred as CodeGen, but do not confuse with LLVM CodeGen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Uses AST visitors, IRBuilder, and TargetInfo classes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CodeGenModule class keeps global state, e.g. LLVM type cache. Emits global and some shared entities.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CodeGenFunction class keeps per function state. Emits LLVM IR for function body statements.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000"/>
              <a:buChar char="▪"/>
            </a:pPr>
            <a:r>
              <a:rPr lang="en-US" sz="2000"/>
              <a:t>The output can be inspected using the -emit-llvm (to force -S for textual representation) option to clang. You can also use -emit-llvm-bc to write an LLVM bitcode file which can be processed by the suite of LLVM tools like llvm-dis, llvm-nm, etc.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ASTConsumer</a:t>
            </a:r>
            <a:endParaRPr/>
          </a:p>
        </p:txBody>
      </p:sp>
      <p:sp>
        <p:nvSpPr>
          <p:cNvPr id="314" name="Google Shape;314;p16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An interface used to write generic actions on AST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Provides many different entry points</a:t>
            </a:r>
            <a:endParaRPr/>
          </a:p>
        </p:txBody>
      </p:sp>
      <p:pic>
        <p:nvPicPr>
          <p:cNvPr id="315" name="Google Shape;315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4438" y="2456324"/>
            <a:ext cx="5287963" cy="194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7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FrontendAction</a:t>
            </a:r>
            <a:endParaRPr/>
          </a:p>
        </p:txBody>
      </p:sp>
      <p:sp>
        <p:nvSpPr>
          <p:cNvPr id="321" name="Google Shape;321;p17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FrontendActions are entry points for Clang-based tools (including Clang compiler)</a:t>
            </a:r>
            <a:endParaRPr/>
          </a:p>
        </p:txBody>
      </p:sp>
      <p:pic>
        <p:nvPicPr>
          <p:cNvPr id="322" name="Google Shape;322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977" y="3416889"/>
            <a:ext cx="5287963" cy="1097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203" name="Google Shape;203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7" name="Google Shape;207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2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212" name="Google Shape;212;p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213" name="Google Shape;213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Source manager</a:t>
            </a:r>
            <a:endParaRPr/>
          </a:p>
        </p:txBody>
      </p:sp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571325" y="1709424"/>
            <a:ext cx="11010900" cy="46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Source location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file:line:col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AST does not contain information on source locations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It may be required for code re-writing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SourceManager is owned by ASTContext: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More info: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https://clang.llvm.org/docs/RAVFrontendAction.html</a:t>
            </a:r>
            <a:r>
              <a:rPr lang="en-US"/>
              <a:t> </a:t>
            </a:r>
            <a:endParaRPr/>
          </a:p>
        </p:txBody>
      </p:sp>
      <p:pic>
        <p:nvPicPr>
          <p:cNvPr id="329" name="Google Shape;3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6923" y="4711720"/>
            <a:ext cx="9516804" cy="34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Matching AST</a:t>
            </a:r>
            <a:endParaRPr/>
          </a:p>
        </p:txBody>
      </p:sp>
      <p:sp>
        <p:nvSpPr>
          <p:cNvPr id="335" name="Google Shape;335;p19"/>
          <p:cNvSpPr txBox="1"/>
          <p:nvPr>
            <p:ph idx="1" type="body"/>
          </p:nvPr>
        </p:nvSpPr>
        <p:spPr>
          <a:xfrm>
            <a:off x="571375" y="1102550"/>
            <a:ext cx="11010900" cy="51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Sometimes there’s a need to find certain patterns in AST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Clang provides matchers interface: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Node matchers – find specific node type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Narrowing matchers – match attributes on AST nodes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Traversal matchers – traversal between AST nodes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More info on syntax: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https://clang.llvm.org/docs/LibASTMatchersReference.html#decl-matchers</a:t>
            </a:r>
            <a:r>
              <a:rPr lang="en-US"/>
              <a:t> </a:t>
            </a:r>
            <a:endParaRPr/>
          </a:p>
        </p:txBody>
      </p:sp>
      <p:pic>
        <p:nvPicPr>
          <p:cNvPr id="336" name="Google Shape;3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5125" y="4784425"/>
            <a:ext cx="6961802" cy="20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Clang Transformer</a:t>
            </a:r>
            <a:endParaRPr/>
          </a:p>
        </p:txBody>
      </p:sp>
      <p:sp>
        <p:nvSpPr>
          <p:cNvPr id="342" name="Google Shape;342;p20"/>
          <p:cNvSpPr txBox="1"/>
          <p:nvPr>
            <p:ph idx="1" type="body"/>
          </p:nvPr>
        </p:nvSpPr>
        <p:spPr>
          <a:xfrm>
            <a:off x="571370" y="1673455"/>
            <a:ext cx="11010900" cy="1755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Framework for writing C++ diagnostics and source transformations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Built on Matchers interface and LibTooling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Rule examples: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3" name="Google Shape;34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445" y="3429001"/>
            <a:ext cx="10479110" cy="1066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1213" y="4745155"/>
            <a:ext cx="7589574" cy="982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clang-tidy</a:t>
            </a:r>
            <a:endParaRPr/>
          </a:p>
        </p:txBody>
      </p:sp>
      <p:sp>
        <p:nvSpPr>
          <p:cNvPr id="350" name="Google Shape;350;p2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Clang-based linter tool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Provides rules for many standards, including: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C++ core guidelines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Abseil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Google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CERT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Linux Kernel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LLVM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Extending clang-tidy</a:t>
            </a:r>
            <a:endParaRPr/>
          </a:p>
        </p:txBody>
      </p:sp>
      <p:sp>
        <p:nvSpPr>
          <p:cNvPr id="356" name="Google Shape;356;p22"/>
          <p:cNvSpPr txBox="1"/>
          <p:nvPr>
            <p:ph idx="1" type="body"/>
          </p:nvPr>
        </p:nvSpPr>
        <p:spPr>
          <a:xfrm>
            <a:off x="571370" y="1673455"/>
            <a:ext cx="11010900" cy="11641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Char char="▪"/>
            </a:pPr>
            <a:r>
              <a:rPr lang="en-US"/>
              <a:t>Most useful source of knowledge: look at existing code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ct val="100000"/>
              <a:buChar char="▪"/>
            </a:pPr>
            <a:r>
              <a:rPr lang="en-US"/>
              <a:t>Example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https://github.com/llvm/llvm-project/blob/main/clang-tools-extra/clang-tidy/llvm/</a:t>
            </a:r>
            <a:r>
              <a:rPr lang="en-US"/>
              <a:t>):</a:t>
            </a:r>
            <a:endParaRPr/>
          </a:p>
        </p:txBody>
      </p:sp>
      <p:pic>
        <p:nvPicPr>
          <p:cNvPr id="357" name="Google Shape;35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9637" y="3400302"/>
            <a:ext cx="5048790" cy="178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3381" y="3400302"/>
            <a:ext cx="6059562" cy="1784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Case study: modularize</a:t>
            </a:r>
            <a:endParaRPr/>
          </a:p>
        </p:txBody>
      </p:sp>
      <p:sp>
        <p:nvSpPr>
          <p:cNvPr id="364" name="Google Shape;364;p2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modularize</a:t>
            </a:r>
            <a:r>
              <a:rPr lang="en-US"/>
              <a:t> is a s</a:t>
            </a:r>
            <a:r>
              <a:rPr lang="en-US"/>
              <a:t>tandalone tool that checks whether a set of headers provides the consistent definitions required to use modules</a:t>
            </a:r>
            <a:endParaRPr/>
          </a:p>
        </p:txBody>
      </p:sp>
      <p:pic>
        <p:nvPicPr>
          <p:cNvPr id="365" name="Google Shape;36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6260" y="2709279"/>
            <a:ext cx="5239480" cy="33437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Case study: C++ core guidelines</a:t>
            </a:r>
            <a:endParaRPr/>
          </a:p>
        </p:txBody>
      </p:sp>
      <p:sp>
        <p:nvSpPr>
          <p:cNvPr id="371" name="Google Shape;371;p2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 u="sng">
                <a:solidFill>
                  <a:schemeClr val="hlink"/>
                </a:solidFill>
                <a:hlinkClick r:id="rId3"/>
              </a:rPr>
              <a:t>C++ Core Guidelines</a:t>
            </a:r>
            <a:r>
              <a:rPr lang="en-US"/>
              <a:t> </a:t>
            </a:r>
            <a:r>
              <a:rPr lang="en-US"/>
              <a:t>provide helper types for memory management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gsl::owner&lt;…&gt;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gsl::not_null&lt;…&gt;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clang-tidy will warn if you’re not using any of these and to suspicious things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https://clang.llvm.org/extra/clang-tidy/checks/cppcoreguidelines/owning-memory.html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Hands-on</a:t>
            </a:r>
            <a:endParaRPr/>
          </a:p>
        </p:txBody>
      </p:sp>
      <p:sp>
        <p:nvSpPr>
          <p:cNvPr id="377" name="Google Shape;377;p25"/>
          <p:cNvSpPr txBox="1"/>
          <p:nvPr/>
        </p:nvSpPr>
        <p:spPr>
          <a:xfrm>
            <a:off x="6121750" y="637275"/>
            <a:ext cx="5462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u="sng">
                <a:solidFill>
                  <a:schemeClr val="hlink"/>
                </a:solidFill>
                <a:hlinkClick r:id="rId3"/>
              </a:rPr>
              <a:t>https://github.com/NN-complr-tech/llvm-nnsu-2024</a:t>
            </a:r>
            <a:endParaRPr sz="1700"/>
          </a:p>
        </p:txBody>
      </p:sp>
      <p:pic>
        <p:nvPicPr>
          <p:cNvPr id="378" name="Google Shape;37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50" y="1150425"/>
            <a:ext cx="10975693" cy="57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Lab assignment #1</a:t>
            </a:r>
            <a:endParaRPr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571375" y="1316900"/>
            <a:ext cx="11010900" cy="54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Write </a:t>
            </a:r>
            <a:r>
              <a:rPr lang="en-US"/>
              <a:t>a</a:t>
            </a:r>
            <a:r>
              <a:rPr lang="en-US"/>
              <a:t> simple Clang AST plugin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Task list</a:t>
            </a:r>
            <a:r>
              <a:rPr lang="en-US"/>
              <a:t> in Google Docs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Deadline: March, 19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Where to seek help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https://clang.llvm.org/docs/ClangPlugins.html</a:t>
            </a:r>
            <a:r>
              <a:rPr lang="en-US"/>
              <a:t> 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https://github.com/llvm/llvm-project/tree/main/clang/examples/PrintFunctionNames</a:t>
            </a:r>
            <a:r>
              <a:rPr lang="en-US"/>
              <a:t> 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Contact teachers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Submit your tests to 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clang/test/lab1/&lt;surname&gt;_&lt;name&gt;/…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bb3f83c6aa_0_28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Acceptance criterias</a:t>
            </a:r>
            <a:endParaRPr/>
          </a:p>
        </p:txBody>
      </p:sp>
      <p:sp>
        <p:nvSpPr>
          <p:cNvPr id="390" name="Google Shape;390;g2bb3f83c6aa_0_28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 code base with implementation passes clang-format/clang-tidy checks on 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The code base with implementation passes build and test stage on 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LIT tests are added and passed on CI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19" name="Google Shape;219;p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Static analysis and its use cases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Control-flow graphs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Practical usage of Clang framework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bb3f83c6aa_0_33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FileCheck</a:t>
            </a:r>
            <a:endParaRPr/>
          </a:p>
        </p:txBody>
      </p:sp>
      <p:sp>
        <p:nvSpPr>
          <p:cNvPr id="396" name="Google Shape;396;g2bb3f83c6aa_0_33"/>
          <p:cNvSpPr txBox="1"/>
          <p:nvPr>
            <p:ph idx="1" type="body"/>
          </p:nvPr>
        </p:nvSpPr>
        <p:spPr>
          <a:xfrm>
            <a:off x="571375" y="1366075"/>
            <a:ext cx="11010900" cy="48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Tool from clang toolchain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It is widely used for testing in LLVM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How to run FileCheck tool: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FileCheck %s - </a:t>
            </a:r>
            <a:r>
              <a:rPr lang="en-US" sz="2800"/>
              <a:t>compare stdin with file %s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string to be verified: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CHECK: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Manual: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https://llvm.org/docs/CommandGuide/FileCheck.html</a:t>
            </a:r>
            <a:r>
              <a:rPr lang="en-US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Run LIT test: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llvm-lit path/to/test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b3f83c6aa_0_3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llvm-lit</a:t>
            </a:r>
            <a:endParaRPr/>
          </a:p>
        </p:txBody>
      </p:sp>
      <p:sp>
        <p:nvSpPr>
          <p:cNvPr id="402" name="Google Shape;402;g2bb3f83c6aa_0_39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lit is a portable tool for executing LLVM and Clang style test suites, summarizing their results, and providing indication of failures. lit is designed to be a lightweight testing tool with as simple a user interface as possible.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Manual: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https://llvm.org/docs/CommandGuide/lit.html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6a25c02a4b_0_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llvm-lit simple test demo</a:t>
            </a:r>
            <a:endParaRPr/>
          </a:p>
        </p:txBody>
      </p:sp>
      <p:pic>
        <p:nvPicPr>
          <p:cNvPr id="408" name="Google Shape;408;g26a25c02a4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75" y="1673450"/>
            <a:ext cx="9715500" cy="3257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6a25c02a4b_0_1"/>
          <p:cNvSpPr txBox="1"/>
          <p:nvPr/>
        </p:nvSpPr>
        <p:spPr>
          <a:xfrm>
            <a:off x="1959425" y="5232250"/>
            <a:ext cx="8389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$PATH_TO_LLVM_BIN</a:t>
            </a:r>
            <a:r>
              <a:rPr lang="en-US" sz="2100"/>
              <a:t>/llvm-lit -a clang/test/_demo/1.cpp</a:t>
            </a:r>
            <a:endParaRPr sz="2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Next time…</a:t>
            </a:r>
            <a:endParaRPr/>
          </a:p>
        </p:txBody>
      </p:sp>
      <p:sp>
        <p:nvSpPr>
          <p:cNvPr id="415" name="Google Shape;415;p2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Intermediate representations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 IR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IR generation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421" name="Google Shape;421;p28"/>
          <p:cNvSpPr txBox="1"/>
          <p:nvPr>
            <p:ph idx="1" type="body"/>
          </p:nvPr>
        </p:nvSpPr>
        <p:spPr>
          <a:xfrm>
            <a:off x="571500" y="1673402"/>
            <a:ext cx="10837852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Data flow analysis -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https://www.youtube.com/watch?v=OROXJ9-wUQE</a:t>
            </a:r>
            <a:r>
              <a:rPr lang="en-US" sz="1600"/>
              <a:t> </a:t>
            </a:r>
            <a:endParaRPr sz="1600"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AST Matchers:</a:t>
            </a:r>
            <a:endParaRPr sz="1600"/>
          </a:p>
          <a:p>
            <a:pPr indent="-19050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https://github.com/lac-dcc/llvm-course/tree/master/ast-matcher</a:t>
            </a:r>
            <a:endParaRPr sz="1600"/>
          </a:p>
          <a:p>
            <a:pPr indent="-190500" lvl="1" marL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https://www.youtube.com/watch?v=mizS4KnfTtQ</a:t>
            </a:r>
            <a:endParaRPr sz="1600"/>
          </a:p>
          <a:p>
            <a:pPr indent="-215900" lvl="0" marL="228600" rtl="0" algn="l">
              <a:spcBef>
                <a:spcPts val="120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A. Homescu “Mutating the clang AST from Plugins”: </a:t>
            </a:r>
            <a:r>
              <a:rPr lang="en-US" sz="1600" u="sng">
                <a:solidFill>
                  <a:schemeClr val="accent1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https://www.youtube.com/watch?v=_rUwW8Awc5s</a:t>
            </a:r>
            <a:r>
              <a:rPr lang="en-US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What is static analysis?</a:t>
            </a:r>
            <a:endParaRPr/>
          </a:p>
        </p:txBody>
      </p:sp>
      <p:sp>
        <p:nvSpPr>
          <p:cNvPr id="225" name="Google Shape;225;p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Static analysis is the analysis of software without executing any program code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Why static analysis?</a:t>
            </a:r>
            <a:endParaRPr/>
          </a:p>
        </p:txBody>
      </p:sp>
      <p:sp>
        <p:nvSpPr>
          <p:cNvPr id="231" name="Google Shape;231;p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Reduce number of bugs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Some bugs are hard to find, e.g., = vs ==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Legal obligations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Safety critical code must pass certifications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Code Quality Improvement, efficiency and automation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Education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Basically, any rule enforcement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Warnings</a:t>
            </a:r>
            <a:endParaRPr/>
          </a:p>
        </p:txBody>
      </p:sp>
      <p:sp>
        <p:nvSpPr>
          <p:cNvPr id="237" name="Google Shape;237;p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The most basic kind of static analysis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Missing return statement, missing case in switch, use of deprecated functions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Built into compiler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BKM: always enable –Wall –Werror (or analogs) for your project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Linters</a:t>
            </a:r>
            <a:endParaRPr/>
          </a:p>
        </p:txBody>
      </p:sp>
      <p:sp>
        <p:nvSpPr>
          <p:cNvPr id="243" name="Google Shape;243;p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Checks that your code follows some rules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Google Code Style rules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C++ core guidelines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Those checks are not necessarily related to program functionality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Often highly opinionated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Static analyzers</a:t>
            </a:r>
            <a:endParaRPr/>
          </a:p>
        </p:txBody>
      </p:sp>
      <p:sp>
        <p:nvSpPr>
          <p:cNvPr id="249" name="Google Shape;249;p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The most advanced static analyzers can perform data flow analysis and provide correctness checks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Examples:</a:t>
            </a:r>
            <a:endParaRPr/>
          </a:p>
          <a:p>
            <a:pPr indent="-2667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</a:pPr>
            <a:r>
              <a:rPr lang="en-US"/>
              <a:t>clang static analyzer</a:t>
            </a:r>
            <a:endParaRPr/>
          </a:p>
          <a:p>
            <a:pPr indent="-2667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</a:pPr>
            <a:r>
              <a:rPr lang="en-US"/>
              <a:t>cppcheck</a:t>
            </a:r>
            <a:endParaRPr/>
          </a:p>
          <a:p>
            <a:pPr indent="-2667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•"/>
            </a:pPr>
            <a:r>
              <a:rPr lang="en-US"/>
              <a:t>PVS Studio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Control-flow graphs</a:t>
            </a:r>
            <a:endParaRPr/>
          </a:p>
        </p:txBody>
      </p:sp>
      <p:sp>
        <p:nvSpPr>
          <p:cNvPr id="255" name="Google Shape;255;p9"/>
          <p:cNvSpPr txBox="1"/>
          <p:nvPr>
            <p:ph idx="1" type="body"/>
          </p:nvPr>
        </p:nvSpPr>
        <p:spPr>
          <a:xfrm>
            <a:off x="571370" y="1673454"/>
            <a:ext cx="552463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A control-flow graph is a representation of all paths that might be traversed through a program during execution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</a:pPr>
            <a:r>
              <a:rPr lang="en-US" sz="1400"/>
              <a:t>Source: </a:t>
            </a:r>
            <a:r>
              <a:rPr lang="en-US" sz="1400" u="sng">
                <a:solidFill>
                  <a:schemeClr val="hlink"/>
                </a:solidFill>
                <a:hlinkClick r:id="rId3"/>
              </a:rPr>
              <a:t>https://en.wikipedia.org/wiki/Control-flow_graph</a:t>
            </a:r>
            <a:r>
              <a:rPr lang="en-US" sz="1400"/>
              <a:t> </a:t>
            </a:r>
            <a:endParaRPr/>
          </a:p>
        </p:txBody>
      </p:sp>
      <p:pic>
        <p:nvPicPr>
          <p:cNvPr id="256" name="Google Shape;2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61237" y="1047749"/>
            <a:ext cx="2810267" cy="5058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2022-02-11T08:56:50Z</dcterms:created>
  <dc:creator>Batashev, Alexander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