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1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Helvetica Neue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A4A3A4"/>
          </p15:clr>
        </p15:guide>
        <p15:guide id="2" pos="7392">
          <p15:clr>
            <a:srgbClr val="A4A3A4"/>
          </p15:clr>
        </p15:guide>
      </p15:sldGuideLst>
    </p:ext>
    <p:ext uri="GoogleSlidesCustomDataVersion2">
      <go:slidesCustomData xmlns:go="http://customooxmlschemas.google.com/" r:id="rId48" roundtripDataSignature="AMtx7mgswxP9PBI+FLHz6vQ+0Z/frtc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739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HelveticaNeue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HelveticaNeue-italic.fntdata"/><Relationship Id="rId23" Type="http://schemas.openxmlformats.org/officeDocument/2006/relationships/slide" Target="slides/slide18.xml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customschemas.google.com/relationships/presentationmetadata" Target="metadata"/><Relationship Id="rId25" Type="http://schemas.openxmlformats.org/officeDocument/2006/relationships/slide" Target="slides/slide20.xml"/><Relationship Id="rId47" Type="http://schemas.openxmlformats.org/officeDocument/2006/relationships/font" Target="fonts/HelveticaNeue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ru-RU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a0424328b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6a0424328b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6a0424328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6a0424328b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a0424328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a0424328b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bee99cf594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bee99cf594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bee99cf594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bee99cf594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ee99cf594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bee99cf594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a042432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a0424328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chart" Target="../charts/chart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Blue A" showMasterSp="0">
  <p:cSld name="Title Blue A">
    <p:bg>
      <p:bgPr>
        <a:solidFill>
          <a:srgbClr val="184A8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33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33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Picture">
  <p:cSld name="Title, Sub, Content &amp; Pictur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/>
          <p:nvPr>
            <p:ph idx="2" type="pic"/>
          </p:nvPr>
        </p:nvSpPr>
        <p:spPr>
          <a:xfrm>
            <a:off x="6615046" y="0"/>
            <a:ext cx="5129422" cy="6416167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42"/>
          <p:cNvSpPr txBox="1"/>
          <p:nvPr>
            <p:ph type="title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42"/>
          <p:cNvSpPr txBox="1"/>
          <p:nvPr>
            <p:ph idx="1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3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ull Page Picture">
  <p:cSld name="Title &amp; Full Page Pictur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/>
          <p:nvPr>
            <p:ph idx="2" type="pic"/>
          </p:nvPr>
        </p:nvSpPr>
        <p:spPr>
          <a:xfrm>
            <a:off x="-11286" y="0"/>
            <a:ext cx="11744325" cy="6401797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3"/>
          <p:cNvSpPr txBox="1"/>
          <p:nvPr>
            <p:ph type="title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sz="4000">
                <a:solidFill>
                  <a:schemeClr val="dk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Quote">
  <p:cSld name="Title &amp; Quote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571500" y="1592529"/>
            <a:ext cx="11010900" cy="3727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44"/>
          <p:cNvSpPr txBox="1"/>
          <p:nvPr>
            <p:ph idx="2" type="body"/>
          </p:nvPr>
        </p:nvSpPr>
        <p:spPr>
          <a:xfrm>
            <a:off x="571500" y="5461818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hart Example" showMasterSp="0">
  <p:cSld name="3_Chart Example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" name="Google Shape;75;p45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5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5"/>
          <p:cNvSpPr txBox="1"/>
          <p:nvPr>
            <p:ph type="title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78" name="Google Shape;78;p45"/>
          <p:cNvSpPr txBox="1"/>
          <p:nvPr>
            <p:ph idx="1" type="body"/>
          </p:nvPr>
        </p:nvSpPr>
        <p:spPr>
          <a:xfrm>
            <a:off x="571500" y="1599816"/>
            <a:ext cx="11010900" cy="37198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Image" id="79" name="Google Shape;79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45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81" name="Google Shape;81;p45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82" name="Google Shape;82;p45"/>
          <p:cNvSpPr txBox="1"/>
          <p:nvPr>
            <p:ph idx="2" type="body"/>
          </p:nvPr>
        </p:nvSpPr>
        <p:spPr>
          <a:xfrm>
            <a:off x="571500" y="5476099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45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White">
  <p:cSld name="Section Break Whit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6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800"/>
              <a:buFont typeface="Arial"/>
              <a:buNone/>
              <a:defRPr sz="48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46"/>
          <p:cNvSpPr txBox="1"/>
          <p:nvPr>
            <p:ph idx="1" type="body"/>
          </p:nvPr>
        </p:nvSpPr>
        <p:spPr>
          <a:xfrm>
            <a:off x="571500" y="393975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Blue" showMasterSp="0">
  <p:cSld name="Section Break Blue">
    <p:bg>
      <p:bgPr>
        <a:solidFill>
          <a:schemeClr val="accen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7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89" name="Google Shape;89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4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92" name="Google Shape;92;p4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93" name="Google Shape;93;p47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47"/>
          <p:cNvSpPr txBox="1"/>
          <p:nvPr>
            <p:ph idx="1" type="body"/>
          </p:nvPr>
        </p:nvSpPr>
        <p:spPr>
          <a:xfrm>
            <a:off x="571500" y="3948942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5" name="Google Shape;95;p47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ight Blue" showMasterSp="0">
  <p:cSld name="Section Break Light Blue">
    <p:bg>
      <p:bgPr>
        <a:solidFill>
          <a:srgbClr val="0095BD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8" name="Google Shape;98;p4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mage" id="99" name="Google Shape;9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48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8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03" name="Google Shape;103;p48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04" name="Google Shape;104;p48"/>
          <p:cNvSpPr txBox="1"/>
          <p:nvPr>
            <p:ph type="title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48"/>
          <p:cNvSpPr txBox="1"/>
          <p:nvPr>
            <p:ph idx="1" type="body"/>
          </p:nvPr>
        </p:nvSpPr>
        <p:spPr>
          <a:xfrm>
            <a:off x="571500" y="3964420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" showMasterSp="0">
  <p:cSld name="Title, Sub &amp; Content Blue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9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9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9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9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49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12" name="Google Shape;112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9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9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15" name="Google Shape;115;p49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16" name="Google Shape;116;p49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17" name="Google Shape;117;p49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49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2" showMasterSp="0">
  <p:cSld name="Title, Sub &amp; Content Blue 2"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0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0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0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0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0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25" name="Google Shape;12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0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50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28" name="Google Shape;128;p50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29" name="Google Shape;129;p50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30" name="Google Shape;130;p50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31" name="Google Shape;131;p50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" showMasterSp="0">
  <p:cSld name="Title, Sub &amp; Content Light Blue">
    <p:bg>
      <p:bgPr>
        <a:solidFill>
          <a:schemeClr val="accent2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1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1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35" name="Google Shape;135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51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1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1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8B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51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1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1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2" name="Google Shape;142;p51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43" name="Google Shape;143;p51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44" name="Google Shape;144;p51"/>
          <p:cNvSpPr txBox="1"/>
          <p:nvPr>
            <p:ph type="title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Gray">
  <p:cSld name="Title, Sub, Content Gray">
    <p:bg>
      <p:bgPr>
        <a:solidFill>
          <a:srgbClr val="F2F2F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2"/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2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2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52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  <a:defRPr>
                <a:solidFill>
                  <a:schemeClr val="lt2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  <a:defRPr>
                <a:solidFill>
                  <a:schemeClr val="lt2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>
                <a:solidFill>
                  <a:schemeClr val="lt2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•"/>
              <a:defRPr>
                <a:solidFill>
                  <a:schemeClr val="lt2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1" name="Google Shape;151;p52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sz="4000">
                <a:solidFill>
                  <a:schemeClr val="lt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2" name="Google Shape;152;p52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sz="32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3" name="Google Shape;153;p52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Blue 3" showMasterSp="0">
  <p:cSld name="Title, Sub &amp; Content Blue 3">
    <p:bg>
      <p:bgPr>
        <a:solidFill>
          <a:schemeClr val="accen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3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6" name="Google Shape;156;p53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57" name="Google Shape;157;p53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58" name="Google Shape;158;p53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p53"/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53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61" name="Google Shape;161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53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63" name="Google Shape;163;p53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64" name="Google Shape;164;p53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 Light Blue 2" showMasterSp="0">
  <p:cSld name="Title, Sub &amp; Content Light Blue 2">
    <p:bg>
      <p:bgPr>
        <a:solidFill>
          <a:srgbClr val="0095BD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4"/>
          <p:cNvSpPr txBox="1"/>
          <p:nvPr>
            <p:ph idx="1" type="body"/>
          </p:nvPr>
        </p:nvSpPr>
        <p:spPr>
          <a:xfrm>
            <a:off x="6394450" y="1974850"/>
            <a:ext cx="4852988" cy="3703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800"/>
              <a:buChar char="▪"/>
              <a:defRPr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7" name="Google Shape;167;p54"/>
          <p:cNvSpPr txBox="1"/>
          <p:nvPr>
            <p:ph type="title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68" name="Google Shape;168;p54"/>
          <p:cNvSpPr txBox="1"/>
          <p:nvPr>
            <p:ph idx="2" type="body"/>
          </p:nvPr>
        </p:nvSpPr>
        <p:spPr>
          <a:xfrm>
            <a:off x="6394450" y="740229"/>
            <a:ext cx="4865211" cy="107814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69" name="Google Shape;169;p54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0" name="Google Shape;170;p54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chemeClr val="lt1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71" name="Google Shape;171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54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73" name="Google Shape;173;p54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74" name="Google Shape;174;p54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White">
  <p:cSld name="Title &amp; Sub White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" name="Google Shape;176;p55"/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77" name="Google Shape;177;p55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78" name="Google Shape;178;p55"/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9" name="Google Shape;179;p55"/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Blue" showMasterSp="0">
  <p:cSld name="Title &amp; Sub Blue"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6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6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83" name="Google Shape;18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56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6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6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87" name="Google Shape;187;p56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88" name="Google Shape;188;p56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 Light Blue" showMasterSp="0">
  <p:cSld name="Title &amp; Sub Light Blue">
    <p:bg>
      <p:bgPr>
        <a:solidFill>
          <a:srgbClr val="00C7FD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7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57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rgbClr val="0095B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192" name="Google Shape;19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151433" y="6543018"/>
            <a:ext cx="491250" cy="190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57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noFill/>
          <a:ln>
            <a:noFill/>
          </a:ln>
        </p:spPr>
        <p:txBody>
          <a:bodyPr anchorCtr="0" anchor="b" bIns="25400" lIns="25400" spcFirstLastPara="1" rIns="25400" wrap="square" tIns="25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7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7"/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 Confidential</a:t>
            </a:r>
            <a:endParaRPr/>
          </a:p>
        </p:txBody>
      </p:sp>
      <p:sp>
        <p:nvSpPr>
          <p:cNvPr id="196" name="Google Shape;196;p57"/>
          <p:cNvSpPr/>
          <p:nvPr/>
        </p:nvSpPr>
        <p:spPr>
          <a:xfrm>
            <a:off x="483010" y="6562504"/>
            <a:ext cx="1766830" cy="231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Department or Event Name</a:t>
            </a:r>
            <a:endParaRPr/>
          </a:p>
        </p:txBody>
      </p:sp>
      <p:sp>
        <p:nvSpPr>
          <p:cNvPr id="197" name="Google Shape;197;p57"/>
          <p:cNvSpPr txBox="1"/>
          <p:nvPr>
            <p:ph type="title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 showMasterSp="0">
  <p:cSld name="End Slide">
    <p:bg>
      <p:bgPr>
        <a:solidFill>
          <a:schemeClr val="accen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99949" y="2409775"/>
            <a:ext cx="4080108" cy="152139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8"/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5400" lIns="25400" spcFirstLastPara="1" rIns="25400" wrap="square" tIns="25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>
                <a:srgbClr val="FFFFFF"/>
              </a:buClr>
              <a:buSzPts val="850"/>
              <a:buFont typeface="Arial"/>
              <a:buNone/>
            </a:pPr>
            <a:fld id="{00000000-1234-1234-1234-123412341234}" type="slidenum">
              <a:rPr b="0" i="0" lang="en-US" sz="8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5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58"/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58"/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18" name="Google Shape;18;p35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Blue B" showMasterSp="0">
  <p:cSld name="1_Title Blue B">
    <p:bg>
      <p:bgPr>
        <a:solidFill>
          <a:srgbClr val="184A86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6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6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  <a:defRPr b="1" i="0" sz="1600">
                <a:solidFill>
                  <a:srgbClr val="00C7FD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36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  <a:defRPr sz="75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i="0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36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6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6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" name="Google Shape;28;p36"/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29" name="Google Shape;29;p36"/>
            <p:cNvSpPr/>
            <p:nvPr/>
          </p:nvSpPr>
          <p:spPr>
            <a:xfrm>
              <a:off x="1314450" y="6396809"/>
              <a:ext cx="78581" cy="78581"/>
            </a:xfrm>
            <a:custGeom>
              <a:rect b="b" l="l" r="r" t="t"/>
              <a:pathLst>
                <a:path extrusionOk="0" h="78581" w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6"/>
            <p:cNvSpPr/>
            <p:nvPr/>
          </p:nvSpPr>
          <p:spPr>
            <a:xfrm>
              <a:off x="1316545" y="6391094"/>
              <a:ext cx="995171" cy="420623"/>
            </a:xfrm>
            <a:custGeom>
              <a:rect b="b" l="l" r="r" t="t"/>
              <a:pathLst>
                <a:path extrusionOk="0" h="420623" w="995171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6"/>
            <p:cNvSpPr/>
            <p:nvPr/>
          </p:nvSpPr>
          <p:spPr>
            <a:xfrm>
              <a:off x="2358770" y="6728469"/>
              <a:ext cx="79057" cy="79057"/>
            </a:xfrm>
            <a:custGeom>
              <a:rect b="b" l="l" r="r" t="t"/>
              <a:pathLst>
                <a:path extrusionOk="0" h="79057" w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2384869" y="6748090"/>
              <a:ext cx="30765" cy="39528"/>
            </a:xfrm>
            <a:custGeom>
              <a:rect b="b" l="l" r="r" t="t"/>
              <a:pathLst>
                <a:path extrusionOk="0" h="39528" w="30765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hite" showMasterSp="0">
  <p:cSld name="Title Whit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8823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7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7500"/>
              <a:buFont typeface="Arial"/>
              <a:buNone/>
              <a:defRPr sz="75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37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b="1" i="0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b="0" i="0" sz="1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7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7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7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6FC5"/>
              </a:buClr>
              <a:buSzPts val="1600"/>
              <a:buFont typeface="Helvetica Neue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6513" y="5992753"/>
            <a:ext cx="1031758" cy="384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Content">
  <p:cSld name="Title, Sub &amp; Conte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9"/>
          <p:cNvSpPr txBox="1"/>
          <p:nvPr>
            <p:ph idx="1" type="body"/>
          </p:nvPr>
        </p:nvSpPr>
        <p:spPr>
          <a:xfrm>
            <a:off x="571370" y="2139953"/>
            <a:ext cx="11010900" cy="41084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47" name="Google Shape;47;p39"/>
          <p:cNvSpPr txBox="1"/>
          <p:nvPr>
            <p:ph idx="2" type="body"/>
          </p:nvPr>
        </p:nvSpPr>
        <p:spPr>
          <a:xfrm>
            <a:off x="57137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 &amp; 2 Content Columns">
  <p:cSld name="Title, Sub &amp; 2 Content 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0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40"/>
          <p:cNvSpPr txBox="1"/>
          <p:nvPr>
            <p:ph idx="1" type="body"/>
          </p:nvPr>
        </p:nvSpPr>
        <p:spPr>
          <a:xfrm>
            <a:off x="571500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40"/>
          <p:cNvSpPr txBox="1"/>
          <p:nvPr>
            <p:ph idx="2" type="body"/>
          </p:nvPr>
        </p:nvSpPr>
        <p:spPr>
          <a:xfrm>
            <a:off x="6289113" y="2139951"/>
            <a:ext cx="5288525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40"/>
          <p:cNvSpPr txBox="1"/>
          <p:nvPr>
            <p:ph idx="3" type="body"/>
          </p:nvPr>
        </p:nvSpPr>
        <p:spPr>
          <a:xfrm>
            <a:off x="571500" y="1612901"/>
            <a:ext cx="11022013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, Content &amp; 2 Pictures">
  <p:cSld name="Title, Sub, Content &amp; 2 Picture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1"/>
          <p:cNvSpPr txBox="1"/>
          <p:nvPr>
            <p:ph type="title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  <a:defRPr sz="4000">
                <a:solidFill>
                  <a:srgbClr val="525252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41"/>
          <p:cNvSpPr txBox="1"/>
          <p:nvPr>
            <p:ph idx="1" type="body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41"/>
          <p:cNvSpPr txBox="1"/>
          <p:nvPr>
            <p:ph idx="2" type="body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53125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None/>
              <a:defRPr sz="1600"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41"/>
          <p:cNvSpPr/>
          <p:nvPr>
            <p:ph idx="3" type="pic"/>
          </p:nvPr>
        </p:nvSpPr>
        <p:spPr>
          <a:xfrm>
            <a:off x="6609331" y="571500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41"/>
          <p:cNvSpPr/>
          <p:nvPr>
            <p:ph idx="4" type="pic"/>
          </p:nvPr>
        </p:nvSpPr>
        <p:spPr>
          <a:xfrm>
            <a:off x="6609331" y="3537061"/>
            <a:ext cx="4668837" cy="238125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41"/>
          <p:cNvSpPr txBox="1"/>
          <p:nvPr>
            <p:ph idx="5" type="body"/>
          </p:nvPr>
        </p:nvSpPr>
        <p:spPr>
          <a:xfrm>
            <a:off x="571500" y="2139952"/>
            <a:ext cx="5768944" cy="411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41"/>
          <p:cNvSpPr txBox="1"/>
          <p:nvPr>
            <p:ph idx="6" type="body"/>
          </p:nvPr>
        </p:nvSpPr>
        <p:spPr>
          <a:xfrm>
            <a:off x="571500" y="1612901"/>
            <a:ext cx="5768944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indent="-2286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indent="-2286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indent="-2286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indent="-2286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idx="1" type="body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300"/>
              <a:buFont typeface="Helvetica Neue"/>
              <a:buNone/>
              <a:defRPr b="0" i="0" sz="13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32"/>
          <p:cNvSpPr txBox="1"/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3300"/>
              <a:buFont typeface="Helvetica Neue"/>
              <a:buNone/>
              <a:defRPr b="1" i="0" sz="3300" u="none" cap="none" strike="noStrike">
                <a:solidFill>
                  <a:srgbClr val="53535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32"/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hyperlink" Target="https://en.wikipedia.org/wiki/Static_single_assignment_for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lvm.org/docs/LangRef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hyperlink" Target="https://llvm.org/devmtg/2019-04/slides/Tutorial-Bridgers-LLVM_IR_tutorial.pdf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hyperlink" Target="https://godbolt.org/z/sqo4aG7Gd" TargetMode="External"/><Relationship Id="rId5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hyperlink" Target="https://godbolt.org/z/4hebzfe6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hyperlink" Target="https://godbolt.org/z/898E47xGf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hyperlink" Target="https://godbolt.org/z/jxcvxM57f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hyperlink" Target="https://godbolt.org/z/jxcvxM57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hyperlink" Target="https://godbolt.org/z/GbqhabvM8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Relationship Id="rId4" Type="http://schemas.openxmlformats.org/officeDocument/2006/relationships/hyperlink" Target="https://godbolt.org/z/x6bf1fxxv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hyperlink" Target="https://godbolt.org/z/x6bf1fxxv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ww.llvm.org/docs/CommandGuide/bugpoint.html" TargetMode="External"/><Relationship Id="rId4" Type="http://schemas.openxmlformats.org/officeDocument/2006/relationships/hyperlink" Target="https://www.youtube.com/watch?v=n1jDj7J9N8c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forms.gle/JbjBRMFNXym6tBQG6" TargetMode="External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hyperlink" Target="mailto:me@gooddoog.ru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f0rki/mapping-high-level-constructs-to-llvm-ir" TargetMode="External"/><Relationship Id="rId4" Type="http://schemas.openxmlformats.org/officeDocument/2006/relationships/hyperlink" Target="https://www.llvm.org/docs/GetElementPtr.html" TargetMode="External"/><Relationship Id="rId5" Type="http://schemas.openxmlformats.org/officeDocument/2006/relationships/hyperlink" Target="https://www.youtube.com/watch?v=m8G_S5LwlT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hyperlink" Target="https://www.intel.com/content/www/us/en/developer/articles/technical/intel-sdm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en.wikipedia.org/wiki/Three-address_co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>
            <p:ph type="title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US"/>
              <a:t>Compilers 101</a:t>
            </a:r>
            <a:endParaRPr/>
          </a:p>
        </p:txBody>
      </p:sp>
      <p:sp>
        <p:nvSpPr>
          <p:cNvPr id="208" name="Google Shape;208;p1"/>
          <p:cNvSpPr txBox="1"/>
          <p:nvPr>
            <p:ph idx="2" type="body"/>
          </p:nvPr>
        </p:nvSpPr>
        <p:spPr>
          <a:xfrm>
            <a:off x="1908348" y="4778609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LLVM IR</a:t>
            </a:r>
            <a:endParaRPr/>
          </a:p>
        </p:txBody>
      </p:sp>
      <p:sp>
        <p:nvSpPr>
          <p:cNvPr id="209" name="Google Shape;209;p1"/>
          <p:cNvSpPr txBox="1"/>
          <p:nvPr>
            <p:ph idx="1" type="body"/>
          </p:nvPr>
        </p:nvSpPr>
        <p:spPr>
          <a:xfrm>
            <a:off x="1895475" y="3182315"/>
            <a:ext cx="10296524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C7FD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Single static assignment</a:t>
            </a:r>
            <a:endParaRPr/>
          </a:p>
        </p:txBody>
      </p:sp>
      <p:sp>
        <p:nvSpPr>
          <p:cNvPr id="278" name="Google Shape;278;p10"/>
          <p:cNvSpPr txBox="1"/>
          <p:nvPr>
            <p:ph idx="1" type="body"/>
          </p:nvPr>
        </p:nvSpPr>
        <p:spPr>
          <a:xfrm>
            <a:off x="571370" y="1673455"/>
            <a:ext cx="11010900" cy="15982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SSA is a property of intermediate representation, which requires that each variable to be assigned exactly once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Benefits</a:t>
            </a:r>
            <a:endParaRPr/>
          </a:p>
        </p:txBody>
      </p:sp>
      <p:pic>
        <p:nvPicPr>
          <p:cNvPr id="279" name="Google Shape;2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09471" y="3572005"/>
            <a:ext cx="1228896" cy="1228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6115" y="3586294"/>
            <a:ext cx="1371791" cy="120031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0"/>
          <p:cNvSpPr txBox="1"/>
          <p:nvPr/>
        </p:nvSpPr>
        <p:spPr>
          <a:xfrm>
            <a:off x="1809335" y="5266552"/>
            <a:ext cx="8573329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https://en.wikipedia.org/wiki/Static_single_assignment_form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Converting to SSA</a:t>
            </a:r>
            <a:endParaRPr/>
          </a:p>
        </p:txBody>
      </p:sp>
      <p:sp>
        <p:nvSpPr>
          <p:cNvPr id="287" name="Google Shape;287;p11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805" r="0" t="-2393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 </a:t>
            </a:r>
            <a:endParaRPr/>
          </a:p>
        </p:txBody>
      </p:sp>
      <p:pic>
        <p:nvPicPr>
          <p:cNvPr id="288" name="Google Shape;288;p1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4976" y="1673225"/>
            <a:ext cx="3257361" cy="45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Computing minimal SSA</a:t>
            </a:r>
            <a:endParaRPr/>
          </a:p>
        </p:txBody>
      </p:sp>
      <p:sp>
        <p:nvSpPr>
          <p:cNvPr id="294" name="Google Shape;294;p12"/>
          <p:cNvSpPr txBox="1"/>
          <p:nvPr>
            <p:ph idx="1" type="body"/>
          </p:nvPr>
        </p:nvSpPr>
        <p:spPr>
          <a:xfrm>
            <a:off x="571370" y="1673454"/>
            <a:ext cx="11010900" cy="3930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Dominance frontier: a node B is in the dominance frontier of a node A if A does not strictly dominate B, but does dominate some immediate predecessor of B, or if node A is an immediate predecessor of B.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If the node A defines a certain variable, then that definition will reach every node A dominates. When we leave those nodes and enter a dominance frontier, we must account for other flows.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6a0424328b_0_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Def-use analysis</a:t>
            </a:r>
            <a:endParaRPr/>
          </a:p>
        </p:txBody>
      </p:sp>
      <p:sp>
        <p:nvSpPr>
          <p:cNvPr id="300" name="Google Shape;300;g26a0424328b_0_19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Def-use analysis is a technique used in compilers to determine the points in the program where variables are defined (def) and used (use).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Definition (Def): A point in the program where a variable is assigned a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Use (Use): A point in the program where the value of a variable is read.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This analysis helps in: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Identifying dead code (code that is defined but never used).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Optimizing away redundant computations.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Facilitating more complex analyses like reaching definitions, live variable analysis, and more.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a0424328b_0_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representations (IRs)</a:t>
            </a:r>
            <a:endParaRPr/>
          </a:p>
        </p:txBody>
      </p:sp>
      <p:sp>
        <p:nvSpPr>
          <p:cNvPr id="306" name="Google Shape;306;g26a0424328b_0_5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LLVM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MLIR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LLVM 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(g)MIR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GCC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GENERIC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GIMPLE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RTL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6a0424328b_0_1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Intermediate representations of LLVM infrastructure</a:t>
            </a:r>
            <a:endParaRPr/>
          </a:p>
        </p:txBody>
      </p:sp>
      <p:sp>
        <p:nvSpPr>
          <p:cNvPr id="312" name="Google Shape;312;g26a0424328b_0_10"/>
          <p:cNvSpPr txBox="1"/>
          <p:nvPr>
            <p:ph idx="1" type="body"/>
          </p:nvPr>
        </p:nvSpPr>
        <p:spPr>
          <a:xfrm>
            <a:off x="571375" y="1673449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MLIR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/>
              <a:t>LLVM IR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(g)MIR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Other IRs will be covered later in this course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LLVM IR</a:t>
            </a:r>
            <a:endParaRPr/>
          </a:p>
        </p:txBody>
      </p:sp>
      <p:sp>
        <p:nvSpPr>
          <p:cNvPr id="318" name="Google Shape;318;p1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SSA, infinite registers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Functions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Metadata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Textual and binary representation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Full reference: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https://llvm.org/docs/LangRef.html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24" name="Google Shape;324;p1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325" name="Google Shape;3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86" y="0"/>
            <a:ext cx="1215822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4"/>
          <p:cNvSpPr txBox="1"/>
          <p:nvPr/>
        </p:nvSpPr>
        <p:spPr>
          <a:xfrm>
            <a:off x="804545" y="5914082"/>
            <a:ext cx="11666989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https://llvm.org/devmtg/2019-04/slides/Tutorial-Bridgers-LLVM_IR_tutorial.pdf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LLVM IR Example</a:t>
            </a:r>
            <a:endParaRPr/>
          </a:p>
        </p:txBody>
      </p:sp>
      <p:pic>
        <p:nvPicPr>
          <p:cNvPr id="332" name="Google Shape;3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944" y="1540127"/>
            <a:ext cx="3658111" cy="1705213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/>
          <p:nvPr/>
        </p:nvSpPr>
        <p:spPr>
          <a:xfrm>
            <a:off x="138421" y="5925695"/>
            <a:ext cx="47628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u="sng">
                <a:solidFill>
                  <a:schemeClr val="hlink"/>
                </a:solidFill>
                <a:hlinkClick r:id="rId4"/>
              </a:rPr>
              <a:t>https://godbolt.org/z/sqo4aG7Gd</a:t>
            </a:r>
            <a:r>
              <a:rPr lang="en-US" sz="2400"/>
              <a:t> </a:t>
            </a:r>
            <a:endParaRPr/>
          </a:p>
        </p:txBody>
      </p:sp>
      <p:pic>
        <p:nvPicPr>
          <p:cNvPr id="334" name="Google Shape;3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33490" y="1"/>
            <a:ext cx="6989566" cy="6450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Global variables</a:t>
            </a:r>
            <a:endParaRPr/>
          </a:p>
        </p:txBody>
      </p:sp>
      <p:pic>
        <p:nvPicPr>
          <p:cNvPr id="340" name="Google Shape;3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176" y="495362"/>
            <a:ext cx="2355158" cy="54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4464" y="1047749"/>
            <a:ext cx="9850555" cy="5359977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6"/>
          <p:cNvSpPr txBox="1"/>
          <p:nvPr/>
        </p:nvSpPr>
        <p:spPr>
          <a:xfrm>
            <a:off x="3257026" y="6379490"/>
            <a:ext cx="6094602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https://godbolt.org/z/4hebzfe6s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215" name="Google Shape;215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9" name="Google Shape;219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Google Shape;221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Google Shape;222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25400">
            <a:solidFill>
              <a:srgbClr val="68437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25400">
            <a:solidFill>
              <a:srgbClr val="657E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Structures</a:t>
            </a:r>
            <a:endParaRPr/>
          </a:p>
        </p:txBody>
      </p:sp>
      <p:pic>
        <p:nvPicPr>
          <p:cNvPr id="348" name="Google Shape;34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55126" y="3495141"/>
            <a:ext cx="9136874" cy="2437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88" y="1217867"/>
            <a:ext cx="2437636" cy="2437636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7"/>
          <p:cNvSpPr txBox="1"/>
          <p:nvPr/>
        </p:nvSpPr>
        <p:spPr>
          <a:xfrm>
            <a:off x="3661797" y="5932777"/>
            <a:ext cx="4829961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https://godbolt.org/z/898E47xGf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1551963" y="1635853"/>
            <a:ext cx="3959604" cy="1963024"/>
          </a:xfrm>
          <a:custGeom>
            <a:rect b="b" l="l" r="r" t="t"/>
            <a:pathLst>
              <a:path extrusionOk="0" h="1963024" w="3959604">
                <a:moveTo>
                  <a:pt x="0" y="0"/>
                </a:moveTo>
                <a:cubicBezTo>
                  <a:pt x="932576" y="0"/>
                  <a:pt x="1865153" y="0"/>
                  <a:pt x="2525087" y="327171"/>
                </a:cubicBezTo>
                <a:cubicBezTo>
                  <a:pt x="3185021" y="654342"/>
                  <a:pt x="3959604" y="1963024"/>
                  <a:pt x="3959604" y="1963024"/>
                </a:cubicBezTo>
                <a:lnTo>
                  <a:pt x="3959604" y="1963024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7"/>
          <p:cNvSpPr/>
          <p:nvPr/>
        </p:nvSpPr>
        <p:spPr>
          <a:xfrm>
            <a:off x="1795244" y="1832193"/>
            <a:ext cx="4412609" cy="1733128"/>
          </a:xfrm>
          <a:custGeom>
            <a:rect b="b" l="l" r="r" t="t"/>
            <a:pathLst>
              <a:path extrusionOk="0" h="1733128" w="4412609">
                <a:moveTo>
                  <a:pt x="0" y="21774"/>
                </a:moveTo>
                <a:cubicBezTo>
                  <a:pt x="1259746" y="-11782"/>
                  <a:pt x="2519493" y="-45338"/>
                  <a:pt x="3254928" y="239888"/>
                </a:cubicBezTo>
                <a:cubicBezTo>
                  <a:pt x="3990363" y="525114"/>
                  <a:pt x="4412609" y="1733128"/>
                  <a:pt x="4412609" y="1733128"/>
                </a:cubicBezTo>
                <a:lnTo>
                  <a:pt x="4412609" y="1733128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7"/>
          <p:cNvSpPr/>
          <p:nvPr/>
        </p:nvSpPr>
        <p:spPr>
          <a:xfrm>
            <a:off x="1879134" y="2122415"/>
            <a:ext cx="5100506" cy="1468073"/>
          </a:xfrm>
          <a:custGeom>
            <a:rect b="b" l="l" r="r" t="t"/>
            <a:pathLst>
              <a:path extrusionOk="0" h="1468073" w="5100506">
                <a:moveTo>
                  <a:pt x="0" y="0"/>
                </a:moveTo>
                <a:cubicBezTo>
                  <a:pt x="1290506" y="78996"/>
                  <a:pt x="2581013" y="157992"/>
                  <a:pt x="3431097" y="402671"/>
                </a:cubicBezTo>
                <a:cubicBezTo>
                  <a:pt x="4281181" y="647350"/>
                  <a:pt x="5100506" y="1468073"/>
                  <a:pt x="5100506" y="1468073"/>
                </a:cubicBezTo>
                <a:lnTo>
                  <a:pt x="5100506" y="1468073"/>
                </a:ln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7"/>
          <p:cNvCxnSpPr/>
          <p:nvPr/>
        </p:nvCxnSpPr>
        <p:spPr>
          <a:xfrm>
            <a:off x="1551963" y="3229761"/>
            <a:ext cx="1744910" cy="185396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Nested structures</a:t>
            </a:r>
            <a:endParaRPr/>
          </a:p>
        </p:txBody>
      </p:sp>
      <p:pic>
        <p:nvPicPr>
          <p:cNvPr id="360" name="Google Shape;36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70" y="2198441"/>
            <a:ext cx="2781688" cy="3524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7419" y="3313021"/>
            <a:ext cx="7779777" cy="738861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8"/>
          <p:cNvSpPr txBox="1"/>
          <p:nvPr/>
        </p:nvSpPr>
        <p:spPr>
          <a:xfrm>
            <a:off x="3745813" y="5860421"/>
            <a:ext cx="4700373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https://godbolt.org/z/jxcvxM57f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63" name="Google Shape;363;p18"/>
          <p:cNvCxnSpPr/>
          <p:nvPr/>
        </p:nvCxnSpPr>
        <p:spPr>
          <a:xfrm flipH="1" rot="10800000">
            <a:off x="2969703" y="3800213"/>
            <a:ext cx="7373923" cy="140935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Functions</a:t>
            </a:r>
            <a:endParaRPr/>
          </a:p>
        </p:txBody>
      </p:sp>
      <p:pic>
        <p:nvPicPr>
          <p:cNvPr id="369" name="Google Shape;369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8761" y="2143626"/>
            <a:ext cx="7249537" cy="324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02" y="2886679"/>
            <a:ext cx="3572374" cy="1762371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9"/>
          <p:cNvSpPr txBox="1"/>
          <p:nvPr/>
        </p:nvSpPr>
        <p:spPr>
          <a:xfrm>
            <a:off x="3760714" y="5792198"/>
            <a:ext cx="4670571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https://godbolt.org/z/jxcvxM57f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Branches</a:t>
            </a:r>
            <a:endParaRPr/>
          </a:p>
        </p:txBody>
      </p:sp>
      <p:pic>
        <p:nvPicPr>
          <p:cNvPr id="377" name="Google Shape;37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450" y="0"/>
            <a:ext cx="5380296" cy="6863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814" y="1523999"/>
            <a:ext cx="4182059" cy="2381582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0"/>
          <p:cNvSpPr txBox="1"/>
          <p:nvPr/>
        </p:nvSpPr>
        <p:spPr>
          <a:xfrm>
            <a:off x="571370" y="4991812"/>
            <a:ext cx="4922240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https://godbolt.org/z/GbqhabvM8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380" name="Google Shape;380;p20"/>
          <p:cNvCxnSpPr/>
          <p:nvPr/>
        </p:nvCxnSpPr>
        <p:spPr>
          <a:xfrm>
            <a:off x="3229761" y="2164360"/>
            <a:ext cx="3078760" cy="80534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Basic blocks</a:t>
            </a:r>
            <a:endParaRPr/>
          </a:p>
        </p:txBody>
      </p:sp>
      <p:pic>
        <p:nvPicPr>
          <p:cNvPr id="386" name="Google Shape;386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4450" y="0"/>
            <a:ext cx="5380296" cy="686392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1"/>
          <p:cNvSpPr/>
          <p:nvPr/>
        </p:nvSpPr>
        <p:spPr>
          <a:xfrm>
            <a:off x="5083728" y="486561"/>
            <a:ext cx="629175" cy="257542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1"/>
          <p:cNvSpPr/>
          <p:nvPr/>
        </p:nvSpPr>
        <p:spPr>
          <a:xfrm>
            <a:off x="5120701" y="3365734"/>
            <a:ext cx="629175" cy="113076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21"/>
          <p:cNvSpPr/>
          <p:nvPr/>
        </p:nvSpPr>
        <p:spPr>
          <a:xfrm>
            <a:off x="5120701" y="4648900"/>
            <a:ext cx="629175" cy="87105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1"/>
          <p:cNvSpPr/>
          <p:nvPr/>
        </p:nvSpPr>
        <p:spPr>
          <a:xfrm>
            <a:off x="5085203" y="5756414"/>
            <a:ext cx="629175" cy="71988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1392572" y="2600804"/>
            <a:ext cx="1937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blocks</a:t>
            </a:r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1177254" y="3830812"/>
            <a:ext cx="1937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Terminators</a:t>
            </a:r>
            <a:endParaRPr/>
          </a:p>
        </p:txBody>
      </p:sp>
      <p:cxnSp>
        <p:nvCxnSpPr>
          <p:cNvPr id="393" name="Google Shape;393;p21"/>
          <p:cNvCxnSpPr>
            <a:stCxn id="391" idx="3"/>
            <a:endCxn id="387" idx="1"/>
          </p:cNvCxnSpPr>
          <p:nvPr/>
        </p:nvCxnSpPr>
        <p:spPr>
          <a:xfrm flipH="1" rot="10800000">
            <a:off x="3330429" y="1774170"/>
            <a:ext cx="1753200" cy="10113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4" name="Google Shape;394;p21"/>
          <p:cNvCxnSpPr>
            <a:stCxn id="391" idx="3"/>
            <a:endCxn id="388" idx="1"/>
          </p:cNvCxnSpPr>
          <p:nvPr/>
        </p:nvCxnSpPr>
        <p:spPr>
          <a:xfrm>
            <a:off x="3330429" y="2785470"/>
            <a:ext cx="1790400" cy="11457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5" name="Google Shape;395;p21"/>
          <p:cNvCxnSpPr>
            <a:stCxn id="391" idx="3"/>
            <a:endCxn id="389" idx="1"/>
          </p:cNvCxnSpPr>
          <p:nvPr/>
        </p:nvCxnSpPr>
        <p:spPr>
          <a:xfrm>
            <a:off x="3330429" y="2785470"/>
            <a:ext cx="1790400" cy="229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6" name="Google Shape;396;p21"/>
          <p:cNvCxnSpPr>
            <a:stCxn id="391" idx="3"/>
            <a:endCxn id="390" idx="1"/>
          </p:cNvCxnSpPr>
          <p:nvPr/>
        </p:nvCxnSpPr>
        <p:spPr>
          <a:xfrm>
            <a:off x="3330429" y="2785470"/>
            <a:ext cx="1754700" cy="3330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397" name="Google Shape;397;p21"/>
          <p:cNvCxnSpPr>
            <a:stCxn id="392" idx="3"/>
          </p:cNvCxnSpPr>
          <p:nvPr/>
        </p:nvCxnSpPr>
        <p:spPr>
          <a:xfrm flipH="1" rot="10800000">
            <a:off x="3115111" y="3028478"/>
            <a:ext cx="3218700" cy="9870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p21"/>
          <p:cNvCxnSpPr>
            <a:stCxn id="392" idx="3"/>
          </p:cNvCxnSpPr>
          <p:nvPr/>
        </p:nvCxnSpPr>
        <p:spPr>
          <a:xfrm>
            <a:off x="3115111" y="4015478"/>
            <a:ext cx="3218700" cy="1848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9" name="Google Shape;399;p21"/>
          <p:cNvCxnSpPr>
            <a:stCxn id="392" idx="3"/>
          </p:cNvCxnSpPr>
          <p:nvPr/>
        </p:nvCxnSpPr>
        <p:spPr>
          <a:xfrm>
            <a:off x="3115111" y="4015478"/>
            <a:ext cx="3151500" cy="13728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0" name="Google Shape;400;p21"/>
          <p:cNvCxnSpPr>
            <a:stCxn id="392" idx="3"/>
          </p:cNvCxnSpPr>
          <p:nvPr/>
        </p:nvCxnSpPr>
        <p:spPr>
          <a:xfrm>
            <a:off x="3115111" y="4015478"/>
            <a:ext cx="3151500" cy="2404500"/>
          </a:xfrm>
          <a:prstGeom prst="straightConnector1">
            <a:avLst/>
          </a:prstGeom>
          <a:noFill/>
          <a:ln cap="flat" cmpd="sng" w="38100">
            <a:solidFill>
              <a:srgbClr val="00C5FD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Loops</a:t>
            </a:r>
            <a:endParaRPr/>
          </a:p>
        </p:txBody>
      </p:sp>
      <p:pic>
        <p:nvPicPr>
          <p:cNvPr id="406" name="Google Shape;406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0634" y="6641"/>
            <a:ext cx="3838042" cy="6844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1119" y="2420118"/>
            <a:ext cx="4535647" cy="1658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Loops. Control flow graph</a:t>
            </a:r>
            <a:endParaRPr/>
          </a:p>
        </p:txBody>
      </p:sp>
      <p:pic>
        <p:nvPicPr>
          <p:cNvPr id="413" name="Google Shape;413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8588" y="1192650"/>
            <a:ext cx="4254900" cy="5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Single assignment</a:t>
            </a:r>
            <a:endParaRPr/>
          </a:p>
        </p:txBody>
      </p:sp>
      <p:pic>
        <p:nvPicPr>
          <p:cNvPr id="419" name="Google Shape;419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3129" y="1566602"/>
            <a:ext cx="3705742" cy="3724795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4"/>
          <p:cNvSpPr txBox="1"/>
          <p:nvPr/>
        </p:nvSpPr>
        <p:spPr>
          <a:xfrm>
            <a:off x="4015962" y="6413746"/>
            <a:ext cx="4641628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https://godbolt.org/z/x6bf1fxxv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Memory SSA</a:t>
            </a:r>
            <a:endParaRPr/>
          </a:p>
        </p:txBody>
      </p:sp>
      <p:pic>
        <p:nvPicPr>
          <p:cNvPr id="426" name="Google Shape;426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4650" y="1566602"/>
            <a:ext cx="3705742" cy="37247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3671" y="18175"/>
            <a:ext cx="5744377" cy="62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5"/>
          <p:cNvSpPr txBox="1"/>
          <p:nvPr/>
        </p:nvSpPr>
        <p:spPr>
          <a:xfrm>
            <a:off x="3142857" y="6413746"/>
            <a:ext cx="4641628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https://godbolt.org/z/x6bf1fxxv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cxnSp>
        <p:nvCxnSpPr>
          <p:cNvPr id="429" name="Google Shape;429;p25"/>
          <p:cNvCxnSpPr/>
          <p:nvPr/>
        </p:nvCxnSpPr>
        <p:spPr>
          <a:xfrm flipH="1" rot="10800000">
            <a:off x="3674378" y="461394"/>
            <a:ext cx="1946246" cy="2189527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0" name="Google Shape;430;p25"/>
          <p:cNvCxnSpPr/>
          <p:nvPr/>
        </p:nvCxnSpPr>
        <p:spPr>
          <a:xfrm flipH="1" rot="10800000">
            <a:off x="4490548" y="2876395"/>
            <a:ext cx="1130076" cy="49755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1" name="Google Shape;431;p25"/>
          <p:cNvCxnSpPr/>
          <p:nvPr/>
        </p:nvCxnSpPr>
        <p:spPr>
          <a:xfrm>
            <a:off x="4870392" y="4041604"/>
            <a:ext cx="825733" cy="45469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432" name="Google Shape;432;p25"/>
          <p:cNvCxnSpPr/>
          <p:nvPr/>
        </p:nvCxnSpPr>
        <p:spPr>
          <a:xfrm>
            <a:off x="3818862" y="4734892"/>
            <a:ext cx="1801762" cy="890333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38" name="Google Shape;438;p2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39" name="Google Shape;43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77"/>
            <a:ext cx="12192000" cy="685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Today</a:t>
            </a:r>
            <a:endParaRPr/>
          </a:p>
        </p:txBody>
      </p:sp>
      <p:sp>
        <p:nvSpPr>
          <p:cNvPr id="231" name="Google Shape;231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Three address code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Intermediate representations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IR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bee99cf594_0_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 IR bitcode</a:t>
            </a:r>
            <a:endParaRPr/>
          </a:p>
        </p:txBody>
      </p:sp>
      <p:sp>
        <p:nvSpPr>
          <p:cNvPr id="445" name="Google Shape;445;g2bee99cf594_0_1"/>
          <p:cNvSpPr txBox="1"/>
          <p:nvPr>
            <p:ph idx="1" type="body"/>
          </p:nvPr>
        </p:nvSpPr>
        <p:spPr>
          <a:xfrm>
            <a:off x="571375" y="1673450"/>
            <a:ext cx="11010900" cy="518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Binary Representation of LLVM IR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Use Cases: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distribution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intermediate step in a build process that involves further optimization or cross-compilation, or for Just-In-Time (JIT) compilation scenarios.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ee99cf594_0_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LLVM IR bitcode: tooling</a:t>
            </a:r>
            <a:endParaRPr/>
          </a:p>
        </p:txBody>
      </p:sp>
      <p:sp>
        <p:nvSpPr>
          <p:cNvPr id="451" name="Google Shape;451;g2bee99cf594_0_7"/>
          <p:cNvSpPr txBox="1"/>
          <p:nvPr>
            <p:ph idx="1" type="body"/>
          </p:nvPr>
        </p:nvSpPr>
        <p:spPr>
          <a:xfrm>
            <a:off x="571375" y="1203700"/>
            <a:ext cx="11010900" cy="565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Emit bitcode: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clang -emit-llvm -c source.c -o source.bc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Converting LLVM IR Bitcode to Human-Readable Format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llvm-dis source.bc -o source.ll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Converting Human-Readable LLVM IR to Bitcode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llvm-as source.ll -o source.bc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Linking Multiple LLVM Bitcode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llvm-link file1.bc file2.bc -o combined.bc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Execute LLVM IR bitcode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lli source.bc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Inspecting LLVM IR</a:t>
            </a:r>
            <a:endParaRPr/>
          </a:p>
        </p:txBody>
      </p:sp>
      <p:sp>
        <p:nvSpPr>
          <p:cNvPr id="457" name="Google Shape;457;p2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Inspecting LLVM IR bitcode from clang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clang++ -emit-llvm -o file.bc file.cpp</a:t>
            </a:r>
            <a:endParaRPr/>
          </a:p>
          <a:p>
            <a:pPr indent="-292100" lvl="0" marL="228600" rtl="0" algn="l"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/>
              <a:t>Inspecting LLVM IR from clang</a:t>
            </a:r>
            <a:endParaRPr/>
          </a:p>
          <a:p>
            <a:pPr indent="-241300" lvl="1" marL="431800" rtl="0" algn="l"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clang++ -emit-llvm -o file.ll file.cpp -S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Displaying CFG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opt -analyze -dot-cfg-only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bee99cf594_0_1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Processing LLVM IR</a:t>
            </a:r>
            <a:endParaRPr/>
          </a:p>
        </p:txBody>
      </p:sp>
      <p:sp>
        <p:nvSpPr>
          <p:cNvPr id="463" name="Google Shape;463;g2bee99cf594_0_14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Run optimizations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 </a:t>
            </a:r>
            <a:r>
              <a:rPr lang="en-US"/>
              <a:t>-O2 source.bc -o optimized.bc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opt -passes=’&lt;pass-pipeline&gt;’ </a:t>
            </a:r>
            <a:r>
              <a:rPr lang="en-US"/>
              <a:t>source.bc -o optimized.bc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Compile down to assembler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llc -filetype=obj </a:t>
            </a:r>
            <a:r>
              <a:rPr lang="en-US"/>
              <a:t>source.bc</a:t>
            </a:r>
            <a:r>
              <a:rPr lang="en-US"/>
              <a:t> -o source.s -S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Compile down to binary (object file)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llc -filetype=obj source.bc -o source.o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Note: both .bc and .ll are accepted here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Comparing LLVM modules</a:t>
            </a:r>
            <a:endParaRPr/>
          </a:p>
        </p:txBody>
      </p:sp>
      <p:pic>
        <p:nvPicPr>
          <p:cNvPr id="469" name="Google Shape;469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388" y="1897380"/>
            <a:ext cx="11010900" cy="350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Debugging LLVM IR</a:t>
            </a:r>
            <a:endParaRPr/>
          </a:p>
        </p:txBody>
      </p:sp>
      <p:sp>
        <p:nvSpPr>
          <p:cNvPr id="475" name="Google Shape;475;p29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bugpoint -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https://www.llvm.org/docs/CommandGuide/bugpoint.html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llvm-reduce -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https://www.youtube.com/watch?v=n1jDj7J9N8c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Next time…</a:t>
            </a:r>
            <a:endParaRPr/>
          </a:p>
        </p:txBody>
      </p:sp>
      <p:sp>
        <p:nvSpPr>
          <p:cNvPr id="481" name="Google Shape;481;p30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LLVM Passes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IR Optimizations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6a0424328b_0_0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487" name="Google Shape;487;g26a0424328b_0_0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https://forms.gle/JbjBRMFNXym6tBQG6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g26a0424328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02175" y="2309075"/>
            <a:ext cx="29146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26a0424328b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000" y="2773446"/>
            <a:ext cx="6995374" cy="3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g26a0424328b_0_0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2"/>
                </a:solidFill>
              </a:rPr>
              <a:t>Backup: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me@gooddoog.ru</a:t>
            </a:r>
            <a:r>
              <a:rPr lang="en-US" sz="2000">
                <a:solidFill>
                  <a:schemeClr val="lt2"/>
                </a:solidFill>
              </a:rPr>
              <a:t> 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1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496" name="Google Shape;496;p31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Mapping high-level constructs to LLVM IR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https://github.com/f0rki/mapping-high-level-constructs-to-llvm-ir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The often misunderstood GEP instruction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https://www.llvm.org/docs/GetElementPtr.html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▪"/>
            </a:pPr>
            <a:r>
              <a:rPr lang="en-US" sz="1600"/>
              <a:t>LLVM IR Tutorial - Phis, GEPs and other things, oh my! - Vince Bridgers (Intel Corporation), Felipe de Azevedo Piovezan (Intel Corporation) - </a:t>
            </a:r>
            <a:r>
              <a:rPr lang="en-US" sz="1600" u="sng">
                <a:solidFill>
                  <a:schemeClr val="hlink"/>
                </a:solidFill>
                <a:hlinkClick r:id="rId5"/>
              </a:rPr>
              <a:t>https://www.youtube.com/watch?v=m8G_S5LwlTo</a:t>
            </a:r>
            <a:r>
              <a:rPr lang="en-US" sz="1600"/>
              <a:t>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How to represent computation?</a:t>
            </a:r>
            <a:endParaRPr/>
          </a:p>
        </p:txBody>
      </p:sp>
      <p:pic>
        <p:nvPicPr>
          <p:cNvPr id="237" name="Google Shape;237;p4"/>
          <p:cNvPicPr preferRelativeResize="0"/>
          <p:nvPr/>
        </p:nvPicPr>
        <p:blipFill rotWithShape="1">
          <a:blip r:embed="rId3">
            <a:alphaModFix/>
          </a:blip>
          <a:srcRect b="0" l="0" r="0" t="36700"/>
          <a:stretch/>
        </p:blipFill>
        <p:spPr>
          <a:xfrm>
            <a:off x="2184872" y="1887522"/>
            <a:ext cx="8082483" cy="349966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4"/>
          <p:cNvSpPr txBox="1"/>
          <p:nvPr/>
        </p:nvSpPr>
        <p:spPr>
          <a:xfrm>
            <a:off x="2870794" y="5429934"/>
            <a:ext cx="7396561" cy="287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https://www.intel.com/content/www/us/en/developer/articles/technical/intel-sdm.html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Three-address code</a:t>
            </a:r>
            <a:endParaRPr/>
          </a:p>
        </p:txBody>
      </p:sp>
      <p:sp>
        <p:nvSpPr>
          <p:cNvPr id="244" name="Google Shape;244;p5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Three-address code is a representation of the computation in the form of a sequence of expressions A := B op C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Example: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 = B + C +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t1 = B + 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t2 = t1 + 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A = t2</a:t>
            </a:r>
            <a:endParaRPr/>
          </a:p>
        </p:txBody>
      </p:sp>
      <p:cxnSp>
        <p:nvCxnSpPr>
          <p:cNvPr id="245" name="Google Shape;245;p5"/>
          <p:cNvCxnSpPr/>
          <p:nvPr/>
        </p:nvCxnSpPr>
        <p:spPr>
          <a:xfrm>
            <a:off x="571370" y="3749879"/>
            <a:ext cx="266678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TAC instructions</a:t>
            </a:r>
            <a:endParaRPr/>
          </a:p>
        </p:txBody>
      </p:sp>
      <p:sp>
        <p:nvSpPr>
          <p:cNvPr id="251" name="Google Shape;251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Char char="▪"/>
            </a:pPr>
            <a:r>
              <a:rPr lang="en-US"/>
              <a:t>The following forms are allowed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constant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B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B op C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constant op B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B op constant</a:t>
            </a:r>
            <a:endParaRPr/>
          </a:p>
          <a:p>
            <a:pPr indent="-203200" lvl="1" marL="431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400"/>
              <a:buChar char="•"/>
            </a:pPr>
            <a:r>
              <a:rPr lang="en-US"/>
              <a:t>A := constant op constant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TAC control flow</a:t>
            </a:r>
            <a:endParaRPr/>
          </a:p>
        </p:txBody>
      </p:sp>
      <p:sp>
        <p:nvSpPr>
          <p:cNvPr id="257" name="Google Shape;257;p7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int x,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while (x &lt; y)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x = x * 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y = x;</a:t>
            </a:r>
            <a:endParaRPr/>
          </a:p>
        </p:txBody>
      </p:sp>
      <p:sp>
        <p:nvSpPr>
          <p:cNvPr id="258" name="Google Shape;258;p7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L0: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t0 := x &lt; y;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if t0 goto L1;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x := x * 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L1: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y := x;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Three-address code example</a:t>
            </a:r>
            <a:endParaRPr/>
          </a:p>
        </p:txBody>
      </p:sp>
      <p:pic>
        <p:nvPicPr>
          <p:cNvPr id="264" name="Google Shape;264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2499880"/>
            <a:ext cx="11010900" cy="292186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8"/>
          <p:cNvSpPr txBox="1"/>
          <p:nvPr/>
        </p:nvSpPr>
        <p:spPr>
          <a:xfrm>
            <a:off x="2369892" y="5618890"/>
            <a:ext cx="7413771" cy="426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https://en.wikipedia.org/wiki/Three-address_code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Arial"/>
              <a:buNone/>
            </a:pPr>
            <a:r>
              <a:rPr lang="en-US"/>
              <a:t>Function calls</a:t>
            </a:r>
            <a:endParaRPr/>
          </a:p>
        </p:txBody>
      </p:sp>
      <p:sp>
        <p:nvSpPr>
          <p:cNvPr id="271" name="Google Shape;271;p9"/>
          <p:cNvSpPr txBox="1"/>
          <p:nvPr>
            <p:ph idx="1" type="body"/>
          </p:nvPr>
        </p:nvSpPr>
        <p:spPr>
          <a:xfrm>
            <a:off x="571500" y="1673402"/>
            <a:ext cx="5524500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bar(int A, int B) { …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void foo() 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bar(10, 42);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72" name="Google Shape;272;p9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bar: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B = pop;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A = pop;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foo: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push 10;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push 42;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goto bar;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2022-02-11T08:56:50Z</dcterms:created>
  <dc:creator>Batashev, Alexander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77294acb-f791-4422-865e-0b7527e37b89</vt:lpwstr>
  </property>
  <property fmtid="{D5CDD505-2E9C-101B-9397-08002B2CF9AE}" pid="3" name="CTP_TimeStamp">
    <vt:lpwstr>2020-08-21 21:49:33Z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0x01010079C5967B1E29274CA6A143F9D247F5D2</vt:lpwstr>
  </property>
</Properties>
</file>