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glmZSNhNtt8U+yP+I96GB+sqLQ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b3f83c6a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b3f83c6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e4742de6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e4742de60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b3f83c6a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b3f83c6a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b3f83c6a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b3f83c6a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b3f83c6aa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b3f83c6aa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b3f83c6a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b3f83c6aa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6a25c02a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6a25c02a4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fabb4c2d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2fabb4c2d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40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0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0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1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2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44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4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72" name="Google Shape;7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74" name="Google Shape;74;p4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4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2" name="Google Shape;8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5" name="Google Shape;85;p4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6" name="Google Shape;86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2" name="Google Shape;9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7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6" name="Google Shape;96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7" name="Google Shape;97;p47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8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05" name="Google Shape;10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9" name="Google Shape;109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9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8" name="Google Shape;11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22" name="Google Shape;122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23" name="Google Shape;123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8" name="Google Shape;12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0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0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6" name="Google Shape;136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7" name="Google Shape;137;p50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1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1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5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52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54" name="Google Shape;15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56" name="Google Shape;156;p5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57" name="Google Shape;157;p5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5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5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4" name="Google Shape;16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6" name="Google Shape;166;p5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7" name="Google Shape;167;p5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54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0" name="Google Shape;170;p54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54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54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5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6" name="Google Shape;17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0" name="Google Shape;180;p5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81" name="Google Shape;181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6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6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6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6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0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lvm.org/devmtg/2017-10/slides/Kuderski-Dominator_Trees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oost.org/doc/libs/1_85_0/libs/graph/doc/lengauer_tarjan_dominator.htm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lang.llvm.org/docs/index.html#using-clang-as-a-librar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VqCkCDFLSs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lang.llvm.org/docs/RAVFrontendAction.html" TargetMode="Externa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ang.llvm.org/docs/LibASTMatchersReference.html#decl-matchers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llvm/llvm-project/blob/main/clang-tools-extra/clang-tidy/llv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lang.llvm.org/extra/modularize.html" TargetMode="External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socpp.github.io/CppCoreGuidelines/CppCoreGuidelines" TargetMode="External"/><Relationship Id="rId4" Type="http://schemas.openxmlformats.org/officeDocument/2006/relationships/hyperlink" Target="https://clang.llvm.org/extra/clang-tidy/checks/cppcoreguidelines/owning-memory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NN-complr-tech/compiler-course-2025" TargetMode="External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lang.llvm.org/docs/ClangPlugins.html" TargetMode="External"/><Relationship Id="rId4" Type="http://schemas.openxmlformats.org/officeDocument/2006/relationships/hyperlink" Target="https://github.com/llvm/llvm-project/tree/main/clang/examples/PrintFunctionNam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lvm.org/docs/CommandGuide/FileCheck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llvm.org/docs/CommandGuide/lit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orms.gle/KedxuyGUAkYiMmYf6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OROXJ9-wUQE" TargetMode="External"/><Relationship Id="rId4" Type="http://schemas.openxmlformats.org/officeDocument/2006/relationships/hyperlink" Target="https://github.com/lac-dcc/llvm-course/tree/master/ast-matcher" TargetMode="External"/><Relationship Id="rId5" Type="http://schemas.openxmlformats.org/officeDocument/2006/relationships/hyperlink" Target="https://www.youtube.com/watch?v=mizS4KnfTtQ" TargetMode="External"/><Relationship Id="rId6" Type="http://schemas.openxmlformats.org/officeDocument/2006/relationships/hyperlink" Target="https://www.youtube.com/watch?v=_rUwW8Awc5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ontrol-flow_graph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196" name="Google Shape;196;p1"/>
          <p:cNvSpPr txBox="1"/>
          <p:nvPr>
            <p:ph idx="2" type="body"/>
          </p:nvPr>
        </p:nvSpPr>
        <p:spPr>
          <a:xfrm>
            <a:off x="1908350" y="4778594"/>
            <a:ext cx="10283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Compiler frontend.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Working with AST and static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b3f83c6aa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CFG demo</a:t>
            </a:r>
            <a:endParaRPr/>
          </a:p>
        </p:txBody>
      </p:sp>
      <p:pic>
        <p:nvPicPr>
          <p:cNvPr id="261" name="Google Shape;261;g2bb3f83c6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360" y="0"/>
            <a:ext cx="634262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bb3f83c6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25" y="1371600"/>
            <a:ext cx="4721603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bb3f83c6aa_0_0"/>
          <p:cNvSpPr txBox="1"/>
          <p:nvPr/>
        </p:nvSpPr>
        <p:spPr>
          <a:xfrm>
            <a:off x="0" y="6457800"/>
            <a:ext cx="886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clang -Xclang -analyze -Xclang -analyzer-checker=debug.ViewCFG -Xclang -analyzer-output=text cfg.cpp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Dominators</a:t>
            </a:r>
            <a:endParaRPr/>
          </a:p>
        </p:txBody>
      </p:sp>
      <p:sp>
        <p:nvSpPr>
          <p:cNvPr id="269" name="Google Shape;269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block M dominates block N if every path from the entry that reaches block N must pass through block 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Block M postdomintates block N if every path from N to exit must pass through M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Dominator trees</a:t>
            </a:r>
            <a:endParaRPr/>
          </a:p>
        </p:txBody>
      </p:sp>
      <p:sp>
        <p:nvSpPr>
          <p:cNvPr id="275" name="Google Shape;275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Data structure depicting the dominator relationships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 Lengauer-Tarjan algorithm (O(nlogn))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See more: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https://www.llvm.org/devmtg/2017-10/slides/Kuderski-Dominator_Trees.pdf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4742de60_1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Dominator tree (example)</a:t>
            </a:r>
            <a:endParaRPr/>
          </a:p>
        </p:txBody>
      </p:sp>
      <p:sp>
        <p:nvSpPr>
          <p:cNvPr id="281" name="Google Shape;281;g2ce4742de60_1_0"/>
          <p:cNvSpPr txBox="1"/>
          <p:nvPr>
            <p:ph idx="1" type="body"/>
          </p:nvPr>
        </p:nvSpPr>
        <p:spPr>
          <a:xfrm>
            <a:off x="2739313" y="6311275"/>
            <a:ext cx="6675000" cy="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/>
              <a:t>S</a:t>
            </a:r>
            <a:r>
              <a:rPr lang="en-US" sz="1200"/>
              <a:t>ource: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https://www.boost.org/doc/libs/1_85_0/libs/graph/doc/lengauer_tarjan_dominator.htm</a:t>
            </a:r>
            <a:r>
              <a:rPr lang="en-US" sz="1200"/>
              <a:t> </a:t>
            </a:r>
            <a:endParaRPr sz="1200"/>
          </a:p>
        </p:txBody>
      </p:sp>
      <p:pic>
        <p:nvPicPr>
          <p:cNvPr id="282" name="Google Shape;282;g2ce4742de6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175" y="1364950"/>
            <a:ext cx="71532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b3f83c6aa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Dominator trees (demo)</a:t>
            </a:r>
            <a:endParaRPr/>
          </a:p>
        </p:txBody>
      </p:sp>
      <p:sp>
        <p:nvSpPr>
          <p:cNvPr id="288" name="Google Shape;288;g2bb3f83c6aa_0_19"/>
          <p:cNvSpPr txBox="1"/>
          <p:nvPr>
            <p:ph idx="1" type="body"/>
          </p:nvPr>
        </p:nvSpPr>
        <p:spPr>
          <a:xfrm>
            <a:off x="571373" y="1673450"/>
            <a:ext cx="57531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How to build: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clang -S -emit-llvm dominator.cpp -o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dominator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.ll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opt -passes='dot-cfg'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dominator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.ll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dot -Tpng .main.dot -o main.png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g2bb3f83c6a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875" y="-40475"/>
            <a:ext cx="5937125" cy="6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Hacking on Clang</a:t>
            </a:r>
            <a:endParaRPr/>
          </a:p>
        </p:txBody>
      </p:sp>
      <p:sp>
        <p:nvSpPr>
          <p:cNvPr id="295" name="Google Shape;295;p1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LibTooling – interface to write standalone tools based on clang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LibFormat – library for automatic source code formatting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LibClang – stable C interface for Clang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Plugins – do extra actions during compilation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on that: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https://clang.llvm.org/docs/index.html#using-clang-as-a-library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Working with AST</a:t>
            </a:r>
            <a:endParaRPr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AST is a graph, and you can use any graph theory algorithms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Examining AST: -Xclang -ast-dump -fsyntax-only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framework provides a few helpers to work with AST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ASTConsumer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RecursiveASTVisitor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ASTAction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on that: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https://www.youtube.com/watch?v=VqCkCDFLSsc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RecursiveASTVisitor</a:t>
            </a:r>
            <a:endParaRPr/>
          </a:p>
        </p:txBody>
      </p:sp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CRTP class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methods to act on certain AST node classes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Basically, an implementation of DFS</a:t>
            </a:r>
            <a:endParaRPr/>
          </a:p>
        </p:txBody>
      </p:sp>
      <p:pic>
        <p:nvPicPr>
          <p:cNvPr id="308" name="Google Shape;308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675" y="2526074"/>
            <a:ext cx="5287963" cy="28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 generation</a:t>
            </a:r>
            <a:endParaRPr/>
          </a:p>
        </p:txBody>
      </p:sp>
      <p:sp>
        <p:nvSpPr>
          <p:cNvPr id="314" name="Google Shape;314;p15"/>
          <p:cNvSpPr txBox="1"/>
          <p:nvPr>
            <p:ph idx="1" type="body"/>
          </p:nvPr>
        </p:nvSpPr>
        <p:spPr>
          <a:xfrm>
            <a:off x="571500" y="1673402"/>
            <a:ext cx="10745545" cy="50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Typical use case for AST node visitors. Also can be referred as CodeGen, but do not confuse with LLVM CodeGen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Uses AST visitors, IRBuilder, and TargetInfo classes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CodeGenModule class keeps global state, e.g. LLVM type cache. Emits global and some shared entities.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CodeGenFunction class keeps per function state. Emits LLVM IR for function body statements.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Char char="▪"/>
            </a:pPr>
            <a:r>
              <a:rPr lang="en-US" sz="2000"/>
              <a:t>The output can be inspected using the -emit-llvm (to force -S for textual representation) option to clang. You can also use -emit-llvm-bc to write an LLVM bitcode file which can be processed by the suite of LLVM tools like llvm-dis, llvm-nm, etc.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ASTConsumer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interface used to write generic actions on AST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many different entry points</a:t>
            </a:r>
            <a:endParaRPr/>
          </a:p>
        </p:txBody>
      </p:sp>
      <p:pic>
        <p:nvPicPr>
          <p:cNvPr id="321" name="Google Shape;321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438" y="2456324"/>
            <a:ext cx="5287963" cy="194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855450" y="5545447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855449" y="4940766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FrontendAction</a:t>
            </a:r>
            <a:endParaRPr/>
          </a:p>
        </p:txBody>
      </p:sp>
      <p:sp>
        <p:nvSpPr>
          <p:cNvPr id="327" name="Google Shape;327;p17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FrontendActions are entry points for Clang-based tools (including Clang compiler)</a:t>
            </a:r>
            <a:endParaRPr/>
          </a:p>
        </p:txBody>
      </p:sp>
      <p:pic>
        <p:nvPicPr>
          <p:cNvPr id="328" name="Google Shape;328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035" y="3592011"/>
            <a:ext cx="10675800" cy="22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Source manager</a:t>
            </a:r>
            <a:endParaRPr/>
          </a:p>
        </p:txBody>
      </p:sp>
      <p:sp>
        <p:nvSpPr>
          <p:cNvPr id="334" name="Google Shape;334;p18"/>
          <p:cNvSpPr txBox="1"/>
          <p:nvPr>
            <p:ph idx="1" type="body"/>
          </p:nvPr>
        </p:nvSpPr>
        <p:spPr>
          <a:xfrm>
            <a:off x="571325" y="1709424"/>
            <a:ext cx="11010900" cy="4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Source location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file:line:col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AST does not contain information on source locations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It may be required for code re-writing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SourceManager is owned by ASTContext: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info: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https://clang.llvm.org/docs/RAVFrontendAction.html</a:t>
            </a:r>
            <a:r>
              <a:rPr lang="en-US"/>
              <a:t> </a:t>
            </a:r>
            <a:endParaRPr/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923" y="4711720"/>
            <a:ext cx="9516804" cy="3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Matching AST</a:t>
            </a:r>
            <a:endParaRPr/>
          </a:p>
        </p:txBody>
      </p:sp>
      <p:sp>
        <p:nvSpPr>
          <p:cNvPr id="341" name="Google Shape;341;p19"/>
          <p:cNvSpPr txBox="1"/>
          <p:nvPr>
            <p:ph idx="1" type="body"/>
          </p:nvPr>
        </p:nvSpPr>
        <p:spPr>
          <a:xfrm>
            <a:off x="571375" y="1102550"/>
            <a:ext cx="110109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Sometimes there’s a need to find certain patterns in AST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provides matchers interface: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Node matchers – find specific node type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Narrowing matchers – match attributes on AST nodes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Traversal matchers – traversal between AST nodes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info on syntax: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https://clang.llvm.org/docs/LibASTMatchersReference.html#decl-matchers</a:t>
            </a:r>
            <a:r>
              <a:rPr lang="en-US"/>
              <a:t> </a:t>
            </a:r>
            <a:endParaRPr/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25" y="4784425"/>
            <a:ext cx="6961802" cy="2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Clang Transformer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571370" y="1673455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Framework for writing C++ diagnostics and source transformations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Built on Matchers interface and LibTooling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Rule examples: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9" name="Google Shape;3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45" y="3429001"/>
            <a:ext cx="10479110" cy="106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213" y="4745155"/>
            <a:ext cx="7589574" cy="98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clang-tidy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Clang-based linter tool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rules for many standards, including: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C++ core guidelines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Abseil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Google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CERT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Linux Kernel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LLVM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Extending clang-tidy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571370" y="1673455"/>
            <a:ext cx="11010900" cy="1164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Most useful source of knowledge: look at existing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Example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https://github.com/llvm/llvm-project/blob/main/clang-tools-extra/clang-tidy/llvm/</a:t>
            </a:r>
            <a:r>
              <a:rPr lang="en-US"/>
              <a:t>):</a:t>
            </a: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37" y="3400302"/>
            <a:ext cx="5048790" cy="178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3381" y="3400302"/>
            <a:ext cx="6059562" cy="178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Case study: modularize</a:t>
            </a:r>
            <a:endParaRPr/>
          </a:p>
        </p:txBody>
      </p:sp>
      <p:sp>
        <p:nvSpPr>
          <p:cNvPr id="370" name="Google Shape;370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modularize</a:t>
            </a:r>
            <a:r>
              <a:rPr lang="en-US"/>
              <a:t> is a s</a:t>
            </a:r>
            <a:r>
              <a:rPr lang="en-US"/>
              <a:t>tandalone tool that checks whether a set of headers provides the consistent definitions required to use modules</a:t>
            </a:r>
            <a:endParaRPr/>
          </a:p>
        </p:txBody>
      </p:sp>
      <p:pic>
        <p:nvPicPr>
          <p:cNvPr id="371" name="Google Shape;37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260" y="2709279"/>
            <a:ext cx="5239480" cy="334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Case study: C++ core guidelines</a:t>
            </a:r>
            <a:endParaRPr/>
          </a:p>
        </p:txBody>
      </p:sp>
      <p:sp>
        <p:nvSpPr>
          <p:cNvPr id="377" name="Google Shape;377;p2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C++ Core Guidelines</a:t>
            </a:r>
            <a:r>
              <a:rPr lang="en-US"/>
              <a:t> </a:t>
            </a:r>
            <a:r>
              <a:rPr lang="en-US"/>
              <a:t>provide helper types for memory management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gsl::owner&lt;…&gt;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gsl::not_null&lt;…&gt;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clang-tidy will warn if you’re not using any of these and to suspicious things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https://clang.llvm.org/extra/clang-tidy/checks/cppcoreguidelines/owning-memory.html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5568075" y="637275"/>
            <a:ext cx="601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https://github.com/NN-complr-tech/compiler-course-2025</a:t>
            </a:r>
            <a:r>
              <a:rPr lang="en-US" sz="1700"/>
              <a:t> </a:t>
            </a:r>
            <a:endParaRPr sz="1700"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0" y="1150425"/>
            <a:ext cx="10975693" cy="57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Lab assignment #1</a:t>
            </a:r>
            <a:endParaRPr/>
          </a:p>
        </p:txBody>
      </p:sp>
      <p:sp>
        <p:nvSpPr>
          <p:cNvPr id="390" name="Google Shape;390;p26"/>
          <p:cNvSpPr txBox="1"/>
          <p:nvPr>
            <p:ph idx="1" type="body"/>
          </p:nvPr>
        </p:nvSpPr>
        <p:spPr>
          <a:xfrm>
            <a:off x="571375" y="1316900"/>
            <a:ext cx="11010900" cy="5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Write </a:t>
            </a:r>
            <a:r>
              <a:rPr lang="en-US"/>
              <a:t>a</a:t>
            </a:r>
            <a:r>
              <a:rPr lang="en-US"/>
              <a:t> simple Clang AST plugin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Task list</a:t>
            </a:r>
            <a:r>
              <a:rPr lang="en-US"/>
              <a:t> in Google Docs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Deadline: March, 19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Where to seek help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https://clang.llvm.org/docs/ClangPlugins.html</a:t>
            </a:r>
            <a:r>
              <a:rPr lang="en-US"/>
              <a:t> 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https://github.com/llvm/llvm-project/tree/main/clang/examples/PrintFunctionNames</a:t>
            </a:r>
            <a:r>
              <a:rPr lang="en-US"/>
              <a:t> 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Contact teachers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Static analysis and its use cases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Control-flow graphs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Practical usage of Clang framework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b3f83c6aa_0_2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criterias</a:t>
            </a:r>
            <a:endParaRPr/>
          </a:p>
        </p:txBody>
      </p:sp>
      <p:sp>
        <p:nvSpPr>
          <p:cNvPr id="396" name="Google Shape;396;g2bb3f83c6aa_0_2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code base with implementation passes clang-format/clang-tidy checks on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code base with implementation passes build and test stage on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 tests are added and passed on CI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b3f83c6aa_0_3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FileCheck</a:t>
            </a:r>
            <a:endParaRPr/>
          </a:p>
        </p:txBody>
      </p:sp>
      <p:sp>
        <p:nvSpPr>
          <p:cNvPr id="402" name="Google Shape;402;g2bb3f83c6aa_0_33"/>
          <p:cNvSpPr txBox="1"/>
          <p:nvPr>
            <p:ph idx="1" type="body"/>
          </p:nvPr>
        </p:nvSpPr>
        <p:spPr>
          <a:xfrm>
            <a:off x="571375" y="1366075"/>
            <a:ext cx="11010900" cy="48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Tool from clang toolchain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is widely used for testing in LLVM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to run FileCheck tool: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FileCheck %s - </a:t>
            </a:r>
            <a:r>
              <a:rPr lang="en-US" sz="2800"/>
              <a:t>compare stdin with file %s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string to be verified: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CHECK: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Manual: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https://llvm.org/docs/CommandGuide/FileCheck.html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LIT test: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llvm-lit path/to/test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b3f83c6aa_0_3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llvm-lit</a:t>
            </a:r>
            <a:endParaRPr/>
          </a:p>
        </p:txBody>
      </p:sp>
      <p:sp>
        <p:nvSpPr>
          <p:cNvPr id="408" name="Google Shape;408;g2bb3f83c6aa_0_3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lit is a portable tool for executing LLVM and Clang style test suites, summarizing their results, and providing indication of failures. lit is designed to be a lightweight testing tool with as simple a user interface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Manual: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https://llvm.org/docs/CommandGuide/lit.html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a25c02a4b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llvm-lit simple test demo</a:t>
            </a:r>
            <a:endParaRPr/>
          </a:p>
        </p:txBody>
      </p:sp>
      <p:pic>
        <p:nvPicPr>
          <p:cNvPr id="414" name="Google Shape;414;g26a25c02a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75" y="1673450"/>
            <a:ext cx="97155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6a25c02a4b_0_1"/>
          <p:cNvSpPr txBox="1"/>
          <p:nvPr/>
        </p:nvSpPr>
        <p:spPr>
          <a:xfrm>
            <a:off x="1959425" y="5232250"/>
            <a:ext cx="83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$PATH_TO_LLVM_BIN</a:t>
            </a:r>
            <a:r>
              <a:rPr lang="en-US" sz="2100"/>
              <a:t>/llvm-lit -a clang/test/_demo/1.cpp</a:t>
            </a:r>
            <a:endParaRPr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Intermediate representations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generation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fabb4c2d1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27" name="Google Shape;427;g32fabb4c2d1_0_0"/>
          <p:cNvSpPr txBox="1"/>
          <p:nvPr>
            <p:ph idx="1" type="body"/>
          </p:nvPr>
        </p:nvSpPr>
        <p:spPr>
          <a:xfrm>
            <a:off x="590545" y="1206529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https://forms.gle/KedxuyGUAkYiMmYf6</a:t>
            </a:r>
            <a:r>
              <a:rPr lang="en-US"/>
              <a:t> </a:t>
            </a:r>
            <a:endParaRPr/>
          </a:p>
        </p:txBody>
      </p:sp>
      <p:sp>
        <p:nvSpPr>
          <p:cNvPr id="428" name="Google Shape;428;g32fabb4c2d1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429" name="Google Shape;429;g32fabb4c2d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750" y="1932550"/>
            <a:ext cx="29337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2fabb4c2d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01" y="1825800"/>
            <a:ext cx="7066720" cy="50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36" name="Google Shape;436;p28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Data flow analysis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https://www.youtube.com/watch?v=OROXJ9-wUQE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AST Matchers:</a:t>
            </a:r>
            <a:endParaRPr sz="1600"/>
          </a:p>
          <a:p>
            <a:pPr indent="-19050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https://github.com/lac-dcc/llvm-course/tree/master/ast-matcher</a:t>
            </a:r>
            <a:endParaRPr sz="1600"/>
          </a:p>
          <a:p>
            <a:pPr indent="-19050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https://www.youtube.com/watch?v=mizS4KnfTtQ</a:t>
            </a:r>
            <a:endParaRPr sz="1600"/>
          </a:p>
          <a:p>
            <a:pPr indent="-215900" lvl="0" marL="228600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A. Homescu “Mutating the clang AST from Plugins”: </a:t>
            </a:r>
            <a:r>
              <a:rPr lang="en-US" sz="16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https://www.youtube.com/watch?v=_rUwW8Awc5s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What is static analysis?</a:t>
            </a:r>
            <a:endParaRPr/>
          </a:p>
        </p:txBody>
      </p:sp>
      <p:sp>
        <p:nvSpPr>
          <p:cNvPr id="224" name="Google Shape;224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Static analysis is the analysis of software without executing any program 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Why static analysis?</a:t>
            </a:r>
            <a:endParaRPr/>
          </a:p>
        </p:txBody>
      </p:sp>
      <p:sp>
        <p:nvSpPr>
          <p:cNvPr id="230" name="Google Shape;230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Reduce number of bugs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Some bugs are hard to find, e.g., = vs ==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Legal obligations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Safety critical code must pass certifications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Code Quality Improvement, efficiency and automation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Education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Basically, any rule enforcement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Warnings</a:t>
            </a:r>
            <a:endParaRPr/>
          </a:p>
        </p:txBody>
      </p: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most basic kind of static analysis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Missing return statement, missing case in switch, use of deprecated functions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Built into compiler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BKM: always enable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-Wall (-Wextra) -Werror</a:t>
            </a:r>
            <a:r>
              <a:rPr lang="en-US"/>
              <a:t> flags (or analogs) for your project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Linters</a:t>
            </a:r>
            <a:endParaRPr/>
          </a:p>
        </p:txBody>
      </p:sp>
      <p:sp>
        <p:nvSpPr>
          <p:cNvPr id="242" name="Google Shape;242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Checks that your code follows some rules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Google Code Style rules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C++ core guidelines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Those checks are not necessarily related to program functionality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Often highly opinionated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Static analyzers</a:t>
            </a:r>
            <a:endParaRPr/>
          </a:p>
        </p:txBody>
      </p:sp>
      <p:sp>
        <p:nvSpPr>
          <p:cNvPr id="248" name="Google Shape;248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most advanced static analyzers can perform data flow analysis and provide correctness checks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Examples: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clang static analyzer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cppcheck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PVS Studio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Control-flow graphs</a:t>
            </a:r>
            <a:endParaRPr/>
          </a:p>
        </p:txBody>
      </p:sp>
      <p:sp>
        <p:nvSpPr>
          <p:cNvPr id="254" name="Google Shape;254;p9"/>
          <p:cNvSpPr txBox="1"/>
          <p:nvPr>
            <p:ph idx="1" type="body"/>
          </p:nvPr>
        </p:nvSpPr>
        <p:spPr>
          <a:xfrm>
            <a:off x="571370" y="1673454"/>
            <a:ext cx="552463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control-flow graph is a representation of all paths that might be traversed through a program during execution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</a:pPr>
            <a:r>
              <a:rPr lang="en-US" sz="1400"/>
              <a:t>Source: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https://en.wikipedia.org/wiki/Control-flow_graph</a:t>
            </a:r>
            <a:r>
              <a:rPr lang="en-US" sz="1400"/>
              <a:t> </a:t>
            </a:r>
            <a:endParaRPr/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1237" y="1047749"/>
            <a:ext cx="2810267" cy="505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