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8+F64skXmShICX5lq0MqGQEca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ee4b26bf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ee4b26bf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ee4b26bf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ee4b26bf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ee4b26bf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ee4b26bf1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ee4b26bf1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bee4b26bf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b567fb68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b567fb686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b567fb68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b567fb686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b567fb686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b567fb686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ee4b26bf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ee4b26bf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e4b26bf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e4b26bf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0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39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9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9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0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3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81" name="Google Shape;8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3" name="Google Shape;83;p4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4" name="Google Shape;84;p43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4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1" name="Google Shape;9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4" name="Google Shape;94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5" name="Google Shape;95;p45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5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46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1" name="Google Shape;10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5" name="Google Shape;105;p4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6" name="Google Shape;106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46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7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7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7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7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7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8" name="Google Shape;118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9" name="Google Shape;119;p47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7" name="Google Shape;12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1" name="Google Shape;131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2" name="Google Shape;132;p48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7" name="Google Shape;13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9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9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9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5" name="Google Shape;145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6" name="Google Shape;146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0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5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51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3" name="Google Shape;16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5" name="Google Shape;165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6" name="Google Shape;166;p5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5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5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3" name="Google Shape;17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5" name="Google Shape;175;p5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6" name="Google Shape;176;p5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53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9" name="Google Shape;179;p53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53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53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4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4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4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4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5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4" name="Google Shape;19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8" name="Google Shape;198;p5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9" name="Google Shape;199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4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4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31" name="Google Shape;31;p34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5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9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lvm.org/docs/NewPassManage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Live_variable_analysi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godbolt.org/z/odsKjnxr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lvm.org/docs/Passe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EyGD924P98iMSJP26" TargetMode="External"/><Relationship Id="rId4" Type="http://schemas.openxmlformats.org/officeDocument/2006/relationships/image" Target="../media/image7.png"/><Relationship Id="rId5" Type="http://schemas.openxmlformats.org/officeDocument/2006/relationships/hyperlink" Target="mailto:me@gooddoog.ru" TargetMode="External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lvm.org/docs/LangRef.html" TargetMode="External"/><Relationship Id="rId4" Type="http://schemas.openxmlformats.org/officeDocument/2006/relationships/hyperlink" Target="https://mapping-high-level-constructs-to-llvm-ir.readthedocs.io/en/latest/control-structures/ssa-phi.html" TargetMode="External"/><Relationship Id="rId5" Type="http://schemas.openxmlformats.org/officeDocument/2006/relationships/hyperlink" Target="https://www.youtube.com/watch?v=ar7cJl2aBuU" TargetMode="External"/><Relationship Id="rId6" Type="http://schemas.openxmlformats.org/officeDocument/2006/relationships/hyperlink" Target="https://llvm.org/docs/Passes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05" name="Google Shape;205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Optimizations – Part 1</a:t>
            </a:r>
            <a:endParaRPr/>
          </a:p>
        </p:txBody>
      </p:sp>
      <p:sp>
        <p:nvSpPr>
          <p:cNvPr id="206" name="Google Shape;206;p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ee4b26bf1_0_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types of passes</a:t>
            </a:r>
            <a:endParaRPr/>
          </a:p>
        </p:txBody>
      </p:sp>
      <p:sp>
        <p:nvSpPr>
          <p:cNvPr id="274" name="Google Shape;274;g2bee4b26bf1_0_14"/>
          <p:cNvSpPr txBox="1"/>
          <p:nvPr>
            <p:ph idx="1" type="body"/>
          </p:nvPr>
        </p:nvSpPr>
        <p:spPr>
          <a:xfrm>
            <a:off x="571375" y="1163225"/>
            <a:ext cx="11010900" cy="56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LoopPass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Specifically designed to operate on loops within a function. A LoopPass runs on each loop in a function, making it suitable for loop transformations and analysis.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 loop unrolling, vectorization, or loop-invariant code motion.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▪"/>
            </a:pPr>
            <a:r>
              <a:rPr lang="en-US">
                <a:solidFill>
                  <a:srgbClr val="999999"/>
                </a:solidFill>
              </a:rPr>
              <a:t>CallGraphSCCPass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Operates on strongly connected components (SCCs) in the call graph. An SCC is a subset of functions that are mutually recursive. This pass allows optimizations that need to consider recursion and how functions interrelate more deeply than simple function-to-function calls.</a:t>
            </a:r>
            <a:endParaRPr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In practice used in AMD passes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▪"/>
            </a:pPr>
            <a:r>
              <a:rPr lang="en-US">
                <a:solidFill>
                  <a:srgbClr val="999999"/>
                </a:solidFill>
              </a:rPr>
              <a:t>RegionPass</a:t>
            </a:r>
            <a:endParaRPr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Targets a control-flow region within a function. A region can be a single basic block up to the entire function.</a:t>
            </a:r>
            <a:r>
              <a:rPr lang="en-US">
                <a:solidFill>
                  <a:srgbClr val="999999"/>
                </a:solidFill>
              </a:rPr>
              <a:t> Region passes allow for optimizations and analyses on these intermediate structures, which can be particularly useful for certain kinds of control flow and data flow optimizations.</a:t>
            </a:r>
            <a:endParaRPr>
              <a:solidFill>
                <a:srgbClr val="999999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•"/>
            </a:pPr>
            <a:r>
              <a:rPr lang="en-US">
                <a:solidFill>
                  <a:srgbClr val="999999"/>
                </a:solidFill>
              </a:rPr>
              <a:t>Used in some control flow graph passes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Legacy vs new pass managers (PM)</a:t>
            </a:r>
            <a:endParaRPr/>
          </a:p>
        </p:txBody>
      </p:sp>
      <p:sp>
        <p:nvSpPr>
          <p:cNvPr id="280" name="Google Shape;280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Legacy PM has been deprecated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Note: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a lot of old information relative to old pass manager on the Internet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Consider reading carefully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</a:t>
            </a:r>
            <a:r>
              <a:rPr lang="en-US"/>
              <a:t>fficial docs are still based on the legacy PM in some places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Good entrypoint for reading the docs: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https://llvm.org/docs/NewPassManager.html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Analysis vs Transformation</a:t>
            </a:r>
            <a:endParaRPr/>
          </a:p>
        </p:txBody>
      </p:sp>
      <p:sp>
        <p:nvSpPr>
          <p:cNvPr id="286" name="Google Shape;286;p6"/>
          <p:cNvSpPr txBox="1"/>
          <p:nvPr>
            <p:ph idx="1" type="body"/>
          </p:nvPr>
        </p:nvSpPr>
        <p:spPr>
          <a:xfrm>
            <a:off x="571375" y="1122775"/>
            <a:ext cx="11010900" cy="5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Passes run on some piece of IR (module, function, etc)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Analysis passes produce results lazily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Passes need to request the result first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Results are cached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Transformation passes modify the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Writing a pass</a:t>
            </a:r>
            <a:endParaRPr/>
          </a:p>
        </p:txBody>
      </p:sp>
      <p:sp>
        <p:nvSpPr>
          <p:cNvPr id="292" name="Google Shape;292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struct HelloWorld : llvm::PassInfoMixin&lt;HelloWorld&gt;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llvm::PreservedAnalyses run(llvm::Function &amp;F,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       llvm::FunctionAnalysisManager &amp;FAM)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llvm::dbgs() &lt;&lt; F.getName() &lt;&lt; “\n”;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return llvm::PreservedAnalyses::all();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Registering a pass</a:t>
            </a:r>
            <a:endParaRPr/>
          </a:p>
        </p:txBody>
      </p:sp>
      <p:sp>
        <p:nvSpPr>
          <p:cNvPr id="298" name="Google Shape;298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ModulePassManager MPM;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FunctionPassManager FPM;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FPM.addPass(HelloWorld()); MPM.addPass(createModuleToFunctionPassAdaptor(std::move(FPM)));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Why optimizing IR?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generation produces a lot of redundant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Programmers are lazy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310" name="Google Shape;310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Optimizer should not change observable behavior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Optimizations should not regress code performance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Optimized code must be of reasonable size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Almost all interesting optimizations are NP-hard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Optimization targets</a:t>
            </a:r>
            <a:endParaRPr/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Runtime – make programs run faster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Memory usage – make programs use less memory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 size – produce smaller programs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Power consumption – select instructions that use less power at the cost of performance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ee4b26bf1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-O&lt;level&gt; clang flags (1)</a:t>
            </a:r>
            <a:endParaRPr/>
          </a:p>
        </p:txBody>
      </p:sp>
      <p:sp>
        <p:nvSpPr>
          <p:cNvPr id="322" name="Google Shape;322;g2bee4b26bf1_0_19"/>
          <p:cNvSpPr txBox="1"/>
          <p:nvPr>
            <p:ph idx="1" type="body"/>
          </p:nvPr>
        </p:nvSpPr>
        <p:spPr>
          <a:xfrm>
            <a:off x="202300" y="1183450"/>
            <a:ext cx="11875200" cy="56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-O0, -O1, -O2, -O3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-O0: </a:t>
            </a:r>
            <a:r>
              <a:rPr lang="en-US"/>
              <a:t>This level applies no optimizations; it aims for the fastest compilation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-O1: This level applies a minimal set of optimizations that reduce code size and execution time without significantly increasing the compilation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-O2: Applies a broad set of optimizations that aim to improve code execution speed without incurring excessive compilation time. It does not perform optimizations that increase the size of the code significantly.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-O3: This level enables more aggressive optimizations than -O2, including optimizations that may significantly increase code size (e.g., loop unrolling). It aims for the highest execution speed, regardless of compilation time or code size.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ee4b26bf1_0_2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-O&lt;level&gt; clang flags (2)</a:t>
            </a:r>
            <a:endParaRPr/>
          </a:p>
        </p:txBody>
      </p:sp>
      <p:sp>
        <p:nvSpPr>
          <p:cNvPr id="328" name="Google Shape;328;g2bee4b26bf1_0_29"/>
          <p:cNvSpPr txBox="1"/>
          <p:nvPr>
            <p:ph idx="1" type="body"/>
          </p:nvPr>
        </p:nvSpPr>
        <p:spPr>
          <a:xfrm>
            <a:off x="202300" y="1183450"/>
            <a:ext cx="11875200" cy="567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Optimizes for code size without significantly compromising execution speed.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Good for systems with limited memory or when distributing smaller binaries is desirable.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-Oz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Similar to -Os but more aggressive in reducing code size, possibly at a greater cost to execution speed.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Used for applications where the smallest possible code size is paramount, such as embedded systems with very limited memory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-Ofast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</a:t>
            </a:r>
            <a:r>
              <a:rPr lang="en-US"/>
              <a:t>ll the optimizations from -O3 + optimizations that are not standard-compliant but are likely benefit performance. E.g., enables aggressive math optimizations.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Suitable for applications where execution performance is top priority and where deviations from standard math behavior are acceptable.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a good opt level while maintaining reasonable debug capabilities.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Semantics-preserving optimizations</a:t>
            </a:r>
            <a:endParaRPr/>
          </a:p>
        </p:txBody>
      </p:sp>
      <p:sp>
        <p:nvSpPr>
          <p:cNvPr id="334" name="Google Shape;334;p1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optimization is semantics-preserving if it does not alter the semantics of the original program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Dead code elimination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Loop invariant code motion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Non-examples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Replace bubble sort with quick sort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 inlining</a:t>
            </a:r>
            <a:endParaRPr/>
          </a:p>
        </p:txBody>
      </p:sp>
      <p:sp>
        <p:nvSpPr>
          <p:cNvPr id="340" name="Google Shape;340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Simply insert function body at call site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Not always profitable: there are heuristics to only inline small functions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‘inline’ </a:t>
            </a:r>
            <a:r>
              <a:rPr lang="en-US"/>
              <a:t>keyword</a:t>
            </a:r>
            <a:r>
              <a:rPr lang="en-US"/>
              <a:t> in C/C++ only suggests compiler to inline function, not guarantees that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__attribute__((always_inline))</a:t>
            </a:r>
            <a:r>
              <a:rPr lang="en-US"/>
              <a:t> used for guaranteed inlining by the compiler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Usually more aggressive on GPUs and less aggressive on FPGAs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Dead instruction elimination</a:t>
            </a:r>
            <a:endParaRPr/>
          </a:p>
        </p:txBody>
      </p:sp>
      <p:sp>
        <p:nvSpPr>
          <p:cNvPr id="346" name="Google Shape;346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i32 %arg0, %arg1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sub i32 %arg0, %arg1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 %1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; %0 is not used on RHS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Liveness analysis</a:t>
            </a:r>
            <a:endParaRPr/>
          </a:p>
        </p:txBody>
      </p:sp>
      <p:sp>
        <p:nvSpPr>
          <p:cNvPr id="352" name="Google Shape;352;p15"/>
          <p:cNvSpPr txBox="1"/>
          <p:nvPr>
            <p:ph idx="1" type="body"/>
          </p:nvPr>
        </p:nvSpPr>
        <p:spPr>
          <a:xfrm>
            <a:off x="571370" y="1673455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A variable is live at some point if it holds a value that may be needed in the future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Analysis is performed from the end of the function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Given block s:</a:t>
            </a:r>
            <a:endParaRPr/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522" y="3428999"/>
            <a:ext cx="5772956" cy="244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5"/>
          <p:cNvSpPr txBox="1"/>
          <p:nvPr/>
        </p:nvSpPr>
        <p:spPr>
          <a:xfrm>
            <a:off x="2422382" y="6001264"/>
            <a:ext cx="730879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https://en.wikipedia.org/wiki/Live_variable_analysis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Dead store elimination</a:t>
            </a:r>
            <a:endParaRPr/>
          </a:p>
        </p:txBody>
      </p:sp>
      <p:sp>
        <p:nvSpPr>
          <p:cNvPr id="360" name="Google Shape;360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Removes stores to local variables, that are never read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variant only considers a single basic block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0, i32* %ptr    &lt;- going to be removed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42,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Store to load forwarding</a:t>
            </a:r>
            <a:endParaRPr/>
          </a:p>
        </p:txBody>
      </p:sp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Replace loads from memory with SSA values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store i32 42,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load i32* %ptr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add i32 %0,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Constant folding</a:t>
            </a:r>
            <a:endParaRPr/>
          </a:p>
        </p:txBody>
      </p:sp>
      <p:sp>
        <p:nvSpPr>
          <p:cNvPr id="372" name="Google Shape;372;p1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42,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i32 %arg0, %0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%0 = add i32 %arg0, 43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Arithmetic simplification</a:t>
            </a:r>
            <a:endParaRPr/>
          </a:p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%0 = mul %arg0,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%0 = shl %arg0,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Combine redundant instructions</a:t>
            </a:r>
            <a:endParaRPr/>
          </a:p>
        </p:txBody>
      </p:sp>
      <p:sp>
        <p:nvSpPr>
          <p:cNvPr id="384" name="Google Shape;384;p2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Implementation is rules based in LLVM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variation of arithmetic simplification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Often called </a:t>
            </a:r>
            <a:r>
              <a:rPr lang="en-US"/>
              <a:t>peephole</a:t>
            </a:r>
            <a:r>
              <a:rPr lang="en-US"/>
              <a:t> optimization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i32 %0,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%2 = add i32 %1,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Equivalent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%1 = add i32 %0,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Common subexpression elimination (CSE)</a:t>
            </a:r>
            <a:endParaRPr/>
          </a:p>
        </p:txBody>
      </p:sp>
      <p:sp>
        <p:nvSpPr>
          <p:cNvPr id="390" name="Google Shape;390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 a = b + c + d; e = b + c + f; =&gt; t = b + c; a = t + d; e = t + f;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Principle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An expression a op b is available at a point p in a program if: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Every path from the initial node to p evaluates a * b before reaching p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There are no assignments (stores) to a or b after the evaluation but before 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28" name="Google Shape;228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PHI nodes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Local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Global value numbering</a:t>
            </a:r>
            <a:endParaRPr/>
          </a:p>
        </p:txBody>
      </p:sp>
      <p:sp>
        <p:nvSpPr>
          <p:cNvPr id="396" name="Google Shape;396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GVN is a technique of determining equivalent computations in program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GVN works by assigning a numeric value to expressions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Two expressions have equal values if they are provably equal (thus algorithm requires SSA)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Memcpy optimizations</a:t>
            </a:r>
            <a:endParaRPr/>
          </a:p>
        </p:txBody>
      </p:sp>
      <p:sp>
        <p:nvSpPr>
          <p:cNvPr id="402" name="Google Shape;402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Eliminates memcpy calls and replaces sets of stores with memset</a:t>
            </a:r>
            <a:endParaRPr/>
          </a:p>
        </p:txBody>
      </p:sp>
      <p:pic>
        <p:nvPicPr>
          <p:cNvPr id="403" name="Google Shape;4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98557"/>
            <a:ext cx="5058481" cy="165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090" y="3253242"/>
            <a:ext cx="9255096" cy="3144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23"/>
          <p:cNvCxnSpPr/>
          <p:nvPr/>
        </p:nvCxnSpPr>
        <p:spPr>
          <a:xfrm>
            <a:off x="2854295" y="5101839"/>
            <a:ext cx="8727975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23"/>
          <p:cNvSpPr txBox="1"/>
          <p:nvPr/>
        </p:nvSpPr>
        <p:spPr>
          <a:xfrm>
            <a:off x="3721343" y="6445172"/>
            <a:ext cx="4710869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https://godbolt.org/z/odsKjnxra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Running optimizations</a:t>
            </a:r>
            <a:endParaRPr/>
          </a:p>
        </p:txBody>
      </p:sp>
      <p:sp>
        <p:nvSpPr>
          <p:cNvPr id="412" name="Google Shape;412;p2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Generate LLVM 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 opt tool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See full list of available optimizations: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https://llvm.org/docs/Passes.html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Loop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ee4b26bf1_0_3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24" name="Google Shape;424;g2bee4b26bf1_0_3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https://forms.gle/EyGD924P98iMSJP26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pic>
        <p:nvPicPr>
          <p:cNvPr id="425" name="Google Shape;425;g2bee4b26bf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2625" y="2074025"/>
            <a:ext cx="3067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2bee4b26bf1_0_34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427" name="Google Shape;427;g2bee4b26bf1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750" y="2994722"/>
            <a:ext cx="7605850" cy="2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33" name="Google Shape;433;p27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LLVM IR language reference - </a:t>
            </a:r>
            <a:r>
              <a:rPr lang="en-US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https://llvm.org/docs/LangRef.html</a:t>
            </a:r>
            <a:endParaRPr sz="1600"/>
          </a:p>
          <a:p>
            <a:pPr indent="-215900" lvl="0" marL="228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Single-Static Assignment Form and PHI -  </a:t>
            </a:r>
            <a:r>
              <a:rPr lang="en-US" sz="16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https://mapping-high-level-constructs-to-llvm-ir.readthedocs.io/en/latest/control-structures/ssa-phi.html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Developers’ Meeting: A. Warzynski “Writing an LLVM Pass: 101”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https://www.youtube.com/watch?v=ar7cJl2aBuU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List of LLVM Analyses and Transformations -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https://llvm.org/docs/Passes.html</a:t>
            </a:r>
            <a:r>
              <a:rPr lang="en-US" sz="1600"/>
              <a:t> </a:t>
            </a:r>
            <a:endParaRPr/>
          </a:p>
          <a:p>
            <a:pPr indent="-1270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b567fb686_0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What are PHI nodes?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b567fb686_0_5"/>
          <p:cNvSpPr txBox="1"/>
          <p:nvPr>
            <p:ph idx="1" type="body"/>
          </p:nvPr>
        </p:nvSpPr>
        <p:spPr>
          <a:xfrm>
            <a:off x="571372" y="1673450"/>
            <a:ext cx="54981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PHI node is a special kind of instruction in LLVM 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26b567fb68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56" y="0"/>
            <a:ext cx="648143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b567fb686_0_1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</a:t>
            </a:r>
            <a:r>
              <a:rPr lang="en-US"/>
              <a:t> PHI nodes?</a:t>
            </a:r>
            <a:endParaRPr/>
          </a:p>
        </p:txBody>
      </p:sp>
      <p:sp>
        <p:nvSpPr>
          <p:cNvPr id="241" name="Google Shape;241;g26b567fb686_0_1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PHI nodes are essential for representing variable values that depend on the control flow in 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They solve the problem of SSA (Static Single Assignment) form constraints, where each variable is assigned exactly once but used multiple times in different control flow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PHI nodes effectively resolve the issue of variable assignments in loops and conditional branches, where the exact value of a variable can depend on the path taken through the program.</a:t>
            </a:r>
            <a:endParaRPr/>
          </a:p>
        </p:txBody>
      </p:sp>
      <p:pic>
        <p:nvPicPr>
          <p:cNvPr id="242" name="Google Shape;242;g26b567fb68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813" y="5116650"/>
            <a:ext cx="7736375" cy="17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b567fb686_0_21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248" name="Google Shape;248;g26b567fb686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0" y="3488300"/>
            <a:ext cx="5922576" cy="254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6b567fb686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038" y="215225"/>
            <a:ext cx="3157925" cy="2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6b567fb686_0_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046" y="3321399"/>
            <a:ext cx="5462055" cy="288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Working with LLVM IR</a:t>
            </a:r>
            <a:endParaRPr/>
          </a:p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571375" y="1673450"/>
            <a:ext cx="110109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framework provides means to process LLVM IR, called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We usually want to work with particular abstractions in IR: functions, loops, etc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LLVM provides that too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To run multiple passes on </a:t>
            </a:r>
            <a:r>
              <a:rPr lang="en-US"/>
              <a:t>IR,</a:t>
            </a:r>
            <a:r>
              <a:rPr lang="en-US"/>
              <a:t> you need a pass manager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ee4b26bf1_0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pass</a:t>
            </a:r>
            <a:endParaRPr/>
          </a:p>
        </p:txBody>
      </p:sp>
      <p:sp>
        <p:nvSpPr>
          <p:cNvPr id="262" name="Google Shape;262;g2bee4b26bf1_0_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K</a:t>
            </a:r>
            <a:r>
              <a:rPr lang="en-US"/>
              <a:t>inds of passes:</a:t>
            </a:r>
            <a:endParaRPr/>
          </a:p>
          <a:p>
            <a:pPr indent="-266700" lvl="1" marL="431800" rtl="0" algn="l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Analysis</a:t>
            </a:r>
            <a:endParaRPr/>
          </a:p>
          <a:p>
            <a:pPr indent="-197643" lvl="2" marL="686593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</a:t>
            </a:r>
            <a:endParaRPr/>
          </a:p>
          <a:p>
            <a:pPr indent="-228600" lvl="3" marL="919957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Analysis (loop-analysis): This group of analysis passes provides detailed information about loops, including their nesting structure, induction variables, and trip counts.</a:t>
            </a:r>
            <a:endParaRPr/>
          </a:p>
          <a:p>
            <a:pPr indent="-228600" lvl="3" marL="919957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Basic Alias Analysis (basicaa): This pass provides a very basic Alias Analysis implementation that can answer alias queries based on simple pointer analysis. It's a foundation for more complex analyses.</a:t>
            </a:r>
            <a:endParaRPr/>
          </a:p>
          <a:p>
            <a:pPr indent="-266700" lvl="1" marL="431800" rtl="0" algn="l"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Transformation</a:t>
            </a:r>
            <a:endParaRPr/>
          </a:p>
          <a:p>
            <a:pPr indent="-203200" lvl="1" marL="431800" rtl="0" algn="l"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</a:pPr>
            <a:r>
              <a:rPr lang="en-US">
                <a:solidFill>
                  <a:srgbClr val="A5A5A5"/>
                </a:solidFill>
              </a:rPr>
              <a:t>Utility - for utility functions like printing the IR to a file for debugging purposes</a:t>
            </a:r>
            <a:endParaRPr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ee4b26bf1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types</a:t>
            </a:r>
            <a:endParaRPr/>
          </a:p>
        </p:txBody>
      </p:sp>
      <p:sp>
        <p:nvSpPr>
          <p:cNvPr id="268" name="Google Shape;268;g2bee4b26bf1_0_1"/>
          <p:cNvSpPr txBox="1"/>
          <p:nvPr>
            <p:ph idx="1" type="body"/>
          </p:nvPr>
        </p:nvSpPr>
        <p:spPr>
          <a:xfrm>
            <a:off x="571375" y="1673450"/>
            <a:ext cx="11010900" cy="48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Passes are split by 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ModulePass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operates on the whole compilation unit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case: optimizations or analyses that need to consider multiple functions at once or need to deal with global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FunctionPass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operates on one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optimizations or analyses that are local to a function, such as dead code elimination, constant propagation, or loop optimizations. These passes can run independently on each function, making them suitable for parallel execution.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