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2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hhTfpo6KYsLLMyz4UUwFRgPE7u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971b05c12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6971b05c12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4888d8bc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34888d8bc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971b05c12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6971b05c1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6971b05c1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6971b05c12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971b05c1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971b05c12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6971b05c1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6971b05c1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6971b05c1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6971b05c1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2fa9fa7a2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2fa9fa7a2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971b05c12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6971b05c12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971b05c12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971b05c12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  <a:defRPr sz="7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2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  <a:defRPr sz="7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2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Calibri"/>
              <a:buNone/>
              <a:defRPr sz="75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5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5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6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6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6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6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66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66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7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68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9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9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69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0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70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0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0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42" name="Google Shape;14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44" name="Google Shape;144;p7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45" name="Google Shape;145;p70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70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52" name="Google Shape;152;p7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53" name="Google Shape;153;p71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1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C55A1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7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59" name="Google Shape;159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2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63" name="Google Shape;163;p7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64" name="Google Shape;164;p72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2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3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3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3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3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3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72" name="Google Shape;172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7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76" name="Google Shape;176;p7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77" name="Google Shape;177;p73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4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4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4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4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4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5" name="Google Shape;185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7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89" name="Google Shape;189;p7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90" name="Google Shape;190;p74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5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5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95" name="Google Shape;19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5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5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5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5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7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03" name="Google Shape;203;p7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04" name="Google Shape;204;p75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5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6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6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6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6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76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6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76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77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7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77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21" name="Google Shape;221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23" name="Google Shape;223;p7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24" name="Google Shape;224;p7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C55A1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78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7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7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31" name="Google Shape;231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33" name="Google Shape;233;p7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34" name="Google Shape;234;p7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79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37" name="Google Shape;237;p79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79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79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0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0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243" name="Google Shape;24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47" name="Google Shape;247;p8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48" name="Google Shape;248;p80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1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1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252" name="Google Shape;25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56" name="Google Shape;256;p8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57" name="Google Shape;257;p81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Calibri"/>
              <a:buNone/>
              <a:defRPr sz="48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44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Calibri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Finite-state_machin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reference/grammar.html" TargetMode="External"/><Relationship Id="rId4" Type="http://schemas.openxmlformats.org/officeDocument/2006/relationships/hyperlink" Target="https://yaml.org/spec/1.2.2/" TargetMode="External"/><Relationship Id="rId5" Type="http://schemas.openxmlformats.org/officeDocument/2006/relationships/hyperlink" Target="https://github.com/JetBrains/Grammar-Kit/blob/master/testData/livePreview/Json.bnf" TargetMode="External"/><Relationship Id="rId6" Type="http://schemas.openxmlformats.org/officeDocument/2006/relationships/hyperlink" Target="https://www.json.org/json-e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hyperlink" Target="https://www.ictworks.org/2015/07/10/stop-reinventing-the-flat-tire-with-custom-software-development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lvm.org/doxygen/classllvm_1_1ScopedHashTable.html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hyperlink" Target="https://godbolt.org/z/rWhqnzhT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hyperlink" Target="https://godbolt.org/z/5nzzbE15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hyperlink" Target="https://godbolt.org/z/7bPxao3P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llvm/llvm-project/blob/main/clang/include/clang/Basic/TokenKinds.def" TargetMode="External"/><Relationship Id="rId4" Type="http://schemas.openxmlformats.org/officeDocument/2006/relationships/hyperlink" Target="https://github.com/llvm/llvm-project/blob/main/clang/include/clang/Parse/Parser.h" TargetMode="External"/><Relationship Id="rId5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hyperlink" Target="https://llvm.org/devmtg/2019-10/slides/ClangTutorial-Stulova-vanHaastregt.pdf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odbolt.org/z/6Wq38MbPj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llvm.org/docs/TableGen/ProgRef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NN-complr-tech/compiler-course-2025" TargetMode="External"/><Relationship Id="rId4" Type="http://schemas.openxmlformats.org/officeDocument/2006/relationships/hyperlink" Target="https://llvm.org/docs/CMake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forms.gle/sA5VYne7p9UyHdbH9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hyperlink" Target="https://godbolt.org/z/zaacW8oGb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youtube.com/watch?v=5kkMpJpIGYU" TargetMode="External"/><Relationship Id="rId4" Type="http://schemas.openxmlformats.org/officeDocument/2006/relationships/hyperlink" Target="https://www.youtube.com/watch?v=LJh5QCV4wDg" TargetMode="External"/><Relationship Id="rId5" Type="http://schemas.openxmlformats.org/officeDocument/2006/relationships/hyperlink" Target="https://clang.llvm.org/hacking.html" TargetMode="External"/><Relationship Id="rId6" Type="http://schemas.openxmlformats.org/officeDocument/2006/relationships/hyperlink" Target="https://www.youtube.com/watch?v=45gmF77JFBY" TargetMode="External"/><Relationship Id="rId7" Type="http://schemas.openxmlformats.org/officeDocument/2006/relationships/hyperlink" Target="https://www.youtube.com/watch?v=VqCkCDFLSsc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63" name="Google Shape;263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Compiler frontend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Choosing the right tokens</a:t>
            </a:r>
            <a:endParaRPr/>
          </a:p>
        </p:txBody>
      </p:sp>
      <p:sp>
        <p:nvSpPr>
          <p:cNvPr id="395" name="Google Shape;395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Depends on your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Literals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Punctuation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Formal languages</a:t>
            </a:r>
            <a:endParaRPr/>
          </a:p>
        </p:txBody>
      </p:sp>
      <p:sp>
        <p:nvSpPr>
          <p:cNvPr id="401" name="Google Shape;401;p7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formal language consists of words whose letters are taken from an alphabet and are well-formed according to a specific set of rules.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Alphabet Σ = {a, b}, Language = Σ* - the set of all words over alphabet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Alphabet Σ = {a}, Language = {a}* = {a</a:t>
            </a:r>
            <a:r>
              <a:rPr baseline="30000" lang="en-US"/>
              <a:t>n</a:t>
            </a:r>
            <a:r>
              <a:rPr lang="en-US"/>
              <a:t>} - </a:t>
            </a:r>
            <a:r>
              <a:rPr lang="en-US"/>
              <a:t>where n ranges over the natural numbers and "a</a:t>
            </a:r>
            <a:r>
              <a:rPr baseline="30000" lang="en-US"/>
              <a:t>n</a:t>
            </a:r>
            <a:r>
              <a:rPr lang="en-US"/>
              <a:t>" means "a" repeated n times (this is the set of words consisting only of the symbol "a");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407" name="Google Shape;407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are a family of descriptions that can be used to capture regular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There’s a set of operations on regular expressions (concatenation, alternation, Kleene star: concatenation of zero or more strings from the 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multiple standards to describe the syntax of regular expressions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Matching regular expressions</a:t>
            </a:r>
            <a:endParaRPr/>
          </a:p>
        </p:txBody>
      </p:sp>
      <p:sp>
        <p:nvSpPr>
          <p:cNvPr id="413" name="Google Shape;413;p9"/>
          <p:cNvSpPr txBox="1"/>
          <p:nvPr>
            <p:ph idx="1" type="body"/>
          </p:nvPr>
        </p:nvSpPr>
        <p:spPr>
          <a:xfrm>
            <a:off x="571370" y="1673455"/>
            <a:ext cx="11010900" cy="150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can be implemented as finite-state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finite-state machine is an abstract machine that can be in exactly one of a finite number of states</a:t>
            </a:r>
            <a:endParaRPr/>
          </a:p>
        </p:txBody>
      </p:sp>
      <p:pic>
        <p:nvPicPr>
          <p:cNvPr id="414" name="Google Shape;4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561" y="3179429"/>
            <a:ext cx="6680433" cy="273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9"/>
          <p:cNvSpPr txBox="1"/>
          <p:nvPr/>
        </p:nvSpPr>
        <p:spPr>
          <a:xfrm>
            <a:off x="2544310" y="5988005"/>
            <a:ext cx="7103380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https://en.wikipedia.org/wiki/Finite-state_machine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Ambiguity resolution</a:t>
            </a:r>
            <a:endParaRPr/>
          </a:p>
        </p:txBody>
      </p:sp>
      <p:sp>
        <p:nvSpPr>
          <p:cNvPr id="421" name="Google Shape;421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we have words do and double. How to assign tokens?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Left-to-right scanning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Maximal munch – always match the longest occurrence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Lexical challenges</a:t>
            </a:r>
            <a:endParaRPr/>
          </a:p>
        </p:txBody>
      </p:sp>
      <p:pic>
        <p:nvPicPr>
          <p:cNvPr id="427" name="Google Shape;42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3095625"/>
            <a:ext cx="59817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1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As seen by C++ compiler developers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Syntax analysis</a:t>
            </a:r>
            <a:endParaRPr/>
          </a:p>
        </p:txBody>
      </p:sp>
      <p:sp>
        <p:nvSpPr>
          <p:cNvPr id="434" name="Google Shape;434;p1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5" name="Google Shape;435;p1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6" name="Google Shape;436;p1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1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1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1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441" name="Google Shape;441;p1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1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  <p:sp>
        <p:nvSpPr>
          <p:cNvPr id="443" name="Google Shape;443;p12"/>
          <p:cNvSpPr/>
          <p:nvPr/>
        </p:nvSpPr>
        <p:spPr>
          <a:xfrm>
            <a:off x="855400" y="550507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855411" y="4897503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Grammars</a:t>
            </a:r>
            <a:endParaRPr/>
          </a:p>
        </p:txBody>
      </p:sp>
      <p:sp>
        <p:nvSpPr>
          <p:cNvPr id="450" name="Google Shape;450;p13"/>
          <p:cNvSpPr txBox="1"/>
          <p:nvPr>
            <p:ph idx="1" type="body"/>
          </p:nvPr>
        </p:nvSpPr>
        <p:spPr>
          <a:xfrm>
            <a:off x="571370" y="1673454"/>
            <a:ext cx="11010900" cy="1942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formal grammar is a set of rules that describe how to form strings from a language’s alphabet that are valid according to the </a:t>
            </a:r>
            <a:r>
              <a:rPr lang="en-US"/>
              <a:t>language</a:t>
            </a:r>
            <a:r>
              <a:rPr lang="en-US"/>
              <a:t>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>
            <a:off x="571320" y="3377370"/>
            <a:ext cx="11010900" cy="129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561" l="-20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The Chomsky hierarchy</a:t>
            </a:r>
            <a:endParaRPr/>
          </a:p>
        </p:txBody>
      </p:sp>
      <p:sp>
        <p:nvSpPr>
          <p:cNvPr id="457" name="Google Shape;457;p14"/>
          <p:cNvSpPr txBox="1"/>
          <p:nvPr>
            <p:ph idx="1" type="body"/>
          </p:nvPr>
        </p:nvSpPr>
        <p:spPr>
          <a:xfrm>
            <a:off x="571375" y="1673450"/>
            <a:ext cx="9381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Recursively enumerable (RE, Type 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Recursively enumerable subset in the set of all possible words over the alphabet of the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Context-sensitive grammars (CSG, Type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Left-hand side (LHS) and right-hand side (RHS) may be surrounded by a context of terminal and nonterminal symbols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Context-free grammars (CFG, Type 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LHS of each production rule consists only of </a:t>
            </a:r>
            <a:r>
              <a:rPr lang="en-US"/>
              <a:t>a single nonterminal symbol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grammars (Type 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production rules have at most 1 nonterminal symbol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symbol is always either at the start or at the end of rule’s RHS</a:t>
            </a:r>
            <a:endParaRPr/>
          </a:p>
        </p:txBody>
      </p:sp>
      <p:cxnSp>
        <p:nvCxnSpPr>
          <p:cNvPr id="458" name="Google Shape;458;p14"/>
          <p:cNvCxnSpPr/>
          <p:nvPr/>
        </p:nvCxnSpPr>
        <p:spPr>
          <a:xfrm flipH="1" rot="10800000">
            <a:off x="10327450" y="1673450"/>
            <a:ext cx="30300" cy="4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14"/>
          <p:cNvCxnSpPr/>
          <p:nvPr/>
        </p:nvCxnSpPr>
        <p:spPr>
          <a:xfrm flipH="1">
            <a:off x="12006600" y="1729675"/>
            <a:ext cx="30300" cy="3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14"/>
          <p:cNvSpPr txBox="1"/>
          <p:nvPr/>
        </p:nvSpPr>
        <p:spPr>
          <a:xfrm>
            <a:off x="8122375" y="943250"/>
            <a:ext cx="22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Expressiveness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complexity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4"/>
          <p:cNvSpPr txBox="1"/>
          <p:nvPr/>
        </p:nvSpPr>
        <p:spPr>
          <a:xfrm>
            <a:off x="10418400" y="5699150"/>
            <a:ext cx="177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 on Production Rules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Ease of Parsing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Determinism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971b05c12_0_9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The Chomsky hierarchy (examples)</a:t>
            </a:r>
            <a:endParaRPr/>
          </a:p>
        </p:txBody>
      </p:sp>
      <p:sp>
        <p:nvSpPr>
          <p:cNvPr id="467" name="Google Shape;467;g26971b05c12_0_95"/>
          <p:cNvSpPr txBox="1"/>
          <p:nvPr>
            <p:ph idx="1" type="body"/>
          </p:nvPr>
        </p:nvSpPr>
        <p:spPr>
          <a:xfrm>
            <a:off x="571375" y="1673450"/>
            <a:ext cx="93819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Recursively enumerable (RE, Type 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grammars can describe any language that can be recognized by a Turing machine, including highly complex or undecidable problems. There are not many practical examples in programming due to their complexity and generality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Context-sensitive grammars (CSG, Type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Ones </a:t>
            </a:r>
            <a:r>
              <a:rPr lang="en-US"/>
              <a:t>that</a:t>
            </a:r>
            <a:r>
              <a:rPr lang="en-US"/>
              <a:t> can be represented by linear </a:t>
            </a:r>
            <a:r>
              <a:rPr lang="en-US"/>
              <a:t>bound</a:t>
            </a:r>
            <a:r>
              <a:rPr lang="en-US"/>
              <a:t> automata (some set of limitations applied on Turing machine)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Context-free grammars (CFG, Type 2)</a:t>
            </a:r>
            <a:endParaRPr>
              <a:solidFill>
                <a:srgbClr val="7030A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Programming languages</a:t>
            </a:r>
            <a:endParaRPr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Regular grammars (Type 3)</a:t>
            </a:r>
            <a:endParaRPr>
              <a:solidFill>
                <a:srgbClr val="7030A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Regular expressions and finite automata can describe these languages</a:t>
            </a:r>
            <a:endParaRPr>
              <a:solidFill>
                <a:srgbClr val="7030A0"/>
              </a:solidFill>
            </a:endParaRPr>
          </a:p>
        </p:txBody>
      </p:sp>
      <p:cxnSp>
        <p:nvCxnSpPr>
          <p:cNvPr id="468" name="Google Shape;468;g26971b05c12_0_95"/>
          <p:cNvCxnSpPr/>
          <p:nvPr/>
        </p:nvCxnSpPr>
        <p:spPr>
          <a:xfrm flipH="1" rot="10800000">
            <a:off x="10327450" y="1673450"/>
            <a:ext cx="30300" cy="4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g26971b05c12_0_95"/>
          <p:cNvCxnSpPr/>
          <p:nvPr/>
        </p:nvCxnSpPr>
        <p:spPr>
          <a:xfrm flipH="1">
            <a:off x="12006600" y="1729675"/>
            <a:ext cx="30300" cy="3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g26971b05c12_0_95"/>
          <p:cNvSpPr txBox="1"/>
          <p:nvPr/>
        </p:nvSpPr>
        <p:spPr>
          <a:xfrm>
            <a:off x="8122375" y="943250"/>
            <a:ext cx="22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Expressiveness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Recognition complexity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6971b05c12_0_95"/>
          <p:cNvSpPr txBox="1"/>
          <p:nvPr/>
        </p:nvSpPr>
        <p:spPr>
          <a:xfrm>
            <a:off x="10418400" y="5699150"/>
            <a:ext cx="177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Restrictions on Production Rules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Ease of Parsing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Determinism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6971b05c12_0_95"/>
          <p:cNvSpPr txBox="1"/>
          <p:nvPr/>
        </p:nvSpPr>
        <p:spPr>
          <a:xfrm>
            <a:off x="4652950" y="6285300"/>
            <a:ext cx="58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focus is set on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highlighted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"/>
          <p:cNvSpPr/>
          <p:nvPr/>
        </p:nvSpPr>
        <p:spPr>
          <a:xfrm>
            <a:off x="855400" y="550507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"/>
          <p:cNvSpPr/>
          <p:nvPr/>
        </p:nvSpPr>
        <p:spPr>
          <a:xfrm>
            <a:off x="855411" y="4897503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Backus–Naur form</a:t>
            </a:r>
            <a:endParaRPr/>
          </a:p>
        </p:txBody>
      </p:sp>
      <p:sp>
        <p:nvSpPr>
          <p:cNvPr id="478" name="Google Shape;478;p15"/>
          <p:cNvSpPr txBox="1"/>
          <p:nvPr>
            <p:ph idx="1" type="body"/>
          </p:nvPr>
        </p:nvSpPr>
        <p:spPr>
          <a:xfrm>
            <a:off x="571375" y="1673450"/>
            <a:ext cx="110109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BNF is a metasyntax notation for CFG, often used to describe </a:t>
            </a:r>
            <a:r>
              <a:rPr lang="en-US"/>
              <a:t>programming</a:t>
            </a:r>
            <a:r>
              <a:rPr lang="en-US"/>
              <a:t> languages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rules are written in the following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&lt;symbol&gt; ::= __expression__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grammar is a mixture of EBNF and PEG (parsing expression grammar)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https://docs.python.org/3/reference/grammar.html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YAML also has BNF description fractions in their spec: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https://yaml.org/spec/1.2.2/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JSON has unofficial pure BNF description: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https://github.com/JetBrains/Grammar-Kit/blob/master/testData/livePreview/Json.bnf</a:t>
            </a:r>
            <a:r>
              <a:rPr lang="en-US"/>
              <a:t>, official spec also has only fractions of BNF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https://www.json.org/json-en.html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4888d8bce_0_16"/>
          <p:cNvSpPr txBox="1"/>
          <p:nvPr>
            <p:ph type="title"/>
          </p:nvPr>
        </p:nvSpPr>
        <p:spPr>
          <a:xfrm>
            <a:off x="571375" y="571500"/>
            <a:ext cx="112575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BNF example: grammar for basic </a:t>
            </a:r>
            <a:r>
              <a:rPr lang="en-US"/>
              <a:t>arithmetic</a:t>
            </a:r>
            <a:r>
              <a:rPr lang="en-US"/>
              <a:t> expressions</a:t>
            </a:r>
            <a:endParaRPr/>
          </a:p>
        </p:txBody>
      </p:sp>
      <p:sp>
        <p:nvSpPr>
          <p:cNvPr id="484" name="Google Shape;484;g334888d8bce_0_16"/>
          <p:cNvSpPr txBox="1"/>
          <p:nvPr>
            <p:ph idx="1" type="body"/>
          </p:nvPr>
        </p:nvSpPr>
        <p:spPr>
          <a:xfrm>
            <a:off x="571375" y="1673450"/>
            <a:ext cx="5530500" cy="323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&lt;expression&gt; ::= &lt;term&gt;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&lt;expression&gt; "+" &lt;term&gt;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&lt;expression&gt; "-" &lt;term&gt;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&lt;term&gt;       ::= &lt;factor&gt;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&lt;term&gt; "*" &lt;factor&gt;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&lt;term&gt; "/" &lt;factor&gt;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&lt;factor&gt;     ::= &lt;number&gt;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"(" &lt;expression&gt; ")"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&lt;number&gt;     ::= &lt;digit&gt;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&lt;digit&gt; &lt;number&gt;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&lt;digit&gt;      ::= "0" | "1" | "2" | "3" | "4"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660">
                <a:latin typeface="Consolas"/>
                <a:ea typeface="Consolas"/>
                <a:cs typeface="Consolas"/>
                <a:sym typeface="Consolas"/>
              </a:rPr>
              <a:t>               | "5" | "6" | "7" | "8" | "9"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g334888d8bce_0_16"/>
          <p:cNvSpPr txBox="1"/>
          <p:nvPr/>
        </p:nvSpPr>
        <p:spPr>
          <a:xfrm>
            <a:off x="6225700" y="1449425"/>
            <a:ext cx="5603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expressions conforming given BNF grammar: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●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●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3+5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●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3+5*2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●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(3+5)*2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●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(1+2)*(3-4)/5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From concrete to abstract trees</a:t>
            </a:r>
            <a:endParaRPr/>
          </a:p>
        </p:txBody>
      </p:sp>
      <p:sp>
        <p:nvSpPr>
          <p:cNvPr id="491" name="Google Shape;491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 result of parsing, you will get a parse tree, which is also a concrete syntax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contains all the small details about textual representation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 syntax tree omits those irrelevant details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Parenthesis, semicolons, commas…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an abstract </a:t>
            </a:r>
            <a:r>
              <a:rPr lang="en-US"/>
              <a:t>tree,</a:t>
            </a:r>
            <a:r>
              <a:rPr lang="en-US"/>
              <a:t> you recursively traverse </a:t>
            </a:r>
            <a:r>
              <a:rPr lang="en-US"/>
              <a:t>the parsing</a:t>
            </a:r>
            <a:r>
              <a:rPr lang="en-US"/>
              <a:t> tree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Different types of parsing</a:t>
            </a:r>
            <a:endParaRPr/>
          </a:p>
        </p:txBody>
      </p:sp>
      <p:sp>
        <p:nvSpPr>
          <p:cNvPr id="497" name="Google Shape;497;p1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parsing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Beginning with the start symbol, try to guess the productions to apply to end up at the user’s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Bottom-up parsing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Beginning with user’s program, try to apply productions in reverse to convert the program back into the start symbol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LL(k) parsers</a:t>
            </a:r>
            <a:endParaRPr/>
          </a:p>
        </p:txBody>
      </p:sp>
      <p:sp>
        <p:nvSpPr>
          <p:cNvPr id="503" name="Google Shape;503;p1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Left-to-right, leftmost derivation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parser for context-free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tokens of lookahead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popular – LL(1) parsers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 not be covered in details by this course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Syntax challenges</a:t>
            </a:r>
            <a:endParaRPr/>
          </a:p>
        </p:txBody>
      </p:sp>
      <p:pic>
        <p:nvPicPr>
          <p:cNvPr id="509" name="Google Shape;50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50" y="3076575"/>
            <a:ext cx="7035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9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As seen by C++ compiler developers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 word of advice</a:t>
            </a:r>
            <a:endParaRPr/>
          </a:p>
        </p:txBody>
      </p:sp>
      <p:sp>
        <p:nvSpPr>
          <p:cNvPr id="516" name="Google Shape;516;p20"/>
          <p:cNvSpPr txBox="1"/>
          <p:nvPr>
            <p:ph idx="1" type="body"/>
          </p:nvPr>
        </p:nvSpPr>
        <p:spPr>
          <a:xfrm>
            <a:off x="571370" y="1673454"/>
            <a:ext cx="6543252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re-invent the wheel!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problem has been solved before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use existing grammar description formats and use parser generators</a:t>
            </a:r>
            <a:endParaRPr/>
          </a:p>
        </p:txBody>
      </p:sp>
      <p:pic>
        <p:nvPicPr>
          <p:cNvPr descr="ICT Works » Blog Archive Stop Reinventing the Flat Tire ..." id="517" name="Google Shape;5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2" y="1576541"/>
            <a:ext cx="45148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0"/>
          <p:cNvSpPr txBox="1"/>
          <p:nvPr/>
        </p:nvSpPr>
        <p:spPr>
          <a:xfrm>
            <a:off x="7213200" y="5278450"/>
            <a:ext cx="4742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https://www.ictworks.org/2015/07/10/stop-reinventing-the-flat-tire-with-custom-software-development/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Semantic analysis</a:t>
            </a:r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Goals of semantic analysis</a:t>
            </a:r>
            <a:endParaRPr/>
          </a:p>
        </p:txBody>
      </p:sp>
      <p:sp>
        <p:nvSpPr>
          <p:cNvPr id="540" name="Google Shape;540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that the program has a well-defined meaning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 and symbols are defined before they are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Expressions have the right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Gather useful information for later stages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Validity vs correctness</a:t>
            </a:r>
            <a:endParaRPr/>
          </a:p>
        </p:txBody>
      </p:sp>
      <p:sp>
        <p:nvSpPr>
          <p:cNvPr id="546" name="Google Shape;546;p23"/>
          <p:cNvSpPr txBox="1"/>
          <p:nvPr>
            <p:ph idx="1" type="body"/>
          </p:nvPr>
        </p:nvSpPr>
        <p:spPr>
          <a:xfrm>
            <a:off x="571370" y="1673454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 syntax does not mean your program is 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sample is only correct if x is 2</a:t>
            </a:r>
            <a:endParaRPr/>
          </a:p>
        </p:txBody>
      </p:sp>
      <p:pic>
        <p:nvPicPr>
          <p:cNvPr id="547" name="Google Shape;5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108" y="2949235"/>
            <a:ext cx="2429214" cy="9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971b05c12_0_4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285" name="Google Shape;285;g26971b05c12_0_41"/>
          <p:cNvSpPr/>
          <p:nvPr/>
        </p:nvSpPr>
        <p:spPr>
          <a:xfrm>
            <a:off x="855405" y="1544658"/>
            <a:ext cx="2861100" cy="471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g26971b05c12_0_41"/>
          <p:cNvSpPr/>
          <p:nvPr/>
        </p:nvSpPr>
        <p:spPr>
          <a:xfrm>
            <a:off x="855404" y="2098214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g26971b05c12_0_41"/>
          <p:cNvSpPr/>
          <p:nvPr/>
        </p:nvSpPr>
        <p:spPr>
          <a:xfrm>
            <a:off x="855403" y="2651770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g26971b05c12_0_41"/>
          <p:cNvSpPr/>
          <p:nvPr/>
        </p:nvSpPr>
        <p:spPr>
          <a:xfrm>
            <a:off x="855405" y="3213202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26971b05c12_0_41"/>
          <p:cNvSpPr/>
          <p:nvPr/>
        </p:nvSpPr>
        <p:spPr>
          <a:xfrm>
            <a:off x="855402" y="3774634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g26971b05c12_0_41"/>
          <p:cNvSpPr/>
          <p:nvPr/>
        </p:nvSpPr>
        <p:spPr>
          <a:xfrm>
            <a:off x="855401" y="4382232"/>
            <a:ext cx="2861100" cy="3795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g26971b05c12_0_41"/>
          <p:cNvSpPr/>
          <p:nvPr/>
        </p:nvSpPr>
        <p:spPr>
          <a:xfrm>
            <a:off x="6707568" y="2474368"/>
            <a:ext cx="1828800" cy="5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92" name="Google Shape;292;g26971b05c12_0_41"/>
          <p:cNvSpPr/>
          <p:nvPr/>
        </p:nvSpPr>
        <p:spPr>
          <a:xfrm>
            <a:off x="6478475" y="4241871"/>
            <a:ext cx="2286900" cy="5949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93" name="Google Shape;293;g26971b05c12_0_41"/>
          <p:cNvSpPr/>
          <p:nvPr/>
        </p:nvSpPr>
        <p:spPr>
          <a:xfrm>
            <a:off x="6478476" y="5064028"/>
            <a:ext cx="2286900" cy="594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  <p:sp>
        <p:nvSpPr>
          <p:cNvPr id="294" name="Google Shape;294;g26971b05c12_0_41"/>
          <p:cNvSpPr/>
          <p:nvPr/>
        </p:nvSpPr>
        <p:spPr>
          <a:xfrm>
            <a:off x="855400" y="550507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g26971b05c12_0_41"/>
          <p:cNvSpPr/>
          <p:nvPr/>
        </p:nvSpPr>
        <p:spPr>
          <a:xfrm>
            <a:off x="855411" y="4897503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Symbol tables</a:t>
            </a:r>
            <a:endParaRPr/>
          </a:p>
        </p:txBody>
      </p:sp>
      <p:sp>
        <p:nvSpPr>
          <p:cNvPr id="553" name="Google Shape;553;p24"/>
          <p:cNvSpPr txBox="1"/>
          <p:nvPr>
            <p:ph idx="1" type="body"/>
          </p:nvPr>
        </p:nvSpPr>
        <p:spPr>
          <a:xfrm>
            <a:off x="571370" y="1673454"/>
            <a:ext cx="11010900" cy="461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a hash map where key is symbol name and value is its graph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 that it is scoped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implementation: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https://llvm.org/doxygen/classllvm_1_1ScopedHashTable.html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4" name="Google Shape;5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208" y="3428999"/>
            <a:ext cx="3467584" cy="147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OOP challenges</a:t>
            </a:r>
            <a:endParaRPr/>
          </a:p>
        </p:txBody>
      </p:sp>
      <p:sp>
        <p:nvSpPr>
          <p:cNvPr id="560" name="Google Shape;560;p2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Classes may have parents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that case we must look up symbol in base class symbol tables as well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Actual implementations may be different for particular languages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566" name="Google Shape;566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languages allow multiple base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that case we must look up the symbol in each base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Again, rules depend on language design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IR Generation</a:t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855400" y="550507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855411" y="4897503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IR generation</a:t>
            </a:r>
            <a:endParaRPr/>
          </a:p>
        </p:txBody>
      </p:sp>
      <p:sp>
        <p:nvSpPr>
          <p:cNvPr id="588" name="Google Shape;588;p2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Consumes 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Produces </a:t>
            </a:r>
            <a:r>
              <a:rPr lang="en-US"/>
              <a:t>LLVM </a:t>
            </a:r>
            <a:r>
              <a:rPr lang="en-US"/>
              <a:t>IR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on that</a:t>
            </a:r>
            <a:br>
              <a:rPr lang="en-US"/>
            </a:br>
            <a:r>
              <a:rPr lang="en-US"/>
              <a:t>on lecture 04</a:t>
            </a:r>
            <a:endParaRPr/>
          </a:p>
        </p:txBody>
      </p:sp>
      <p:pic>
        <p:nvPicPr>
          <p:cNvPr id="589" name="Google Shape;5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9031" y="41793"/>
            <a:ext cx="2129408" cy="76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7633" y="876400"/>
            <a:ext cx="7772400" cy="23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9284" y="3549901"/>
            <a:ext cx="10172716" cy="3266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29"/>
          <p:cNvCxnSpPr>
            <a:stCxn id="590" idx="2"/>
          </p:cNvCxnSpPr>
          <p:nvPr/>
        </p:nvCxnSpPr>
        <p:spPr>
          <a:xfrm>
            <a:off x="7513833" y="3231012"/>
            <a:ext cx="0" cy="31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Calibri"/>
              <a:buNone/>
            </a:pPr>
            <a:r>
              <a:rPr lang="en-US"/>
              <a:t>Overview of Clang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Simplified compiler flow</a:t>
            </a: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153384" y="2736477"/>
            <a:ext cx="861305" cy="426403"/>
          </a:xfrm>
          <a:prstGeom prst="verticalScroll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SRC</a:t>
            </a: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1297447" y="2741553"/>
            <a:ext cx="90260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</a:t>
            </a:r>
            <a:endParaRPr/>
          </a:p>
        </p:txBody>
      </p:sp>
      <p:cxnSp>
        <p:nvCxnSpPr>
          <p:cNvPr id="605" name="Google Shape;605;p31"/>
          <p:cNvCxnSpPr>
            <a:stCxn id="603" idx="3"/>
            <a:endCxn id="604" idx="1"/>
          </p:cNvCxnSpPr>
          <p:nvPr/>
        </p:nvCxnSpPr>
        <p:spPr>
          <a:xfrm flipH="1" rot="10800000">
            <a:off x="908088" y="2946679"/>
            <a:ext cx="389400" cy="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6" name="Google Shape;606;p31"/>
          <p:cNvSpPr/>
          <p:nvPr/>
        </p:nvSpPr>
        <p:spPr>
          <a:xfrm>
            <a:off x="2482807" y="2590606"/>
            <a:ext cx="1712207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Preprocessor &amp; lexer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31"/>
          <p:cNvSpPr/>
          <p:nvPr/>
        </p:nvSpPr>
        <p:spPr>
          <a:xfrm>
            <a:off x="4861231" y="2744494"/>
            <a:ext cx="97323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Parser</a:t>
            </a: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6147371" y="2741141"/>
            <a:ext cx="90932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7512950" y="2744494"/>
            <a:ext cx="1346858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CodeGen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9316065" y="2735653"/>
            <a:ext cx="1190685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</a:t>
            </a:r>
            <a:endParaRPr/>
          </a:p>
        </p:txBody>
      </p:sp>
      <p:cxnSp>
        <p:nvCxnSpPr>
          <p:cNvPr id="611" name="Google Shape;611;p31"/>
          <p:cNvCxnSpPr>
            <a:stCxn id="604" idx="3"/>
            <a:endCxn id="606" idx="1"/>
          </p:cNvCxnSpPr>
          <p:nvPr/>
        </p:nvCxnSpPr>
        <p:spPr>
          <a:xfrm>
            <a:off x="2200049" y="2946738"/>
            <a:ext cx="282900" cy="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2" name="Google Shape;612;p31"/>
          <p:cNvCxnSpPr>
            <a:stCxn id="606" idx="3"/>
            <a:endCxn id="607" idx="1"/>
          </p:cNvCxnSpPr>
          <p:nvPr/>
        </p:nvCxnSpPr>
        <p:spPr>
          <a:xfrm>
            <a:off x="4195014" y="2949679"/>
            <a:ext cx="666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3" name="Google Shape;613;p31"/>
          <p:cNvCxnSpPr>
            <a:stCxn id="607" idx="3"/>
            <a:endCxn id="608" idx="1"/>
          </p:cNvCxnSpPr>
          <p:nvPr/>
        </p:nvCxnSpPr>
        <p:spPr>
          <a:xfrm flipH="1" rot="10800000">
            <a:off x="5834463" y="2946379"/>
            <a:ext cx="312900" cy="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4" name="Google Shape;614;p31"/>
          <p:cNvCxnSpPr>
            <a:stCxn id="608" idx="3"/>
            <a:endCxn id="609" idx="1"/>
          </p:cNvCxnSpPr>
          <p:nvPr/>
        </p:nvCxnSpPr>
        <p:spPr>
          <a:xfrm>
            <a:off x="7056693" y="2946326"/>
            <a:ext cx="456300" cy="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5" name="Google Shape;615;p31"/>
          <p:cNvCxnSpPr>
            <a:stCxn id="609" idx="3"/>
            <a:endCxn id="610" idx="1"/>
          </p:cNvCxnSpPr>
          <p:nvPr/>
        </p:nvCxnSpPr>
        <p:spPr>
          <a:xfrm flipH="1" rot="10800000">
            <a:off x="8859808" y="2940979"/>
            <a:ext cx="456300" cy="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6" name="Google Shape;616;p31"/>
          <p:cNvSpPr/>
          <p:nvPr/>
        </p:nvSpPr>
        <p:spPr>
          <a:xfrm>
            <a:off x="10794837" y="2741141"/>
            <a:ext cx="862290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Linker</a:t>
            </a:r>
            <a:endParaRPr/>
          </a:p>
        </p:txBody>
      </p:sp>
      <p:cxnSp>
        <p:nvCxnSpPr>
          <p:cNvPr id="617" name="Google Shape;617;p31"/>
          <p:cNvCxnSpPr>
            <a:stCxn id="610" idx="3"/>
            <a:endCxn id="616" idx="1"/>
          </p:cNvCxnSpPr>
          <p:nvPr/>
        </p:nvCxnSpPr>
        <p:spPr>
          <a:xfrm>
            <a:off x="10506750" y="2940838"/>
            <a:ext cx="2880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8" name="Google Shape;618;p31"/>
          <p:cNvSpPr txBox="1"/>
          <p:nvPr/>
        </p:nvSpPr>
        <p:spPr>
          <a:xfrm>
            <a:off x="4259334" y="2672408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/>
          </a:p>
        </p:txBody>
      </p:sp>
      <p:sp>
        <p:nvSpPr>
          <p:cNvPr id="619" name="Google Shape;619;p31"/>
          <p:cNvSpPr txBox="1"/>
          <p:nvPr/>
        </p:nvSpPr>
        <p:spPr>
          <a:xfrm>
            <a:off x="7007942" y="2639159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endParaRPr/>
          </a:p>
        </p:txBody>
      </p:sp>
      <p:sp>
        <p:nvSpPr>
          <p:cNvPr id="620" name="Google Shape;620;p31"/>
          <p:cNvSpPr txBox="1"/>
          <p:nvPr/>
        </p:nvSpPr>
        <p:spPr>
          <a:xfrm>
            <a:off x="8810175" y="2649220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Clang driver</a:t>
            </a:r>
            <a:endParaRPr/>
          </a:p>
        </p:txBody>
      </p:sp>
      <p:sp>
        <p:nvSpPr>
          <p:cNvPr id="626" name="Google Shape;626;p32"/>
          <p:cNvSpPr txBox="1"/>
          <p:nvPr>
            <p:ph idx="1" type="body"/>
          </p:nvPr>
        </p:nvSpPr>
        <p:spPr>
          <a:xfrm>
            <a:off x="571370" y="1673455"/>
            <a:ext cx="11010900" cy="213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Clang supports multiple compatibility modes: with GCC and MSVC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part that parses options and issues compile commands is called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can be seen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-###</a:t>
            </a:r>
            <a:r>
              <a:rPr lang="en-US"/>
              <a:t> flag</a:t>
            </a:r>
            <a:endParaRPr/>
          </a:p>
        </p:txBody>
      </p:sp>
      <p:pic>
        <p:nvPicPr>
          <p:cNvPr id="627" name="Google Shape;6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88" y="3870597"/>
            <a:ext cx="11586333" cy="13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2"/>
          <p:cNvSpPr txBox="1"/>
          <p:nvPr/>
        </p:nvSpPr>
        <p:spPr>
          <a:xfrm>
            <a:off x="1241900" y="5616075"/>
            <a:ext cx="452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629" name="Google Shape;629;p32"/>
          <p:cNvGrpSpPr/>
          <p:nvPr/>
        </p:nvGrpSpPr>
        <p:grpSpPr>
          <a:xfrm>
            <a:off x="505000" y="6400788"/>
            <a:ext cx="5188500" cy="445275"/>
            <a:chOff x="289925" y="5611838"/>
            <a:chExt cx="5188500" cy="445275"/>
          </a:xfrm>
        </p:grpSpPr>
        <p:sp>
          <p:nvSpPr>
            <p:cNvPr id="630" name="Google Shape;630;p32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pic>
          <p:nvPicPr>
            <p:cNvPr id="631" name="Google Shape;63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32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https://godbolt.org/z/rWhqnzhT7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6971b05c12_0_6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638" name="Google Shape;638;g26971b05c12_0_61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GCC: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gcc -E in.cpp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GNU C compiler preprocessor as a standalone binary. You can use it directly to preprocess C files.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cpp in.cpp in.i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 -E in.cpp</a:t>
            </a:r>
            <a:endParaRPr/>
          </a:p>
        </p:txBody>
      </p:sp>
      <p:grpSp>
        <p:nvGrpSpPr>
          <p:cNvPr id="639" name="Google Shape;639;g26971b05c12_0_61"/>
          <p:cNvGrpSpPr/>
          <p:nvPr/>
        </p:nvGrpSpPr>
        <p:grpSpPr>
          <a:xfrm>
            <a:off x="505000" y="6400788"/>
            <a:ext cx="5188500" cy="445275"/>
            <a:chOff x="289925" y="5611838"/>
            <a:chExt cx="5188500" cy="445275"/>
          </a:xfrm>
        </p:grpSpPr>
        <p:sp>
          <p:nvSpPr>
            <p:cNvPr id="640" name="Google Shape;640;g26971b05c12_0_61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pic>
          <p:nvPicPr>
            <p:cNvPr id="641" name="Google Shape;641;g26971b05c12_0_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2" name="Google Shape;642;g26971b05c12_0_61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4"/>
                </a:rPr>
                <a:t>https://godbolt.org/z/5nzzbE15T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Lexer</a:t>
            </a:r>
            <a:endParaRPr/>
          </a:p>
        </p:txBody>
      </p:sp>
      <p:sp>
        <p:nvSpPr>
          <p:cNvPr id="648" name="Google Shape;648;p34"/>
          <p:cNvSpPr txBox="1"/>
          <p:nvPr>
            <p:ph idx="1" type="body"/>
          </p:nvPr>
        </p:nvSpPr>
        <p:spPr>
          <a:xfrm>
            <a:off x="571370" y="1673455"/>
            <a:ext cx="11010900" cy="204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Starts right after preprocessor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-c – compile only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-Xclang -dump-tokens – bypass driver and pass -dump-tokens to FE</a:t>
            </a:r>
            <a:endParaRPr/>
          </a:p>
        </p:txBody>
      </p:sp>
      <p:pic>
        <p:nvPicPr>
          <p:cNvPr id="649" name="Google Shape;6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66" y="4530704"/>
            <a:ext cx="1694062" cy="55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219" y="3761413"/>
            <a:ext cx="5106255" cy="2380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1" name="Google Shape;651;p34"/>
          <p:cNvGrpSpPr/>
          <p:nvPr/>
        </p:nvGrpSpPr>
        <p:grpSpPr>
          <a:xfrm>
            <a:off x="505000" y="6400788"/>
            <a:ext cx="5188500" cy="445275"/>
            <a:chOff x="289925" y="5611838"/>
            <a:chExt cx="5188500" cy="445275"/>
          </a:xfrm>
        </p:grpSpPr>
        <p:sp>
          <p:nvSpPr>
            <p:cNvPr id="652" name="Google Shape;652;p34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pic>
          <p:nvPicPr>
            <p:cNvPr id="653" name="Google Shape;653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34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https://godbolt.org/z/7bPxao3Pz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971b05c12_0_6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301" name="Google Shape;301;g26971b05c12_0_66"/>
          <p:cNvSpPr txBox="1"/>
          <p:nvPr>
            <p:ph idx="1" type="body"/>
          </p:nvPr>
        </p:nvSpPr>
        <p:spPr>
          <a:xfrm>
            <a:off x="571375" y="1426225"/>
            <a:ext cx="11010900" cy="54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preprocessor is a tool that processes your source code before compilation. It handles directives for preprocessing, such as #include, #define, and conditional compilation.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Features:</a:t>
            </a:r>
            <a:endParaRPr/>
          </a:p>
          <a:p>
            <a:pPr indent="-3098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File Inclusion </a:t>
            </a:r>
            <a:r>
              <a:rPr lang="en-US" sz="2383"/>
              <a:t>(</a:t>
            </a:r>
            <a:r>
              <a:rPr lang="en-US" sz="2383"/>
              <a:t>#include): Incorporates the contents of a file into the source code, typically used for header files.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Macro Definition (#define): Defines macros, which are snippets of code that are given a name. Whenever the name is used, it is replaced by the content of the macro.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Conditional Compilation: Allows compiling code selectively based on conditions evaluated by the preprocessor (#ifdef, #ifndef, #if, #elif, #else, #endif).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Error Directive (#error): Generates an error from a specified location in your code, useful for flagging incorrect conditions during preprocessing.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Pragma directives (#pragma): Issues special commands to the compiler, such as optimization levels or code layout suggestions.</a:t>
            </a:r>
            <a:endParaRPr sz="2383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Lexer internals</a:t>
            </a:r>
            <a:endParaRPr/>
          </a:p>
        </p:txBody>
      </p:sp>
      <p:sp>
        <p:nvSpPr>
          <p:cNvPr id="660" name="Google Shape;660;p3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Token kinds defined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clang/include/clang/Basic/TokenKinds.def</a:t>
            </a:r>
            <a:r>
              <a:rPr lang="en-US"/>
              <a:t> 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Consumed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clang/include/clang/Parse/Parser.h</a:t>
            </a:r>
            <a:r>
              <a:rPr lang="en-US"/>
              <a:t> </a:t>
            </a:r>
            <a:endParaRPr/>
          </a:p>
        </p:txBody>
      </p:sp>
      <p:pic>
        <p:nvPicPr>
          <p:cNvPr id="661" name="Google Shape;66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784" y="2164226"/>
            <a:ext cx="6668431" cy="230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Parser</a:t>
            </a:r>
            <a:endParaRPr/>
          </a:p>
        </p:txBody>
      </p:sp>
      <p:sp>
        <p:nvSpPr>
          <p:cNvPr id="667" name="Google Shape;667;p36"/>
          <p:cNvSpPr txBox="1"/>
          <p:nvPr>
            <p:ph idx="1" type="body"/>
          </p:nvPr>
        </p:nvSpPr>
        <p:spPr>
          <a:xfrm>
            <a:off x="571375" y="1673450"/>
            <a:ext cx="110109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Handwritten recursive-descent parser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Tentative parsing by looking at the tokens ahead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parser can “peek” ahead and choose the best path without committing prematurely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recover from errors as much as possible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Prevents cascading errors by synchronizing at known recovery points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Suggest FIX-IT hints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Analyzes error contexts to suggest potential fixes (e.g., missing semicolons, unmatched parentheses)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Aims to improve developer productivity by providing actionable guidance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Sema</a:t>
            </a:r>
            <a:endParaRPr/>
          </a:p>
        </p:txBody>
      </p:sp>
      <p:sp>
        <p:nvSpPr>
          <p:cNvPr id="673" name="Google Shape;673;p3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Tightly coupled with parser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Verifies AST before it is sent out to other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Biggest client of diagnostics subsystem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warnings and errors come out of 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Sema</a:t>
            </a:r>
            <a:r>
              <a:rPr lang="en-US"/>
              <a:t> verifies that the syntax that passes the parsing stage also makes sense according to the rules of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involves checking for type errors, ensuring that variables are declared before use, enforcing scope rules, and more.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AST</a:t>
            </a:r>
            <a:endParaRPr/>
          </a:p>
        </p:txBody>
      </p:sp>
      <p:pic>
        <p:nvPicPr>
          <p:cNvPr id="679" name="Google Shape;67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030" y="1141412"/>
            <a:ext cx="8119904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38"/>
          <p:cNvSpPr txBox="1"/>
          <p:nvPr/>
        </p:nvSpPr>
        <p:spPr>
          <a:xfrm>
            <a:off x="776995" y="5710941"/>
            <a:ext cx="10638010" cy="34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https://llvm.org/devmtg/2019-10/slides/ClangTutorial-Stulova-vanHaastregt.pdf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81" name="Google Shape;681;p38"/>
          <p:cNvSpPr txBox="1"/>
          <p:nvPr/>
        </p:nvSpPr>
        <p:spPr>
          <a:xfrm>
            <a:off x="1722025" y="6209450"/>
            <a:ext cx="634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Google Shape;682;p38"/>
          <p:cNvGrpSpPr/>
          <p:nvPr/>
        </p:nvGrpSpPr>
        <p:grpSpPr>
          <a:xfrm>
            <a:off x="505000" y="6400788"/>
            <a:ext cx="5188500" cy="445275"/>
            <a:chOff x="289925" y="5611838"/>
            <a:chExt cx="5188500" cy="445275"/>
          </a:xfrm>
        </p:grpSpPr>
        <p:sp>
          <p:nvSpPr>
            <p:cNvPr id="683" name="Google Shape;683;p38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pic>
          <p:nvPicPr>
            <p:cNvPr id="684" name="Google Shape;68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Google Shape;685;p38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https://godbolt.org/z/6Wq38MbPj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Diagnostics</a:t>
            </a:r>
            <a:endParaRPr/>
          </a:p>
        </p:txBody>
      </p:sp>
      <p:sp>
        <p:nvSpPr>
          <p:cNvPr id="691" name="Google Shape;691;p3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 in Diagnostic*Kind.td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Diagnostic engine tries to render output in human-readable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always successful, especially in heavily templated code</a:t>
            </a:r>
            <a:endParaRPr/>
          </a:p>
        </p:txBody>
      </p:sp>
      <p:pic>
        <p:nvPicPr>
          <p:cNvPr id="692" name="Google Shape;6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973" y="2184101"/>
            <a:ext cx="5339203" cy="189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6971b05c12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TableGen language</a:t>
            </a:r>
            <a:endParaRPr/>
          </a:p>
        </p:txBody>
      </p:sp>
      <p:sp>
        <p:nvSpPr>
          <p:cNvPr id="698" name="Google Shape;698;g26971b05c12_0_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LLVM TableGen language is a domain-specific language used within the LLVM project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points: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Description Tool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Generation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Extensible with writing additional code generators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is widely used in LLVM frontend and backend, MLIR and other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https://llvm.org/docs/TableGen/ProgRef.html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971b05c12_0_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TableGen example</a:t>
            </a:r>
            <a:endParaRPr/>
          </a:p>
        </p:txBody>
      </p:sp>
      <p:sp>
        <p:nvSpPr>
          <p:cNvPr id="704" name="Google Shape;704;g26971b05c12_0_7"/>
          <p:cNvSpPr txBox="1"/>
          <p:nvPr>
            <p:ph idx="1" type="body"/>
          </p:nvPr>
        </p:nvSpPr>
        <p:spPr>
          <a:xfrm>
            <a:off x="571372" y="1673450"/>
            <a:ext cx="52752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Here is the example: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snippet that could be used to add new attribute for </a:t>
            </a:r>
            <a:r>
              <a:rPr lang="en-US"/>
              <a:t>clang</a:t>
            </a:r>
            <a:endParaRPr/>
          </a:p>
        </p:txBody>
      </p:sp>
      <p:sp>
        <p:nvSpPr>
          <p:cNvPr id="705" name="Google Shape;705;g26971b05c12_0_7"/>
          <p:cNvSpPr txBox="1"/>
          <p:nvPr/>
        </p:nvSpPr>
        <p:spPr>
          <a:xfrm>
            <a:off x="6352250" y="1635750"/>
            <a:ext cx="5138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// In File: clang/include/clang/Basic/Attr.td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include "clang/Basic/AttrDocs.td"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def MyAttr : InheritableAttr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Documentation = [Undocumented];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This specifies the attribute is for functions.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Subjects = SubjectList&lt;[Function], ErrorDiag&gt;;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The spelling of the attribute in the source code.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Spellings = [CXX11&lt;"clang", "my_attr"&gt;];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The attribute does not take any arguments.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Args = [];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g26971b05c12_0_7"/>
          <p:cNvSpPr txBox="1"/>
          <p:nvPr/>
        </p:nvSpPr>
        <p:spPr>
          <a:xfrm>
            <a:off x="1294725" y="3271175"/>
            <a:ext cx="255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[[clang::my_attr]]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__attribute__((my_attr))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Lab assignment #0</a:t>
            </a:r>
            <a:endParaRPr/>
          </a:p>
        </p:txBody>
      </p:sp>
      <p:sp>
        <p:nvSpPr>
          <p:cNvPr id="712" name="Google Shape;712;p4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build LLVM and Clang from source code and run tests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Source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https://github.com/NN-complr-tech/compiler-course-2025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Follow build instructions: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https://llvm.org/docs/CMake.html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to run check-clang and check-llvm targets, e.g.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cmake --build . --target check-clang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done on Linux or macOS. Windows is also 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learn how to work with basic LLVM infrastructure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may take several hours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usually </a:t>
            </a:r>
            <a:r>
              <a:rPr lang="en-US"/>
              <a:t>requires 2GB of</a:t>
            </a:r>
            <a:r>
              <a:rPr lang="en-US"/>
              <a:t> RAM per 1 thread. One can reduce number of threads with </a:t>
            </a:r>
            <a:r>
              <a:rPr i="1" lang="en-US"/>
              <a:t>-j n</a:t>
            </a:r>
            <a:r>
              <a:rPr lang="en-US"/>
              <a:t> flag, where n is </a:t>
            </a:r>
            <a:r>
              <a:rPr lang="en-US"/>
              <a:t>a number of</a:t>
            </a:r>
            <a:r>
              <a:rPr lang="en-US"/>
              <a:t> threads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718" name="Google Shape;718;p4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closer at practical usages of clang 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Working with 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Clang plugins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Clang-tidy and static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2fa9fa7a23_0_2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724" name="Google Shape;724;g32fa9fa7a23_0_2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https://forms.gle/sA5VYne7p9UyHdbH9</a:t>
            </a:r>
            <a:r>
              <a:rPr lang="en-US"/>
              <a:t> </a:t>
            </a:r>
            <a:endParaRPr/>
          </a:p>
        </p:txBody>
      </p:sp>
      <p:sp>
        <p:nvSpPr>
          <p:cNvPr id="725" name="Google Shape;725;g32fa9fa7a23_0_21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726" name="Google Shape;726;g32fa9fa7a23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5050" y="1812200"/>
            <a:ext cx="29718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32fa9fa7a23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40110"/>
            <a:ext cx="8742650" cy="390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971b05c12_0_7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Preprocessor example</a:t>
            </a:r>
            <a:endParaRPr/>
          </a:p>
        </p:txBody>
      </p:sp>
      <p:pic>
        <p:nvPicPr>
          <p:cNvPr id="307" name="Google Shape;307;g26971b05c12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81" y="3227244"/>
            <a:ext cx="4225776" cy="254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971b05c12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9521" y="3880682"/>
            <a:ext cx="2459457" cy="12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6971b05c12_0_73"/>
          <p:cNvSpPr txBox="1"/>
          <p:nvPr/>
        </p:nvSpPr>
        <p:spPr>
          <a:xfrm>
            <a:off x="2756025" y="1810600"/>
            <a:ext cx="747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C/C++ source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put: Preprocessed C/C++ source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g26971b05c12_0_73"/>
          <p:cNvGrpSpPr/>
          <p:nvPr/>
        </p:nvGrpSpPr>
        <p:grpSpPr>
          <a:xfrm>
            <a:off x="505000" y="6400788"/>
            <a:ext cx="5188500" cy="445275"/>
            <a:chOff x="289925" y="5611838"/>
            <a:chExt cx="5188500" cy="445275"/>
          </a:xfrm>
        </p:grpSpPr>
        <p:sp>
          <p:nvSpPr>
            <p:cNvPr id="311" name="Google Shape;311;g26971b05c12_0_73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</p:txBody>
        </p:sp>
        <p:pic>
          <p:nvPicPr>
            <p:cNvPr id="312" name="Google Shape;312;g26971b05c12_0_7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g26971b05c12_0_73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https://godbolt.org/z/zaacW8oGb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733" name="Google Shape;733;p42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An overview of Clang, LLVM Dev 2019 -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https://www.youtube.com/watch?v=5kkMpJpIGYU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What is C++, Chandler Carruth, Titus Winters -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https://www.youtube.com/watch?v=LJh5QCV4wDg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Гладкий А. В. Формальные грамматики и языки (RU)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Хопкрофт Дж., Мотвани Р., Ульман Дж. Введение в теорию автоматов, языков и вычислений</a:t>
            </a:r>
            <a:r>
              <a:rPr lang="en-US" sz="1700"/>
              <a:t> (RU)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Hacking on clang -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https://clang.llvm.org/hacking.html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Lessons in TableGen -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https://www.youtube.com/watch?v=45gmF77JFBY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Clang AST - a tutorial - </a:t>
            </a:r>
            <a:r>
              <a:rPr lang="en-US" sz="1700" u="sng">
                <a:solidFill>
                  <a:schemeClr val="hlink"/>
                </a:solidFill>
                <a:hlinkClick r:id="rId7"/>
              </a:rPr>
              <a:t>https://www.youtube.com/watch?v=VqCkCDFLSsc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971b05c12_0_7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preprocessor is needed?</a:t>
            </a:r>
            <a:endParaRPr/>
          </a:p>
        </p:txBody>
      </p:sp>
      <p:sp>
        <p:nvSpPr>
          <p:cNvPr id="319" name="Google Shape;319;g26971b05c12_0_79"/>
          <p:cNvSpPr txBox="1"/>
          <p:nvPr>
            <p:ph idx="1" type="body"/>
          </p:nvPr>
        </p:nvSpPr>
        <p:spPr>
          <a:xfrm>
            <a:off x="571375" y="1673450"/>
            <a:ext cx="11010900" cy="50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Importance: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Simplifies code by allowing file inclusion and macro expansions.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Enables platform-specific compilation through conditional directives.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Facilitates code maintenance and readability with organized, reusable code blocks; enables static polymorphism and other aspects of meta-programming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Defining compile-time constants.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Conditional compilation for cross-platform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Simplifying complex expressions or code snippets for readability and reusability.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332" name="Google Shape;332;p3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333" name="Google Shape;333;p3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  <p:sp>
        <p:nvSpPr>
          <p:cNvPr id="334" name="Google Shape;334;p3"/>
          <p:cNvSpPr/>
          <p:nvPr/>
        </p:nvSpPr>
        <p:spPr>
          <a:xfrm>
            <a:off x="855400" y="550507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3"/>
          <p:cNvSpPr/>
          <p:nvPr/>
        </p:nvSpPr>
        <p:spPr>
          <a:xfrm>
            <a:off x="855411" y="4897503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Goals of lexical analysis</a:t>
            </a:r>
            <a:endParaRPr/>
          </a:p>
        </p:txBody>
      </p:sp>
      <p:sp>
        <p:nvSpPr>
          <p:cNvPr id="341" name="Google Shape;341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physical representation to </a:t>
            </a:r>
            <a:r>
              <a:rPr lang="en-US"/>
              <a:t>machine-readable</a:t>
            </a:r>
            <a:r>
              <a:rPr lang="en-US"/>
              <a:t> sequence of </a:t>
            </a:r>
            <a:r>
              <a:rPr b="1" lang="en-US"/>
              <a:t>tokens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Tokens are the smallest units in the source code, such as keywords, identifiers, literals, operators, and punctuation symbols (like commas and semicolons).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each token with a </a:t>
            </a:r>
            <a:r>
              <a:rPr b="1" lang="en-US"/>
              <a:t>lexeme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42 is an integer literal (</a:t>
            </a:r>
            <a:r>
              <a:rPr b="1" lang="en-US"/>
              <a:t>token</a:t>
            </a:r>
            <a:r>
              <a:rPr lang="en-US"/>
              <a:t>) with the value of 42 (</a:t>
            </a:r>
            <a:r>
              <a:rPr b="1" lang="en-US"/>
              <a:t>lexeme</a:t>
            </a:r>
            <a:r>
              <a:rPr lang="en-US"/>
              <a:t>)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essence, a lexeme is the textual string in the source code, while a token is a structured object that represents a categorized lexeme along with its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Tokens may have extra attributes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 will be then used to build AST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"/>
          <p:cNvSpPr/>
          <p:nvPr/>
        </p:nvSpPr>
        <p:spPr>
          <a:xfrm>
            <a:off x="9882976" y="518155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9361249" y="5165775"/>
            <a:ext cx="474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9052526" y="517760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8583905" y="518153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7927734" y="5181608"/>
            <a:ext cx="603703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538555" y="5177675"/>
            <a:ext cx="261542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6972051" y="5181608"/>
            <a:ext cx="261542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6576083" y="5181550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6178588" y="5181608"/>
            <a:ext cx="328399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5648641" y="5181608"/>
            <a:ext cx="379515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5052808" y="5181608"/>
            <a:ext cx="539780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4290797" y="5181608"/>
            <a:ext cx="705957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4043022" y="5177675"/>
            <a:ext cx="212377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2902483" y="5181608"/>
            <a:ext cx="879003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361" name="Google Shape;361;p5"/>
          <p:cNvSpPr txBox="1"/>
          <p:nvPr>
            <p:ph idx="1" type="body"/>
          </p:nvPr>
        </p:nvSpPr>
        <p:spPr>
          <a:xfrm>
            <a:off x="2958525" y="5181724"/>
            <a:ext cx="7370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for (int i = 0; i &lt; 42; i++)</a:t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89295" y="1895225"/>
            <a:ext cx="5898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734351" y="1894900"/>
            <a:ext cx="7110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L_par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1500603" y="1895224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type(int)</a:t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2538412" y="1895223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ident(i)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5"/>
          <p:cNvSpPr/>
          <p:nvPr/>
        </p:nvSpPr>
        <p:spPr>
          <a:xfrm>
            <a:off x="3581082" y="1895225"/>
            <a:ext cx="4050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4018464" y="1895225"/>
            <a:ext cx="885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lit(0)</a:t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4966369" y="1895225"/>
            <a:ext cx="9438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semicol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5977773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ident(i)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7036005" y="1895225"/>
            <a:ext cx="6036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5"/>
          <p:cNvSpPr/>
          <p:nvPr/>
        </p:nvSpPr>
        <p:spPr>
          <a:xfrm>
            <a:off x="7668034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lit(42)</a:t>
            </a:r>
            <a:endParaRPr/>
          </a:p>
        </p:txBody>
      </p:sp>
      <p:cxnSp>
        <p:nvCxnSpPr>
          <p:cNvPr id="372" name="Google Shape;372;p5"/>
          <p:cNvCxnSpPr>
            <a:stCxn id="362" idx="2"/>
          </p:cNvCxnSpPr>
          <p:nvPr/>
        </p:nvCxnSpPr>
        <p:spPr>
          <a:xfrm>
            <a:off x="384195" y="2274725"/>
            <a:ext cx="2827500" cy="29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3" name="Google Shape;373;p5"/>
          <p:cNvCxnSpPr>
            <a:stCxn id="363" idx="2"/>
            <a:endCxn id="358" idx="0"/>
          </p:cNvCxnSpPr>
          <p:nvPr/>
        </p:nvCxnSpPr>
        <p:spPr>
          <a:xfrm>
            <a:off x="1089851" y="2274400"/>
            <a:ext cx="3059400" cy="290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4" name="Google Shape;374;p5"/>
          <p:cNvCxnSpPr>
            <a:stCxn id="364" idx="2"/>
          </p:cNvCxnSpPr>
          <p:nvPr/>
        </p:nvCxnSpPr>
        <p:spPr>
          <a:xfrm>
            <a:off x="2002053" y="2274724"/>
            <a:ext cx="2598900" cy="289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5" name="Google Shape;375;p5"/>
          <p:cNvCxnSpPr>
            <a:stCxn id="365" idx="2"/>
            <a:endCxn id="356" idx="0"/>
          </p:cNvCxnSpPr>
          <p:nvPr/>
        </p:nvCxnSpPr>
        <p:spPr>
          <a:xfrm>
            <a:off x="3039862" y="2274723"/>
            <a:ext cx="2282700" cy="290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6" name="Google Shape;376;p5"/>
          <p:cNvCxnSpPr>
            <a:stCxn id="366" idx="2"/>
          </p:cNvCxnSpPr>
          <p:nvPr/>
        </p:nvCxnSpPr>
        <p:spPr>
          <a:xfrm>
            <a:off x="3783583" y="2274725"/>
            <a:ext cx="2046600" cy="287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7" name="Google Shape;377;p5"/>
          <p:cNvCxnSpPr>
            <a:stCxn id="367" idx="2"/>
          </p:cNvCxnSpPr>
          <p:nvPr/>
        </p:nvCxnSpPr>
        <p:spPr>
          <a:xfrm>
            <a:off x="4461414" y="2274725"/>
            <a:ext cx="1867500" cy="29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8" name="Google Shape;378;p5"/>
          <p:cNvCxnSpPr>
            <a:stCxn id="368" idx="2"/>
            <a:endCxn id="353" idx="0"/>
          </p:cNvCxnSpPr>
          <p:nvPr/>
        </p:nvCxnSpPr>
        <p:spPr>
          <a:xfrm>
            <a:off x="5438269" y="2274725"/>
            <a:ext cx="1268700" cy="290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9" name="Google Shape;379;p5"/>
          <p:cNvCxnSpPr>
            <a:stCxn id="369" idx="2"/>
          </p:cNvCxnSpPr>
          <p:nvPr/>
        </p:nvCxnSpPr>
        <p:spPr>
          <a:xfrm>
            <a:off x="6479223" y="2274725"/>
            <a:ext cx="627600" cy="2865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0" name="Google Shape;380;p5"/>
          <p:cNvCxnSpPr>
            <a:stCxn id="370" idx="2"/>
            <a:endCxn id="351" idx="0"/>
          </p:cNvCxnSpPr>
          <p:nvPr/>
        </p:nvCxnSpPr>
        <p:spPr>
          <a:xfrm>
            <a:off x="7337805" y="2274725"/>
            <a:ext cx="331500" cy="2903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" name="Google Shape;381;p5"/>
          <p:cNvCxnSpPr>
            <a:stCxn id="371" idx="2"/>
            <a:endCxn id="350" idx="0"/>
          </p:cNvCxnSpPr>
          <p:nvPr/>
        </p:nvCxnSpPr>
        <p:spPr>
          <a:xfrm>
            <a:off x="8169484" y="2274725"/>
            <a:ext cx="60000" cy="290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2" name="Google Shape;382;p5"/>
          <p:cNvSpPr/>
          <p:nvPr/>
        </p:nvSpPr>
        <p:spPr>
          <a:xfrm>
            <a:off x="8707859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semicol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3" name="Google Shape;383;p5"/>
          <p:cNvCxnSpPr>
            <a:stCxn id="382" idx="2"/>
          </p:cNvCxnSpPr>
          <p:nvPr/>
        </p:nvCxnSpPr>
        <p:spPr>
          <a:xfrm flipH="1">
            <a:off x="8733809" y="2274725"/>
            <a:ext cx="475500" cy="2859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4" name="Google Shape;384;p5"/>
          <p:cNvSpPr/>
          <p:nvPr/>
        </p:nvSpPr>
        <p:spPr>
          <a:xfrm>
            <a:off x="9747684" y="1894900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ident(i)</a:t>
            </a:r>
            <a:endParaRPr/>
          </a:p>
        </p:txBody>
      </p:sp>
      <p:cxnSp>
        <p:nvCxnSpPr>
          <p:cNvPr id="385" name="Google Shape;385;p5"/>
          <p:cNvCxnSpPr>
            <a:stCxn id="384" idx="2"/>
          </p:cNvCxnSpPr>
          <p:nvPr/>
        </p:nvCxnSpPr>
        <p:spPr>
          <a:xfrm flipH="1">
            <a:off x="9173034" y="2274400"/>
            <a:ext cx="1076100" cy="290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6" name="Google Shape;386;p5"/>
          <p:cNvSpPr/>
          <p:nvPr/>
        </p:nvSpPr>
        <p:spPr>
          <a:xfrm>
            <a:off x="10787500" y="1895225"/>
            <a:ext cx="4746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</a:t>
            </a:r>
            <a:endParaRPr/>
          </a:p>
        </p:txBody>
      </p:sp>
      <p:cxnSp>
        <p:nvCxnSpPr>
          <p:cNvPr id="387" name="Google Shape;387;p5"/>
          <p:cNvCxnSpPr>
            <a:stCxn id="386" idx="2"/>
          </p:cNvCxnSpPr>
          <p:nvPr/>
        </p:nvCxnSpPr>
        <p:spPr>
          <a:xfrm flipH="1">
            <a:off x="9588700" y="2274725"/>
            <a:ext cx="1436100" cy="285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8" name="Google Shape;388;p5"/>
          <p:cNvSpPr/>
          <p:nvPr/>
        </p:nvSpPr>
        <p:spPr>
          <a:xfrm>
            <a:off x="11299025" y="1895225"/>
            <a:ext cx="7632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_par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9" name="Google Shape;389;p5"/>
          <p:cNvCxnSpPr>
            <a:stCxn id="388" idx="2"/>
          </p:cNvCxnSpPr>
          <p:nvPr/>
        </p:nvCxnSpPr>
        <p:spPr>
          <a:xfrm flipH="1">
            <a:off x="10022225" y="2274725"/>
            <a:ext cx="1658400" cy="288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