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iKEoWrdMeD+KSUwZTZ3xoHEzdE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10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3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2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be5626e1a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be5626e1a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cbe5626e1a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cbe5626e1a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cbe5626e1a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cbe5626e1a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be5626e1a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be5626e1a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cbe5626e1a_0_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cbe5626e1a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cbe5626e1a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cbe5626e1a_0_6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be5626e1a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cbe5626e1a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cbe5626e1a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be5626e1a_0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cbe5626e1a_0_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2cbe5626e1a_0_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be5626e1a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cbe5626e1a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cbe5626e1a_0_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be5626e1a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cbe5626e1a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cbe5626e1a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cbe5626e1a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cbe5626e1a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cbe5626e1a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cbe5626e1a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cbe5626e1a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cbe5626e1a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cbe5626e1a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cbe5626e1a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cbe5626e1a_0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cbe5626e1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cbe5626e1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cbe5626e1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be5626e1a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be5626e1a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cbe5626e1a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ntent Columns">
  <p:cSld name="Title &amp; 2 Content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2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  <a:defRPr sz="4000">
                <a:solidFill>
                  <a:srgbClr val="52525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" type="body"/>
          </p:nvPr>
        </p:nvSpPr>
        <p:spPr>
          <a:xfrm>
            <a:off x="571500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2" type="body"/>
          </p:nvPr>
        </p:nvSpPr>
        <p:spPr>
          <a:xfrm>
            <a:off x="6289113" y="1673402"/>
            <a:ext cx="5288525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hyperlink" Target="https://godbolt.org/z/ecn15d566" TargetMode="External"/><Relationship Id="rId6" Type="http://schemas.openxmlformats.org/officeDocument/2006/relationships/hyperlink" Target="https://godbolt.org/z/oW19bY35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hyperlink" Target="https://man7.org/linux/man-pages/man2/ptrace.2.html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microsoft.com/en-us/windows-hardware/drivers/debugger/debugger-engine-and-extension-api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sourceware.org/gdb/onlinedocs/gdb/Remote-Protocol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lldb.llvm.org/use/tutorial.html" TargetMode="External"/><Relationship Id="rId4" Type="http://schemas.openxmlformats.org/officeDocument/2006/relationships/hyperlink" Target="https://lldb.llvm.org/use/map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forms.gle/VGhg53cKmkHoVtPw9" TargetMode="External"/><Relationship Id="rId4" Type="http://schemas.openxmlformats.org/officeDocument/2006/relationships/hyperlink" Target="mailto:me@gooddoog.ru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www.youtube.com/watch?v=PorfLSr3DDI" TargetMode="External"/><Relationship Id="rId4" Type="http://schemas.openxmlformats.org/officeDocument/2006/relationships/hyperlink" Target="https://www.youtube.com/watch?v=vuNZLlHhy0k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hyperlink" Target="https://en.wikipedia.org/wiki/Executable_and_Linkable_Forma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prevanders.net/dwarf.html" TargetMode="External"/><Relationship Id="rId4" Type="http://schemas.openxmlformats.org/officeDocument/2006/relationships/hyperlink" Target="https://github.com/sevaa/dwe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70C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/>
        </p:nvSpPr>
        <p:spPr>
          <a:xfrm>
            <a:off x="-606252" y="2883086"/>
            <a:ext cx="10972801" cy="10918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b="1" i="0" lang="en-US" sz="8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Compilers 101</a:t>
            </a:r>
            <a:endParaRPr/>
          </a:p>
        </p:txBody>
      </p:sp>
      <p:sp>
        <p:nvSpPr>
          <p:cNvPr id="96" name="Google Shape;96;p1"/>
          <p:cNvSpPr txBox="1"/>
          <p:nvPr/>
        </p:nvSpPr>
        <p:spPr>
          <a:xfrm>
            <a:off x="1908349" y="4227280"/>
            <a:ext cx="10283651" cy="32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Debuggers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From LLVM IR to DWARF</a:t>
            </a:r>
            <a:endParaRPr/>
          </a:p>
        </p:txBody>
      </p:sp>
      <p:pic>
        <p:nvPicPr>
          <p:cNvPr descr="Изображение выглядит как текст&#10;&#10;Автоматически созданное описание" id="164" name="Google Shape;164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951039"/>
            <a:ext cx="4617447" cy="95592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текст&#10;&#10;Автоматически созданное описание" id="165" name="Google Shape;16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17447" y="1267188"/>
            <a:ext cx="7574553" cy="527954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433650" y="4875075"/>
            <a:ext cx="38835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LLVM IR: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https://godbolt.org/z/ecn15d566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Assembler: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https://godbolt.org/z/oW19bY35E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ptrace</a:t>
            </a:r>
            <a:endParaRPr/>
          </a:p>
        </p:txBody>
      </p:sp>
      <p:pic>
        <p:nvPicPr>
          <p:cNvPr id="172" name="Google Shape;17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2400" y="1339333"/>
            <a:ext cx="9347200" cy="199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0"/>
          <p:cNvSpPr txBox="1"/>
          <p:nvPr/>
        </p:nvSpPr>
        <p:spPr>
          <a:xfrm>
            <a:off x="3344464" y="6286500"/>
            <a:ext cx="54646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https://man7.org/linux/man-pages/man2/ptrace.2.html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571202" y="3333232"/>
            <a:ext cx="11010900" cy="25952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Attach to process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Read/write registers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Read/write memory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Signal on traps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 syscalls (emulated capability)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Debugger Engine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Debugger Engine provides an interface for examining and manipulating running processes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Debugger Engine can be used to both write debugger extensions (e.g., for WinDbg) and full-featured debuggers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Debugger Markup Language is similar to HTML, but for debug info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Full docs: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https://docs.microsoft.com/en-us/windows-hardware/drivers/debugger/debugger-engine-and-extension-apis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be5626e1a_0_25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Debugger features</a:t>
            </a:r>
            <a:endParaRPr/>
          </a:p>
        </p:txBody>
      </p:sp>
      <p:sp>
        <p:nvSpPr>
          <p:cNvPr id="187" name="Google Shape;187;g2cbe5626e1a_0_25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Breakpoints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Step-by-step execution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Local variables overview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and many others…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Breakpoints</a:t>
            </a:r>
            <a:endParaRPr/>
          </a:p>
        </p:txBody>
      </p:sp>
      <p:sp>
        <p:nvSpPr>
          <p:cNvPr id="193" name="Google Shape;193;p12"/>
          <p:cNvSpPr txBox="1"/>
          <p:nvPr>
            <p:ph idx="1" type="body"/>
          </p:nvPr>
        </p:nvSpPr>
        <p:spPr>
          <a:xfrm>
            <a:off x="571373" y="1673450"/>
            <a:ext cx="6842400" cy="45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Essential debugging tool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very different kind of breakpoints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Hardware – supported by CPU, limited number of BPs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Software – replace instruction at address with halt/trap/interrupt and then replace back with original instruction </a:t>
            </a:r>
            <a:endParaRPr/>
          </a:p>
        </p:txBody>
      </p:sp>
      <p:sp>
        <p:nvSpPr>
          <p:cNvPr id="194" name="Google Shape;194;p12"/>
          <p:cNvSpPr txBox="1"/>
          <p:nvPr/>
        </p:nvSpPr>
        <p:spPr>
          <a:xfrm>
            <a:off x="1141350" y="4674550"/>
            <a:ext cx="571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625250" y="4803575"/>
            <a:ext cx="644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GDB: break &lt;file&gt;:&lt;line&gt;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LLDB: breakpoint set -l &lt;line&gt;</a:t>
            </a:r>
            <a:endParaRPr sz="2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6" name="Google Shape;1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550" y="4356300"/>
            <a:ext cx="7822801" cy="4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167" y="1"/>
            <a:ext cx="4988826" cy="412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be5626e1a_0_1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Step-by-step execution</a:t>
            </a:r>
            <a:endParaRPr/>
          </a:p>
        </p:txBody>
      </p:sp>
      <p:sp>
        <p:nvSpPr>
          <p:cNvPr id="204" name="Google Shape;204;g2cbe5626e1a_0_16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Stepping commands let developers execute their program one line or instruction at a time. This helps in closely monitoring the changes in program state and variable values</a:t>
            </a:r>
            <a:endParaRPr/>
          </a:p>
        </p:txBody>
      </p:sp>
      <p:sp>
        <p:nvSpPr>
          <p:cNvPr id="205" name="Google Shape;205;g2cbe5626e1a_0_16"/>
          <p:cNvSpPr txBox="1"/>
          <p:nvPr/>
        </p:nvSpPr>
        <p:spPr>
          <a:xfrm>
            <a:off x="625250" y="4803575"/>
            <a:ext cx="644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GDB/LLDB: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step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next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6" name="Google Shape;206;g2cbe5626e1a_0_16"/>
          <p:cNvCxnSpPr/>
          <p:nvPr/>
        </p:nvCxnSpPr>
        <p:spPr>
          <a:xfrm>
            <a:off x="4694400" y="4902825"/>
            <a:ext cx="40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7" name="Google Shape;207;g2cbe5626e1a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125" y="2937725"/>
            <a:ext cx="6151226" cy="380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be5626e1a_0_4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Inspect</a:t>
            </a:r>
            <a:r>
              <a:rPr lang="en-US"/>
              <a:t> local variables and stack</a:t>
            </a:r>
            <a:endParaRPr/>
          </a:p>
        </p:txBody>
      </p:sp>
      <p:sp>
        <p:nvSpPr>
          <p:cNvPr id="214" name="Google Shape;214;g2cbe5626e1a_0_46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See current values of the variables</a:t>
            </a:r>
            <a:endParaRPr/>
          </a:p>
        </p:txBody>
      </p:sp>
      <p:pic>
        <p:nvPicPr>
          <p:cNvPr id="215" name="Google Shape;215;g2cbe5626e1a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695624"/>
            <a:ext cx="12192002" cy="1044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cbe5626e1a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3650" y="2122175"/>
            <a:ext cx="8642151" cy="2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2cbe5626e1a_0_46"/>
          <p:cNvSpPr txBox="1"/>
          <p:nvPr/>
        </p:nvSpPr>
        <p:spPr>
          <a:xfrm>
            <a:off x="0" y="3434225"/>
            <a:ext cx="6441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 &lt;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LLDB: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 variable [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variable</a:t>
            </a: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be5626e1a_0_68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Stack trace</a:t>
            </a:r>
            <a:endParaRPr/>
          </a:p>
        </p:txBody>
      </p:sp>
      <p:sp>
        <p:nvSpPr>
          <p:cNvPr id="224" name="Google Shape;224;g2cbe5626e1a_0_68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Stack tracing provides a look at the function call stack at any point in a program's execution. This is useful for understanding the sequence of function calls leading to the current point.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g2cbe5626e1a_0_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2150" y="3840050"/>
            <a:ext cx="935355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cbe5626e1a_0_68"/>
          <p:cNvSpPr txBox="1"/>
          <p:nvPr/>
        </p:nvSpPr>
        <p:spPr>
          <a:xfrm>
            <a:off x="625250" y="5184575"/>
            <a:ext cx="6441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GDB/LLDB: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backtrace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bt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be5626e1a_0_77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Watchpoints</a:t>
            </a:r>
            <a:endParaRPr/>
          </a:p>
        </p:txBody>
      </p:sp>
      <p:sp>
        <p:nvSpPr>
          <p:cNvPr id="233" name="Google Shape;233;g2cbe5626e1a_0_77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Watchpoints are similar to breakpoints but are triggered by changes in the value of a variable rather than the execution of a specific line of code.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cbe5626e1a_0_77"/>
          <p:cNvSpPr txBox="1"/>
          <p:nvPr/>
        </p:nvSpPr>
        <p:spPr>
          <a:xfrm>
            <a:off x="0" y="2917875"/>
            <a:ext cx="7006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watch &lt;variable&gt;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LLDB: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watchpoint set variable &lt;variable&gt;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be5626e1a_0_84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Watchpoints</a:t>
            </a:r>
            <a:endParaRPr/>
          </a:p>
        </p:txBody>
      </p:sp>
      <p:sp>
        <p:nvSpPr>
          <p:cNvPr id="241" name="Google Shape;241;g2cbe5626e1a_0_84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pic>
        <p:nvPicPr>
          <p:cNvPr id="242" name="Google Shape;242;g2cbe5626e1a_0_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951" y="0"/>
            <a:ext cx="6259049" cy="6858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Previously…</a:t>
            </a:r>
            <a:endParaRPr/>
          </a:p>
        </p:txBody>
      </p:sp>
      <p:sp>
        <p:nvSpPr>
          <p:cNvPr id="102" name="Google Shape;102;p2"/>
          <p:cNvSpPr/>
          <p:nvPr/>
        </p:nvSpPr>
        <p:spPr>
          <a:xfrm>
            <a:off x="855405" y="154465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Preprocessing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855404" y="209821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Lexical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855403" y="2651770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Syntax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2"/>
          <p:cNvSpPr/>
          <p:nvPr/>
        </p:nvSpPr>
        <p:spPr>
          <a:xfrm>
            <a:off x="855405" y="321320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Semantic analysis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855402" y="3774634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855401" y="4336066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IR Optimization</a:t>
            </a:r>
            <a:endParaRPr b="0" i="0" sz="32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855400" y="4889622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generation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855399" y="5443178"/>
            <a:ext cx="2861187" cy="471924"/>
          </a:xfrm>
          <a:prstGeom prst="rect">
            <a:avLst/>
          </a:prstGeom>
          <a:solidFill>
            <a:srgbClr val="A5A5A5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Optimization</a:t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"/>
          <p:cNvSpPr/>
          <p:nvPr/>
        </p:nvSpPr>
        <p:spPr>
          <a:xfrm>
            <a:off x="6707568" y="2474368"/>
            <a:ext cx="1828800" cy="5950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Frontend</a:t>
            </a:r>
            <a:endParaRPr/>
          </a:p>
        </p:txBody>
      </p:sp>
      <p:sp>
        <p:nvSpPr>
          <p:cNvPr id="111" name="Google Shape;111;p2"/>
          <p:cNvSpPr/>
          <p:nvPr/>
        </p:nvSpPr>
        <p:spPr>
          <a:xfrm>
            <a:off x="6478475" y="4241871"/>
            <a:ext cx="2286983" cy="595035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Middle-end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6478476" y="5064028"/>
            <a:ext cx="2286983" cy="595035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517E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Backend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be5626e1a_0_91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Conditional breakpoints</a:t>
            </a:r>
            <a:endParaRPr/>
          </a:p>
        </p:txBody>
      </p:sp>
      <p:sp>
        <p:nvSpPr>
          <p:cNvPr id="249" name="Google Shape;249;g2cbe5626e1a_0_91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These are breakpoints that are triggered only if a specified condition is true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Condition is checked every time when program reaches particular line of code</a:t>
            </a:r>
            <a:endParaRPr/>
          </a:p>
        </p:txBody>
      </p:sp>
      <p:sp>
        <p:nvSpPr>
          <p:cNvPr id="250" name="Google Shape;250;g2cbe5626e1a_0_91"/>
          <p:cNvSpPr txBox="1"/>
          <p:nvPr/>
        </p:nvSpPr>
        <p:spPr>
          <a:xfrm>
            <a:off x="0" y="3718725"/>
            <a:ext cx="1226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break [location] if [condition]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LLDB: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breakpoint set --name [function] --condition '[condition]'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be5626e1a_0_102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Modifying Program State</a:t>
            </a:r>
            <a:endParaRPr/>
          </a:p>
        </p:txBody>
      </p:sp>
      <p:sp>
        <p:nvSpPr>
          <p:cNvPr id="257" name="Google Shape;257;g2cbe5626e1a_0_102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Debuggers often allow altering the state of the program, such as changing variable values or jumping to different points in the code.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cbe5626e1a_0_102"/>
          <p:cNvSpPr txBox="1"/>
          <p:nvPr/>
        </p:nvSpPr>
        <p:spPr>
          <a:xfrm>
            <a:off x="0" y="3718725"/>
            <a:ext cx="12267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set var &lt;variable&gt;=&lt;value&gt;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LLDB: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expression &lt;variable&gt; = &lt;value&gt;</a:t>
            </a:r>
            <a:endParaRPr sz="2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be5626e1a_0_112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Modifying Program State</a:t>
            </a:r>
            <a:endParaRPr/>
          </a:p>
        </p:txBody>
      </p:sp>
      <p:pic>
        <p:nvPicPr>
          <p:cNvPr id="265" name="Google Shape;265;g2cbe5626e1a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964" y="1673450"/>
            <a:ext cx="8271722" cy="518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cbe5626e1a_0_11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Remote debugging</a:t>
            </a:r>
            <a:endParaRPr/>
          </a:p>
        </p:txBody>
      </p:sp>
      <p:sp>
        <p:nvSpPr>
          <p:cNvPr id="272" name="Google Shape;272;g2cbe5626e1a_0_119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This feature enables the debugging of a program running on a different machine than the debugger, which is useful for testing in different environments or on different hardware.</a:t>
            </a:r>
            <a:endParaRPr/>
          </a:p>
        </p:txBody>
      </p:sp>
      <p:pic>
        <p:nvPicPr>
          <p:cNvPr id="273" name="Google Shape;273;g2cbe5626e1a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207" y="3880550"/>
            <a:ext cx="5230975" cy="153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cbe5626e1a_0_1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075" y="3448945"/>
            <a:ext cx="5539151" cy="26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LLDB architecture</a:t>
            </a:r>
            <a:endParaRPr/>
          </a:p>
        </p:txBody>
      </p:sp>
      <p:sp>
        <p:nvSpPr>
          <p:cNvPr id="280" name="Google Shape;280;p13"/>
          <p:cNvSpPr/>
          <p:nvPr/>
        </p:nvSpPr>
        <p:spPr>
          <a:xfrm>
            <a:off x="1919236" y="2919045"/>
            <a:ext cx="2311120" cy="153739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6802734" y="1728316"/>
            <a:ext cx="3356149" cy="3918857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7104185" y="2341266"/>
            <a:ext cx="2843684" cy="70338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Linux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7104185" y="3140111"/>
            <a:ext cx="2843684" cy="70338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/>
          <p:nvPr/>
        </p:nvSpPr>
        <p:spPr>
          <a:xfrm>
            <a:off x="7104185" y="3938956"/>
            <a:ext cx="2843684" cy="70338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3"/>
          <p:cNvSpPr/>
          <p:nvPr/>
        </p:nvSpPr>
        <p:spPr>
          <a:xfrm>
            <a:off x="7104185" y="4737801"/>
            <a:ext cx="2843684" cy="70338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3"/>
          <p:cNvSpPr/>
          <p:nvPr/>
        </p:nvSpPr>
        <p:spPr>
          <a:xfrm>
            <a:off x="2031442" y="3518600"/>
            <a:ext cx="2068286" cy="703384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13"/>
          <p:cNvCxnSpPr>
            <a:stCxn id="280" idx="3"/>
            <a:endCxn id="281" idx="1"/>
          </p:cNvCxnSpPr>
          <p:nvPr/>
        </p:nvCxnSpPr>
        <p:spPr>
          <a:xfrm>
            <a:off x="4230356" y="3687745"/>
            <a:ext cx="257250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88" name="Google Shape;288;p13"/>
          <p:cNvSpPr txBox="1"/>
          <p:nvPr/>
        </p:nvSpPr>
        <p:spPr>
          <a:xfrm>
            <a:off x="4426631" y="3044650"/>
            <a:ext cx="21798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GDB remote protocol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Expression evaluation</a:t>
            </a:r>
            <a:endParaRPr/>
          </a:p>
        </p:txBody>
      </p:sp>
      <p:sp>
        <p:nvSpPr>
          <p:cNvPr id="294" name="Google Shape;294;p1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Parsing programming languages is still a challenge for debuggers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Hard to keep up with all new features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C++ LLDB uses a full Clang instance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Generate AST for given expression and try to generate a DWARF expression or JIT code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GDB remote protocol</a:t>
            </a:r>
            <a:endParaRPr/>
          </a:p>
        </p:txBody>
      </p:sp>
      <p:sp>
        <p:nvSpPr>
          <p:cNvPr id="300" name="Google Shape;300;p15"/>
          <p:cNvSpPr txBox="1"/>
          <p:nvPr>
            <p:ph idx="1" type="body"/>
          </p:nvPr>
        </p:nvSpPr>
        <p:spPr>
          <a:xfrm>
            <a:off x="571370" y="1673454"/>
            <a:ext cx="11010900" cy="4847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Exchange textual messages in the format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Checksum is modulo 256 sum of all characters between $ and #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common packets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? – query reason for halt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 addr,mode – set breakpoint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 addr – continue at addr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 – read general registers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g XX... – write general registers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 addr,length - read memory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Char char="•"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 addr,length:XX… - write memory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1" name="Google Shape;301;p15"/>
          <p:cNvSpPr txBox="1"/>
          <p:nvPr/>
        </p:nvSpPr>
        <p:spPr>
          <a:xfrm>
            <a:off x="1204292" y="2131202"/>
            <a:ext cx="27330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$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packet-data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</a:t>
            </a: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&lt;- +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5"/>
          <p:cNvSpPr txBox="1"/>
          <p:nvPr/>
        </p:nvSpPr>
        <p:spPr>
          <a:xfrm>
            <a:off x="571369" y="6434351"/>
            <a:ext cx="82611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https://sourceware.org/gdb/onlinedocs/gdb/Remote-Protocol.html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Python interface</a:t>
            </a:r>
            <a:endParaRPr/>
          </a:p>
        </p:txBody>
      </p:sp>
      <p:sp>
        <p:nvSpPr>
          <p:cNvPr id="308" name="Google Shape;308;p1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LLDB has flexible scripting facilities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Interfaces to control entire debugging session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Custom debugger commands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Pretty printers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Customize debugger to support your data structures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Time travel</a:t>
            </a:r>
            <a:endParaRPr/>
          </a:p>
        </p:txBody>
      </p:sp>
      <p:sp>
        <p:nvSpPr>
          <p:cNvPr id="314" name="Google Shape;314;p1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Time travel debugging is </a:t>
            </a:r>
            <a:r>
              <a:rPr lang="en-US"/>
              <a:t>the ability</a:t>
            </a:r>
            <a:r>
              <a:rPr lang="en-US"/>
              <a:t> to step back one or more instructions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Basic principle: save state in particular points of program execution and restore it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Typical implementation ideas: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Virtual machine, that saves the whole processor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Save state on perf counters change only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hardware assistance (Intel PT, ARM CoreSight)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Limitations: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Networking, GPUs, other peripherals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Multithreading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cbe5626e1a_0_126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useful materials on LLDB</a:t>
            </a:r>
            <a:endParaRPr/>
          </a:p>
        </p:txBody>
      </p:sp>
      <p:sp>
        <p:nvSpPr>
          <p:cNvPr id="321" name="Google Shape;321;g2cbe5626e1a_0_126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LLDB tutorial: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https://lldb.llvm.org/use/tutorial.html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GDB to LLDB commands mapping: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https://lldb.llvm.org/use/map.html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Why debugging?</a:t>
            </a:r>
            <a:endParaRPr/>
          </a:p>
        </p:txBody>
      </p:sp>
      <p:sp>
        <p:nvSpPr>
          <p:cNvPr id="118" name="Google Shape;118;p3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Static analysis does not discover many kinds of errors (especially, logic errors)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Retrieve runtime information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Need some insight into running programs</a:t>
            </a:r>
            <a:endParaRPr/>
          </a:p>
          <a:p>
            <a:pPr indent="-228600" lvl="0" marL="2286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Allow to change execution flow without recompilation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be5626e1a_0_1"/>
          <p:cNvSpPr txBox="1"/>
          <p:nvPr>
            <p:ph type="title"/>
          </p:nvPr>
        </p:nvSpPr>
        <p:spPr>
          <a:xfrm>
            <a:off x="571500" y="571501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</a:t>
            </a:r>
            <a:endParaRPr/>
          </a:p>
        </p:txBody>
      </p:sp>
      <p:sp>
        <p:nvSpPr>
          <p:cNvPr id="328" name="Google Shape;328;g2cbe5626e1a_0_1"/>
          <p:cNvSpPr txBox="1"/>
          <p:nvPr/>
        </p:nvSpPr>
        <p:spPr>
          <a:xfrm>
            <a:off x="571375" y="1673451"/>
            <a:ext cx="11010900" cy="2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https://forms.gle/VGhg53cKmkHoVtPw9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Submission time: </a:t>
            </a: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 minutes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2cbe5626e1a_0_1"/>
          <p:cNvSpPr txBox="1"/>
          <p:nvPr/>
        </p:nvSpPr>
        <p:spPr>
          <a:xfrm>
            <a:off x="8510750" y="6397900"/>
            <a:ext cx="335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525252"/>
                </a:solidFill>
              </a:rPr>
              <a:t>Backup: </a:t>
            </a:r>
            <a:r>
              <a:rPr lang="en-US" sz="2000" u="sng">
                <a:solidFill>
                  <a:srgbClr val="0068B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me@gooddoog.ru</a:t>
            </a:r>
            <a:r>
              <a:rPr lang="en-US" sz="2000">
                <a:solidFill>
                  <a:srgbClr val="525252"/>
                </a:solidFill>
              </a:rPr>
              <a:t> </a:t>
            </a:r>
            <a:endParaRPr sz="2000">
              <a:solidFill>
                <a:srgbClr val="525252"/>
              </a:solidFill>
            </a:endParaRPr>
          </a:p>
        </p:txBody>
      </p:sp>
      <p:pic>
        <p:nvPicPr>
          <p:cNvPr id="330" name="Google Shape;330;g2cbe5626e1a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2250" y="2798750"/>
            <a:ext cx="9577400" cy="3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g2cbe5626e1a_0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780750" y="239975"/>
            <a:ext cx="3086100" cy="29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>
            <p:ph type="title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Extra materials</a:t>
            </a:r>
            <a:endParaRPr/>
          </a:p>
        </p:txBody>
      </p:sp>
      <p:sp>
        <p:nvSpPr>
          <p:cNvPr id="337" name="Google Shape;337;p18"/>
          <p:cNvSpPr txBox="1"/>
          <p:nvPr>
            <p:ph idx="1" type="body"/>
          </p:nvPr>
        </p:nvSpPr>
        <p:spPr>
          <a:xfrm>
            <a:off x="571500" y="1673402"/>
            <a:ext cx="10837852" cy="45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Greg Law "Give me 15 minutes &amp; I'll change your view of GDB” - </a:t>
            </a:r>
            <a:r>
              <a:rPr lang="en-US" sz="1600" u="sng">
                <a:solidFill>
                  <a:schemeClr val="hlink"/>
                </a:solidFill>
                <a:hlinkClick r:id="rId3"/>
              </a:rPr>
              <a:t>https://www.youtube.com/watch?v=PorfLSr3DDI</a:t>
            </a:r>
            <a:r>
              <a:rPr lang="en-US" sz="16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LLVM Developers’ Meeting: R. Isemann “Better C++ debugging using Clang Modules in LLDB” - </a:t>
            </a:r>
            <a:r>
              <a:rPr lang="en-US" sz="1600" u="sng">
                <a:solidFill>
                  <a:schemeClr val="hlink"/>
                </a:solidFill>
                <a:hlinkClick r:id="rId4"/>
              </a:rPr>
              <a:t>https://www.youtube.com/watch?v=vuNZLlHhy0k</a:t>
            </a:r>
            <a:r>
              <a:rPr lang="en-US" sz="1600"/>
              <a:t> </a:t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Debuggers in a nutshell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Ability to control execution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Resume after signal/trap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Ability to read/write memory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Registers and RAM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Mapping from binary code to source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Executable and linkable format (ELF)</a:t>
            </a:r>
            <a:endParaRPr/>
          </a:p>
        </p:txBody>
      </p:sp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9044" y="1523999"/>
            <a:ext cx="4615449" cy="499905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571375" y="1673451"/>
            <a:ext cx="6402300" cy="30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ELF is a common executable file format for Unix-like systems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File is divided in multiple sections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Sections can be read-only and executable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2" name="Google Shape;132;p5"/>
          <p:cNvSpPr txBox="1"/>
          <p:nvPr/>
        </p:nvSpPr>
        <p:spPr>
          <a:xfrm>
            <a:off x="571370" y="5963334"/>
            <a:ext cx="64021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https://en.wikipedia.org/wiki/Executable_and_Linkable_Format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DWARF</a:t>
            </a:r>
            <a:endParaRPr/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DWARF is a widely used debugging information format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DWARF uses Debugging Information Entry (DIE) data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DIE has a tag (DW_TAG_variable, DW_TAG_pointer_type, DW_TAG_subprogram)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 attributes (key-value pairs)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DIE attributes can reference other DIEs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Working with DWARF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-g flag to enable DWARF in the compiler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GDB and LLDB are the most used debuggers on Unix-like platfroms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libdwarf – C library for working with DWARF 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http://www.prevanders.net/dwarf.html</a:t>
            </a:r>
            <a:r>
              <a:rPr lang="en-US"/>
              <a:t>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dwex – GUI for visualizing DWARF (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https://github.com/sevaa/dwex</a:t>
            </a:r>
            <a:r>
              <a:rPr lang="en-US"/>
              <a:t>)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25252"/>
              </a:buClr>
              <a:buSzPts val="4000"/>
              <a:buFont typeface="Calibri"/>
              <a:buNone/>
            </a:pPr>
            <a:r>
              <a:rPr lang="en-US"/>
              <a:t>PE and PDB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571370" y="1673454"/>
            <a:ext cx="11010900" cy="457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Portable Executable (PE) is an executable file format on Windows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 database (PDB) is a debug info file format on Windows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PE is very much like ELF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Unlike DWARF, PDB is typically stored as an external file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be5626e1a_0_9"/>
          <p:cNvSpPr txBox="1"/>
          <p:nvPr>
            <p:ph type="title"/>
          </p:nvPr>
        </p:nvSpPr>
        <p:spPr>
          <a:xfrm>
            <a:off x="571370" y="571500"/>
            <a:ext cx="11010900" cy="95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ELF and PE</a:t>
            </a:r>
            <a:endParaRPr/>
          </a:p>
        </p:txBody>
      </p:sp>
      <p:sp>
        <p:nvSpPr>
          <p:cNvPr id="157" name="Google Shape;157;g2cbe5626e1a_0_9"/>
          <p:cNvSpPr txBox="1"/>
          <p:nvPr>
            <p:ph idx="1" type="body"/>
          </p:nvPr>
        </p:nvSpPr>
        <p:spPr>
          <a:xfrm>
            <a:off x="571370" y="1673454"/>
            <a:ext cx="11010900" cy="457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2cbe5626e1a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0867" y="6"/>
            <a:ext cx="7611133" cy="681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2022-04-12T07:39:01Z</dcterms:created>
  <dc:creator>Александр Баташев</dc:creator>
</cp:coreProperties>
</file>