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12192000"/>
  <p:notesSz cx="6858000" cy="9144000"/>
  <p:embeddedFontLst>
    <p:embeddedFont>
      <p:font typeface="Helvetica Neue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gDqBu5NxsCYfkUhlCx0H/mAFNS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HelveticaNeue-regular.fntdata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HelveticaNeue-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b5081e801_0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6b5081e801_0_4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b5081e801_0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b5081e801_0_4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c3fbe12272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c3fbe12272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6aa17c3ec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6aa17c3ece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b5081e801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6b5081e801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b5081e801_0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6b5081e801_0_4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4113910fe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4113910fe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aa17c3ec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6aa17c3ec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b5081e801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6b5081e801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b5081e801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b5081e801_0_4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b5081e801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b5081e801_0_4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b5081e8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b5081e80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b5081e801_0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b5081e801_0_4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6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35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5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5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6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7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39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81" name="Google Shape;8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83" name="Google Shape;83;p3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84" name="Google Shape;84;p39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39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91" name="Google Shape;9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94" name="Google Shape;94;p4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95" name="Google Shape;95;p41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41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42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01" name="Google Shape;10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2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2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05" name="Google Shape;105;p42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06" name="Google Shape;106;p42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3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3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3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3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4" name="Google Shape;11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4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18" name="Google Shape;118;p4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19" name="Google Shape;119;p43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4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4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4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4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4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7" name="Google Shape;12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4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31" name="Google Shape;131;p4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2" name="Google Shape;132;p44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5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5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37" name="Google Shape;13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5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5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5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5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5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4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45" name="Google Shape;145;p4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46" name="Google Shape;146;p45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45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6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6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6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46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46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7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47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9" name="Google Shape;159;p47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4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47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3" name="Google Shape;16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65" name="Google Shape;165;p4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66" name="Google Shape;166;p4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48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4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4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3" name="Google Shape;17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75" name="Google Shape;175;p4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76" name="Google Shape;176;p4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49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79" name="Google Shape;179;p49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49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49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0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0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5" name="Google Shape;18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0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9" name="Google Shape;189;p5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0" name="Google Shape;190;p50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1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1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94" name="Google Shape;19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1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98" name="Google Shape;198;p5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9" name="Google Shape;199;p51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0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0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0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0"/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31" name="Google Shape;31;p30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1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5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hyperlink" Target="https://godbolt.org/z/hK4ndPbc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dl.acm.org/doi/pdf/10.1145/362929.36294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hyperlink" Target="https://www.intel.com/content/www/us/en/developer/articles/technical/intel-sdm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hyperlink" Target="https://en.wikipedia.org/wiki/Polytope_mode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olly.llvm.or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llvm.org/docs/WritingAnLLVMNewPMPass.html" TargetMode="External"/><Relationship Id="rId4" Type="http://schemas.openxmlformats.org/officeDocument/2006/relationships/hyperlink" Target="https://github.com/llvm/llvm-project/tree/main/llvm/examples/IRTransform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orms.gle/A3XfkLu2PnZbRodT7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forms.gle/ywfMNSijV2XqDiVF8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32.png"/><Relationship Id="rId6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llvm.org/devmtg/2018-10/slides/Kruse-LoopTransforms.pdf" TargetMode="External"/><Relationship Id="rId4" Type="http://schemas.openxmlformats.org/officeDocument/2006/relationships/hyperlink" Target="https://www.youtube.com/watch?v=mXve_W4XU2g" TargetMode="External"/><Relationship Id="rId5" Type="http://schemas.openxmlformats.org/officeDocument/2006/relationships/hyperlink" Target="https://www.youtube.com/watch?v=WwfZkQEuwE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lvm.org/docs/CommandGuide/op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lvm.org/docs/Passes.html" TargetMode="External"/><Relationship Id="rId4" Type="http://schemas.openxmlformats.org/officeDocument/2006/relationships/hyperlink" Target="https://llvm.org/docs/CommandGuide/op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dbolt.org/" TargetMode="External"/><Relationship Id="rId4" Type="http://schemas.openxmlformats.org/officeDocument/2006/relationships/hyperlink" Target="https://github.com/compiler-explorer/compiler-explorer" TargetMode="External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hyperlink" Target="https://godbolt.org/z/vYzMohM3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hyperlink" Target="https://godbolt.org/z/T6bWarjj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205" name="Google Shape;205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Optimizations – Part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b5081e801_0_43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LLVM IR optimizations</a:t>
            </a:r>
            <a:endParaRPr/>
          </a:p>
        </p:txBody>
      </p:sp>
      <p:sp>
        <p:nvSpPr>
          <p:cNvPr id="282" name="Google Shape;282;g26b5081e801_0_435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Learn by example (2):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CFG simplification: </a:t>
            </a:r>
            <a:endParaRPr/>
          </a:p>
        </p:txBody>
      </p:sp>
      <p:pic>
        <p:nvPicPr>
          <p:cNvPr id="283" name="Google Shape;283;g26b5081e801_0_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175" y="2991491"/>
            <a:ext cx="12192000" cy="25122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g26b5081e801_0_435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285" name="Google Shape;285;g26b5081e801_0_435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286" name="Google Shape;286;g26b5081e801_0_4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g26b5081e801_0_435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5"/>
                </a:rPr>
                <a:t>https://godbolt.org/z/hK4ndPbcq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optimizations</a:t>
            </a:r>
            <a:endParaRPr/>
          </a:p>
        </p:txBody>
      </p:sp>
      <p:sp>
        <p:nvSpPr>
          <p:cNvPr id="293" name="Google Shape;293;p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Why are they important?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Pareto principle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20 percent of effort gives 80 percent of result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Most computationally </a:t>
            </a:r>
            <a:r>
              <a:rPr lang="en-US"/>
              <a:t>intensive</a:t>
            </a:r>
            <a:r>
              <a:rPr lang="en-US"/>
              <a:t> algorithms involve loops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Terminology</a:t>
            </a:r>
            <a:endParaRPr/>
          </a:p>
        </p:txBody>
      </p:sp>
      <p:sp>
        <p:nvSpPr>
          <p:cNvPr id="299" name="Google Shape;299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Trip count is a minimum number of times a loop executes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Induction variable is a variable that gets increased or decreased on each loop iteration</a:t>
            </a:r>
            <a:endParaRPr/>
          </a:p>
          <a:p>
            <a:pPr indent="-1651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Loop invariant is the part of a computation inside a loop that remains unchanged (invariant) in each iteration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Detecting induction variables</a:t>
            </a:r>
            <a:endParaRPr/>
          </a:p>
        </p:txBody>
      </p:sp>
      <p:sp>
        <p:nvSpPr>
          <p:cNvPr id="305" name="Google Shape;305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 is a basic induction variable in a loop L if the only definitions of i within L are of the form i := i +/- c where c is loop invariant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k is a derived induction variable in loop L if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There’s only 1 definition of k within L in the form of k := j */+ c where j is an induction variable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If j is an induction variable in the family of i then</a:t>
            </a:r>
            <a:endParaRPr/>
          </a:p>
          <a:p>
            <a:pPr indent="-197644" lvl="2" marL="6865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/>
              <a:t>The only definition of j that reaches k is the one in the loop</a:t>
            </a:r>
            <a:endParaRPr/>
          </a:p>
          <a:p>
            <a:pPr indent="-197644" lvl="2" marL="6865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/>
              <a:t>There’s no definition of i on any path between the definition of j and the definition of 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b5081e801_0_45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solidFill>
                  <a:schemeClr val="lt2"/>
                </a:solidFill>
              </a:rPr>
              <a:t>Structured control flow</a:t>
            </a:r>
            <a:endParaRPr/>
          </a:p>
        </p:txBody>
      </p:sp>
      <p:sp>
        <p:nvSpPr>
          <p:cNvPr id="311" name="Google Shape;311;g26b5081e801_0_45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Structured control flow is a programming paradigm characterized by the clear, hierarchical organization of control paths through a program.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relies exclusively on structured control constructs such as conditionals (if, else), loops (for, while), and function calls, which lead to well-defined entry and exit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key attribute of structured CF is that it avoids the use of arbitrary jumps or goto statements, making the control flow predictable and easier to follow.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Structured control flow</a:t>
            </a:r>
            <a:endParaRPr/>
          </a:p>
        </p:txBody>
      </p:sp>
      <p:pic>
        <p:nvPicPr>
          <p:cNvPr id="317" name="Google Shape;31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553" y="1673225"/>
            <a:ext cx="9926793" cy="4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7"/>
          <p:cNvSpPr txBox="1"/>
          <p:nvPr/>
        </p:nvSpPr>
        <p:spPr>
          <a:xfrm>
            <a:off x="5907200" y="6397625"/>
            <a:ext cx="4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https://dl.acm.org/doi/pdf/10.1145/362929.362947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solidFill>
                  <a:schemeClr val="lt2"/>
                </a:solidFill>
              </a:rPr>
              <a:t>Structured control flow</a:t>
            </a:r>
            <a:endParaRPr/>
          </a:p>
        </p:txBody>
      </p:sp>
      <p:pic>
        <p:nvPicPr>
          <p:cNvPr id="324" name="Google Shape;32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999" y="2931969"/>
            <a:ext cx="5029902" cy="205768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8"/>
          <p:cNvSpPr txBox="1"/>
          <p:nvPr/>
        </p:nvSpPr>
        <p:spPr>
          <a:xfrm>
            <a:off x="571375" y="1647100"/>
            <a:ext cx="72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Is this program structured?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Loop-invariant code motion</a:t>
            </a:r>
            <a:endParaRPr/>
          </a:p>
        </p:txBody>
      </p:sp>
      <p:pic>
        <p:nvPicPr>
          <p:cNvPr id="331" name="Google Shape;33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298468"/>
            <a:ext cx="5277587" cy="332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88941"/>
            <a:ext cx="5163271" cy="334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Conditions for safe hoisting</a:t>
            </a:r>
            <a:endParaRPr/>
          </a:p>
        </p:txBody>
      </p:sp>
      <p:sp>
        <p:nvSpPr>
          <p:cNvPr id="338" name="Google Shape;338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hoisting - moving to outer scope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sinking - moving to inner scope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An invariant assignment d: x := y op z is safe to hoist if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d dominates all loop exits at which x is live and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there is only one definition of x in the loop, and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x is not live at the entry point for the loop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unroll</a:t>
            </a:r>
            <a:endParaRPr/>
          </a:p>
        </p:txBody>
      </p:sp>
      <p:pic>
        <p:nvPicPr>
          <p:cNvPr id="344" name="Google Shape;34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81368"/>
            <a:ext cx="5106113" cy="239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6113" y="1657287"/>
            <a:ext cx="6554115" cy="443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855413" y="5458947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855424" y="4897528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When it works and when it fails?</a:t>
            </a:r>
            <a:endParaRPr/>
          </a:p>
        </p:txBody>
      </p:sp>
      <p:pic>
        <p:nvPicPr>
          <p:cNvPr id="351" name="Google Shape;351;p12"/>
          <p:cNvPicPr preferRelativeResize="0"/>
          <p:nvPr/>
        </p:nvPicPr>
        <p:blipFill rotWithShape="1">
          <a:blip r:embed="rId3">
            <a:alphaModFix/>
          </a:blip>
          <a:srcRect b="0" l="0" r="0" t="36700"/>
          <a:stretch/>
        </p:blipFill>
        <p:spPr>
          <a:xfrm>
            <a:off x="2184872" y="1887522"/>
            <a:ext cx="8082483" cy="349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2"/>
          <p:cNvSpPr txBox="1"/>
          <p:nvPr/>
        </p:nvSpPr>
        <p:spPr>
          <a:xfrm>
            <a:off x="2870794" y="5429934"/>
            <a:ext cx="7396561" cy="28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https://www.intel.com/content/www/us/en/developer/articles/technical/intel-sdm.html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fusion</a:t>
            </a:r>
            <a:endParaRPr/>
          </a:p>
        </p:txBody>
      </p:sp>
      <p:pic>
        <p:nvPicPr>
          <p:cNvPr id="358" name="Google Shape;35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63" y="2246073"/>
            <a:ext cx="5401429" cy="342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622362"/>
            <a:ext cx="5096586" cy="26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peeling</a:t>
            </a:r>
            <a:endParaRPr/>
          </a:p>
        </p:txBody>
      </p:sp>
      <p:pic>
        <p:nvPicPr>
          <p:cNvPr id="365" name="Google Shape;36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219156"/>
            <a:ext cx="5153744" cy="241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2390630"/>
            <a:ext cx="5125165" cy="207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unswitch</a:t>
            </a:r>
            <a:endParaRPr/>
          </a:p>
        </p:txBody>
      </p:sp>
      <p:pic>
        <p:nvPicPr>
          <p:cNvPr id="372" name="Google Shape;37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5" y="2667700"/>
            <a:ext cx="5561431" cy="217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150" y="2071308"/>
            <a:ext cx="6146925" cy="33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Control flow sink</a:t>
            </a:r>
            <a:endParaRPr/>
          </a:p>
        </p:txBody>
      </p:sp>
      <p:pic>
        <p:nvPicPr>
          <p:cNvPr id="379" name="Google Shape;3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" y="1848867"/>
            <a:ext cx="5760501" cy="31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050" y="1900362"/>
            <a:ext cx="5572750" cy="305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reroll</a:t>
            </a:r>
            <a:endParaRPr/>
          </a:p>
        </p:txBody>
      </p:sp>
      <p:pic>
        <p:nvPicPr>
          <p:cNvPr id="386" name="Google Shape;3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5357" y="2681368"/>
            <a:ext cx="5106113" cy="239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" y="1657288"/>
            <a:ext cx="6554115" cy="443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fission</a:t>
            </a:r>
            <a:endParaRPr/>
          </a:p>
        </p:txBody>
      </p:sp>
      <p:pic>
        <p:nvPicPr>
          <p:cNvPr id="393" name="Google Shape;3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3176" y="2095071"/>
            <a:ext cx="5401429" cy="342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941" y="2538472"/>
            <a:ext cx="5096586" cy="26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tiling</a:t>
            </a:r>
            <a:endParaRPr/>
          </a:p>
        </p:txBody>
      </p:sp>
      <p:pic>
        <p:nvPicPr>
          <p:cNvPr id="400" name="Google Shape;40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668" y="1504282"/>
            <a:ext cx="5868219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177" y="3199969"/>
            <a:ext cx="9097645" cy="308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c3fbe12272_1_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rotation</a:t>
            </a:r>
            <a:endParaRPr/>
          </a:p>
        </p:txBody>
      </p:sp>
      <p:pic>
        <p:nvPicPr>
          <p:cNvPr id="407" name="Google Shape;407;g2c3fbe12272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2979575"/>
            <a:ext cx="5162050" cy="12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c3fbe12272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787" y="1981200"/>
            <a:ext cx="6115500" cy="32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Polytope model</a:t>
            </a:r>
            <a:endParaRPr/>
          </a:p>
        </p:txBody>
      </p:sp>
      <p:pic>
        <p:nvPicPr>
          <p:cNvPr id="414" name="Google Shape;41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164359"/>
            <a:ext cx="4141394" cy="293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0"/>
          <p:cNvPicPr preferRelativeResize="0"/>
          <p:nvPr/>
        </p:nvPicPr>
        <p:blipFill rotWithShape="1">
          <a:blip r:embed="rId4">
            <a:alphaModFix/>
          </a:blip>
          <a:srcRect b="0" l="509" r="0" t="0"/>
          <a:stretch/>
        </p:blipFill>
        <p:spPr>
          <a:xfrm>
            <a:off x="5394122" y="2164359"/>
            <a:ext cx="6188064" cy="3135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0"/>
          <p:cNvSpPr txBox="1"/>
          <p:nvPr/>
        </p:nvSpPr>
        <p:spPr>
          <a:xfrm>
            <a:off x="3231859" y="5860421"/>
            <a:ext cx="6650372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https://en.wikipedia.org/wiki/Polytope_model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 (2)</a:t>
            </a:r>
            <a:endParaRPr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IR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IR passes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IR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Affine transformations</a:t>
            </a:r>
            <a:endParaRPr/>
          </a:p>
        </p:txBody>
      </p:sp>
      <p:pic>
        <p:nvPicPr>
          <p:cNvPr id="422" name="Google Shape;4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8" y="1649137"/>
            <a:ext cx="5813415" cy="412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9703" y="1649137"/>
            <a:ext cx="6312297" cy="416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aa17c3ece_0_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Polyhedral transformations in LLVM</a:t>
            </a:r>
            <a:endParaRPr/>
          </a:p>
        </p:txBody>
      </p:sp>
      <p:sp>
        <p:nvSpPr>
          <p:cNvPr id="429" name="Google Shape;429;g26aa17c3ece_0_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Polly is a high-performance loop and data-locality optimizer embedded </a:t>
            </a:r>
            <a:r>
              <a:rPr lang="en-US"/>
              <a:t>framework </a:t>
            </a:r>
            <a:r>
              <a:rPr lang="en-US"/>
              <a:t>within the LLV</a:t>
            </a:r>
            <a:r>
              <a:rPr lang="en-US"/>
              <a:t>M</a:t>
            </a:r>
            <a:r>
              <a:rPr lang="en-US"/>
              <a:t>. It utilizes mathematical models to analyze and optimize memory access patterns, significantly enhancing code efficiency, particularly in loops and matrix multiplications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Docs &amp; info: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https://polly.llvm.org/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435" name="Google Shape;435;p2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Vectorization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b5081e801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Lab assignment #2</a:t>
            </a:r>
            <a:endParaRPr/>
          </a:p>
        </p:txBody>
      </p:sp>
      <p:sp>
        <p:nvSpPr>
          <p:cNvPr id="441" name="Google Shape;441;g26b5081e801_0_19"/>
          <p:cNvSpPr txBox="1"/>
          <p:nvPr>
            <p:ph idx="1" type="body"/>
          </p:nvPr>
        </p:nvSpPr>
        <p:spPr>
          <a:xfrm>
            <a:off x="571375" y="1673450"/>
            <a:ext cx="11010900" cy="5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Write a plugin </a:t>
            </a:r>
            <a:r>
              <a:rPr lang="en-US"/>
              <a:t>with </a:t>
            </a:r>
            <a:r>
              <a:rPr lang="en-US"/>
              <a:t>simple LLVM pass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Task list in Google Docs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Deadline: April, 9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Where to seek help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https://www.llvm.org/docs/WritingAnLLVMNewPMPass.html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https://github.com/llvm/llvm-project/tree/main/llvm/examples/IRTransforms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contact teachers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b5081e801_0_477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447" name="Google Shape;447;g26b5081e801_0_477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https://forms.gle/A3XfkLu2PnZbRodT7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sp>
        <p:nvSpPr>
          <p:cNvPr id="448" name="Google Shape;448;g26b5081e801_0_477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449" name="Google Shape;449;g26b5081e801_0_4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4025" y="1905000"/>
            <a:ext cx="29908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26b5081e801_0_4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75" y="2858920"/>
            <a:ext cx="7194750" cy="35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113910fee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456" name="Google Shape;456;g34113910fee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https://forms.gle/ywfMNSijV2XqDiVF8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sp>
        <p:nvSpPr>
          <p:cNvPr id="457" name="Google Shape;457;g34113910fee_0_0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458" name="Google Shape;458;g34113910fe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750" y="1962150"/>
            <a:ext cx="29718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34113910fee_0_0" title="Screenshot 2025-03-17 at 11.15.5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350" y="2771650"/>
            <a:ext cx="7587874" cy="396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465" name="Google Shape;465;p23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Loop Optimizations in LLVM: The Good, The Bad, and The Ugly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https://llvm.org/devmtg/2018-10/slides/Kruse-LoopTransforms.pdf</a:t>
            </a:r>
            <a:r>
              <a:rPr lang="en-US" sz="1600"/>
              <a:t> 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EuroLLVM Developers' Meeting: J. Doerfert &amp; T. Grosser "Analyzing and Optimizing ... Polly“ -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https://www.youtube.com/watch?v=mXve_W4XU2g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LLVM Developers’ Meeting: T. Grosser “Polly - Polyhedral optimizations in LLVM” -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https://www.youtube.com/watch?v=WwfZkQEuwEE</a:t>
            </a:r>
            <a:r>
              <a:rPr lang="en-US" sz="1600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aa17c3ece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33" name="Google Shape;233;g26aa17c3ece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opt tool showcase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Loop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b5081e801_0_22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Running optimizations</a:t>
            </a:r>
            <a:endParaRPr/>
          </a:p>
        </p:txBody>
      </p:sp>
      <p:sp>
        <p:nvSpPr>
          <p:cNvPr id="239" name="Google Shape;239;g26b5081e801_0_22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Generate LLVM IR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Use opt tool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Guide: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https://llvm.org/docs/CommandGuide/opt.html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b5081e801_0_42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 tool</a:t>
            </a:r>
            <a:endParaRPr/>
          </a:p>
        </p:txBody>
      </p:sp>
      <p:sp>
        <p:nvSpPr>
          <p:cNvPr id="245" name="Google Shape;245;g26b5081e801_0_42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optimizer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Input: LLVM IR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Output: LLVM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Passes list: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https://llvm.org/docs/Passes.html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Options: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https://llvm.org/docs/CommandGuide/opt.html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Command line examples: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-print-passes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-O2 input.ll -o optimized.bc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-passes=’dce’ input.bc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-dce input.bc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-load MyPass.so -my-custom-pass input.ll -o output.ll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b5081e801_0_42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Explorer</a:t>
            </a:r>
            <a:endParaRPr/>
          </a:p>
        </p:txBody>
      </p:sp>
      <p:sp>
        <p:nvSpPr>
          <p:cNvPr id="251" name="Google Shape;251;g26b5081e801_0_425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Is an interactive compiler exploration website. Edit code in C, C++, C#, F#, Rust, Go, D, Haskell, Swift, Pascal, ispc, Python, Java, or any of the other 30+ supported languages components, and see how that code looks after being compiled in real time.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Official website: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https://godbolt.org/</a:t>
            </a:r>
            <a:r>
              <a:rPr lang="en-US" sz="2600"/>
              <a:t>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GitHub repository: </a:t>
            </a:r>
            <a:r>
              <a:rPr lang="en-US" sz="2600" u="sng">
                <a:solidFill>
                  <a:schemeClr val="hlink"/>
                </a:solidFill>
                <a:hlinkClick r:id="rId4"/>
              </a:rPr>
              <a:t>https://github.com/compiler-explorer/compiler-explorer</a:t>
            </a:r>
            <a:r>
              <a:rPr lang="en-US" sz="2600"/>
              <a:t> </a:t>
            </a:r>
            <a:endParaRPr sz="2600"/>
          </a:p>
        </p:txBody>
      </p:sp>
      <p:pic>
        <p:nvPicPr>
          <p:cNvPr id="252" name="Google Shape;252;g26b5081e801_0_4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5350" y="347300"/>
            <a:ext cx="32194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b5081e801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LLVM IR optimizations</a:t>
            </a:r>
            <a:endParaRPr/>
          </a:p>
        </p:txBody>
      </p:sp>
      <p:sp>
        <p:nvSpPr>
          <p:cNvPr id="258" name="Google Shape;258;g26b5081e801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Learn by example (1):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SCCP: </a:t>
            </a:r>
            <a:endParaRPr/>
          </a:p>
        </p:txBody>
      </p:sp>
      <p:pic>
        <p:nvPicPr>
          <p:cNvPr id="259" name="Google Shape;259;g26b5081e80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94652"/>
            <a:ext cx="12192000" cy="1327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g26b5081e801_0_0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261" name="Google Shape;261;g26b5081e801_0_0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262" name="Google Shape;262;g26b5081e801_0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g26b5081e801_0_0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5"/>
                </a:rPr>
                <a:t>https://godbolt.org/z/vYzMohM3e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b5081e801_0_44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CFG visualization</a:t>
            </a:r>
            <a:endParaRPr/>
          </a:p>
        </p:txBody>
      </p:sp>
      <p:sp>
        <p:nvSpPr>
          <p:cNvPr id="269" name="Google Shape;269;g26b5081e801_0_443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g26b5081e801_0_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12" y="1406875"/>
            <a:ext cx="10944973" cy="54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6b5081e801_0_443"/>
          <p:cNvSpPr txBox="1"/>
          <p:nvPr/>
        </p:nvSpPr>
        <p:spPr>
          <a:xfrm>
            <a:off x="6049400" y="409275"/>
            <a:ext cx="574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opt -dot-cfg cfg_example.ll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dot -Tpng </a:t>
            </a:r>
            <a:r>
              <a:rPr lang="en-US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cfg_example.dot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g26b5081e801_0_4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g26b5081e801_0_443"/>
          <p:cNvGrpSpPr/>
          <p:nvPr/>
        </p:nvGrpSpPr>
        <p:grpSpPr>
          <a:xfrm>
            <a:off x="67275" y="6313238"/>
            <a:ext cx="5188500" cy="445275"/>
            <a:chOff x="289925" y="5611838"/>
            <a:chExt cx="5188500" cy="445275"/>
          </a:xfrm>
        </p:grpSpPr>
        <p:sp>
          <p:nvSpPr>
            <p:cNvPr id="274" name="Google Shape;274;g26b5081e801_0_443"/>
            <p:cNvSpPr/>
            <p:nvPr/>
          </p:nvSpPr>
          <p:spPr>
            <a:xfrm>
              <a:off x="289925" y="5611850"/>
              <a:ext cx="51885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</a:endParaRPr>
            </a:p>
          </p:txBody>
        </p:sp>
        <p:pic>
          <p:nvPicPr>
            <p:cNvPr id="275" name="Google Shape;275;g26b5081e801_0_4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9925" y="5611838"/>
              <a:ext cx="445275" cy="44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g26b5081e801_0_443"/>
            <p:cNvSpPr/>
            <p:nvPr/>
          </p:nvSpPr>
          <p:spPr>
            <a:xfrm>
              <a:off x="777375" y="5611850"/>
              <a:ext cx="4701000" cy="44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u="sng">
                  <a:solidFill>
                    <a:schemeClr val="hlink"/>
                  </a:solidFill>
                  <a:hlinkClick r:id="rId5"/>
                </a:rPr>
                <a:t>https://godbolt.org/z/T6bWarjjK</a:t>
              </a:r>
              <a:r>
                <a:rPr lang="en-US" sz="2400"/>
                <a:t> </a:t>
              </a:r>
              <a:endParaRPr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