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6858000" cx="12192000"/>
  <p:notesSz cx="6858000" cy="9144000"/>
  <p:embeddedFontLst>
    <p:embeddedFont>
      <p:font typeface="Helvetica Neue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32">
          <p15:clr>
            <a:srgbClr val="A4A3A4"/>
          </p15:clr>
        </p15:guide>
        <p15:guide id="2" pos="7392">
          <p15:clr>
            <a:srgbClr val="A4A3A4"/>
          </p15:clr>
        </p15:guide>
      </p15:sldGuideLst>
    </p:ext>
    <p:ext uri="GoogleSlidesCustomDataVersion2">
      <go:slidesCustomData xmlns:go="http://customooxmlschemas.google.com/" r:id="rId60" roundtripDataSignature="AMtx7mjG2TU0JQvsNlur3ZRUUjti2eV2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32" orient="horz"/>
        <p:guide pos="73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customschemas.google.com/relationships/presentationmetadata" Target="meta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HelveticaNeue-bold.fntdata"/><Relationship Id="rId12" Type="http://schemas.openxmlformats.org/officeDocument/2006/relationships/slide" Target="slides/slide7.xml"/><Relationship Id="rId56" Type="http://schemas.openxmlformats.org/officeDocument/2006/relationships/font" Target="fonts/HelveticaNeue-regular.fntdata"/><Relationship Id="rId15" Type="http://schemas.openxmlformats.org/officeDocument/2006/relationships/slide" Target="slides/slide10.xml"/><Relationship Id="rId59" Type="http://schemas.openxmlformats.org/officeDocument/2006/relationships/font" Target="fonts/HelveticaNeue-boldItalic.fntdata"/><Relationship Id="rId14" Type="http://schemas.openxmlformats.org/officeDocument/2006/relationships/slide" Target="slides/slide9.xml"/><Relationship Id="rId58" Type="http://schemas.openxmlformats.org/officeDocument/2006/relationships/font" Target="fonts/HelveticaNeu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RU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9139d8480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69139d8480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6971b05c12_0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26971b05c12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6971b05c12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6971b05c12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971b05c12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6971b05c12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6971b05c12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6971b05c12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6971b05c12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6971b05c12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971b05c12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6971b05c12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971b05c12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6971b05c12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971b05c12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6971b05c12_0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ue A" showMasterSp="0">
  <p:cSld name="Title Blue A">
    <p:bg>
      <p:bgPr>
        <a:solidFill>
          <a:srgbClr val="184A86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5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Calibri"/>
              <a:buNone/>
              <a:defRPr sz="7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5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45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5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5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5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8" name="Google Shape;78;p5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5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Blue B" showMasterSp="0">
  <p:cSld name="1_Title Blue B">
    <p:bg>
      <p:bgPr>
        <a:solidFill>
          <a:srgbClr val="184A86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2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62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Calibri"/>
              <a:buNone/>
              <a:defRPr sz="7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2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hite" showMasterSp="0">
  <p:cSld name="Title Whit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3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7500"/>
              <a:buFont typeface="Calibri"/>
              <a:buNone/>
              <a:defRPr sz="75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3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63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2 Content Columns">
  <p:cSld name="Title, Sub &amp; 2 Content 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5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5"/>
          <p:cNvSpPr txBox="1"/>
          <p:nvPr>
            <p:ph idx="1" type="body"/>
          </p:nvPr>
        </p:nvSpPr>
        <p:spPr>
          <a:xfrm>
            <a:off x="571500" y="2139951"/>
            <a:ext cx="5288525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65"/>
          <p:cNvSpPr txBox="1"/>
          <p:nvPr>
            <p:ph idx="2" type="body"/>
          </p:nvPr>
        </p:nvSpPr>
        <p:spPr>
          <a:xfrm>
            <a:off x="6289113" y="2139951"/>
            <a:ext cx="5288525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65"/>
          <p:cNvSpPr txBox="1"/>
          <p:nvPr>
            <p:ph idx="3" type="body"/>
          </p:nvPr>
        </p:nvSpPr>
        <p:spPr>
          <a:xfrm>
            <a:off x="57150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2 Pictures">
  <p:cSld name="Title, Sub, Content &amp; 2 Picture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6"/>
          <p:cNvSpPr txBox="1"/>
          <p:nvPr>
            <p:ph type="title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6"/>
          <p:cNvSpPr txBox="1"/>
          <p:nvPr>
            <p:ph idx="1" type="body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66"/>
          <p:cNvSpPr txBox="1"/>
          <p:nvPr>
            <p:ph idx="2" type="body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66"/>
          <p:cNvSpPr/>
          <p:nvPr>
            <p:ph idx="3" type="pic"/>
          </p:nvPr>
        </p:nvSpPr>
        <p:spPr>
          <a:xfrm>
            <a:off x="6609331" y="571500"/>
            <a:ext cx="4668837" cy="238125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66"/>
          <p:cNvSpPr/>
          <p:nvPr>
            <p:ph idx="4" type="pic"/>
          </p:nvPr>
        </p:nvSpPr>
        <p:spPr>
          <a:xfrm>
            <a:off x="6609331" y="3537061"/>
            <a:ext cx="4668837" cy="238125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66"/>
          <p:cNvSpPr txBox="1"/>
          <p:nvPr>
            <p:ph idx="5" type="body"/>
          </p:nvPr>
        </p:nvSpPr>
        <p:spPr>
          <a:xfrm>
            <a:off x="571500" y="2139952"/>
            <a:ext cx="5768944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66"/>
          <p:cNvSpPr txBox="1"/>
          <p:nvPr>
            <p:ph idx="6" type="body"/>
          </p:nvPr>
        </p:nvSpPr>
        <p:spPr>
          <a:xfrm>
            <a:off x="571500" y="1612901"/>
            <a:ext cx="5768944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Picture">
  <p:cSld name="Title, Sub, Content &amp; Pictur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7"/>
          <p:cNvSpPr/>
          <p:nvPr>
            <p:ph idx="2" type="pic"/>
          </p:nvPr>
        </p:nvSpPr>
        <p:spPr>
          <a:xfrm>
            <a:off x="6615046" y="0"/>
            <a:ext cx="5129422" cy="6416167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67"/>
          <p:cNvSpPr txBox="1"/>
          <p:nvPr>
            <p:ph type="title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67"/>
          <p:cNvSpPr txBox="1"/>
          <p:nvPr>
            <p:ph idx="1" type="body"/>
          </p:nvPr>
        </p:nvSpPr>
        <p:spPr>
          <a:xfrm>
            <a:off x="571500" y="2139952"/>
            <a:ext cx="5768944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67"/>
          <p:cNvSpPr txBox="1"/>
          <p:nvPr>
            <p:ph idx="3" type="body"/>
          </p:nvPr>
        </p:nvSpPr>
        <p:spPr>
          <a:xfrm>
            <a:off x="571500" y="1612901"/>
            <a:ext cx="5768944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ull Page Picture">
  <p:cSld name="Title &amp; Full Page Pictur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8"/>
          <p:cNvSpPr/>
          <p:nvPr>
            <p:ph idx="2" type="pic"/>
          </p:nvPr>
        </p:nvSpPr>
        <p:spPr>
          <a:xfrm>
            <a:off x="-11286" y="0"/>
            <a:ext cx="11744325" cy="6401797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68"/>
          <p:cNvSpPr txBox="1"/>
          <p:nvPr>
            <p:ph type="title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Quote">
  <p:cSld name="Title &amp; Quot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9"/>
          <p:cNvSpPr txBox="1"/>
          <p:nvPr>
            <p:ph type="title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9"/>
          <p:cNvSpPr txBox="1"/>
          <p:nvPr>
            <p:ph idx="1" type="body"/>
          </p:nvPr>
        </p:nvSpPr>
        <p:spPr>
          <a:xfrm>
            <a:off x="571500" y="1592529"/>
            <a:ext cx="11010900" cy="3727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69"/>
          <p:cNvSpPr txBox="1"/>
          <p:nvPr>
            <p:ph idx="2" type="body"/>
          </p:nvPr>
        </p:nvSpPr>
        <p:spPr>
          <a:xfrm>
            <a:off x="571500" y="5461818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hart Example" showMasterSp="0">
  <p:cSld name="3_Chart Example">
    <p:bg>
      <p:bgPr>
        <a:solidFill>
          <a:schemeClr val="accen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0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70"/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0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0"/>
          <p:cNvSpPr txBox="1"/>
          <p:nvPr>
            <p:ph type="title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70"/>
          <p:cNvSpPr txBox="1"/>
          <p:nvPr>
            <p:ph idx="1" type="body"/>
          </p:nvPr>
        </p:nvSpPr>
        <p:spPr>
          <a:xfrm>
            <a:off x="571500" y="1599816"/>
            <a:ext cx="11010900" cy="3719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Image" id="142" name="Google Shape;142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0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 Confidential</a:t>
            </a:r>
            <a:endParaRPr/>
          </a:p>
        </p:txBody>
      </p:sp>
      <p:sp>
        <p:nvSpPr>
          <p:cNvPr id="144" name="Google Shape;144;p70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or Event Name</a:t>
            </a:r>
            <a:endParaRPr/>
          </a:p>
        </p:txBody>
      </p:sp>
      <p:sp>
        <p:nvSpPr>
          <p:cNvPr id="145" name="Google Shape;145;p70"/>
          <p:cNvSpPr txBox="1"/>
          <p:nvPr>
            <p:ph idx="2" type="body"/>
          </p:nvPr>
        </p:nvSpPr>
        <p:spPr>
          <a:xfrm>
            <a:off x="571500" y="5476099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70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Blue" showMasterSp="0">
  <p:cSld name="Section Break Blue">
    <p:bg>
      <p:bgPr>
        <a:solidFill>
          <a:schemeClr val="accen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1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49" name="Google Shape;149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1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1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 Confidential</a:t>
            </a:r>
            <a:endParaRPr/>
          </a:p>
        </p:txBody>
      </p:sp>
      <p:sp>
        <p:nvSpPr>
          <p:cNvPr id="152" name="Google Shape;152;p71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or Event Name</a:t>
            </a:r>
            <a:endParaRPr/>
          </a:p>
        </p:txBody>
      </p:sp>
      <p:sp>
        <p:nvSpPr>
          <p:cNvPr id="153" name="Google Shape;153;p71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71"/>
          <p:cNvSpPr txBox="1"/>
          <p:nvPr>
            <p:ph idx="1" type="body"/>
          </p:nvPr>
        </p:nvSpPr>
        <p:spPr>
          <a:xfrm>
            <a:off x="571500" y="3948942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71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ight Blue" showMasterSp="0">
  <p:cSld name="Section Break Light Blue">
    <p:bg>
      <p:bgPr>
        <a:solidFill>
          <a:srgbClr val="C55A1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2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72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159" name="Google Shape;159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2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2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2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 Confidential</a:t>
            </a:r>
            <a:endParaRPr/>
          </a:p>
        </p:txBody>
      </p:sp>
      <p:sp>
        <p:nvSpPr>
          <p:cNvPr id="163" name="Google Shape;163;p72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or Event Name</a:t>
            </a:r>
            <a:endParaRPr/>
          </a:p>
        </p:txBody>
      </p:sp>
      <p:sp>
        <p:nvSpPr>
          <p:cNvPr id="164" name="Google Shape;164;p72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72"/>
          <p:cNvSpPr txBox="1"/>
          <p:nvPr>
            <p:ph idx="1" type="body"/>
          </p:nvPr>
        </p:nvSpPr>
        <p:spPr>
          <a:xfrm>
            <a:off x="571500" y="3964420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" showMasterSp="0">
  <p:cSld name="Title, Sub &amp; Content Blue">
    <p:bg>
      <p:bgPr>
        <a:solidFill>
          <a:schemeClr val="dk2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3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3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3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3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3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" id="172" name="Google Shape;172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3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73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73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 Confidential</a:t>
            </a:r>
            <a:endParaRPr/>
          </a:p>
        </p:txBody>
      </p:sp>
      <p:sp>
        <p:nvSpPr>
          <p:cNvPr id="176" name="Google Shape;176;p73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or Event Name</a:t>
            </a:r>
            <a:endParaRPr/>
          </a:p>
        </p:txBody>
      </p:sp>
      <p:sp>
        <p:nvSpPr>
          <p:cNvPr id="177" name="Google Shape;177;p73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73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">
  <p:cSld name="Title, Sub &amp;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7"/>
          <p:cNvSpPr txBox="1"/>
          <p:nvPr>
            <p:ph idx="1" type="body"/>
          </p:nvPr>
        </p:nvSpPr>
        <p:spPr>
          <a:xfrm>
            <a:off x="571370" y="2139953"/>
            <a:ext cx="11010900" cy="4108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7"/>
          <p:cNvSpPr txBox="1"/>
          <p:nvPr>
            <p:ph idx="2" type="body"/>
          </p:nvPr>
        </p:nvSpPr>
        <p:spPr>
          <a:xfrm>
            <a:off x="57137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2" showMasterSp="0">
  <p:cSld name="Title, Sub &amp; Content Blue 2">
    <p:bg>
      <p:bgPr>
        <a:solidFill>
          <a:schemeClr val="dk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4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4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4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4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4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" id="185" name="Google Shape;185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74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4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74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 Confidential</a:t>
            </a:r>
            <a:endParaRPr/>
          </a:p>
        </p:txBody>
      </p:sp>
      <p:sp>
        <p:nvSpPr>
          <p:cNvPr id="189" name="Google Shape;189;p74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or Event Name</a:t>
            </a:r>
            <a:endParaRPr/>
          </a:p>
        </p:txBody>
      </p:sp>
      <p:sp>
        <p:nvSpPr>
          <p:cNvPr id="190" name="Google Shape;190;p74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74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" showMasterSp="0">
  <p:cSld name="Title, Sub &amp; Content Light Blue">
    <p:bg>
      <p:bgPr>
        <a:solidFill>
          <a:schemeClr val="accent2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5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5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" id="195" name="Google Shape;195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5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5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5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75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75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75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75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 Confidential</a:t>
            </a:r>
            <a:endParaRPr/>
          </a:p>
        </p:txBody>
      </p:sp>
      <p:sp>
        <p:nvSpPr>
          <p:cNvPr id="203" name="Google Shape;203;p75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or Event Name</a:t>
            </a:r>
            <a:endParaRPr/>
          </a:p>
        </p:txBody>
      </p:sp>
      <p:sp>
        <p:nvSpPr>
          <p:cNvPr id="204" name="Google Shape;204;p75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75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Gray">
  <p:cSld name="Title, Sub, Content Gray">
    <p:bg>
      <p:bgPr>
        <a:solidFill>
          <a:srgbClr val="F2F2F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6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76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76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76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  <a:defRPr>
                <a:solidFill>
                  <a:schemeClr val="lt2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solidFill>
                  <a:schemeClr val="lt2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Char char="•"/>
              <a:defRPr>
                <a:solidFill>
                  <a:schemeClr val="lt2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76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alibri"/>
              <a:buNone/>
              <a:defRPr sz="4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76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76"/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Calibri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3" showMasterSp="0">
  <p:cSld name="Title, Sub &amp; Content Blue 3">
    <p:bg>
      <p:bgPr>
        <a:solidFill>
          <a:schemeClr val="accen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7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77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77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77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77"/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77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221" name="Google Shape;221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77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 Confidential</a:t>
            </a:r>
            <a:endParaRPr/>
          </a:p>
        </p:txBody>
      </p:sp>
      <p:sp>
        <p:nvSpPr>
          <p:cNvPr id="223" name="Google Shape;223;p77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or Event Name</a:t>
            </a:r>
            <a:endParaRPr/>
          </a:p>
        </p:txBody>
      </p:sp>
      <p:sp>
        <p:nvSpPr>
          <p:cNvPr id="224" name="Google Shape;224;p77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 2" showMasterSp="0">
  <p:cSld name="Title, Sub &amp; Content Light Blue 2">
    <p:bg>
      <p:bgPr>
        <a:solidFill>
          <a:srgbClr val="C55A1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8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78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78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78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Google Shape;230;p78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231" name="Google Shape;231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78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 Confidential</a:t>
            </a:r>
            <a:endParaRPr/>
          </a:p>
        </p:txBody>
      </p:sp>
      <p:sp>
        <p:nvSpPr>
          <p:cNvPr id="233" name="Google Shape;233;p78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or Event Name</a:t>
            </a:r>
            <a:endParaRPr/>
          </a:p>
        </p:txBody>
      </p:sp>
      <p:sp>
        <p:nvSpPr>
          <p:cNvPr id="234" name="Google Shape;234;p78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White">
  <p:cSld name="Title &amp; Sub White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79"/>
          <p:cNvGraphicFramePr/>
          <p:nvPr/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237" name="Google Shape;237;p79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Calibri"/>
              <a:buNone/>
              <a:defRPr sz="48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79"/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79"/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Blue" showMasterSp="0">
  <p:cSld name="Title &amp; Sub Blue">
    <p:bg>
      <p:bgPr>
        <a:solidFill>
          <a:schemeClr val="dk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0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80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" id="243" name="Google Shape;243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80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80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80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 Confidential</a:t>
            </a:r>
            <a:endParaRPr/>
          </a:p>
        </p:txBody>
      </p:sp>
      <p:sp>
        <p:nvSpPr>
          <p:cNvPr id="247" name="Google Shape;247;p80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or Event Name</a:t>
            </a:r>
            <a:endParaRPr/>
          </a:p>
        </p:txBody>
      </p:sp>
      <p:sp>
        <p:nvSpPr>
          <p:cNvPr id="248" name="Google Shape;248;p80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Light Blue" showMasterSp="0">
  <p:cSld name="Title &amp; Sub Light Blue">
    <p:bg>
      <p:bgPr>
        <a:solidFill>
          <a:srgbClr val="00C7FD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1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81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" id="252" name="Google Shape;252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81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81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81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Intel Confidential</a:t>
            </a:r>
            <a:endParaRPr/>
          </a:p>
        </p:txBody>
      </p:sp>
      <p:sp>
        <p:nvSpPr>
          <p:cNvPr id="256" name="Google Shape;256;p81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Department or Event Name</a:t>
            </a:r>
            <a:endParaRPr/>
          </a:p>
        </p:txBody>
      </p:sp>
      <p:sp>
        <p:nvSpPr>
          <p:cNvPr id="257" name="Google Shape;257;p81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White">
  <p:cSld name="Section Break Whit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800"/>
              <a:buFont typeface="Calibri"/>
              <a:buNone/>
              <a:defRPr sz="48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" type="body"/>
          </p:nvPr>
        </p:nvSpPr>
        <p:spPr>
          <a:xfrm>
            <a:off x="571500" y="3939750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ntent Columns">
  <p:cSld name="Title &amp; 2 Content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9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9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2" type="body"/>
          </p:nvPr>
        </p:nvSpPr>
        <p:spPr>
          <a:xfrm>
            <a:off x="6289113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 showMasterSp="0">
  <p:cSld name="End Slide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0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44"/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Calibri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8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hyperlink" Target="https://en.wikipedia.org/wiki/Finite-state_machin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lvm.org/" TargetMode="External"/><Relationship Id="rId4" Type="http://schemas.openxmlformats.org/officeDocument/2006/relationships/hyperlink" Target="https://www.youtube.com/@LLVMPROJ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python.org/3/reference/grammar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ictworks.org/2015/07/10/stop-reinventing-the-flat-tire-with-custom-software-development/" TargetMode="External"/><Relationship Id="rId4" Type="http://schemas.openxmlformats.org/officeDocument/2006/relationships/image" Target="../media/image18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llvm.org/doxygen/classllvm_1_1ScopedHashTable.html" TargetMode="External"/><Relationship Id="rId4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Relationship Id="rId4" Type="http://schemas.openxmlformats.org/officeDocument/2006/relationships/hyperlink" Target="https://godbolt.org/z/rWhqnzhT7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odbolt.org/z/5nzzbE15T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hyperlink" Target="https://godbolt.org/z/7bPxao3Pz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hub.com/llvm/llvm-project/blob/main/clang/include/clang/Basic/TokenKinds.def" TargetMode="External"/><Relationship Id="rId4" Type="http://schemas.openxmlformats.org/officeDocument/2006/relationships/hyperlink" Target="https://github.com/llvm/llvm-project/blob/main/clang/include/clang/Parse/Parser.h" TargetMode="External"/><Relationship Id="rId5" Type="http://schemas.openxmlformats.org/officeDocument/2006/relationships/image" Target="../media/image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png"/><Relationship Id="rId4" Type="http://schemas.openxmlformats.org/officeDocument/2006/relationships/hyperlink" Target="https://llvm.org/devmtg/2019-10/slides/ClangTutorial-Stulova-vanHaastregt.pdf" TargetMode="External"/><Relationship Id="rId5" Type="http://schemas.openxmlformats.org/officeDocument/2006/relationships/hyperlink" Target="https://godbolt.org/z/6Wq38MbPj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llvm.org/docs/TableGen/ProgRef.html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github.com/NN-complr-tech/llvm-nnsu-2024" TargetMode="External"/><Relationship Id="rId4" Type="http://schemas.openxmlformats.org/officeDocument/2006/relationships/hyperlink" Target="https://llvm.org/docs/CMake.html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www.youtube.com/watch?v=5kkMpJpIGYU" TargetMode="External"/><Relationship Id="rId4" Type="http://schemas.openxmlformats.org/officeDocument/2006/relationships/hyperlink" Target="https://www.youtube.com/watch?v=LJh5QCV4wDg" TargetMode="External"/><Relationship Id="rId5" Type="http://schemas.openxmlformats.org/officeDocument/2006/relationships/hyperlink" Target="https://clang.llvm.org/hacking.html" TargetMode="External"/><Relationship Id="rId6" Type="http://schemas.openxmlformats.org/officeDocument/2006/relationships/hyperlink" Target="https://www.youtube.com/watch?v=45gmF77JFBY" TargetMode="External"/><Relationship Id="rId7" Type="http://schemas.openxmlformats.org/officeDocument/2006/relationships/hyperlink" Target="https://www.youtube.com/watch?v=VqCkCDFLSs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Calibri"/>
              <a:buNone/>
            </a:pPr>
            <a:r>
              <a:rPr lang="en-US"/>
              <a:t>Compilers 101</a:t>
            </a:r>
            <a:endParaRPr/>
          </a:p>
        </p:txBody>
      </p:sp>
      <p:sp>
        <p:nvSpPr>
          <p:cNvPr id="263" name="Google Shape;263;p1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64" name="Google Shape;264;p1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Compiler front-ends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"/>
          <p:cNvSpPr/>
          <p:nvPr/>
        </p:nvSpPr>
        <p:spPr>
          <a:xfrm>
            <a:off x="9882976" y="5181558"/>
            <a:ext cx="261600" cy="61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0" name="Google Shape;350;p5"/>
          <p:cNvSpPr/>
          <p:nvPr/>
        </p:nvSpPr>
        <p:spPr>
          <a:xfrm>
            <a:off x="9361249" y="5165775"/>
            <a:ext cx="474600" cy="61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1" name="Google Shape;351;p5"/>
          <p:cNvSpPr/>
          <p:nvPr/>
        </p:nvSpPr>
        <p:spPr>
          <a:xfrm>
            <a:off x="9052526" y="5177608"/>
            <a:ext cx="261600" cy="61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2" name="Google Shape;352;p5"/>
          <p:cNvSpPr/>
          <p:nvPr/>
        </p:nvSpPr>
        <p:spPr>
          <a:xfrm>
            <a:off x="8583905" y="5181538"/>
            <a:ext cx="261600" cy="61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3" name="Google Shape;353;p5"/>
          <p:cNvSpPr/>
          <p:nvPr/>
        </p:nvSpPr>
        <p:spPr>
          <a:xfrm>
            <a:off x="7927734" y="5181608"/>
            <a:ext cx="603703" cy="6115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4" name="Google Shape;354;p5"/>
          <p:cNvSpPr/>
          <p:nvPr/>
        </p:nvSpPr>
        <p:spPr>
          <a:xfrm>
            <a:off x="7538555" y="5177675"/>
            <a:ext cx="261542" cy="6115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5" name="Google Shape;355;p5"/>
          <p:cNvSpPr/>
          <p:nvPr/>
        </p:nvSpPr>
        <p:spPr>
          <a:xfrm>
            <a:off x="6972051" y="5181608"/>
            <a:ext cx="261542" cy="6115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6" name="Google Shape;356;p5"/>
          <p:cNvSpPr/>
          <p:nvPr/>
        </p:nvSpPr>
        <p:spPr>
          <a:xfrm>
            <a:off x="6576083" y="5181550"/>
            <a:ext cx="261600" cy="6117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5"/>
          <p:cNvSpPr/>
          <p:nvPr/>
        </p:nvSpPr>
        <p:spPr>
          <a:xfrm>
            <a:off x="6178588" y="5181608"/>
            <a:ext cx="328399" cy="6115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8" name="Google Shape;358;p5"/>
          <p:cNvSpPr/>
          <p:nvPr/>
        </p:nvSpPr>
        <p:spPr>
          <a:xfrm>
            <a:off x="5648641" y="5181608"/>
            <a:ext cx="379515" cy="6115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9" name="Google Shape;359;p5"/>
          <p:cNvSpPr/>
          <p:nvPr/>
        </p:nvSpPr>
        <p:spPr>
          <a:xfrm>
            <a:off x="5052808" y="5181608"/>
            <a:ext cx="539780" cy="6115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0" name="Google Shape;360;p5"/>
          <p:cNvSpPr/>
          <p:nvPr/>
        </p:nvSpPr>
        <p:spPr>
          <a:xfrm>
            <a:off x="4290797" y="5181608"/>
            <a:ext cx="705957" cy="6115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1" name="Google Shape;361;p5"/>
          <p:cNvSpPr/>
          <p:nvPr/>
        </p:nvSpPr>
        <p:spPr>
          <a:xfrm>
            <a:off x="4043022" y="5177675"/>
            <a:ext cx="212377" cy="6115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2" name="Google Shape;362;p5"/>
          <p:cNvSpPr/>
          <p:nvPr/>
        </p:nvSpPr>
        <p:spPr>
          <a:xfrm>
            <a:off x="2902483" y="5181608"/>
            <a:ext cx="879003" cy="61155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3" name="Google Shape;363;p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Basics</a:t>
            </a:r>
            <a:endParaRPr/>
          </a:p>
        </p:txBody>
      </p:sp>
      <p:sp>
        <p:nvSpPr>
          <p:cNvPr id="364" name="Google Shape;364;p5"/>
          <p:cNvSpPr txBox="1"/>
          <p:nvPr>
            <p:ph idx="1" type="body"/>
          </p:nvPr>
        </p:nvSpPr>
        <p:spPr>
          <a:xfrm>
            <a:off x="2958536" y="5181608"/>
            <a:ext cx="7370797" cy="532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Consolas"/>
                <a:ea typeface="Consolas"/>
                <a:cs typeface="Consolas"/>
                <a:sym typeface="Consolas"/>
              </a:rPr>
              <a:t>for (int i = 0; i &lt; 42; i++)</a:t>
            </a:r>
            <a:endParaRPr/>
          </a:p>
        </p:txBody>
      </p:sp>
      <p:sp>
        <p:nvSpPr>
          <p:cNvPr id="365" name="Google Shape;365;p5"/>
          <p:cNvSpPr/>
          <p:nvPr/>
        </p:nvSpPr>
        <p:spPr>
          <a:xfrm>
            <a:off x="89295" y="1895225"/>
            <a:ext cx="5898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6" name="Google Shape;366;p5"/>
          <p:cNvSpPr/>
          <p:nvPr/>
        </p:nvSpPr>
        <p:spPr>
          <a:xfrm>
            <a:off x="734351" y="1894900"/>
            <a:ext cx="7110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L_par</a:t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7" name="Google Shape;367;p5"/>
          <p:cNvSpPr/>
          <p:nvPr/>
        </p:nvSpPr>
        <p:spPr>
          <a:xfrm>
            <a:off x="1500603" y="1895224"/>
            <a:ext cx="10029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type(int)</a:t>
            </a:r>
            <a:endParaRPr/>
          </a:p>
        </p:txBody>
      </p:sp>
      <p:sp>
        <p:nvSpPr>
          <p:cNvPr id="368" name="Google Shape;368;p5"/>
          <p:cNvSpPr/>
          <p:nvPr/>
        </p:nvSpPr>
        <p:spPr>
          <a:xfrm>
            <a:off x="2538412" y="1895223"/>
            <a:ext cx="10029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ident(i)</a:t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9" name="Google Shape;369;p5"/>
          <p:cNvSpPr/>
          <p:nvPr/>
        </p:nvSpPr>
        <p:spPr>
          <a:xfrm>
            <a:off x="3581082" y="1895225"/>
            <a:ext cx="4050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eq</a:t>
            </a:r>
            <a:endParaRPr/>
          </a:p>
        </p:txBody>
      </p:sp>
      <p:sp>
        <p:nvSpPr>
          <p:cNvPr id="370" name="Google Shape;370;p5"/>
          <p:cNvSpPr/>
          <p:nvPr/>
        </p:nvSpPr>
        <p:spPr>
          <a:xfrm>
            <a:off x="4018464" y="1895225"/>
            <a:ext cx="8859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 lit(0)</a:t>
            </a:r>
            <a:endParaRPr/>
          </a:p>
        </p:txBody>
      </p:sp>
      <p:sp>
        <p:nvSpPr>
          <p:cNvPr id="371" name="Google Shape;371;p5"/>
          <p:cNvSpPr/>
          <p:nvPr/>
        </p:nvSpPr>
        <p:spPr>
          <a:xfrm>
            <a:off x="4966369" y="1895225"/>
            <a:ext cx="9438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semicol</a:t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2" name="Google Shape;372;p5"/>
          <p:cNvSpPr/>
          <p:nvPr/>
        </p:nvSpPr>
        <p:spPr>
          <a:xfrm>
            <a:off x="5977773" y="1895225"/>
            <a:ext cx="10029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ident(i)</a:t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3" name="Google Shape;373;p5"/>
          <p:cNvSpPr/>
          <p:nvPr/>
        </p:nvSpPr>
        <p:spPr>
          <a:xfrm>
            <a:off x="7036005" y="1895225"/>
            <a:ext cx="6036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</a:t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4" name="Google Shape;374;p5"/>
          <p:cNvSpPr/>
          <p:nvPr/>
        </p:nvSpPr>
        <p:spPr>
          <a:xfrm>
            <a:off x="7668034" y="1895225"/>
            <a:ext cx="10029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 lit(42)</a:t>
            </a:r>
            <a:endParaRPr/>
          </a:p>
        </p:txBody>
      </p:sp>
      <p:cxnSp>
        <p:nvCxnSpPr>
          <p:cNvPr id="375" name="Google Shape;375;p5"/>
          <p:cNvCxnSpPr>
            <a:stCxn id="365" idx="2"/>
          </p:cNvCxnSpPr>
          <p:nvPr/>
        </p:nvCxnSpPr>
        <p:spPr>
          <a:xfrm>
            <a:off x="384195" y="2274725"/>
            <a:ext cx="2827500" cy="2900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76" name="Google Shape;376;p5"/>
          <p:cNvCxnSpPr>
            <a:stCxn id="366" idx="2"/>
            <a:endCxn id="361" idx="0"/>
          </p:cNvCxnSpPr>
          <p:nvPr/>
        </p:nvCxnSpPr>
        <p:spPr>
          <a:xfrm>
            <a:off x="1089851" y="2274400"/>
            <a:ext cx="3059400" cy="2903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77" name="Google Shape;377;p5"/>
          <p:cNvCxnSpPr>
            <a:stCxn id="367" idx="2"/>
          </p:cNvCxnSpPr>
          <p:nvPr/>
        </p:nvCxnSpPr>
        <p:spPr>
          <a:xfrm>
            <a:off x="2002053" y="2274724"/>
            <a:ext cx="2598900" cy="2894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78" name="Google Shape;378;p5"/>
          <p:cNvCxnSpPr>
            <a:stCxn id="368" idx="2"/>
            <a:endCxn id="359" idx="0"/>
          </p:cNvCxnSpPr>
          <p:nvPr/>
        </p:nvCxnSpPr>
        <p:spPr>
          <a:xfrm>
            <a:off x="3039862" y="2274723"/>
            <a:ext cx="2282700" cy="2907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79" name="Google Shape;379;p5"/>
          <p:cNvCxnSpPr>
            <a:stCxn id="369" idx="2"/>
          </p:cNvCxnSpPr>
          <p:nvPr/>
        </p:nvCxnSpPr>
        <p:spPr>
          <a:xfrm>
            <a:off x="3783583" y="2274725"/>
            <a:ext cx="2046600" cy="2876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80" name="Google Shape;380;p5"/>
          <p:cNvCxnSpPr>
            <a:stCxn id="370" idx="2"/>
          </p:cNvCxnSpPr>
          <p:nvPr/>
        </p:nvCxnSpPr>
        <p:spPr>
          <a:xfrm>
            <a:off x="4461414" y="2274725"/>
            <a:ext cx="1867500" cy="2900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81" name="Google Shape;381;p5"/>
          <p:cNvCxnSpPr>
            <a:stCxn id="371" idx="2"/>
            <a:endCxn id="356" idx="0"/>
          </p:cNvCxnSpPr>
          <p:nvPr/>
        </p:nvCxnSpPr>
        <p:spPr>
          <a:xfrm>
            <a:off x="5438269" y="2274725"/>
            <a:ext cx="1268700" cy="2906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82" name="Google Shape;382;p5"/>
          <p:cNvCxnSpPr>
            <a:stCxn id="372" idx="2"/>
          </p:cNvCxnSpPr>
          <p:nvPr/>
        </p:nvCxnSpPr>
        <p:spPr>
          <a:xfrm>
            <a:off x="6479223" y="2274725"/>
            <a:ext cx="627600" cy="2865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83" name="Google Shape;383;p5"/>
          <p:cNvCxnSpPr>
            <a:stCxn id="373" idx="2"/>
            <a:endCxn id="354" idx="0"/>
          </p:cNvCxnSpPr>
          <p:nvPr/>
        </p:nvCxnSpPr>
        <p:spPr>
          <a:xfrm>
            <a:off x="7337805" y="2274725"/>
            <a:ext cx="331500" cy="29031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84" name="Google Shape;384;p5"/>
          <p:cNvCxnSpPr>
            <a:stCxn id="374" idx="2"/>
            <a:endCxn id="353" idx="0"/>
          </p:cNvCxnSpPr>
          <p:nvPr/>
        </p:nvCxnSpPr>
        <p:spPr>
          <a:xfrm>
            <a:off x="8169484" y="2274725"/>
            <a:ext cx="60000" cy="2907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5" name="Google Shape;385;p5"/>
          <p:cNvSpPr/>
          <p:nvPr/>
        </p:nvSpPr>
        <p:spPr>
          <a:xfrm>
            <a:off x="8707859" y="1895225"/>
            <a:ext cx="10029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semicol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86" name="Google Shape;386;p5"/>
          <p:cNvCxnSpPr>
            <a:stCxn id="385" idx="2"/>
          </p:cNvCxnSpPr>
          <p:nvPr/>
        </p:nvCxnSpPr>
        <p:spPr>
          <a:xfrm flipH="1">
            <a:off x="8733809" y="2274725"/>
            <a:ext cx="475500" cy="2859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7" name="Google Shape;387;p5"/>
          <p:cNvSpPr/>
          <p:nvPr/>
        </p:nvSpPr>
        <p:spPr>
          <a:xfrm>
            <a:off x="9747684" y="1894900"/>
            <a:ext cx="10029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 lit(42)</a:t>
            </a:r>
            <a:endParaRPr/>
          </a:p>
        </p:txBody>
      </p:sp>
      <p:cxnSp>
        <p:nvCxnSpPr>
          <p:cNvPr id="388" name="Google Shape;388;p5"/>
          <p:cNvCxnSpPr>
            <a:stCxn id="387" idx="2"/>
          </p:cNvCxnSpPr>
          <p:nvPr/>
        </p:nvCxnSpPr>
        <p:spPr>
          <a:xfrm flipH="1">
            <a:off x="9173034" y="2274400"/>
            <a:ext cx="1076100" cy="2906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9" name="Google Shape;389;p5"/>
          <p:cNvSpPr/>
          <p:nvPr/>
        </p:nvSpPr>
        <p:spPr>
          <a:xfrm>
            <a:off x="10787500" y="1895225"/>
            <a:ext cx="4746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</a:t>
            </a:r>
            <a:endParaRPr/>
          </a:p>
        </p:txBody>
      </p:sp>
      <p:cxnSp>
        <p:nvCxnSpPr>
          <p:cNvPr id="390" name="Google Shape;390;p5"/>
          <p:cNvCxnSpPr>
            <a:stCxn id="389" idx="2"/>
          </p:cNvCxnSpPr>
          <p:nvPr/>
        </p:nvCxnSpPr>
        <p:spPr>
          <a:xfrm flipH="1">
            <a:off x="9588700" y="2274725"/>
            <a:ext cx="1436100" cy="2853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1" name="Google Shape;391;p5"/>
          <p:cNvSpPr/>
          <p:nvPr/>
        </p:nvSpPr>
        <p:spPr>
          <a:xfrm>
            <a:off x="11299025" y="1895225"/>
            <a:ext cx="763200" cy="37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_par</a:t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92" name="Google Shape;392;p5"/>
          <p:cNvCxnSpPr>
            <a:stCxn id="391" idx="2"/>
          </p:cNvCxnSpPr>
          <p:nvPr/>
        </p:nvCxnSpPr>
        <p:spPr>
          <a:xfrm flipH="1">
            <a:off x="10022225" y="2274725"/>
            <a:ext cx="1658400" cy="2888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Choosing the right tokens</a:t>
            </a:r>
            <a:endParaRPr/>
          </a:p>
        </p:txBody>
      </p:sp>
      <p:sp>
        <p:nvSpPr>
          <p:cNvPr id="398" name="Google Shape;398;p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Depends on your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Typically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Keywords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Literals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Punctuation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Formal languages</a:t>
            </a:r>
            <a:endParaRPr/>
          </a:p>
        </p:txBody>
      </p:sp>
      <p:sp>
        <p:nvSpPr>
          <p:cNvPr id="404" name="Google Shape;404;p7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formal language consists of words whose letters are taken from an alphabet and are well-formed according to a specific set of rules.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Alphabet 𝚺 = {a, b}, Language = Σ* - the set of all words over alphabet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Alphabet Σ = {a}, Language = {a}* = {a</a:t>
            </a:r>
            <a:r>
              <a:rPr baseline="30000" lang="en-US"/>
              <a:t>n</a:t>
            </a:r>
            <a:r>
              <a:rPr lang="en-US"/>
              <a:t>} - </a:t>
            </a:r>
            <a:r>
              <a:rPr lang="en-US"/>
              <a:t>where n ranges over the natural numbers and "a</a:t>
            </a:r>
            <a:r>
              <a:rPr baseline="30000" lang="en-US"/>
              <a:t>n</a:t>
            </a:r>
            <a:r>
              <a:rPr lang="en-US"/>
              <a:t>" means "a" repeated n times (this is the set of words consisting only of the symbol "a");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Regular expressions</a:t>
            </a:r>
            <a:endParaRPr/>
          </a:p>
        </p:txBody>
      </p:sp>
      <p:sp>
        <p:nvSpPr>
          <p:cNvPr id="410" name="Google Shape;410;p8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Regular expressions are a family of descriptions that can be used to capture regular languages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There’s a set of operations on regular expressions (concatenation, alternation, Kleene star: concatenation of zero or more strings from the set)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multiple standards to describe the syntax of regular expressions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Matching regular expressions</a:t>
            </a:r>
            <a:endParaRPr/>
          </a:p>
        </p:txBody>
      </p:sp>
      <p:sp>
        <p:nvSpPr>
          <p:cNvPr id="416" name="Google Shape;416;p9"/>
          <p:cNvSpPr txBox="1"/>
          <p:nvPr>
            <p:ph idx="1" type="body"/>
          </p:nvPr>
        </p:nvSpPr>
        <p:spPr>
          <a:xfrm>
            <a:off x="571370" y="1673455"/>
            <a:ext cx="11010900" cy="1505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Regular expressions can be implemented as finite-state machines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finite-state machine is an abstract machine that can be in exactly one of a finite number of states</a:t>
            </a:r>
            <a:endParaRPr/>
          </a:p>
        </p:txBody>
      </p:sp>
      <p:pic>
        <p:nvPicPr>
          <p:cNvPr id="417" name="Google Shape;4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6561" y="3179429"/>
            <a:ext cx="6680433" cy="2737232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9"/>
          <p:cNvSpPr txBox="1"/>
          <p:nvPr/>
        </p:nvSpPr>
        <p:spPr>
          <a:xfrm>
            <a:off x="2544310" y="5988005"/>
            <a:ext cx="7103380" cy="4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https://en.wikipedia.org/wiki/Finite-state_machine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Ambiguity resolution</a:t>
            </a:r>
            <a:endParaRPr/>
          </a:p>
        </p:txBody>
      </p:sp>
      <p:sp>
        <p:nvSpPr>
          <p:cNvPr id="424" name="Google Shape;424;p10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Consider we have words do and double. How to assign tokens?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Rules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Left-to-right scanning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Maximal munch – always match the longest occurrence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Lexical challenges</a:t>
            </a:r>
            <a:endParaRPr/>
          </a:p>
        </p:txBody>
      </p:sp>
      <p:pic>
        <p:nvPicPr>
          <p:cNvPr id="430" name="Google Shape;430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6100" y="3095625"/>
            <a:ext cx="5981700" cy="2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11"/>
          <p:cNvSpPr txBox="1"/>
          <p:nvPr>
            <p:ph idx="2" type="body"/>
          </p:nvPr>
        </p:nvSpPr>
        <p:spPr>
          <a:xfrm>
            <a:off x="57137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As seen by C++ compiler developers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Syntax analysis</a:t>
            </a:r>
            <a:endParaRPr/>
          </a:p>
        </p:txBody>
      </p:sp>
      <p:sp>
        <p:nvSpPr>
          <p:cNvPr id="437" name="Google Shape;437;p12"/>
          <p:cNvSpPr/>
          <p:nvPr/>
        </p:nvSpPr>
        <p:spPr>
          <a:xfrm>
            <a:off x="855405" y="1544658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8" name="Google Shape;438;p12"/>
          <p:cNvSpPr/>
          <p:nvPr/>
        </p:nvSpPr>
        <p:spPr>
          <a:xfrm>
            <a:off x="855404" y="2098214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9" name="Google Shape;439;p12"/>
          <p:cNvSpPr/>
          <p:nvPr/>
        </p:nvSpPr>
        <p:spPr>
          <a:xfrm>
            <a:off x="855403" y="2651770"/>
            <a:ext cx="2861187" cy="4719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" name="Google Shape;440;p12"/>
          <p:cNvSpPr/>
          <p:nvPr/>
        </p:nvSpPr>
        <p:spPr>
          <a:xfrm>
            <a:off x="855405" y="3213202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" name="Google Shape;441;p12"/>
          <p:cNvSpPr/>
          <p:nvPr/>
        </p:nvSpPr>
        <p:spPr>
          <a:xfrm>
            <a:off x="855402" y="3774634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2" name="Google Shape;442;p12"/>
          <p:cNvSpPr/>
          <p:nvPr/>
        </p:nvSpPr>
        <p:spPr>
          <a:xfrm>
            <a:off x="855401" y="4336066"/>
            <a:ext cx="2861187" cy="47192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Optimization</a:t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3" name="Google Shape;443;p12"/>
          <p:cNvSpPr/>
          <p:nvPr/>
        </p:nvSpPr>
        <p:spPr>
          <a:xfrm>
            <a:off x="855400" y="4889622"/>
            <a:ext cx="2861187" cy="47192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4" name="Google Shape;444;p12"/>
          <p:cNvSpPr/>
          <p:nvPr/>
        </p:nvSpPr>
        <p:spPr>
          <a:xfrm>
            <a:off x="855399" y="5443178"/>
            <a:ext cx="2861187" cy="47192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5" name="Google Shape;445;p12"/>
          <p:cNvSpPr/>
          <p:nvPr/>
        </p:nvSpPr>
        <p:spPr>
          <a:xfrm>
            <a:off x="6707568" y="2474368"/>
            <a:ext cx="1828800" cy="5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/>
          </a:p>
        </p:txBody>
      </p:sp>
      <p:sp>
        <p:nvSpPr>
          <p:cNvPr id="446" name="Google Shape;446;p12"/>
          <p:cNvSpPr/>
          <p:nvPr/>
        </p:nvSpPr>
        <p:spPr>
          <a:xfrm>
            <a:off x="6478475" y="4241871"/>
            <a:ext cx="2286983" cy="595035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Middle-end</a:t>
            </a:r>
            <a:endParaRPr/>
          </a:p>
        </p:txBody>
      </p:sp>
      <p:sp>
        <p:nvSpPr>
          <p:cNvPr id="447" name="Google Shape;447;p12"/>
          <p:cNvSpPr/>
          <p:nvPr/>
        </p:nvSpPr>
        <p:spPr>
          <a:xfrm>
            <a:off x="6478476" y="5064028"/>
            <a:ext cx="2286983" cy="5950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Grammars</a:t>
            </a:r>
            <a:endParaRPr/>
          </a:p>
        </p:txBody>
      </p:sp>
      <p:sp>
        <p:nvSpPr>
          <p:cNvPr id="453" name="Google Shape;453;p13"/>
          <p:cNvSpPr txBox="1"/>
          <p:nvPr>
            <p:ph idx="1" type="body"/>
          </p:nvPr>
        </p:nvSpPr>
        <p:spPr>
          <a:xfrm>
            <a:off x="571370" y="1673454"/>
            <a:ext cx="11010900" cy="19428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formal grammar is a set of rules that describe how to form strings from a language’s alphabet that are valid according to the </a:t>
            </a:r>
            <a:r>
              <a:rPr lang="en-US"/>
              <a:t>language</a:t>
            </a:r>
            <a:r>
              <a:rPr lang="en-US"/>
              <a:t> syntax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</a:t>
            </a:r>
            <a:endParaRPr/>
          </a:p>
        </p:txBody>
      </p:sp>
      <p:sp>
        <p:nvSpPr>
          <p:cNvPr id="454" name="Google Shape;454;p13"/>
          <p:cNvSpPr txBox="1"/>
          <p:nvPr/>
        </p:nvSpPr>
        <p:spPr>
          <a:xfrm>
            <a:off x="571370" y="3704795"/>
            <a:ext cx="11010900" cy="12926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561" l="-207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4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The Chomsky hierarchy</a:t>
            </a:r>
            <a:endParaRPr/>
          </a:p>
        </p:txBody>
      </p:sp>
      <p:sp>
        <p:nvSpPr>
          <p:cNvPr id="460" name="Google Shape;460;p14"/>
          <p:cNvSpPr txBox="1"/>
          <p:nvPr>
            <p:ph idx="1" type="body"/>
          </p:nvPr>
        </p:nvSpPr>
        <p:spPr>
          <a:xfrm>
            <a:off x="571375" y="1673450"/>
            <a:ext cx="9381900" cy="4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Recursively enumerable (RE, Type 0)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Recursively enumerable subset in the set of all possible words over the alphabet of the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Context-sensitive grammars (CSG, Type 1)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Left-hand side (LHS) and right-hand side (RHS) may be surrounded by a context of terminal and nonterminal symbols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Context-free grammars (CFG, Type 2)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LHS of each production rule consists only of </a:t>
            </a:r>
            <a:r>
              <a:rPr lang="en-US"/>
              <a:t>a single nonterminal symbol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Regular grammars (Type 3)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 production rules have at most 1 nonterminal symbol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symbol is always either at the start or at the end of rule’s RHS</a:t>
            </a:r>
            <a:endParaRPr/>
          </a:p>
        </p:txBody>
      </p:sp>
      <p:cxnSp>
        <p:nvCxnSpPr>
          <p:cNvPr id="461" name="Google Shape;461;p14"/>
          <p:cNvCxnSpPr/>
          <p:nvPr/>
        </p:nvCxnSpPr>
        <p:spPr>
          <a:xfrm flipH="1" rot="10800000">
            <a:off x="10327450" y="1673450"/>
            <a:ext cx="30300" cy="40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14"/>
          <p:cNvCxnSpPr/>
          <p:nvPr/>
        </p:nvCxnSpPr>
        <p:spPr>
          <a:xfrm flipH="1">
            <a:off x="12006600" y="1729675"/>
            <a:ext cx="30300" cy="39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14"/>
          <p:cNvSpPr txBox="1"/>
          <p:nvPr/>
        </p:nvSpPr>
        <p:spPr>
          <a:xfrm>
            <a:off x="8122375" y="943250"/>
            <a:ext cx="225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Expressiveness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Recognition complexity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14"/>
          <p:cNvSpPr txBox="1"/>
          <p:nvPr/>
        </p:nvSpPr>
        <p:spPr>
          <a:xfrm>
            <a:off x="10418400" y="5699150"/>
            <a:ext cx="1773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Restrictions on Production Rules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Ease of Parsing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Determinism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9139d8480_0_8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to get additional materials for this course?</a:t>
            </a:r>
            <a:endParaRPr/>
          </a:p>
        </p:txBody>
      </p:sp>
      <p:sp>
        <p:nvSpPr>
          <p:cNvPr id="270" name="Google Shape;270;g269139d8480_0_8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Look for “Extra materials” section at the end of the lecture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Note links in the slides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https://llvm.org/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https://www.youtube.com/@LLVMPROJ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6971b05c12_0_95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The Chomsky hierarchy (examples)</a:t>
            </a:r>
            <a:endParaRPr/>
          </a:p>
        </p:txBody>
      </p:sp>
      <p:sp>
        <p:nvSpPr>
          <p:cNvPr id="470" name="Google Shape;470;g26971b05c12_0_95"/>
          <p:cNvSpPr txBox="1"/>
          <p:nvPr>
            <p:ph idx="1" type="body"/>
          </p:nvPr>
        </p:nvSpPr>
        <p:spPr>
          <a:xfrm>
            <a:off x="571375" y="1673450"/>
            <a:ext cx="9381900" cy="5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Recursively enumerable (RE, Type 0)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These grammars can describe any language that can be recognized by a Turing machine, including highly complex or undecidable problems. There are not many practical examples in programming due to their complexity and generality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Context-sensitive grammars (CSG, Type 1)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Ones </a:t>
            </a:r>
            <a:r>
              <a:rPr lang="en-US"/>
              <a:t>that</a:t>
            </a:r>
            <a:r>
              <a:rPr lang="en-US"/>
              <a:t> can be represented by linear </a:t>
            </a:r>
            <a:r>
              <a:rPr lang="en-US"/>
              <a:t>bound</a:t>
            </a:r>
            <a:r>
              <a:rPr lang="en-US"/>
              <a:t> automata (some set of limitations applied on Turing machine)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lang="en-US">
                <a:solidFill>
                  <a:srgbClr val="7030A0"/>
                </a:solidFill>
              </a:rPr>
              <a:t>Context-free grammars (CFG, Type 2)</a:t>
            </a:r>
            <a:endParaRPr>
              <a:solidFill>
                <a:srgbClr val="7030A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>
                <a:solidFill>
                  <a:srgbClr val="7030A0"/>
                </a:solidFill>
              </a:rPr>
              <a:t>Programming languages</a:t>
            </a:r>
            <a:endParaRPr>
              <a:solidFill>
                <a:srgbClr val="7030A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Char char="•"/>
            </a:pPr>
            <a:r>
              <a:rPr lang="en-US">
                <a:solidFill>
                  <a:srgbClr val="7030A0"/>
                </a:solidFill>
              </a:rPr>
              <a:t>Regular grammars (Type 3)</a:t>
            </a:r>
            <a:endParaRPr>
              <a:solidFill>
                <a:srgbClr val="7030A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>
                <a:solidFill>
                  <a:srgbClr val="7030A0"/>
                </a:solidFill>
              </a:rPr>
              <a:t>Regular expressions and finite automata can describe these languages</a:t>
            </a:r>
            <a:endParaRPr>
              <a:solidFill>
                <a:srgbClr val="7030A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030A0"/>
              </a:solidFill>
            </a:endParaRPr>
          </a:p>
        </p:txBody>
      </p:sp>
      <p:cxnSp>
        <p:nvCxnSpPr>
          <p:cNvPr id="471" name="Google Shape;471;g26971b05c12_0_95"/>
          <p:cNvCxnSpPr/>
          <p:nvPr/>
        </p:nvCxnSpPr>
        <p:spPr>
          <a:xfrm flipH="1" rot="10800000">
            <a:off x="10327450" y="1673450"/>
            <a:ext cx="30300" cy="40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2" name="Google Shape;472;g26971b05c12_0_95"/>
          <p:cNvCxnSpPr/>
          <p:nvPr/>
        </p:nvCxnSpPr>
        <p:spPr>
          <a:xfrm flipH="1">
            <a:off x="12006600" y="1729675"/>
            <a:ext cx="30300" cy="395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3" name="Google Shape;473;g26971b05c12_0_95"/>
          <p:cNvSpPr txBox="1"/>
          <p:nvPr/>
        </p:nvSpPr>
        <p:spPr>
          <a:xfrm>
            <a:off x="8122375" y="943250"/>
            <a:ext cx="225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Expressiveness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Recognition complexity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26971b05c12_0_95"/>
          <p:cNvSpPr txBox="1"/>
          <p:nvPr/>
        </p:nvSpPr>
        <p:spPr>
          <a:xfrm>
            <a:off x="10418400" y="5699150"/>
            <a:ext cx="1773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Restrictions on Production Rules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Ease of Parsing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Determinism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g26971b05c12_0_95"/>
          <p:cNvSpPr txBox="1"/>
          <p:nvPr/>
        </p:nvSpPr>
        <p:spPr>
          <a:xfrm>
            <a:off x="4652950" y="6285300"/>
            <a:ext cx="58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focus is set on </a:t>
            </a:r>
            <a:r>
              <a:rPr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highlighted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types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Backus–Naur form</a:t>
            </a:r>
            <a:endParaRPr/>
          </a:p>
        </p:txBody>
      </p:sp>
      <p:sp>
        <p:nvSpPr>
          <p:cNvPr id="481" name="Google Shape;481;p15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BNF is a metasyntax notation for CFG, often used to describe </a:t>
            </a:r>
            <a:r>
              <a:rPr lang="en-US"/>
              <a:t>programming</a:t>
            </a:r>
            <a:r>
              <a:rPr lang="en-US"/>
              <a:t> languages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rules are written in the following format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&lt;symbol&gt; ::= __expression__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Python grammar is a mixture of EBNF and PEG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https://docs.python.org/3/reference/grammar.html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From concrete to abstract trees</a:t>
            </a:r>
            <a:endParaRPr/>
          </a:p>
        </p:txBody>
      </p:sp>
      <p:sp>
        <p:nvSpPr>
          <p:cNvPr id="487" name="Google Shape;487;p1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 a result of parsing, you will get a parse tree, which is also a concrete syntax tree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contains all the small details about textual representation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Abstract syntax tree omits those irrelevant details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Parenthesis, semicolons, commas…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get an abstract </a:t>
            </a:r>
            <a:r>
              <a:rPr lang="en-US"/>
              <a:t>tree,</a:t>
            </a:r>
            <a:r>
              <a:rPr lang="en-US"/>
              <a:t> you recursively traverse </a:t>
            </a:r>
            <a:r>
              <a:rPr lang="en-US"/>
              <a:t>the parsing</a:t>
            </a:r>
            <a:r>
              <a:rPr lang="en-US"/>
              <a:t> tree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Different types of parsing</a:t>
            </a:r>
            <a:endParaRPr/>
          </a:p>
        </p:txBody>
      </p:sp>
      <p:sp>
        <p:nvSpPr>
          <p:cNvPr id="493" name="Google Shape;493;p17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Top-down parsing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Beginning with the start symbol, try to guess the productions to apply to end up at the user’s program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Bottom-up parsing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Beginning with user’s program, try to apply productions in reverse to convert the program back into the start symbol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LL(k) parsers</a:t>
            </a:r>
            <a:endParaRPr/>
          </a:p>
        </p:txBody>
      </p:sp>
      <p:sp>
        <p:nvSpPr>
          <p:cNvPr id="499" name="Google Shape;499;p18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Left-to-right, leftmost derivation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Top-down parser for context-free languages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 tokens of lookahead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Most popular – LL(1) parsers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Will be covered in detail next year in another course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Syntax challenges</a:t>
            </a:r>
            <a:endParaRPr/>
          </a:p>
        </p:txBody>
      </p:sp>
      <p:pic>
        <p:nvPicPr>
          <p:cNvPr id="505" name="Google Shape;50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9050" y="3076575"/>
            <a:ext cx="7035800" cy="22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19"/>
          <p:cNvSpPr txBox="1"/>
          <p:nvPr>
            <p:ph idx="2" type="body"/>
          </p:nvPr>
        </p:nvSpPr>
        <p:spPr>
          <a:xfrm>
            <a:off x="57137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r>
              <a:rPr lang="en-US"/>
              <a:t>As seen by C++ compiler developers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A word of advice</a:t>
            </a:r>
            <a:endParaRPr/>
          </a:p>
        </p:txBody>
      </p:sp>
      <p:sp>
        <p:nvSpPr>
          <p:cNvPr id="512" name="Google Shape;512;p20"/>
          <p:cNvSpPr txBox="1"/>
          <p:nvPr>
            <p:ph idx="1" type="body"/>
          </p:nvPr>
        </p:nvSpPr>
        <p:spPr>
          <a:xfrm>
            <a:off x="571370" y="1673454"/>
            <a:ext cx="6543252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 not re-invent the wheel!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problem has been solved before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to use existing grammar description formats and use parser generators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/>
              <a:t>Pic: </a:t>
            </a:r>
            <a:r>
              <a:rPr lang="en-US" sz="1200" u="sng">
                <a:solidFill>
                  <a:schemeClr val="hlink"/>
                </a:solidFill>
                <a:hlinkClick r:id="rId3"/>
              </a:rPr>
              <a:t>https://www.ictworks.org/2015/07/10/stop-reinventing-the-flat-tire-with-custom-software-development/</a:t>
            </a:r>
            <a:r>
              <a:rPr lang="en-US" sz="1200"/>
              <a:t> </a:t>
            </a:r>
            <a:endParaRPr/>
          </a:p>
        </p:txBody>
      </p:sp>
      <p:pic>
        <p:nvPicPr>
          <p:cNvPr descr="ICT Works » Blog Archive Stop Reinventing the Flat Tire ..." id="513" name="Google Shape;51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59912" y="1576541"/>
            <a:ext cx="45148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Semantic analysis</a:t>
            </a:r>
            <a:endParaRPr/>
          </a:p>
        </p:txBody>
      </p:sp>
      <p:sp>
        <p:nvSpPr>
          <p:cNvPr id="519" name="Google Shape;519;p21"/>
          <p:cNvSpPr/>
          <p:nvPr/>
        </p:nvSpPr>
        <p:spPr>
          <a:xfrm>
            <a:off x="855405" y="1544658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" name="Google Shape;520;p21"/>
          <p:cNvSpPr/>
          <p:nvPr/>
        </p:nvSpPr>
        <p:spPr>
          <a:xfrm>
            <a:off x="855404" y="2098214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1" name="Google Shape;521;p21"/>
          <p:cNvSpPr/>
          <p:nvPr/>
        </p:nvSpPr>
        <p:spPr>
          <a:xfrm>
            <a:off x="855403" y="2651770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2" name="Google Shape;522;p21"/>
          <p:cNvSpPr/>
          <p:nvPr/>
        </p:nvSpPr>
        <p:spPr>
          <a:xfrm>
            <a:off x="855405" y="3213202"/>
            <a:ext cx="2861187" cy="4719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3" name="Google Shape;523;p21"/>
          <p:cNvSpPr/>
          <p:nvPr/>
        </p:nvSpPr>
        <p:spPr>
          <a:xfrm>
            <a:off x="855402" y="3774634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4" name="Google Shape;524;p21"/>
          <p:cNvSpPr/>
          <p:nvPr/>
        </p:nvSpPr>
        <p:spPr>
          <a:xfrm>
            <a:off x="855401" y="4382232"/>
            <a:ext cx="2861187" cy="37959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Optimization</a:t>
            </a:r>
            <a:endParaRPr b="0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5" name="Google Shape;525;p21"/>
          <p:cNvSpPr/>
          <p:nvPr/>
        </p:nvSpPr>
        <p:spPr>
          <a:xfrm>
            <a:off x="855400" y="4889622"/>
            <a:ext cx="2861187" cy="47192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6" name="Google Shape;526;p21"/>
          <p:cNvSpPr/>
          <p:nvPr/>
        </p:nvSpPr>
        <p:spPr>
          <a:xfrm>
            <a:off x="855399" y="5443178"/>
            <a:ext cx="2861187" cy="47192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7" name="Google Shape;527;p21"/>
          <p:cNvSpPr/>
          <p:nvPr/>
        </p:nvSpPr>
        <p:spPr>
          <a:xfrm>
            <a:off x="6707568" y="2474368"/>
            <a:ext cx="1828800" cy="5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/>
          </a:p>
        </p:txBody>
      </p:sp>
      <p:sp>
        <p:nvSpPr>
          <p:cNvPr id="528" name="Google Shape;528;p21"/>
          <p:cNvSpPr/>
          <p:nvPr/>
        </p:nvSpPr>
        <p:spPr>
          <a:xfrm>
            <a:off x="6478475" y="4241871"/>
            <a:ext cx="2286983" cy="595035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Middle-end</a:t>
            </a:r>
            <a:endParaRPr/>
          </a:p>
        </p:txBody>
      </p:sp>
      <p:sp>
        <p:nvSpPr>
          <p:cNvPr id="529" name="Google Shape;529;p21"/>
          <p:cNvSpPr/>
          <p:nvPr/>
        </p:nvSpPr>
        <p:spPr>
          <a:xfrm>
            <a:off x="6478476" y="5064028"/>
            <a:ext cx="2286983" cy="5950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Goals of semantic analysis</a:t>
            </a:r>
            <a:endParaRPr/>
          </a:p>
        </p:txBody>
      </p:sp>
      <p:sp>
        <p:nvSpPr>
          <p:cNvPr id="535" name="Google Shape;535;p22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Ensure that the program has a well-defined meaning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Variables and symbols are defined before they are used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Expressions have the right types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…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Gather useful information for later stages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Validity vs correctness</a:t>
            </a:r>
            <a:endParaRPr/>
          </a:p>
        </p:txBody>
      </p:sp>
      <p:sp>
        <p:nvSpPr>
          <p:cNvPr id="541" name="Google Shape;541;p23"/>
          <p:cNvSpPr txBox="1"/>
          <p:nvPr>
            <p:ph idx="1" type="body"/>
          </p:nvPr>
        </p:nvSpPr>
        <p:spPr>
          <a:xfrm>
            <a:off x="571370" y="1673454"/>
            <a:ext cx="11010900" cy="1755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Valid syntax does not mean your program is correct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following sample is only correct if x is 2</a:t>
            </a:r>
            <a:endParaRPr/>
          </a:p>
        </p:txBody>
      </p:sp>
      <p:pic>
        <p:nvPicPr>
          <p:cNvPr id="542" name="Google Shape;5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6108" y="2949235"/>
            <a:ext cx="2429214" cy="90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Previously…</a:t>
            </a:r>
            <a:endParaRPr/>
          </a:p>
        </p:txBody>
      </p:sp>
      <p:sp>
        <p:nvSpPr>
          <p:cNvPr id="276" name="Google Shape;276;p2"/>
          <p:cNvSpPr/>
          <p:nvPr/>
        </p:nvSpPr>
        <p:spPr>
          <a:xfrm>
            <a:off x="855405" y="1544658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Google Shape;277;p2"/>
          <p:cNvSpPr/>
          <p:nvPr/>
        </p:nvSpPr>
        <p:spPr>
          <a:xfrm>
            <a:off x="855404" y="2098214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p2"/>
          <p:cNvSpPr/>
          <p:nvPr/>
        </p:nvSpPr>
        <p:spPr>
          <a:xfrm>
            <a:off x="855403" y="2651770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" name="Google Shape;279;p2"/>
          <p:cNvSpPr/>
          <p:nvPr/>
        </p:nvSpPr>
        <p:spPr>
          <a:xfrm>
            <a:off x="855405" y="3213202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" name="Google Shape;280;p2"/>
          <p:cNvSpPr/>
          <p:nvPr/>
        </p:nvSpPr>
        <p:spPr>
          <a:xfrm>
            <a:off x="855402" y="3774634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" name="Google Shape;281;p2"/>
          <p:cNvSpPr/>
          <p:nvPr/>
        </p:nvSpPr>
        <p:spPr>
          <a:xfrm>
            <a:off x="855401" y="4382232"/>
            <a:ext cx="2861187" cy="37959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Optimization</a:t>
            </a:r>
            <a:endParaRPr b="0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" name="Google Shape;282;p2"/>
          <p:cNvSpPr/>
          <p:nvPr/>
        </p:nvSpPr>
        <p:spPr>
          <a:xfrm>
            <a:off x="855400" y="4889622"/>
            <a:ext cx="2861187" cy="47192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2"/>
          <p:cNvSpPr/>
          <p:nvPr/>
        </p:nvSpPr>
        <p:spPr>
          <a:xfrm>
            <a:off x="855399" y="5443178"/>
            <a:ext cx="2861187" cy="47192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2"/>
          <p:cNvSpPr/>
          <p:nvPr/>
        </p:nvSpPr>
        <p:spPr>
          <a:xfrm>
            <a:off x="6707568" y="2474368"/>
            <a:ext cx="1828800" cy="5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/>
          </a:p>
        </p:txBody>
      </p:sp>
      <p:sp>
        <p:nvSpPr>
          <p:cNvPr id="285" name="Google Shape;285;p2"/>
          <p:cNvSpPr/>
          <p:nvPr/>
        </p:nvSpPr>
        <p:spPr>
          <a:xfrm>
            <a:off x="6478475" y="4241871"/>
            <a:ext cx="2286983" cy="595035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Middle-end</a:t>
            </a:r>
            <a:endParaRPr/>
          </a:p>
        </p:txBody>
      </p:sp>
      <p:sp>
        <p:nvSpPr>
          <p:cNvPr id="286" name="Google Shape;286;p2"/>
          <p:cNvSpPr/>
          <p:nvPr/>
        </p:nvSpPr>
        <p:spPr>
          <a:xfrm>
            <a:off x="6478476" y="5064028"/>
            <a:ext cx="2286983" cy="5950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Symbol tables</a:t>
            </a:r>
            <a:endParaRPr/>
          </a:p>
        </p:txBody>
      </p:sp>
      <p:sp>
        <p:nvSpPr>
          <p:cNvPr id="548" name="Google Shape;548;p24"/>
          <p:cNvSpPr txBox="1"/>
          <p:nvPr>
            <p:ph idx="1" type="body"/>
          </p:nvPr>
        </p:nvSpPr>
        <p:spPr>
          <a:xfrm>
            <a:off x="571370" y="1673454"/>
            <a:ext cx="11010900" cy="4613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Basically, a hash map where key is symbol name and value is its graph node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Except that it is scoped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 implementation: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https://llvm.org/doxygen/classllvm_1_1ScopedHashTable.html</a:t>
            </a:r>
            <a:r>
              <a:rPr lang="en-US"/>
              <a:t>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49" name="Google Shape;54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2208" y="3428999"/>
            <a:ext cx="3467584" cy="1476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OOP challenges</a:t>
            </a:r>
            <a:endParaRPr/>
          </a:p>
        </p:txBody>
      </p:sp>
      <p:sp>
        <p:nvSpPr>
          <p:cNvPr id="555" name="Google Shape;555;p25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Classes may have parents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that case we must look up symbol in base class symbol tables as well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Actual implementations may be different for particular languages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Multiple inheritance</a:t>
            </a:r>
            <a:endParaRPr/>
          </a:p>
        </p:txBody>
      </p:sp>
      <p:sp>
        <p:nvSpPr>
          <p:cNvPr id="561" name="Google Shape;561;p2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languages allow multiple base classes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that case we must look up the symbol in each base class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Again, rules depend on language design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Semantic analysis</a:t>
            </a:r>
            <a:endParaRPr/>
          </a:p>
        </p:txBody>
      </p:sp>
      <p:sp>
        <p:nvSpPr>
          <p:cNvPr id="567" name="Google Shape;567;p28"/>
          <p:cNvSpPr/>
          <p:nvPr/>
        </p:nvSpPr>
        <p:spPr>
          <a:xfrm>
            <a:off x="855405" y="1544658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8" name="Google Shape;568;p28"/>
          <p:cNvSpPr/>
          <p:nvPr/>
        </p:nvSpPr>
        <p:spPr>
          <a:xfrm>
            <a:off x="855404" y="2098214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9" name="Google Shape;569;p28"/>
          <p:cNvSpPr/>
          <p:nvPr/>
        </p:nvSpPr>
        <p:spPr>
          <a:xfrm>
            <a:off x="855403" y="2651770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0" name="Google Shape;570;p28"/>
          <p:cNvSpPr/>
          <p:nvPr/>
        </p:nvSpPr>
        <p:spPr>
          <a:xfrm>
            <a:off x="855405" y="3213202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analysis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1" name="Google Shape;571;p28"/>
          <p:cNvSpPr/>
          <p:nvPr/>
        </p:nvSpPr>
        <p:spPr>
          <a:xfrm>
            <a:off x="855402" y="3774634"/>
            <a:ext cx="2861187" cy="47192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Generation</a:t>
            </a:r>
            <a:endParaRPr/>
          </a:p>
        </p:txBody>
      </p:sp>
      <p:sp>
        <p:nvSpPr>
          <p:cNvPr id="572" name="Google Shape;572;p28"/>
          <p:cNvSpPr/>
          <p:nvPr/>
        </p:nvSpPr>
        <p:spPr>
          <a:xfrm>
            <a:off x="855401" y="4382232"/>
            <a:ext cx="2861187" cy="37959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Optimization</a:t>
            </a:r>
            <a:endParaRPr b="0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3" name="Google Shape;573;p28"/>
          <p:cNvSpPr/>
          <p:nvPr/>
        </p:nvSpPr>
        <p:spPr>
          <a:xfrm>
            <a:off x="855400" y="4889622"/>
            <a:ext cx="2861187" cy="47192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4" name="Google Shape;574;p28"/>
          <p:cNvSpPr/>
          <p:nvPr/>
        </p:nvSpPr>
        <p:spPr>
          <a:xfrm>
            <a:off x="855399" y="5443178"/>
            <a:ext cx="2861187" cy="47192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6707568" y="2474368"/>
            <a:ext cx="1828800" cy="5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/>
          </a:p>
        </p:txBody>
      </p:sp>
      <p:sp>
        <p:nvSpPr>
          <p:cNvPr id="576" name="Google Shape;576;p28"/>
          <p:cNvSpPr/>
          <p:nvPr/>
        </p:nvSpPr>
        <p:spPr>
          <a:xfrm>
            <a:off x="6478475" y="4241871"/>
            <a:ext cx="2286983" cy="595035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Middle-end</a:t>
            </a:r>
            <a:endParaRPr/>
          </a:p>
        </p:txBody>
      </p:sp>
      <p:sp>
        <p:nvSpPr>
          <p:cNvPr id="577" name="Google Shape;577;p28"/>
          <p:cNvSpPr/>
          <p:nvPr/>
        </p:nvSpPr>
        <p:spPr>
          <a:xfrm>
            <a:off x="6478476" y="5064028"/>
            <a:ext cx="2286983" cy="5950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IR generation</a:t>
            </a:r>
            <a:endParaRPr/>
          </a:p>
        </p:txBody>
      </p:sp>
      <p:sp>
        <p:nvSpPr>
          <p:cNvPr id="583" name="Google Shape;583;p29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Consumes AST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Produces </a:t>
            </a:r>
            <a:r>
              <a:rPr lang="en-US"/>
              <a:t>LLVM </a:t>
            </a:r>
            <a:r>
              <a:rPr lang="en-US"/>
              <a:t>IR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more on that</a:t>
            </a:r>
            <a:br>
              <a:rPr lang="en-US"/>
            </a:br>
            <a:r>
              <a:rPr lang="en-US"/>
              <a:t>on lecture 04</a:t>
            </a:r>
            <a:endParaRPr/>
          </a:p>
        </p:txBody>
      </p:sp>
      <p:pic>
        <p:nvPicPr>
          <p:cNvPr id="584" name="Google Shape;5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9031" y="41793"/>
            <a:ext cx="2129408" cy="760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7633" y="876400"/>
            <a:ext cx="7772400" cy="2354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9284" y="3549901"/>
            <a:ext cx="10172716" cy="32663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7" name="Google Shape;587;p29"/>
          <p:cNvCxnSpPr>
            <a:stCxn id="585" idx="2"/>
          </p:cNvCxnSpPr>
          <p:nvPr/>
        </p:nvCxnSpPr>
        <p:spPr>
          <a:xfrm>
            <a:off x="7513833" y="3231012"/>
            <a:ext cx="0" cy="318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0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800"/>
              <a:buFont typeface="Calibri"/>
              <a:buNone/>
            </a:pPr>
            <a:r>
              <a:rPr lang="en-US"/>
              <a:t>Overview of Clang</a:t>
            </a:r>
            <a:endParaRPr/>
          </a:p>
        </p:txBody>
      </p:sp>
      <p:sp>
        <p:nvSpPr>
          <p:cNvPr id="593" name="Google Shape;593;p30"/>
          <p:cNvSpPr txBox="1"/>
          <p:nvPr>
            <p:ph idx="1" type="body"/>
          </p:nvPr>
        </p:nvSpPr>
        <p:spPr>
          <a:xfrm>
            <a:off x="571500" y="3939750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Simplified compiler flow</a:t>
            </a:r>
            <a:endParaRPr/>
          </a:p>
        </p:txBody>
      </p:sp>
      <p:sp>
        <p:nvSpPr>
          <p:cNvPr id="599" name="Google Shape;599;p31"/>
          <p:cNvSpPr/>
          <p:nvPr/>
        </p:nvSpPr>
        <p:spPr>
          <a:xfrm>
            <a:off x="153384" y="2736477"/>
            <a:ext cx="861305" cy="426403"/>
          </a:xfrm>
          <a:prstGeom prst="verticalScroll">
            <a:avLst>
              <a:gd fmla="val 25000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SRC</a:t>
            </a:r>
            <a:endParaRPr/>
          </a:p>
        </p:txBody>
      </p:sp>
      <p:sp>
        <p:nvSpPr>
          <p:cNvPr id="600" name="Google Shape;600;p31"/>
          <p:cNvSpPr/>
          <p:nvPr/>
        </p:nvSpPr>
        <p:spPr>
          <a:xfrm>
            <a:off x="1297447" y="2741553"/>
            <a:ext cx="902602" cy="4103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Driver</a:t>
            </a:r>
            <a:endParaRPr/>
          </a:p>
        </p:txBody>
      </p:sp>
      <p:cxnSp>
        <p:nvCxnSpPr>
          <p:cNvPr id="601" name="Google Shape;601;p31"/>
          <p:cNvCxnSpPr>
            <a:stCxn id="599" idx="3"/>
            <a:endCxn id="600" idx="1"/>
          </p:cNvCxnSpPr>
          <p:nvPr/>
        </p:nvCxnSpPr>
        <p:spPr>
          <a:xfrm flipH="1" rot="10800000">
            <a:off x="908088" y="2946679"/>
            <a:ext cx="389400" cy="3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02" name="Google Shape;602;p31"/>
          <p:cNvSpPr/>
          <p:nvPr/>
        </p:nvSpPr>
        <p:spPr>
          <a:xfrm>
            <a:off x="2482807" y="2590606"/>
            <a:ext cx="1712207" cy="718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Preprocessor &amp; lexer</a:t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3" name="Google Shape;603;p31"/>
          <p:cNvSpPr/>
          <p:nvPr/>
        </p:nvSpPr>
        <p:spPr>
          <a:xfrm>
            <a:off x="4861231" y="2744494"/>
            <a:ext cx="973232" cy="4103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Parser</a:t>
            </a:r>
            <a:endParaRPr/>
          </a:p>
        </p:txBody>
      </p:sp>
      <p:sp>
        <p:nvSpPr>
          <p:cNvPr id="604" name="Google Shape;604;p31"/>
          <p:cNvSpPr/>
          <p:nvPr/>
        </p:nvSpPr>
        <p:spPr>
          <a:xfrm>
            <a:off x="6147371" y="2741141"/>
            <a:ext cx="909322" cy="4103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</a:t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5" name="Google Shape;605;p31"/>
          <p:cNvSpPr/>
          <p:nvPr/>
        </p:nvSpPr>
        <p:spPr>
          <a:xfrm>
            <a:off x="7512950" y="2744494"/>
            <a:ext cx="1346858" cy="4103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CodeGen</a:t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6" name="Google Shape;606;p31"/>
          <p:cNvSpPr/>
          <p:nvPr/>
        </p:nvSpPr>
        <p:spPr>
          <a:xfrm>
            <a:off x="9316065" y="2735653"/>
            <a:ext cx="1190685" cy="4103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Compiler</a:t>
            </a:r>
            <a:endParaRPr/>
          </a:p>
        </p:txBody>
      </p:sp>
      <p:cxnSp>
        <p:nvCxnSpPr>
          <p:cNvPr id="607" name="Google Shape;607;p31"/>
          <p:cNvCxnSpPr>
            <a:stCxn id="600" idx="3"/>
            <a:endCxn id="602" idx="1"/>
          </p:cNvCxnSpPr>
          <p:nvPr/>
        </p:nvCxnSpPr>
        <p:spPr>
          <a:xfrm>
            <a:off x="2200049" y="2946738"/>
            <a:ext cx="282900" cy="3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08" name="Google Shape;608;p31"/>
          <p:cNvCxnSpPr>
            <a:stCxn id="602" idx="3"/>
            <a:endCxn id="603" idx="1"/>
          </p:cNvCxnSpPr>
          <p:nvPr/>
        </p:nvCxnSpPr>
        <p:spPr>
          <a:xfrm>
            <a:off x="4195014" y="2949679"/>
            <a:ext cx="6663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09" name="Google Shape;609;p31"/>
          <p:cNvCxnSpPr>
            <a:stCxn id="603" idx="3"/>
            <a:endCxn id="604" idx="1"/>
          </p:cNvCxnSpPr>
          <p:nvPr/>
        </p:nvCxnSpPr>
        <p:spPr>
          <a:xfrm flipH="1" rot="10800000">
            <a:off x="5834463" y="2946379"/>
            <a:ext cx="312900" cy="3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10" name="Google Shape;610;p31"/>
          <p:cNvCxnSpPr>
            <a:stCxn id="604" idx="3"/>
            <a:endCxn id="605" idx="1"/>
          </p:cNvCxnSpPr>
          <p:nvPr/>
        </p:nvCxnSpPr>
        <p:spPr>
          <a:xfrm>
            <a:off x="7056693" y="2946326"/>
            <a:ext cx="456300" cy="3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611" name="Google Shape;611;p31"/>
          <p:cNvCxnSpPr>
            <a:stCxn id="605" idx="3"/>
            <a:endCxn id="606" idx="1"/>
          </p:cNvCxnSpPr>
          <p:nvPr/>
        </p:nvCxnSpPr>
        <p:spPr>
          <a:xfrm flipH="1" rot="10800000">
            <a:off x="8859808" y="2940979"/>
            <a:ext cx="456300" cy="8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12" name="Google Shape;612;p31"/>
          <p:cNvSpPr/>
          <p:nvPr/>
        </p:nvSpPr>
        <p:spPr>
          <a:xfrm>
            <a:off x="10794837" y="2741141"/>
            <a:ext cx="862290" cy="4103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Linker</a:t>
            </a:r>
            <a:endParaRPr/>
          </a:p>
        </p:txBody>
      </p:sp>
      <p:cxnSp>
        <p:nvCxnSpPr>
          <p:cNvPr id="613" name="Google Shape;613;p31"/>
          <p:cNvCxnSpPr>
            <a:stCxn id="606" idx="3"/>
            <a:endCxn id="612" idx="1"/>
          </p:cNvCxnSpPr>
          <p:nvPr/>
        </p:nvCxnSpPr>
        <p:spPr>
          <a:xfrm>
            <a:off x="10506750" y="2940838"/>
            <a:ext cx="288000" cy="5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14" name="Google Shape;614;p31"/>
          <p:cNvSpPr txBox="1"/>
          <p:nvPr/>
        </p:nvSpPr>
        <p:spPr>
          <a:xfrm>
            <a:off x="4259334" y="2672408"/>
            <a:ext cx="51914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Tokens</a:t>
            </a:r>
            <a:endParaRPr/>
          </a:p>
        </p:txBody>
      </p:sp>
      <p:sp>
        <p:nvSpPr>
          <p:cNvPr id="615" name="Google Shape;615;p31"/>
          <p:cNvSpPr txBox="1"/>
          <p:nvPr/>
        </p:nvSpPr>
        <p:spPr>
          <a:xfrm>
            <a:off x="7007942" y="2639159"/>
            <a:ext cx="51914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AST</a:t>
            </a:r>
            <a:endParaRPr/>
          </a:p>
        </p:txBody>
      </p:sp>
      <p:sp>
        <p:nvSpPr>
          <p:cNvPr id="616" name="Google Shape;616;p31"/>
          <p:cNvSpPr txBox="1"/>
          <p:nvPr/>
        </p:nvSpPr>
        <p:spPr>
          <a:xfrm>
            <a:off x="8810175" y="2649220"/>
            <a:ext cx="51914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Clang driver</a:t>
            </a:r>
            <a:endParaRPr/>
          </a:p>
        </p:txBody>
      </p:sp>
      <p:sp>
        <p:nvSpPr>
          <p:cNvPr id="622" name="Google Shape;622;p32"/>
          <p:cNvSpPr txBox="1"/>
          <p:nvPr>
            <p:ph idx="1" type="body"/>
          </p:nvPr>
        </p:nvSpPr>
        <p:spPr>
          <a:xfrm>
            <a:off x="571370" y="1673455"/>
            <a:ext cx="11010900" cy="213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Clang supports multiple compatibility modes: with GCC and MSVC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part that parses options and issues compile commands is called driver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 can be seen with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-###</a:t>
            </a:r>
            <a:r>
              <a:rPr lang="en-US"/>
              <a:t> flag</a:t>
            </a:r>
            <a:endParaRPr/>
          </a:p>
        </p:txBody>
      </p:sp>
      <p:pic>
        <p:nvPicPr>
          <p:cNvPr id="623" name="Google Shape;62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988" y="3870597"/>
            <a:ext cx="11586333" cy="1313948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32"/>
          <p:cNvSpPr txBox="1"/>
          <p:nvPr/>
        </p:nvSpPr>
        <p:spPr>
          <a:xfrm>
            <a:off x="1241900" y="5616075"/>
            <a:ext cx="452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https://godbolt.org/z/rWhqnzhT7</a:t>
            </a:r>
            <a:r>
              <a:rPr lang="en-US" sz="2400"/>
              <a:t> </a:t>
            </a:r>
            <a:endParaRPr sz="24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6971b05c12_0_61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Preprocessor</a:t>
            </a:r>
            <a:endParaRPr/>
          </a:p>
        </p:txBody>
      </p:sp>
      <p:sp>
        <p:nvSpPr>
          <p:cNvPr id="630" name="Google Shape;630;g26971b05c12_0_61"/>
          <p:cNvSpPr txBox="1"/>
          <p:nvPr>
            <p:ph idx="1" type="body"/>
          </p:nvPr>
        </p:nvSpPr>
        <p:spPr>
          <a:xfrm>
            <a:off x="571375" y="1673449"/>
            <a:ext cx="11010900" cy="51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GCC: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gcc -E in.cpp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GNU C compiler preprocessor as a standalone binary. You can use it directly to preprocess C files.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cpp in.cpp in.i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Clang: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clang -E in.cpp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https://godbolt.org/z/5nzzbE15T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Lexer</a:t>
            </a:r>
            <a:endParaRPr/>
          </a:p>
        </p:txBody>
      </p:sp>
      <p:sp>
        <p:nvSpPr>
          <p:cNvPr id="636" name="Google Shape;636;p34"/>
          <p:cNvSpPr txBox="1"/>
          <p:nvPr>
            <p:ph idx="1" type="body"/>
          </p:nvPr>
        </p:nvSpPr>
        <p:spPr>
          <a:xfrm>
            <a:off x="571370" y="1673455"/>
            <a:ext cx="11010900" cy="2043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Starts right after preprocessor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Flags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-c – compile only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-Xclang -dump-tokens – bypass driver and pass -dump-tokens to FE</a:t>
            </a:r>
            <a:endParaRPr/>
          </a:p>
        </p:txBody>
      </p:sp>
      <p:pic>
        <p:nvPicPr>
          <p:cNvPr id="637" name="Google Shape;63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5566" y="4530704"/>
            <a:ext cx="1694062" cy="553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9219" y="3761413"/>
            <a:ext cx="5106255" cy="2380274"/>
          </a:xfrm>
          <a:prstGeom prst="rect">
            <a:avLst/>
          </a:prstGeom>
          <a:noFill/>
          <a:ln>
            <a:noFill/>
          </a:ln>
        </p:spPr>
      </p:pic>
      <p:sp>
        <p:nvSpPr>
          <p:cNvPr id="639" name="Google Shape;639;p34"/>
          <p:cNvSpPr txBox="1"/>
          <p:nvPr/>
        </p:nvSpPr>
        <p:spPr>
          <a:xfrm>
            <a:off x="571375" y="6057675"/>
            <a:ext cx="4865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hlinkClick r:id="rId5"/>
              </a:rPr>
              <a:t>https://godbolt.org/z/7bPxao3Pz</a:t>
            </a:r>
            <a:r>
              <a:rPr lang="en-US" sz="2200"/>
              <a:t> </a:t>
            </a:r>
            <a:endParaRPr sz="22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6971b05c12_0_41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Preprocessor</a:t>
            </a:r>
            <a:endParaRPr/>
          </a:p>
        </p:txBody>
      </p:sp>
      <p:sp>
        <p:nvSpPr>
          <p:cNvPr id="292" name="Google Shape;292;g26971b05c12_0_41"/>
          <p:cNvSpPr/>
          <p:nvPr/>
        </p:nvSpPr>
        <p:spPr>
          <a:xfrm>
            <a:off x="855405" y="1544658"/>
            <a:ext cx="2861100" cy="471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" name="Google Shape;293;g26971b05c12_0_41"/>
          <p:cNvSpPr/>
          <p:nvPr/>
        </p:nvSpPr>
        <p:spPr>
          <a:xfrm>
            <a:off x="855404" y="2098214"/>
            <a:ext cx="2861100" cy="47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" name="Google Shape;294;g26971b05c12_0_41"/>
          <p:cNvSpPr/>
          <p:nvPr/>
        </p:nvSpPr>
        <p:spPr>
          <a:xfrm>
            <a:off x="855403" y="2651770"/>
            <a:ext cx="2861100" cy="47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" name="Google Shape;295;g26971b05c12_0_41"/>
          <p:cNvSpPr/>
          <p:nvPr/>
        </p:nvSpPr>
        <p:spPr>
          <a:xfrm>
            <a:off x="855405" y="3213202"/>
            <a:ext cx="2861100" cy="47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" name="Google Shape;296;g26971b05c12_0_41"/>
          <p:cNvSpPr/>
          <p:nvPr/>
        </p:nvSpPr>
        <p:spPr>
          <a:xfrm>
            <a:off x="855402" y="3774634"/>
            <a:ext cx="2861100" cy="47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g26971b05c12_0_41"/>
          <p:cNvSpPr/>
          <p:nvPr/>
        </p:nvSpPr>
        <p:spPr>
          <a:xfrm>
            <a:off x="855401" y="4382232"/>
            <a:ext cx="2861100" cy="37950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Optimization</a:t>
            </a:r>
            <a:endParaRPr b="0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g26971b05c12_0_41"/>
          <p:cNvSpPr/>
          <p:nvPr/>
        </p:nvSpPr>
        <p:spPr>
          <a:xfrm>
            <a:off x="855400" y="4889622"/>
            <a:ext cx="2861100" cy="4719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9" name="Google Shape;299;g26971b05c12_0_41"/>
          <p:cNvSpPr/>
          <p:nvPr/>
        </p:nvSpPr>
        <p:spPr>
          <a:xfrm>
            <a:off x="855399" y="5443178"/>
            <a:ext cx="2861100" cy="4719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0" name="Google Shape;300;g26971b05c12_0_41"/>
          <p:cNvSpPr/>
          <p:nvPr/>
        </p:nvSpPr>
        <p:spPr>
          <a:xfrm>
            <a:off x="6707568" y="2474368"/>
            <a:ext cx="1828800" cy="5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/>
          </a:p>
        </p:txBody>
      </p:sp>
      <p:sp>
        <p:nvSpPr>
          <p:cNvPr id="301" name="Google Shape;301;g26971b05c12_0_41"/>
          <p:cNvSpPr/>
          <p:nvPr/>
        </p:nvSpPr>
        <p:spPr>
          <a:xfrm>
            <a:off x="6478475" y="4241871"/>
            <a:ext cx="2286900" cy="594900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Middle-end</a:t>
            </a:r>
            <a:endParaRPr/>
          </a:p>
        </p:txBody>
      </p:sp>
      <p:sp>
        <p:nvSpPr>
          <p:cNvPr id="302" name="Google Shape;302;g26971b05c12_0_41"/>
          <p:cNvSpPr/>
          <p:nvPr/>
        </p:nvSpPr>
        <p:spPr>
          <a:xfrm>
            <a:off x="6478476" y="5064028"/>
            <a:ext cx="2286900" cy="5949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Lexer internals</a:t>
            </a:r>
            <a:endParaRPr/>
          </a:p>
        </p:txBody>
      </p:sp>
      <p:sp>
        <p:nvSpPr>
          <p:cNvPr id="645" name="Google Shape;645;p35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Token kinds defined in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clang/include/clang/Basic/TokenKinds.def</a:t>
            </a:r>
            <a:r>
              <a:rPr lang="en-US"/>
              <a:t> </a:t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Consumed by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clang/include/clang/Parse/Parser.h</a:t>
            </a:r>
            <a:r>
              <a:rPr lang="en-US"/>
              <a:t> </a:t>
            </a:r>
            <a:endParaRPr/>
          </a:p>
        </p:txBody>
      </p:sp>
      <p:pic>
        <p:nvPicPr>
          <p:cNvPr id="646" name="Google Shape;646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1784" y="2164226"/>
            <a:ext cx="6668431" cy="2305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Parser</a:t>
            </a:r>
            <a:endParaRPr/>
          </a:p>
        </p:txBody>
      </p:sp>
      <p:sp>
        <p:nvSpPr>
          <p:cNvPr id="652" name="Google Shape;652;p3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Handwritten recursive-descent parser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Tentative parsing by looking at the tokens ahead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to recover from errors as much as possible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Suggest fix-it hints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Sema</a:t>
            </a:r>
            <a:endParaRPr/>
          </a:p>
        </p:txBody>
      </p:sp>
      <p:sp>
        <p:nvSpPr>
          <p:cNvPr id="658" name="Google Shape;658;p37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Tightly coupled with parser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Verifies AST before it is sent out to other clients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Biggest client of diagnostics subsystem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Most warnings and errors come out of here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Sema</a:t>
            </a:r>
            <a:r>
              <a:rPr lang="en-US"/>
              <a:t> verifies that the syntax that passes the parsing stage also makes sense according to the rules of the language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involves checking for type errors, ensuring that variables are declared before use, enforcing scope rules, and more.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AST</a:t>
            </a:r>
            <a:endParaRPr/>
          </a:p>
        </p:txBody>
      </p:sp>
      <p:pic>
        <p:nvPicPr>
          <p:cNvPr id="664" name="Google Shape;664;p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2030" y="1141412"/>
            <a:ext cx="8119904" cy="4575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38"/>
          <p:cNvSpPr txBox="1"/>
          <p:nvPr/>
        </p:nvSpPr>
        <p:spPr>
          <a:xfrm>
            <a:off x="776995" y="5710941"/>
            <a:ext cx="10638010" cy="342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https://llvm.org/devmtg/2019-10/slides/ClangTutorial-Stulova-vanHaastregt.pdf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666" name="Google Shape;666;p38"/>
          <p:cNvSpPr txBox="1"/>
          <p:nvPr/>
        </p:nvSpPr>
        <p:spPr>
          <a:xfrm>
            <a:off x="1722025" y="6209450"/>
            <a:ext cx="634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https://godbolt.org/z/6Wq38MbPj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Diagnostics</a:t>
            </a:r>
            <a:endParaRPr/>
          </a:p>
        </p:txBody>
      </p:sp>
      <p:sp>
        <p:nvSpPr>
          <p:cNvPr id="672" name="Google Shape;672;p39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Defined in Diagnostic*Kind.td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Diagnostic engine tries to render output in human-readable format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Not always successful, especially in heavily templated code</a:t>
            </a:r>
            <a:endParaRPr/>
          </a:p>
        </p:txBody>
      </p:sp>
      <p:pic>
        <p:nvPicPr>
          <p:cNvPr id="673" name="Google Shape;67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0973" y="2184101"/>
            <a:ext cx="5339203" cy="1891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6971b05c12_0_1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TableGen language</a:t>
            </a:r>
            <a:endParaRPr/>
          </a:p>
        </p:txBody>
      </p:sp>
      <p:sp>
        <p:nvSpPr>
          <p:cNvPr id="679" name="Google Shape;679;g26971b05c12_0_1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LLVM TableGen language is a domain-specific language used within the LLVM project framework.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Key points: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Description Tool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Code Generation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Extensible with writing additional code generators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Language is widely used in LLVM frontend and backend, MLIR and other components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Language reference: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https://llvm.org/docs/TableGen/ProgRef.html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6971b05c12_0_7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TableGen example</a:t>
            </a:r>
            <a:endParaRPr/>
          </a:p>
        </p:txBody>
      </p:sp>
      <p:sp>
        <p:nvSpPr>
          <p:cNvPr id="685" name="Google Shape;685;g26971b05c12_0_7"/>
          <p:cNvSpPr txBox="1"/>
          <p:nvPr>
            <p:ph idx="1" type="body"/>
          </p:nvPr>
        </p:nvSpPr>
        <p:spPr>
          <a:xfrm>
            <a:off x="571372" y="1673450"/>
            <a:ext cx="52752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Here is the example: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code snippet that could be used to add new attribute for </a:t>
            </a:r>
            <a:r>
              <a:rPr lang="en-US"/>
              <a:t>clang</a:t>
            </a:r>
            <a:endParaRPr/>
          </a:p>
        </p:txBody>
      </p:sp>
      <p:sp>
        <p:nvSpPr>
          <p:cNvPr id="686" name="Google Shape;686;g26971b05c12_0_7"/>
          <p:cNvSpPr txBox="1"/>
          <p:nvPr/>
        </p:nvSpPr>
        <p:spPr>
          <a:xfrm>
            <a:off x="6352250" y="1635750"/>
            <a:ext cx="51384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// In File: clang/include/clang/Basic/Attr.td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include "clang/Basic/AttrDocs.td"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def MyAttr : InheritableAttr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let Documentation = [Undocumented];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// This specifies the attribute is for functions.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let Subjects = SubjectList&lt;[Function], ErrorDiag&gt;;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// The spelling of the attribute in the source code.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let Spellings = [CXX11&lt;"clang", "my_attr"&gt;];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// The attribute does not take any arguments.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  let Args = [];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7" name="Google Shape;687;g26971b05c12_0_7"/>
          <p:cNvSpPr txBox="1"/>
          <p:nvPr/>
        </p:nvSpPr>
        <p:spPr>
          <a:xfrm>
            <a:off x="1294725" y="3271175"/>
            <a:ext cx="2559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[[clang::my_attr]]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void foo() {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__attribute__((my_attr))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foo()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Lab assignment #0</a:t>
            </a:r>
            <a:endParaRPr/>
          </a:p>
        </p:txBody>
      </p:sp>
      <p:sp>
        <p:nvSpPr>
          <p:cNvPr id="693" name="Google Shape;693;p40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to build LLVM and Clang from source code and run tests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Source code: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https://github.com/NN-complr-tech/llvm-nnsu-2024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Follow build instructions: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https://llvm.org/docs/CMake.html</a:t>
            </a:r>
            <a:r>
              <a:rPr lang="en-US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Make sure to run check-clang and check-llvm targets, e.g.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cmake --build . --target check-clang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Better done on Linux or macOS. Windows is also OK.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Goal: learn how to work with basic LLVM infrastructure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 may take several hours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 usually </a:t>
            </a:r>
            <a:r>
              <a:rPr lang="en-US"/>
              <a:t>requires 2GB of</a:t>
            </a:r>
            <a:r>
              <a:rPr lang="en-US"/>
              <a:t> RAM per 1 thread. One can reduce number of threads with </a:t>
            </a:r>
            <a:r>
              <a:rPr i="1" lang="en-US"/>
              <a:t>-j n</a:t>
            </a:r>
            <a:r>
              <a:rPr lang="en-US"/>
              <a:t> flag, where n is </a:t>
            </a:r>
            <a:r>
              <a:rPr lang="en-US"/>
              <a:t>a number of</a:t>
            </a:r>
            <a:r>
              <a:rPr lang="en-US"/>
              <a:t> threads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Next time…</a:t>
            </a:r>
            <a:endParaRPr/>
          </a:p>
        </p:txBody>
      </p:sp>
      <p:sp>
        <p:nvSpPr>
          <p:cNvPr id="699" name="Google Shape;699;p41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Look closer at practical usages of clang AST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Working with AST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Clang plugins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Clang-tidy and static analysis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2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Extra materials</a:t>
            </a:r>
            <a:endParaRPr/>
          </a:p>
        </p:txBody>
      </p:sp>
      <p:sp>
        <p:nvSpPr>
          <p:cNvPr id="705" name="Google Shape;705;p42"/>
          <p:cNvSpPr txBox="1"/>
          <p:nvPr>
            <p:ph idx="1" type="body"/>
          </p:nvPr>
        </p:nvSpPr>
        <p:spPr>
          <a:xfrm>
            <a:off x="571500" y="1673402"/>
            <a:ext cx="10837852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-US" sz="1700"/>
              <a:t>An overview of Clang, LLVM Dev 2019 - </a:t>
            </a:r>
            <a:r>
              <a:rPr lang="en-US" sz="1700" u="sng">
                <a:solidFill>
                  <a:schemeClr val="hlink"/>
                </a:solidFill>
                <a:hlinkClick r:id="rId3"/>
              </a:rPr>
              <a:t>https://www.youtube.com/watch?v=5kkMpJpIGYU</a:t>
            </a:r>
            <a:r>
              <a:rPr lang="en-US" sz="1700"/>
              <a:t> </a:t>
            </a:r>
            <a:endParaRPr sz="17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-US" sz="1700"/>
              <a:t>What is C++, Chandler Carruth, Titus Winters - </a:t>
            </a:r>
            <a:r>
              <a:rPr lang="en-US" sz="1700" u="sng">
                <a:solidFill>
                  <a:schemeClr val="hlink"/>
                </a:solidFill>
                <a:hlinkClick r:id="rId4"/>
              </a:rPr>
              <a:t>https://www.youtube.com/watch?v=LJh5QCV4wDg</a:t>
            </a:r>
            <a:r>
              <a:rPr lang="en-US" sz="1700"/>
              <a:t> </a:t>
            </a:r>
            <a:endParaRPr sz="17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-US" sz="1700"/>
              <a:t>Гладкий А. В. Формальные грамматики и языки</a:t>
            </a:r>
            <a:endParaRPr sz="17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-US" sz="1700"/>
              <a:t>Хопкрофт Дж., Мотвани Р., Ульман Дж. Введение в теорию автоматов, языков и вычислений</a:t>
            </a:r>
            <a:endParaRPr sz="17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</a:pPr>
            <a:r>
              <a:rPr lang="en-US" sz="1700"/>
              <a:t>Hacking on clang - </a:t>
            </a:r>
            <a:r>
              <a:rPr lang="en-US" sz="1700" u="sng">
                <a:solidFill>
                  <a:schemeClr val="hlink"/>
                </a:solidFill>
                <a:hlinkClick r:id="rId5"/>
              </a:rPr>
              <a:t>https://clang.llvm.org/hacking.html</a:t>
            </a:r>
            <a:r>
              <a:rPr lang="en-US" sz="1700"/>
              <a:t> </a:t>
            </a:r>
            <a:endParaRPr sz="17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Lessons in TableGen - </a:t>
            </a:r>
            <a:r>
              <a:rPr lang="en-US" sz="1700" u="sng">
                <a:solidFill>
                  <a:schemeClr val="hlink"/>
                </a:solidFill>
                <a:hlinkClick r:id="rId6"/>
              </a:rPr>
              <a:t>https://www.youtube.com/watch?v=45gmF77JFBY</a:t>
            </a:r>
            <a:r>
              <a:rPr lang="en-US" sz="1700"/>
              <a:t> </a:t>
            </a:r>
            <a:endParaRPr sz="1700"/>
          </a:p>
          <a:p>
            <a:pPr indent="-234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Char char="•"/>
            </a:pPr>
            <a:r>
              <a:rPr lang="en-US" sz="1700"/>
              <a:t>The Clang AST - a tutorial - </a:t>
            </a:r>
            <a:r>
              <a:rPr lang="en-US" sz="1700" u="sng">
                <a:solidFill>
                  <a:schemeClr val="hlink"/>
                </a:solidFill>
                <a:hlinkClick r:id="rId7"/>
              </a:rPr>
              <a:t>https://www.youtube.com/watch?v=VqCkCDFLSsc</a:t>
            </a:r>
            <a:r>
              <a:rPr lang="en-US" sz="1700"/>
              <a:t> 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971b05c12_0_66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Preprocessor</a:t>
            </a:r>
            <a:endParaRPr/>
          </a:p>
        </p:txBody>
      </p:sp>
      <p:sp>
        <p:nvSpPr>
          <p:cNvPr id="308" name="Google Shape;308;g26971b05c12_0_66"/>
          <p:cNvSpPr txBox="1"/>
          <p:nvPr>
            <p:ph idx="1" type="body"/>
          </p:nvPr>
        </p:nvSpPr>
        <p:spPr>
          <a:xfrm>
            <a:off x="571375" y="1426225"/>
            <a:ext cx="11010900" cy="54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preprocessor is a tool that processes your source code before compilation. It handles directives for preprocessing, such as #include, #define, and conditional compilation.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Key Features:</a:t>
            </a:r>
            <a:endParaRPr/>
          </a:p>
          <a:p>
            <a:pPr indent="-309879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58049"/>
              <a:buChar char="•"/>
            </a:pPr>
            <a:r>
              <a:rPr lang="en-US" sz="2383"/>
              <a:t>File Inclusion </a:t>
            </a:r>
            <a:r>
              <a:rPr lang="en-US" sz="2383"/>
              <a:t>(</a:t>
            </a:r>
            <a:r>
              <a:rPr lang="en-US" sz="2383"/>
              <a:t>#include): Incorporates the contents of a file into the source code, typically used for header files.</a:t>
            </a:r>
            <a:endParaRPr sz="2383"/>
          </a:p>
          <a:p>
            <a:pPr indent="-3098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8049"/>
              <a:buChar char="•"/>
            </a:pPr>
            <a:r>
              <a:rPr lang="en-US" sz="2383"/>
              <a:t>Macro Definition (#define): Defines macros, which are snippets of code that are given a name. Whenever the name is used, it is replaced by the content of the macro.</a:t>
            </a:r>
            <a:endParaRPr sz="2383"/>
          </a:p>
          <a:p>
            <a:pPr indent="-3098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8049"/>
              <a:buChar char="•"/>
            </a:pPr>
            <a:r>
              <a:rPr lang="en-US" sz="2383"/>
              <a:t>Conditional Compilation: Allows compiling code selectively based on conditions evaluated by the preprocessor (#ifdef, #ifndef, #if, #elif, #else, #endif).</a:t>
            </a:r>
            <a:endParaRPr sz="2383"/>
          </a:p>
          <a:p>
            <a:pPr indent="-3098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8049"/>
              <a:buChar char="•"/>
            </a:pPr>
            <a:r>
              <a:rPr lang="en-US" sz="2383"/>
              <a:t>Error Directive (#error): Generates an error from a specified location in your code, useful for flagging incorrect conditions during preprocessing.</a:t>
            </a:r>
            <a:endParaRPr sz="2383"/>
          </a:p>
          <a:p>
            <a:pPr indent="-3098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8049"/>
              <a:buChar char="•"/>
            </a:pPr>
            <a:r>
              <a:rPr lang="en-US" sz="2383"/>
              <a:t>Pragma directives (#pragma): Issues special commands to the compiler, such as optimization levels or code layout suggestions.</a:t>
            </a:r>
            <a:endParaRPr sz="2383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971b05c12_0_73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Preprocessor example</a:t>
            </a:r>
            <a:endParaRPr/>
          </a:p>
        </p:txBody>
      </p:sp>
      <p:pic>
        <p:nvPicPr>
          <p:cNvPr id="314" name="Google Shape;314;g26971b05c12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581" y="3227244"/>
            <a:ext cx="4225776" cy="2549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g26971b05c12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42333" y="3883232"/>
            <a:ext cx="2459457" cy="124232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26971b05c12_0_73"/>
          <p:cNvSpPr txBox="1"/>
          <p:nvPr/>
        </p:nvSpPr>
        <p:spPr>
          <a:xfrm>
            <a:off x="2756025" y="1810600"/>
            <a:ext cx="5826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C/C++ source 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put: C/C++ source 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6971b05c12_0_79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preprocessor is needed?</a:t>
            </a:r>
            <a:endParaRPr/>
          </a:p>
        </p:txBody>
      </p:sp>
      <p:sp>
        <p:nvSpPr>
          <p:cNvPr id="322" name="Google Shape;322;g26971b05c12_0_79"/>
          <p:cNvSpPr txBox="1"/>
          <p:nvPr>
            <p:ph idx="1" type="body"/>
          </p:nvPr>
        </p:nvSpPr>
        <p:spPr>
          <a:xfrm>
            <a:off x="571375" y="1673450"/>
            <a:ext cx="11010900" cy="50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Importance: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Simplifies code by allowing file inclusion and macro expansions.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Enables platform-specific compilation through conditional directives.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Facilitates code maintenance and readability with organized, reusable code blocks; enables static polymorphism and other aspects of meta-programming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Use cases: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Defining compile-time constants.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Conditional compilation for cross-platform support.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Simplifying complex expressions or code snippets for readability and reusability.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Lexical analysis</a:t>
            </a:r>
            <a:endParaRPr/>
          </a:p>
        </p:txBody>
      </p:sp>
      <p:sp>
        <p:nvSpPr>
          <p:cNvPr id="328" name="Google Shape;328;p3"/>
          <p:cNvSpPr/>
          <p:nvPr/>
        </p:nvSpPr>
        <p:spPr>
          <a:xfrm>
            <a:off x="855405" y="1544658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9" name="Google Shape;329;p3"/>
          <p:cNvSpPr/>
          <p:nvPr/>
        </p:nvSpPr>
        <p:spPr>
          <a:xfrm>
            <a:off x="855404" y="2098214"/>
            <a:ext cx="2861187" cy="4719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0" name="Google Shape;330;p3"/>
          <p:cNvSpPr/>
          <p:nvPr/>
        </p:nvSpPr>
        <p:spPr>
          <a:xfrm>
            <a:off x="855403" y="2651770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1" name="Google Shape;331;p3"/>
          <p:cNvSpPr/>
          <p:nvPr/>
        </p:nvSpPr>
        <p:spPr>
          <a:xfrm>
            <a:off x="855405" y="3213202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2" name="Google Shape;332;p3"/>
          <p:cNvSpPr/>
          <p:nvPr/>
        </p:nvSpPr>
        <p:spPr>
          <a:xfrm>
            <a:off x="855402" y="3774634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3" name="Google Shape;333;p3"/>
          <p:cNvSpPr/>
          <p:nvPr/>
        </p:nvSpPr>
        <p:spPr>
          <a:xfrm>
            <a:off x="855401" y="4382232"/>
            <a:ext cx="2861187" cy="379591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Optimization</a:t>
            </a:r>
            <a:endParaRPr b="0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3"/>
          <p:cNvSpPr/>
          <p:nvPr/>
        </p:nvSpPr>
        <p:spPr>
          <a:xfrm>
            <a:off x="855400" y="4889622"/>
            <a:ext cx="2861187" cy="47192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3"/>
          <p:cNvSpPr/>
          <p:nvPr/>
        </p:nvSpPr>
        <p:spPr>
          <a:xfrm>
            <a:off x="855399" y="5443178"/>
            <a:ext cx="2861187" cy="47192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3"/>
          <p:cNvSpPr/>
          <p:nvPr/>
        </p:nvSpPr>
        <p:spPr>
          <a:xfrm>
            <a:off x="6707568" y="2474368"/>
            <a:ext cx="1828800" cy="5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/>
          </a:p>
        </p:txBody>
      </p:sp>
      <p:sp>
        <p:nvSpPr>
          <p:cNvPr id="337" name="Google Shape;337;p3"/>
          <p:cNvSpPr/>
          <p:nvPr/>
        </p:nvSpPr>
        <p:spPr>
          <a:xfrm>
            <a:off x="6478475" y="4241871"/>
            <a:ext cx="2286983" cy="595035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8787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Middle-end</a:t>
            </a:r>
            <a:endParaRPr/>
          </a:p>
        </p:txBody>
      </p:sp>
      <p:sp>
        <p:nvSpPr>
          <p:cNvPr id="338" name="Google Shape;338;p3"/>
          <p:cNvSpPr/>
          <p:nvPr/>
        </p:nvSpPr>
        <p:spPr>
          <a:xfrm>
            <a:off x="6478476" y="5064028"/>
            <a:ext cx="2286983" cy="5950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Goals of lexical analysis</a:t>
            </a:r>
            <a:endParaRPr/>
          </a:p>
        </p:txBody>
      </p:sp>
      <p:sp>
        <p:nvSpPr>
          <p:cNvPr id="344" name="Google Shape;344;p4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Convert physical representation to </a:t>
            </a:r>
            <a:r>
              <a:rPr lang="en-US"/>
              <a:t>machine-readable</a:t>
            </a:r>
            <a:r>
              <a:rPr lang="en-US"/>
              <a:t> sequence of </a:t>
            </a:r>
            <a:r>
              <a:rPr b="1" lang="en-US"/>
              <a:t>tokens</a:t>
            </a:r>
            <a:endParaRPr b="1"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Tokens are the smallest units in the source code, such as keywords, identifiers, literals, operators, and punctuation symbols (like commas and semicolons).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Associate each token with a </a:t>
            </a:r>
            <a:r>
              <a:rPr b="1" lang="en-US"/>
              <a:t>lexeme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E.g., 42 is an integer literal (</a:t>
            </a:r>
            <a:r>
              <a:rPr b="1" lang="en-US"/>
              <a:t>token</a:t>
            </a:r>
            <a:r>
              <a:rPr lang="en-US"/>
              <a:t>) with the value of 42 (</a:t>
            </a:r>
            <a:r>
              <a:rPr b="1" lang="en-US"/>
              <a:t>lexeme</a:t>
            </a:r>
            <a:r>
              <a:rPr lang="en-US"/>
              <a:t>)</a:t>
            </a:r>
            <a:endParaRPr/>
          </a:p>
          <a:p>
            <a:pPr indent="-1905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essence, a lexeme is the textual string in the source code, while a token is a structured object that represents a categorized lexeme along with its classification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Tokens may have extra attributes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result will be then used to build AST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2022-02-11T08:56:50Z</dcterms:created>
  <dc:creator>Batashev, Alexander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0x01010079C5967B1E29274CA6A143F9D247F5D2</vt:lpwstr>
  </property>
</Properties>
</file>