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6858000" cx="12192000"/>
  <p:notesSz cx="6858000" cy="9144000"/>
  <p:embeddedFontLst>
    <p:embeddedFont>
      <p:font typeface="Helvetica Neue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5" roundtripDataSignature="AMtx7milQOgKL53VvDW+/Do9sglGsPU4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font" Target="fonts/HelveticaNeue-bold.fntdata"/><Relationship Id="rId41" Type="http://schemas.openxmlformats.org/officeDocument/2006/relationships/font" Target="fonts/HelveticaNeue-regular.fntdata"/><Relationship Id="rId22" Type="http://schemas.openxmlformats.org/officeDocument/2006/relationships/slide" Target="slides/slide18.xml"/><Relationship Id="rId44" Type="http://schemas.openxmlformats.org/officeDocument/2006/relationships/font" Target="fonts/HelveticaNeue-boldItalic.fntdata"/><Relationship Id="rId21" Type="http://schemas.openxmlformats.org/officeDocument/2006/relationships/slide" Target="slides/slide17.xml"/><Relationship Id="rId43" Type="http://schemas.openxmlformats.org/officeDocument/2006/relationships/font" Target="fonts/HelveticaNeue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charts/_rels/chart1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ru-RU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6b5081e801_0_4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6b5081e801_0_4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6b5081e801_0_4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6b5081e801_0_4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c3fbe12272_1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c3fbe12272_1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6aa17c3ece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6aa17c3ece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6b5081e801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26b5081e801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6b5081e801_0_4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6b5081e801_0_4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6aa17c3ec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6aa17c3ec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b5081e801_0_2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6b5081e801_0_2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6b5081e801_0_4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6b5081e801_0_4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6b5081e801_0_4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6b5081e801_0_4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6b5081e80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6b5081e80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6b5081e801_0_4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6b5081e801_0_4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lue A" showMasterSp="0">
  <p:cSld name="Title Blue A">
    <p:bg>
      <p:bgPr>
        <a:solidFill>
          <a:srgbClr val="184A8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rial"/>
              <a:buNone/>
              <a:defRPr sz="75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1895475" y="3182315"/>
            <a:ext cx="1029652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C7FD"/>
              </a:buClr>
              <a:buSzPts val="1600"/>
              <a:buNone/>
              <a:defRPr b="1" i="0" sz="1600">
                <a:solidFill>
                  <a:srgbClr val="00C7F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6"/>
          <p:cNvSpPr txBox="1"/>
          <p:nvPr>
            <p:ph idx="2" type="body"/>
          </p:nvPr>
        </p:nvSpPr>
        <p:spPr>
          <a:xfrm>
            <a:off x="1908348" y="4778609"/>
            <a:ext cx="10283651" cy="326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Content &amp; 2 Pictures">
  <p:cSld name="Title, Sub, Content &amp; 2 Picture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/>
          <p:nvPr>
            <p:ph type="title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" type="body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5312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58" name="Google Shape;58;p35"/>
          <p:cNvSpPr txBox="1"/>
          <p:nvPr>
            <p:ph idx="2" type="body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5312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59" name="Google Shape;59;p35"/>
          <p:cNvSpPr/>
          <p:nvPr>
            <p:ph idx="3" type="pic"/>
          </p:nvPr>
        </p:nvSpPr>
        <p:spPr>
          <a:xfrm>
            <a:off x="6609331" y="571500"/>
            <a:ext cx="4668837" cy="238125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35"/>
          <p:cNvSpPr/>
          <p:nvPr>
            <p:ph idx="4" type="pic"/>
          </p:nvPr>
        </p:nvSpPr>
        <p:spPr>
          <a:xfrm>
            <a:off x="6609331" y="3537061"/>
            <a:ext cx="4668837" cy="238125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35"/>
          <p:cNvSpPr txBox="1"/>
          <p:nvPr>
            <p:ph idx="5" type="body"/>
          </p:nvPr>
        </p:nvSpPr>
        <p:spPr>
          <a:xfrm>
            <a:off x="571500" y="2139952"/>
            <a:ext cx="5768944" cy="411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62" name="Google Shape;62;p35"/>
          <p:cNvSpPr txBox="1"/>
          <p:nvPr>
            <p:ph idx="6" type="body"/>
          </p:nvPr>
        </p:nvSpPr>
        <p:spPr>
          <a:xfrm>
            <a:off x="571500" y="1612901"/>
            <a:ext cx="5768944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Content &amp; Picture">
  <p:cSld name="Title, Sub, Content &amp; Pictur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6"/>
          <p:cNvSpPr/>
          <p:nvPr>
            <p:ph idx="2" type="pic"/>
          </p:nvPr>
        </p:nvSpPr>
        <p:spPr>
          <a:xfrm>
            <a:off x="6615046" y="0"/>
            <a:ext cx="5129422" cy="6416167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36"/>
          <p:cNvSpPr txBox="1"/>
          <p:nvPr>
            <p:ph type="title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" type="body"/>
          </p:nvPr>
        </p:nvSpPr>
        <p:spPr>
          <a:xfrm>
            <a:off x="571500" y="2139952"/>
            <a:ext cx="5768944" cy="411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36"/>
          <p:cNvSpPr txBox="1"/>
          <p:nvPr>
            <p:ph idx="3" type="body"/>
          </p:nvPr>
        </p:nvSpPr>
        <p:spPr>
          <a:xfrm>
            <a:off x="571500" y="1612901"/>
            <a:ext cx="5768944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ull Page Picture">
  <p:cSld name="Title &amp; Full Page Pictur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7"/>
          <p:cNvSpPr/>
          <p:nvPr>
            <p:ph idx="2" type="pic"/>
          </p:nvPr>
        </p:nvSpPr>
        <p:spPr>
          <a:xfrm>
            <a:off x="-11286" y="0"/>
            <a:ext cx="11744325" cy="6401797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7"/>
          <p:cNvSpPr txBox="1"/>
          <p:nvPr>
            <p:ph type="title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>
                <a:solidFill>
                  <a:schemeClr val="dk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Quote">
  <p:cSld name="Title &amp; Quot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8"/>
          <p:cNvSpPr txBox="1"/>
          <p:nvPr>
            <p:ph type="title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73" name="Google Shape;73;p38"/>
          <p:cNvSpPr txBox="1"/>
          <p:nvPr>
            <p:ph idx="1" type="body"/>
          </p:nvPr>
        </p:nvSpPr>
        <p:spPr>
          <a:xfrm>
            <a:off x="571500" y="1592529"/>
            <a:ext cx="11010900" cy="3727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2" type="body"/>
          </p:nvPr>
        </p:nvSpPr>
        <p:spPr>
          <a:xfrm>
            <a:off x="571500" y="5461818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hart Example" showMasterSp="0">
  <p:cSld name="3_Chart Example">
    <p:bg>
      <p:bgPr>
        <a:solidFill>
          <a:schemeClr val="accen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9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39"/>
          <p:cNvSpPr/>
          <p:nvPr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9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9"/>
          <p:cNvSpPr txBox="1"/>
          <p:nvPr>
            <p:ph type="title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>
            <a:off x="571500" y="1599816"/>
            <a:ext cx="11010900" cy="37198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Image" id="81" name="Google Shape;81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9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83" name="Google Shape;83;p39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84" name="Google Shape;84;p39"/>
          <p:cNvSpPr txBox="1"/>
          <p:nvPr>
            <p:ph idx="2" type="body"/>
          </p:nvPr>
        </p:nvSpPr>
        <p:spPr>
          <a:xfrm>
            <a:off x="571500" y="5476099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85" name="Google Shape;85;p39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White">
  <p:cSld name="Section Break Whit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0"/>
          <p:cNvSpPr txBox="1"/>
          <p:nvPr>
            <p:ph type="title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800"/>
              <a:buFont typeface="Arial"/>
              <a:buNone/>
              <a:defRPr sz="48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88" name="Google Shape;88;p40"/>
          <p:cNvSpPr txBox="1"/>
          <p:nvPr>
            <p:ph idx="1" type="body"/>
          </p:nvPr>
        </p:nvSpPr>
        <p:spPr>
          <a:xfrm>
            <a:off x="571500" y="3939750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Blue" showMasterSp="0">
  <p:cSld name="Section Break Blue">
    <p:bg>
      <p:bgPr>
        <a:solidFill>
          <a:schemeClr val="accen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1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91" name="Google Shape;91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41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1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94" name="Google Shape;94;p41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95" name="Google Shape;95;p41"/>
          <p:cNvSpPr txBox="1"/>
          <p:nvPr>
            <p:ph type="title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96" name="Google Shape;96;p41"/>
          <p:cNvSpPr txBox="1"/>
          <p:nvPr>
            <p:ph idx="1" type="body"/>
          </p:nvPr>
        </p:nvSpPr>
        <p:spPr>
          <a:xfrm>
            <a:off x="571500" y="3948942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97" name="Google Shape;97;p41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ight Blue" showMasterSp="0">
  <p:cSld name="Section Break Light Blue">
    <p:bg>
      <p:bgPr>
        <a:solidFill>
          <a:srgbClr val="0095BD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2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42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01" name="Google Shape;101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2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2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2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05" name="Google Shape;105;p42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06" name="Google Shape;106;p42"/>
          <p:cNvSpPr txBox="1"/>
          <p:nvPr>
            <p:ph type="title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07" name="Google Shape;107;p42"/>
          <p:cNvSpPr txBox="1"/>
          <p:nvPr>
            <p:ph idx="1" type="body"/>
          </p:nvPr>
        </p:nvSpPr>
        <p:spPr>
          <a:xfrm>
            <a:off x="571500" y="3964420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Blue" showMasterSp="0">
  <p:cSld name="Title, Sub &amp; Content Blue">
    <p:bg>
      <p:bgPr>
        <a:solidFill>
          <a:schemeClr val="dk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3"/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3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B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3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3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3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14" name="Google Shape;114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3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3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17" name="Google Shape;117;p43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18" name="Google Shape;118;p43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19" name="Google Shape;119;p43"/>
          <p:cNvSpPr txBox="1"/>
          <p:nvPr>
            <p:ph type="title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20" name="Google Shape;120;p43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Blue 2" showMasterSp="0">
  <p:cSld name="Title, Sub &amp; Content Blue 2"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4"/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4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4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B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4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4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27" name="Google Shape;127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4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4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30" name="Google Shape;130;p44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31" name="Google Shape;131;p44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32" name="Google Shape;132;p44"/>
          <p:cNvSpPr txBox="1"/>
          <p:nvPr>
            <p:ph type="title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33" name="Google Shape;133;p44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">
  <p:cSld name="Title &amp;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27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Light Blue" showMasterSp="0">
  <p:cSld name="Title, Sub &amp; Content Light Blue">
    <p:bg>
      <p:bgPr>
        <a:solidFill>
          <a:schemeClr val="accent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5"/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rgbClr val="0095B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5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rgbClr val="0095B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37" name="Google Shape;137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5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5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5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B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5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5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5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44" name="Google Shape;144;p45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45" name="Google Shape;145;p45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46" name="Google Shape;146;p45"/>
          <p:cNvSpPr txBox="1"/>
          <p:nvPr>
            <p:ph type="title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47" name="Google Shape;147;p45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Content Gray">
  <p:cSld name="Title, Sub, Content Gray">
    <p:bg>
      <p:bgPr>
        <a:solidFill>
          <a:srgbClr val="F2F2F2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6"/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6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6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6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  <a:defRPr>
                <a:solidFill>
                  <a:schemeClr val="lt2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  <a:defRPr>
                <a:solidFill>
                  <a:schemeClr val="lt2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solidFill>
                  <a:schemeClr val="lt2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solidFill>
                  <a:schemeClr val="lt2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>
                <a:solidFill>
                  <a:schemeClr val="lt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53" name="Google Shape;153;p46"/>
          <p:cNvSpPr txBox="1"/>
          <p:nvPr>
            <p:ph type="title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>
                <a:solidFill>
                  <a:schemeClr val="l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54" name="Google Shape;154;p46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55" name="Google Shape;155;p46"/>
          <p:cNvSpPr txBox="1"/>
          <p:nvPr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Blue 3" showMasterSp="0">
  <p:cSld name="Title, Sub &amp; Content Blue 3">
    <p:bg>
      <p:bgPr>
        <a:solidFill>
          <a:schemeClr val="accen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7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58" name="Google Shape;158;p47"/>
          <p:cNvSpPr txBox="1"/>
          <p:nvPr>
            <p:ph type="title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59" name="Google Shape;159;p47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60" name="Google Shape;160;p47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Google Shape;161;p47"/>
          <p:cNvSpPr/>
          <p:nvPr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7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63" name="Google Shape;163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47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65" name="Google Shape;165;p47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66" name="Google Shape;166;p47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Light Blue 2" showMasterSp="0">
  <p:cSld name="Title, Sub &amp; Content Light Blue 2">
    <p:bg>
      <p:bgPr>
        <a:solidFill>
          <a:srgbClr val="0095BD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8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69" name="Google Shape;169;p48"/>
          <p:cNvSpPr txBox="1"/>
          <p:nvPr>
            <p:ph type="title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70" name="Google Shape;170;p48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71" name="Google Shape;171;p48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48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73" name="Google Shape;173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48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75" name="Google Shape;175;p48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76" name="Google Shape;176;p48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 White">
  <p:cSld name="Title &amp; Sub White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" name="Google Shape;178;p49"/>
          <p:cNvGraphicFramePr/>
          <p:nvPr/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r:id="rId2"/>
          </a:graphicData>
        </a:graphic>
      </p:graphicFrame>
      <p:sp>
        <p:nvSpPr>
          <p:cNvPr id="179" name="Google Shape;179;p49"/>
          <p:cNvSpPr txBox="1"/>
          <p:nvPr>
            <p:ph type="title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80" name="Google Shape;180;p49"/>
          <p:cNvSpPr/>
          <p:nvPr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Google Shape;181;p49"/>
          <p:cNvSpPr/>
          <p:nvPr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 Blue" showMasterSp="0">
  <p:cSld name="Title &amp; Sub Blue">
    <p:bg>
      <p:bgPr>
        <a:solidFill>
          <a:schemeClr val="dk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0"/>
          <p:cNvSpPr/>
          <p:nvPr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0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85" name="Google Shape;185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50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0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0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89" name="Google Shape;189;p50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90" name="Google Shape;190;p50"/>
          <p:cNvSpPr txBox="1"/>
          <p:nvPr>
            <p:ph type="title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 Light Blue" showMasterSp="0">
  <p:cSld name="Title &amp; Sub Light Blue">
    <p:bg>
      <p:bgPr>
        <a:solidFill>
          <a:srgbClr val="00C7FD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1"/>
          <p:cNvSpPr/>
          <p:nvPr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rgbClr val="0095BD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51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rgbClr val="0095B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94" name="Google Shape;194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51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51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51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98" name="Google Shape;198;p51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99" name="Google Shape;199;p51"/>
          <p:cNvSpPr txBox="1"/>
          <p:nvPr>
            <p:ph type="title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ntent Columns">
  <p:cSld name="Title &amp; 2 Content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" type="body"/>
          </p:nvPr>
        </p:nvSpPr>
        <p:spPr>
          <a:xfrm>
            <a:off x="571500" y="1673402"/>
            <a:ext cx="5288525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2" type="body"/>
          </p:nvPr>
        </p:nvSpPr>
        <p:spPr>
          <a:xfrm>
            <a:off x="6289113" y="1673402"/>
            <a:ext cx="5288525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 showMasterSp="0">
  <p:cSld name="End Slide">
    <p:bg>
      <p:bgPr>
        <a:solidFill>
          <a:schemeClr val="accen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Blue B" showMasterSp="0">
  <p:cSld name="1_Title Blue B">
    <p:bg>
      <p:bgPr>
        <a:solidFill>
          <a:srgbClr val="184A86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0"/>
          <p:cNvSpPr txBox="1"/>
          <p:nvPr>
            <p:ph idx="1" type="body"/>
          </p:nvPr>
        </p:nvSpPr>
        <p:spPr>
          <a:xfrm>
            <a:off x="1895475" y="3182315"/>
            <a:ext cx="1029652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C7FD"/>
              </a:buClr>
              <a:buSzPts val="1600"/>
              <a:buNone/>
              <a:defRPr b="1" i="0" sz="1600">
                <a:solidFill>
                  <a:srgbClr val="00C7F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type="title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rial"/>
              <a:buNone/>
              <a:defRPr sz="75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2" type="body"/>
          </p:nvPr>
        </p:nvSpPr>
        <p:spPr>
          <a:xfrm>
            <a:off x="1908348" y="4778609"/>
            <a:ext cx="10283651" cy="326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30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0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0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" name="Google Shape;30;p30"/>
          <p:cNvGrpSpPr/>
          <p:nvPr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31" name="Google Shape;31;p30"/>
            <p:cNvSpPr/>
            <p:nvPr/>
          </p:nvSpPr>
          <p:spPr>
            <a:xfrm>
              <a:off x="1314450" y="6396809"/>
              <a:ext cx="78581" cy="78581"/>
            </a:xfrm>
            <a:custGeom>
              <a:rect b="b" l="l" r="r" t="t"/>
              <a:pathLst>
                <a:path extrusionOk="0" h="78581" w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0"/>
            <p:cNvSpPr/>
            <p:nvPr/>
          </p:nvSpPr>
          <p:spPr>
            <a:xfrm>
              <a:off x="1316545" y="6391094"/>
              <a:ext cx="995171" cy="420623"/>
            </a:xfrm>
            <a:custGeom>
              <a:rect b="b" l="l" r="r" t="t"/>
              <a:pathLst>
                <a:path extrusionOk="0" h="420623" w="995171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0"/>
            <p:cNvSpPr/>
            <p:nvPr/>
          </p:nvSpPr>
          <p:spPr>
            <a:xfrm>
              <a:off x="2358770" y="6728469"/>
              <a:ext cx="79057" cy="79057"/>
            </a:xfrm>
            <a:custGeom>
              <a:rect b="b" l="l" r="r" t="t"/>
              <a:pathLst>
                <a:path extrusionOk="0" h="79057" w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0"/>
            <p:cNvSpPr/>
            <p:nvPr/>
          </p:nvSpPr>
          <p:spPr>
            <a:xfrm>
              <a:off x="2384869" y="6748090"/>
              <a:ext cx="30765" cy="39528"/>
            </a:xfrm>
            <a:custGeom>
              <a:rect b="b" l="l" r="r" t="t"/>
              <a:pathLst>
                <a:path extrusionOk="0" h="39528" w="30765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hite" showMasterSp="0">
  <p:cSld name="Title Whit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/>
          <p:nvPr/>
        </p:nvSpPr>
        <p:spPr>
          <a:xfrm>
            <a:off x="1466513" y="-28456"/>
            <a:ext cx="3430768" cy="5421617"/>
          </a:xfrm>
          <a:prstGeom prst="rect">
            <a:avLst/>
          </a:prstGeom>
          <a:solidFill>
            <a:srgbClr val="E7E7E7">
              <a:alpha val="38823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1"/>
          <p:cNvSpPr txBox="1"/>
          <p:nvPr>
            <p:ph type="title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7500"/>
              <a:buFont typeface="Arial"/>
              <a:buNone/>
              <a:defRPr sz="75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" type="body"/>
          </p:nvPr>
        </p:nvSpPr>
        <p:spPr>
          <a:xfrm>
            <a:off x="1895475" y="3182315"/>
            <a:ext cx="1029652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2" type="body"/>
          </p:nvPr>
        </p:nvSpPr>
        <p:spPr>
          <a:xfrm>
            <a:off x="1908348" y="4778609"/>
            <a:ext cx="10283651" cy="326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31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1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1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6513" y="5992753"/>
            <a:ext cx="1031758" cy="384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">
  <p:cSld name="Title, Sub &amp;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3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" type="body"/>
          </p:nvPr>
        </p:nvSpPr>
        <p:spPr>
          <a:xfrm>
            <a:off x="571370" y="2139953"/>
            <a:ext cx="11010900" cy="41084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2" type="body"/>
          </p:nvPr>
        </p:nvSpPr>
        <p:spPr>
          <a:xfrm>
            <a:off x="571370" y="1612901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2 Content Columns">
  <p:cSld name="Title, Sub &amp; 2 Content 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4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" type="body"/>
          </p:nvPr>
        </p:nvSpPr>
        <p:spPr>
          <a:xfrm>
            <a:off x="571500" y="2139951"/>
            <a:ext cx="5288525" cy="411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2" type="body"/>
          </p:nvPr>
        </p:nvSpPr>
        <p:spPr>
          <a:xfrm>
            <a:off x="6289113" y="2139951"/>
            <a:ext cx="5288525" cy="411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54" name="Google Shape;54;p34"/>
          <p:cNvSpPr txBox="1"/>
          <p:nvPr>
            <p:ph idx="3" type="body"/>
          </p:nvPr>
        </p:nvSpPr>
        <p:spPr>
          <a:xfrm>
            <a:off x="571500" y="1612901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idx="1" type="body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25"/>
          <p:cNvSpPr txBox="1"/>
          <p:nvPr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odbolt.org/z/hK4ndPbcq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hyperlink" Target="https://dl.acm.org/doi/pdf/10.1145/362929.362947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hyperlink" Target="https://www.intel.com/content/www/us/en/developer/articles/technical/intel-sdm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hyperlink" Target="https://en.wikipedia.org/wiki/Polytope_mode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olly.llvm.org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llvm.org/docs/WritingAnLLVMNewPMPass.html" TargetMode="External"/><Relationship Id="rId4" Type="http://schemas.openxmlformats.org/officeDocument/2006/relationships/hyperlink" Target="https://github.com/llvm/llvm-project/tree/main/llvm/examples/IRTransform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forms.gle/A3XfkLu2PnZbRodT7" TargetMode="External"/><Relationship Id="rId4" Type="http://schemas.openxmlformats.org/officeDocument/2006/relationships/hyperlink" Target="mailto:me@gooddoog.ru" TargetMode="External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llvm.org/devmtg/2018-10/slides/Kruse-LoopTransforms.pdf" TargetMode="External"/><Relationship Id="rId4" Type="http://schemas.openxmlformats.org/officeDocument/2006/relationships/hyperlink" Target="https://www.youtube.com/watch?v=mXve_W4XU2g" TargetMode="External"/><Relationship Id="rId5" Type="http://schemas.openxmlformats.org/officeDocument/2006/relationships/hyperlink" Target="https://www.youtube.com/watch?v=WwfZkQEuwEE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llvm.org/docs/CommandGuide/opt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llvm.org/docs/Passes.html" TargetMode="External"/><Relationship Id="rId4" Type="http://schemas.openxmlformats.org/officeDocument/2006/relationships/hyperlink" Target="https://llvm.org/docs/CommandGuide/opt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odbolt.org/" TargetMode="External"/><Relationship Id="rId4" Type="http://schemas.openxmlformats.org/officeDocument/2006/relationships/hyperlink" Target="https://github.com/compiler-explorer/compiler-explorer" TargetMode="External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odbolt.org/z/vYzMohM3e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"/>
          <p:cNvSpPr txBox="1"/>
          <p:nvPr>
            <p:ph type="title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rial"/>
              <a:buNone/>
            </a:pPr>
            <a:r>
              <a:rPr lang="en-US"/>
              <a:t>Compilers 101</a:t>
            </a:r>
            <a:endParaRPr/>
          </a:p>
        </p:txBody>
      </p:sp>
      <p:sp>
        <p:nvSpPr>
          <p:cNvPr id="205" name="Google Shape;205;p1"/>
          <p:cNvSpPr txBox="1"/>
          <p:nvPr>
            <p:ph idx="2" type="body"/>
          </p:nvPr>
        </p:nvSpPr>
        <p:spPr>
          <a:xfrm>
            <a:off x="1908348" y="4778609"/>
            <a:ext cx="10283651" cy="326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Optimizations – Part 2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6b5081e801_0_435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Running LLVM IR optimizations</a:t>
            </a:r>
            <a:endParaRPr/>
          </a:p>
        </p:txBody>
      </p:sp>
      <p:sp>
        <p:nvSpPr>
          <p:cNvPr id="273" name="Google Shape;273;g26b5081e801_0_435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Learn by example (2):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CFG simplification: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https://godbolt.org/z/hK4ndPbcq</a:t>
            </a:r>
            <a:r>
              <a:rPr lang="en-US"/>
              <a:t> </a:t>
            </a:r>
            <a:endParaRPr/>
          </a:p>
        </p:txBody>
      </p:sp>
      <p:pic>
        <p:nvPicPr>
          <p:cNvPr id="274" name="Google Shape;274;g26b5081e801_0_4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9175" y="2991491"/>
            <a:ext cx="12192000" cy="2512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Loop optimizations</a:t>
            </a:r>
            <a:endParaRPr/>
          </a:p>
        </p:txBody>
      </p:sp>
      <p:sp>
        <p:nvSpPr>
          <p:cNvPr id="280" name="Google Shape;280;p4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Why are they important?</a:t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Pareto principle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20 percent of effort gives 80 percent of result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Most computationally </a:t>
            </a:r>
            <a:r>
              <a:rPr lang="en-US"/>
              <a:t>intensive</a:t>
            </a:r>
            <a:r>
              <a:rPr lang="en-US"/>
              <a:t> algorithms involve loops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Terminology</a:t>
            </a:r>
            <a:endParaRPr/>
          </a:p>
        </p:txBody>
      </p:sp>
      <p:sp>
        <p:nvSpPr>
          <p:cNvPr id="286" name="Google Shape;286;p5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Trip count is a minimum number of times a loop executes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Induction variable is a variable that gets increased or decreased on each loop iteration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Detecting induction variables</a:t>
            </a:r>
            <a:endParaRPr/>
          </a:p>
        </p:txBody>
      </p:sp>
      <p:sp>
        <p:nvSpPr>
          <p:cNvPr id="292" name="Google Shape;292;p6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i is a basic induction variable in a loop L if the only definitions of i within L are of the form i := i +/- c where c is loop invariant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k is a derived induction variable in loop L if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There’s only 1 definition of k within L in the form of k := j */+ c where j is an induction variable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If j is an induction variable in the family of i then</a:t>
            </a:r>
            <a:endParaRPr/>
          </a:p>
          <a:p>
            <a:pPr indent="-197644" lvl="2" marL="686594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</a:pPr>
            <a:r>
              <a:rPr lang="en-US"/>
              <a:t>The only definition of j that reaches k is the one in the loop</a:t>
            </a:r>
            <a:endParaRPr/>
          </a:p>
          <a:p>
            <a:pPr indent="-197644" lvl="2" marL="686594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</a:pPr>
            <a:r>
              <a:rPr lang="en-US"/>
              <a:t>There’s no definition of i on any path between the definition of j and the definition of k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6b5081e801_0_456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solidFill>
                  <a:schemeClr val="lt2"/>
                </a:solidFill>
              </a:rPr>
              <a:t>Structured control flow</a:t>
            </a:r>
            <a:endParaRPr/>
          </a:p>
        </p:txBody>
      </p:sp>
      <p:sp>
        <p:nvSpPr>
          <p:cNvPr id="298" name="Google Shape;298;g26b5081e801_0_456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Structured control flow is a programming paradigm characterized by the clear, hierarchical organization of control paths through a program.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It relies exclusively on structured control constructs such as conditionals (if, else), loops (for, while), and function calls, which lead to well-defined entry and exit points.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The key attribute of structured CF is that it avoids the use of arbitrary jumps or goto statements, making the control flow predictable and easier to follow.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Structured control flow</a:t>
            </a:r>
            <a:endParaRPr/>
          </a:p>
        </p:txBody>
      </p:sp>
      <p:pic>
        <p:nvPicPr>
          <p:cNvPr id="304" name="Google Shape;304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553" y="1673225"/>
            <a:ext cx="9926793" cy="4575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7"/>
          <p:cNvSpPr txBox="1"/>
          <p:nvPr/>
        </p:nvSpPr>
        <p:spPr>
          <a:xfrm>
            <a:off x="5907200" y="6397625"/>
            <a:ext cx="41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https://dl.acm.org/doi/pdf/10.1145/362929.362947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8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lang="en-US">
                <a:solidFill>
                  <a:schemeClr val="lt2"/>
                </a:solidFill>
              </a:rPr>
              <a:t>Structured control flow</a:t>
            </a:r>
            <a:endParaRPr/>
          </a:p>
        </p:txBody>
      </p:sp>
      <p:pic>
        <p:nvPicPr>
          <p:cNvPr id="311" name="Google Shape;311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1999" y="2931969"/>
            <a:ext cx="5029902" cy="2057687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8"/>
          <p:cNvSpPr txBox="1"/>
          <p:nvPr/>
        </p:nvSpPr>
        <p:spPr>
          <a:xfrm>
            <a:off x="571375" y="1647100"/>
            <a:ext cx="726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</a:rPr>
              <a:t>Is this program structured?</a:t>
            </a:r>
            <a:endParaRPr sz="2800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9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Loop-invariant code motion</a:t>
            </a:r>
            <a:endParaRPr/>
          </a:p>
        </p:txBody>
      </p:sp>
      <p:pic>
        <p:nvPicPr>
          <p:cNvPr id="318" name="Google Shape;318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370" y="2298468"/>
            <a:ext cx="5277587" cy="3324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288941"/>
            <a:ext cx="5163271" cy="3343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0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Conditions for safe hoisting</a:t>
            </a:r>
            <a:endParaRPr/>
          </a:p>
        </p:txBody>
      </p:sp>
      <p:sp>
        <p:nvSpPr>
          <p:cNvPr id="325" name="Google Shape;325;p10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hoisting - moving to outer scope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sinking - moving to inner scope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An invariant assignment d: x := y op z is safe to hoist if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d dominates all loop exits at which x is live and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there is only one definition of x in the loop, and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x is not live at the entry point for the loop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Loop unroll</a:t>
            </a:r>
            <a:endParaRPr/>
          </a:p>
        </p:txBody>
      </p:sp>
      <p:pic>
        <p:nvPicPr>
          <p:cNvPr id="331" name="Google Shape;331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681368"/>
            <a:ext cx="5106113" cy="2391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6113" y="1657287"/>
            <a:ext cx="6554115" cy="4439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Previously…</a:t>
            </a:r>
            <a:endParaRPr/>
          </a:p>
        </p:txBody>
      </p:sp>
      <p:sp>
        <p:nvSpPr>
          <p:cNvPr id="211" name="Google Shape;211;p2"/>
          <p:cNvSpPr/>
          <p:nvPr/>
        </p:nvSpPr>
        <p:spPr>
          <a:xfrm>
            <a:off x="855405" y="1544658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Preprocessing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855404" y="2098214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Lexical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2"/>
          <p:cNvSpPr/>
          <p:nvPr/>
        </p:nvSpPr>
        <p:spPr>
          <a:xfrm>
            <a:off x="855403" y="2651770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2"/>
          <p:cNvSpPr/>
          <p:nvPr/>
        </p:nvSpPr>
        <p:spPr>
          <a:xfrm>
            <a:off x="855405" y="3213202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Semantic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p2"/>
          <p:cNvSpPr/>
          <p:nvPr/>
        </p:nvSpPr>
        <p:spPr>
          <a:xfrm>
            <a:off x="855402" y="3774634"/>
            <a:ext cx="2861187" cy="471924"/>
          </a:xfrm>
          <a:prstGeom prst="rect">
            <a:avLst/>
          </a:prstGeom>
          <a:solidFill>
            <a:srgbClr val="A5A5A5"/>
          </a:solidFill>
          <a:ln cap="flat" cmpd="sng" w="12700">
            <a:solidFill>
              <a:schemeClr val="lt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2"/>
          <p:cNvSpPr/>
          <p:nvPr/>
        </p:nvSpPr>
        <p:spPr>
          <a:xfrm>
            <a:off x="855401" y="4336066"/>
            <a:ext cx="2861187" cy="471924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6843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Optimization</a:t>
            </a:r>
            <a:endParaRPr b="0" i="0" sz="3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" name="Google Shape;217;p2"/>
          <p:cNvSpPr/>
          <p:nvPr/>
        </p:nvSpPr>
        <p:spPr>
          <a:xfrm>
            <a:off x="855400" y="4889622"/>
            <a:ext cx="2861187" cy="471924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5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p2"/>
          <p:cNvSpPr/>
          <p:nvPr/>
        </p:nvSpPr>
        <p:spPr>
          <a:xfrm>
            <a:off x="855399" y="5443178"/>
            <a:ext cx="2861187" cy="471924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5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9" name="Google Shape;219;p2"/>
          <p:cNvSpPr/>
          <p:nvPr/>
        </p:nvSpPr>
        <p:spPr>
          <a:xfrm>
            <a:off x="6707568" y="2474368"/>
            <a:ext cx="1828800" cy="595035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Frontend</a:t>
            </a:r>
            <a:endParaRPr/>
          </a:p>
        </p:txBody>
      </p:sp>
      <p:sp>
        <p:nvSpPr>
          <p:cNvPr id="220" name="Google Shape;220;p2"/>
          <p:cNvSpPr/>
          <p:nvPr/>
        </p:nvSpPr>
        <p:spPr>
          <a:xfrm>
            <a:off x="6478475" y="4241871"/>
            <a:ext cx="2286983" cy="595035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6843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Middle-end</a:t>
            </a:r>
            <a:endParaRPr/>
          </a:p>
        </p:txBody>
      </p:sp>
      <p:sp>
        <p:nvSpPr>
          <p:cNvPr id="221" name="Google Shape;221;p2"/>
          <p:cNvSpPr/>
          <p:nvPr/>
        </p:nvSpPr>
        <p:spPr>
          <a:xfrm>
            <a:off x="6478476" y="5064028"/>
            <a:ext cx="2286983" cy="595035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5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Backend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2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When it works and when it fails?</a:t>
            </a:r>
            <a:endParaRPr/>
          </a:p>
        </p:txBody>
      </p:sp>
      <p:pic>
        <p:nvPicPr>
          <p:cNvPr id="338" name="Google Shape;338;p12"/>
          <p:cNvPicPr preferRelativeResize="0"/>
          <p:nvPr/>
        </p:nvPicPr>
        <p:blipFill rotWithShape="1">
          <a:blip r:embed="rId3">
            <a:alphaModFix/>
          </a:blip>
          <a:srcRect b="0" l="0" r="0" t="36700"/>
          <a:stretch/>
        </p:blipFill>
        <p:spPr>
          <a:xfrm>
            <a:off x="2184872" y="1887522"/>
            <a:ext cx="8082483" cy="3499668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2"/>
          <p:cNvSpPr txBox="1"/>
          <p:nvPr/>
        </p:nvSpPr>
        <p:spPr>
          <a:xfrm>
            <a:off x="2870794" y="5429934"/>
            <a:ext cx="7396561" cy="287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https://www.intel.com/content/www/us/en/developer/articles/technical/intel-sdm.html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Loop fusion</a:t>
            </a:r>
            <a:endParaRPr/>
          </a:p>
        </p:txBody>
      </p:sp>
      <p:pic>
        <p:nvPicPr>
          <p:cNvPr id="345" name="Google Shape;345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363" y="2246073"/>
            <a:ext cx="5401429" cy="342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622362"/>
            <a:ext cx="5096586" cy="267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Loop peeling</a:t>
            </a:r>
            <a:endParaRPr/>
          </a:p>
        </p:txBody>
      </p:sp>
      <p:pic>
        <p:nvPicPr>
          <p:cNvPr id="352" name="Google Shape;352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370" y="2219156"/>
            <a:ext cx="5153744" cy="2419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999" y="2390630"/>
            <a:ext cx="5125165" cy="2076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5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Loop unswitch</a:t>
            </a:r>
            <a:endParaRPr/>
          </a:p>
        </p:txBody>
      </p:sp>
      <p:pic>
        <p:nvPicPr>
          <p:cNvPr id="359" name="Google Shape;359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25" y="2667700"/>
            <a:ext cx="5561431" cy="217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2150" y="2071308"/>
            <a:ext cx="6146925" cy="337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6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Control flow sink</a:t>
            </a:r>
            <a:endParaRPr/>
          </a:p>
        </p:txBody>
      </p:sp>
      <p:pic>
        <p:nvPicPr>
          <p:cNvPr id="366" name="Google Shape;36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50" y="1848867"/>
            <a:ext cx="5760501" cy="316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2050" y="1900362"/>
            <a:ext cx="5572750" cy="3057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7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Loop reroll</a:t>
            </a:r>
            <a:endParaRPr/>
          </a:p>
        </p:txBody>
      </p:sp>
      <p:pic>
        <p:nvPicPr>
          <p:cNvPr id="373" name="Google Shape;37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5357" y="2681368"/>
            <a:ext cx="5106113" cy="2391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42" y="1657288"/>
            <a:ext cx="6554115" cy="4439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8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Loop fission</a:t>
            </a:r>
            <a:endParaRPr/>
          </a:p>
        </p:txBody>
      </p:sp>
      <p:pic>
        <p:nvPicPr>
          <p:cNvPr id="380" name="Google Shape;38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3176" y="2095071"/>
            <a:ext cx="5401429" cy="342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941" y="2538472"/>
            <a:ext cx="5096586" cy="267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9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Loop tiling</a:t>
            </a:r>
            <a:endParaRPr/>
          </a:p>
        </p:txBody>
      </p:sp>
      <p:pic>
        <p:nvPicPr>
          <p:cNvPr id="387" name="Google Shape;387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2668" y="1504282"/>
            <a:ext cx="5868219" cy="1695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7177" y="3199969"/>
            <a:ext cx="9097645" cy="3086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c3fbe12272_1_3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Loop rotation</a:t>
            </a:r>
            <a:endParaRPr/>
          </a:p>
        </p:txBody>
      </p:sp>
      <p:pic>
        <p:nvPicPr>
          <p:cNvPr id="394" name="Google Shape;394;g2c3fbe12272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00" y="2979575"/>
            <a:ext cx="5162050" cy="127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g2c3fbe12272_1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6787" y="1981200"/>
            <a:ext cx="6115500" cy="32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0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Polytope model</a:t>
            </a:r>
            <a:endParaRPr/>
          </a:p>
        </p:txBody>
      </p:sp>
      <p:pic>
        <p:nvPicPr>
          <p:cNvPr id="401" name="Google Shape;401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370" y="2164359"/>
            <a:ext cx="4141394" cy="293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0"/>
          <p:cNvPicPr preferRelativeResize="0"/>
          <p:nvPr/>
        </p:nvPicPr>
        <p:blipFill rotWithShape="1">
          <a:blip r:embed="rId4">
            <a:alphaModFix/>
          </a:blip>
          <a:srcRect b="0" l="509" r="0" t="0"/>
          <a:stretch/>
        </p:blipFill>
        <p:spPr>
          <a:xfrm>
            <a:off x="5394122" y="2164359"/>
            <a:ext cx="6188064" cy="3135058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0"/>
          <p:cNvSpPr txBox="1"/>
          <p:nvPr/>
        </p:nvSpPr>
        <p:spPr>
          <a:xfrm>
            <a:off x="3231859" y="5860421"/>
            <a:ext cx="6650372" cy="426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https://en.wikipedia.org/wiki/Polytope_model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Previously… (2)</a:t>
            </a:r>
            <a:endParaRPr/>
          </a:p>
        </p:txBody>
      </p:sp>
      <p:sp>
        <p:nvSpPr>
          <p:cNvPr id="227" name="Google Shape;227;p3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LLVM IR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LLVM IR passes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LLVM IR optimizations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1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Affine transformations</a:t>
            </a:r>
            <a:endParaRPr/>
          </a:p>
        </p:txBody>
      </p:sp>
      <p:pic>
        <p:nvPicPr>
          <p:cNvPr id="409" name="Google Shape;40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88" y="1649137"/>
            <a:ext cx="5813415" cy="4126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9703" y="1649137"/>
            <a:ext cx="6312297" cy="4160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6aa17c3ece_0_8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Polyhedral transformations in LLVM</a:t>
            </a:r>
            <a:endParaRPr/>
          </a:p>
        </p:txBody>
      </p:sp>
      <p:sp>
        <p:nvSpPr>
          <p:cNvPr id="416" name="Google Shape;416;g26aa17c3ece_0_8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Polly is a high-performance loop and data-locality optimizer embedded </a:t>
            </a:r>
            <a:r>
              <a:rPr lang="en-US"/>
              <a:t>framework </a:t>
            </a:r>
            <a:r>
              <a:rPr lang="en-US"/>
              <a:t>within the LLV</a:t>
            </a:r>
            <a:r>
              <a:rPr lang="en-US"/>
              <a:t>M</a:t>
            </a:r>
            <a:r>
              <a:rPr lang="en-US"/>
              <a:t>. It utilizes mathematical models to analyze and optimize memory access patterns, significantly enhancing code efficiency, particularly in loops and matrix multiplications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Docs &amp; info: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https://polly.llvm.org/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2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Next time…</a:t>
            </a:r>
            <a:endParaRPr/>
          </a:p>
        </p:txBody>
      </p:sp>
      <p:sp>
        <p:nvSpPr>
          <p:cNvPr id="422" name="Google Shape;422;p22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Vectorization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6b5081e801_0_19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Lab assignment #2</a:t>
            </a:r>
            <a:endParaRPr/>
          </a:p>
        </p:txBody>
      </p:sp>
      <p:sp>
        <p:nvSpPr>
          <p:cNvPr id="428" name="Google Shape;428;g26b5081e801_0_19"/>
          <p:cNvSpPr txBox="1"/>
          <p:nvPr>
            <p:ph idx="1" type="body"/>
          </p:nvPr>
        </p:nvSpPr>
        <p:spPr>
          <a:xfrm>
            <a:off x="571375" y="1673450"/>
            <a:ext cx="11010900" cy="5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Write a plugin </a:t>
            </a:r>
            <a:r>
              <a:rPr lang="en-US"/>
              <a:t>with </a:t>
            </a:r>
            <a:r>
              <a:rPr lang="en-US"/>
              <a:t>simple LLVM pass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Task list in Google Docs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Deadline: April, 2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Where to seek help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https://www.llvm.org/docs/WritingAnLLVMNewPMPass.html</a:t>
            </a:r>
            <a:r>
              <a:rPr lang="en-US"/>
              <a:t> 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https://github.com/llvm/llvm-project/tree/main/llvm/examples/IRTransforms</a:t>
            </a:r>
            <a:r>
              <a:rPr lang="en-US"/>
              <a:t> 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contact teachers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Where to make implementation and tests?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llvm/labs/lab1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llvm/test/lab1/&lt;surname_name&gt;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6b5081e801_0_477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</a:t>
            </a:r>
            <a:endParaRPr/>
          </a:p>
        </p:txBody>
      </p:sp>
      <p:sp>
        <p:nvSpPr>
          <p:cNvPr id="434" name="Google Shape;434;g26b5081e801_0_477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https://forms.gle/A3XfkLu2PnZbRodT7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Submission time: </a:t>
            </a:r>
            <a:r>
              <a:rPr b="1" lang="en-US"/>
              <a:t>10 minutes</a:t>
            </a:r>
            <a:r>
              <a:rPr lang="en-US"/>
              <a:t> </a:t>
            </a:r>
            <a:endParaRPr/>
          </a:p>
        </p:txBody>
      </p:sp>
      <p:sp>
        <p:nvSpPr>
          <p:cNvPr id="435" name="Google Shape;435;g26b5081e801_0_477"/>
          <p:cNvSpPr txBox="1"/>
          <p:nvPr/>
        </p:nvSpPr>
        <p:spPr>
          <a:xfrm>
            <a:off x="8510750" y="6397900"/>
            <a:ext cx="335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25252"/>
                </a:solidFill>
              </a:rPr>
              <a:t>Backup: </a:t>
            </a:r>
            <a:r>
              <a:rPr lang="en-US" sz="2000" u="sng">
                <a:solidFill>
                  <a:srgbClr val="0068B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me@gooddoog.ru</a:t>
            </a:r>
            <a:r>
              <a:rPr lang="en-US" sz="2000">
                <a:solidFill>
                  <a:srgbClr val="525252"/>
                </a:solidFill>
              </a:rPr>
              <a:t> </a:t>
            </a:r>
            <a:endParaRPr sz="2000">
              <a:solidFill>
                <a:srgbClr val="525252"/>
              </a:solidFill>
            </a:endParaRPr>
          </a:p>
        </p:txBody>
      </p:sp>
      <p:pic>
        <p:nvPicPr>
          <p:cNvPr id="436" name="Google Shape;436;g26b5081e801_0_4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4025" y="1905000"/>
            <a:ext cx="299085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g26b5081e801_0_4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375" y="2858920"/>
            <a:ext cx="7194750" cy="35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3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Extra materials</a:t>
            </a:r>
            <a:endParaRPr/>
          </a:p>
        </p:txBody>
      </p:sp>
      <p:sp>
        <p:nvSpPr>
          <p:cNvPr id="443" name="Google Shape;443;p23"/>
          <p:cNvSpPr txBox="1"/>
          <p:nvPr>
            <p:ph idx="1" type="body"/>
          </p:nvPr>
        </p:nvSpPr>
        <p:spPr>
          <a:xfrm>
            <a:off x="571500" y="1673402"/>
            <a:ext cx="10837852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▪"/>
            </a:pPr>
            <a:r>
              <a:rPr lang="en-US" sz="1600"/>
              <a:t>Loop Optimizations in LLVM: The Good, The Bad, and The Ugly -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https://llvm.org/devmtg/2018-10/slides/Kruse-LoopTransforms.pdf</a:t>
            </a:r>
            <a:r>
              <a:rPr lang="en-US" sz="1600"/>
              <a:t> </a:t>
            </a:r>
            <a:endParaRPr sz="1600"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▪"/>
            </a:pPr>
            <a:r>
              <a:rPr lang="en-US" sz="1600"/>
              <a:t>EuroLLVM Developers' Meeting: J. Doerfert &amp; T. Grosser "Analyzing and Optimizing ... Polly“ - </a:t>
            </a:r>
            <a:r>
              <a:rPr lang="en-US" sz="1600" u="sng">
                <a:solidFill>
                  <a:schemeClr val="hlink"/>
                </a:solidFill>
                <a:hlinkClick r:id="rId4"/>
              </a:rPr>
              <a:t>https://www.youtube.com/watch?v=mXve_W4XU2g</a:t>
            </a:r>
            <a:r>
              <a:rPr lang="en-US" sz="1600"/>
              <a:t>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▪"/>
            </a:pPr>
            <a:r>
              <a:rPr lang="en-US" sz="1600"/>
              <a:t>LLVM Developers’ Meeting: T. Grosser “Polly - Polyhedral optimizations in LLVM” - </a:t>
            </a:r>
            <a:r>
              <a:rPr lang="en-US" sz="1600" u="sng">
                <a:solidFill>
                  <a:schemeClr val="hlink"/>
                </a:solidFill>
                <a:hlinkClick r:id="rId5"/>
              </a:rPr>
              <a:t>https://www.youtube.com/watch?v=WwfZkQEuwEE</a:t>
            </a:r>
            <a:r>
              <a:rPr lang="en-US" sz="1600"/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6aa17c3ece_0_0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233" name="Google Shape;233;g26aa17c3ece_0_0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opt tool showcase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Loop optimizations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6b5081e801_0_220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Running optimizations</a:t>
            </a:r>
            <a:endParaRPr/>
          </a:p>
        </p:txBody>
      </p:sp>
      <p:sp>
        <p:nvSpPr>
          <p:cNvPr id="239" name="Google Shape;239;g26b5081e801_0_220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Generate LLVM IR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Use opt tool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Guide: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https://llvm.org/docs/CommandGuide/opt.html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b5081e801_0_420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 tool</a:t>
            </a:r>
            <a:endParaRPr/>
          </a:p>
        </p:txBody>
      </p:sp>
      <p:sp>
        <p:nvSpPr>
          <p:cNvPr id="245" name="Google Shape;245;g26b5081e801_0_420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LLVM optimizer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Input: LLVM IR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Output: LLVM 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Passes list: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https://llvm.org/docs/Passes.html</a:t>
            </a:r>
            <a:r>
              <a:rPr lang="en-US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Options: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https://llvm.org/docs/CommandGuide/opt.html</a:t>
            </a:r>
            <a:r>
              <a:rPr lang="en-US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Command line examples: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opt -print-passes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opt -O2 input.ll -o optimized.bc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opt -passes=’dce’ input.bc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opt -dce input.bc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opt -load MyPass.so -my-custom-pass input.ll -o output.ll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6b5081e801_0_425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Explorer</a:t>
            </a:r>
            <a:endParaRPr/>
          </a:p>
        </p:txBody>
      </p:sp>
      <p:sp>
        <p:nvSpPr>
          <p:cNvPr id="251" name="Google Shape;251;g26b5081e801_0_425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/>
              <a:t>Is an interactive compiler exploration website. Edit code in C, C++, C#, F#, Rust, Go, D, Haskell, Swift, Pascal, ispc, Python, Java, or any of the other 30+ supported languages components, and see how that code looks after being compiled in real time.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/>
              <a:t>Official website: </a:t>
            </a:r>
            <a:r>
              <a:rPr lang="en-US" sz="2600" u="sng">
                <a:solidFill>
                  <a:schemeClr val="hlink"/>
                </a:solidFill>
                <a:hlinkClick r:id="rId3"/>
              </a:rPr>
              <a:t>https://godbolt.org/</a:t>
            </a:r>
            <a:r>
              <a:rPr lang="en-US" sz="2600"/>
              <a:t> 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/>
              <a:t>GitHub repository: </a:t>
            </a:r>
            <a:r>
              <a:rPr lang="en-US" sz="2600" u="sng">
                <a:solidFill>
                  <a:schemeClr val="hlink"/>
                </a:solidFill>
                <a:hlinkClick r:id="rId4"/>
              </a:rPr>
              <a:t>https://github.com/compiler-explorer/compiler-explorer</a:t>
            </a:r>
            <a:r>
              <a:rPr lang="en-US" sz="2600"/>
              <a:t> </a:t>
            </a:r>
            <a:endParaRPr sz="2600"/>
          </a:p>
        </p:txBody>
      </p:sp>
      <p:pic>
        <p:nvPicPr>
          <p:cNvPr id="252" name="Google Shape;252;g26b5081e801_0_4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5350" y="347300"/>
            <a:ext cx="32194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6b5081e801_0_0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Running LLVM IR optimizations</a:t>
            </a:r>
            <a:endParaRPr/>
          </a:p>
        </p:txBody>
      </p:sp>
      <p:sp>
        <p:nvSpPr>
          <p:cNvPr id="258" name="Google Shape;258;g26b5081e801_0_0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Learn by example (1):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SCCP: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https://godbolt.org/z/vYzMohM3e</a:t>
            </a:r>
            <a:r>
              <a:rPr lang="en-US"/>
              <a:t> </a:t>
            </a:r>
            <a:endParaRPr/>
          </a:p>
        </p:txBody>
      </p:sp>
      <p:pic>
        <p:nvPicPr>
          <p:cNvPr id="259" name="Google Shape;259;g26b5081e80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94652"/>
            <a:ext cx="12192000" cy="1327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6b5081e801_0_443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CFG visualization</a:t>
            </a:r>
            <a:endParaRPr/>
          </a:p>
        </p:txBody>
      </p:sp>
      <p:sp>
        <p:nvSpPr>
          <p:cNvPr id="265" name="Google Shape;265;g26b5081e801_0_443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g26b5081e801_0_4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512" y="1406875"/>
            <a:ext cx="10944973" cy="545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26b5081e801_0_443"/>
          <p:cNvSpPr txBox="1"/>
          <p:nvPr/>
        </p:nvSpPr>
        <p:spPr>
          <a:xfrm>
            <a:off x="6049400" y="409275"/>
            <a:ext cx="5749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opt -dot-cfg cfg_example.ll</a:t>
            </a:r>
            <a:endParaRPr sz="19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dot -Tpng </a:t>
            </a:r>
            <a:r>
              <a:rPr lang="en-US" sz="19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cfg_example.dot</a:t>
            </a:r>
            <a:endParaRPr sz="19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2022-02-11T08:56:50Z</dcterms:created>
  <dc:creator>Batashev, Alexander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77294acb-f791-4422-865e-0b7527e37b89</vt:lpwstr>
  </property>
  <property fmtid="{D5CDD505-2E9C-101B-9397-08002B2CF9AE}" pid="3" name="CTP_TimeStamp">
    <vt:lpwstr>2020-08-21 21:49:33Z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0x01010079C5967B1E29274CA6A143F9D247F5D2</vt:lpwstr>
  </property>
</Properties>
</file>