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7392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jAd9K9fNtmRor/B2FTMnE4X0g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7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HelveticaNeue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424328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a0424328b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a0424328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a0424328b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a0424328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a0424328b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ce395d76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3ce395d76b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ee99cf59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bee99cf594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bee99cf59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bee99cf594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bee99cf59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bee99cf594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6a042432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6a0424328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fbb87074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2fbb87074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3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2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3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44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5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45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5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79" name="Google Shape;7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81" name="Google Shape;81;p4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82" name="Google Shape;82;p45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45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9" name="Google Shape;8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92" name="Google Shape;92;p4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93" name="Google Shape;93;p47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47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99" name="Google Shape;9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8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03" name="Google Shape;103;p4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04" name="Google Shape;104;p48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48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9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9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9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9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2" name="Google Shape;112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9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49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16" name="Google Shape;116;p49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17" name="Google Shape;117;p49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49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0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0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0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0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0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5" name="Google Shape;12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0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5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29" name="Google Shape;129;p5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30" name="Google Shape;130;p50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50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1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35" name="Google Shape;13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1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1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1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1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1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5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43" name="Google Shape;143;p5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44" name="Google Shape;144;p51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51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2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2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2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2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52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52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52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3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6" name="Google Shape;156;p53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53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53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53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1" name="Google Shape;16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63" name="Google Shape;163;p5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64" name="Google Shape;164;p53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4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54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68" name="Google Shape;168;p54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54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5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71" name="Google Shape;17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73" name="Google Shape;173;p5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74" name="Google Shape;174;p54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55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77" name="Google Shape;177;p55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78" name="Google Shape;178;p55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55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6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6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83" name="Google Shape;183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6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6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6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7" name="Google Shape;187;p56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88" name="Google Shape;188;p56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7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7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92" name="Google Shape;19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7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96" name="Google Shape;196;p5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7" name="Google Shape;197;p57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9949" y="2409775"/>
            <a:ext cx="4080108" cy="152139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5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6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6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6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36"/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29" name="Google Shape;29;p36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6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6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7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7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7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7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1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41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41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idx="1" type="body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2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hyperlink" Target="https://en.wikipedia.org/wiki/Static_single_assignment_for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lvm.org/docs/LangRef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hyperlink" Target="https://llvm.org/devmtg/2019-04/slides/Tutorial-Bridgers-LLVM_IR_tutorial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hyperlink" Target="https://godbolt.org/z/sqo4aG7G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hyperlink" Target="https://godbolt.org/z/4hebzfe6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hyperlink" Target="https://godbolt.org/z/898E47xG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hyperlink" Target="https://godbolt.org/z/jxcvxM57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hyperlink" Target="https://godbolt.org/z/jxcvxM57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hyperlink" Target="https://godbolt.org/z/GbqhabvM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hyperlink" Target="https://godbolt.org/z/x6bf1fxxv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17.png"/><Relationship Id="rId6" Type="http://schemas.openxmlformats.org/officeDocument/2006/relationships/hyperlink" Target="https://godbolt.org/z/x6bf1fxx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llvm.org/docs/CommandGuide/bugpoint.html" TargetMode="External"/><Relationship Id="rId4" Type="http://schemas.openxmlformats.org/officeDocument/2006/relationships/hyperlink" Target="https://llvm.org/docs/CommandGuide/llvm-reduce.html" TargetMode="External"/><Relationship Id="rId5" Type="http://schemas.openxmlformats.org/officeDocument/2006/relationships/hyperlink" Target="https://www.youtube.com/watch?v=n1jDj7J9N8c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forms.gle/JbjBRMFNXym6tBQG6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hyperlink" Target="mailto:me@gooddoog.ru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forms.gle/KNKvREkPhq3QNHj18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hyperlink" Target="https://www.intel.com/content/www/us/en/developer/articles/technical/intel-sdm.html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f0rki/mapping-high-level-constructs-to-llvm-ir" TargetMode="External"/><Relationship Id="rId4" Type="http://schemas.openxmlformats.org/officeDocument/2006/relationships/hyperlink" Target="https://www.llvm.org/docs/GetElementPtr.html" TargetMode="External"/><Relationship Id="rId5" Type="http://schemas.openxmlformats.org/officeDocument/2006/relationships/hyperlink" Target="https://www.youtube.com/watch?v=m8G_S5LwlT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en.wikipedia.org/wiki/Three-address_co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208" name="Google Shape;208;p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LLVM IR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Single static assignment</a:t>
            </a:r>
            <a:endParaRPr/>
          </a:p>
        </p:txBody>
      </p:sp>
      <p:sp>
        <p:nvSpPr>
          <p:cNvPr id="277" name="Google Shape;277;p10"/>
          <p:cNvSpPr txBox="1"/>
          <p:nvPr>
            <p:ph idx="1" type="body"/>
          </p:nvPr>
        </p:nvSpPr>
        <p:spPr>
          <a:xfrm>
            <a:off x="571370" y="1673455"/>
            <a:ext cx="11010900" cy="1598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SSA is a property of intermediate representation, which requires that each variable to be assigned exactly once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Benefits</a:t>
            </a:r>
            <a:endParaRPr/>
          </a:p>
        </p:txBody>
      </p:sp>
      <p:pic>
        <p:nvPicPr>
          <p:cNvPr id="278" name="Google Shape;2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471" y="3572005"/>
            <a:ext cx="1228896" cy="122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115" y="3586294"/>
            <a:ext cx="1371791" cy="120031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 txBox="1"/>
          <p:nvPr/>
        </p:nvSpPr>
        <p:spPr>
          <a:xfrm>
            <a:off x="1809335" y="5266552"/>
            <a:ext cx="8573329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https://en.wikipedia.org/wiki/Static_single_assignment_form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Converting to SSA</a:t>
            </a:r>
            <a:endParaRPr/>
          </a:p>
        </p:txBody>
      </p:sp>
      <p:sp>
        <p:nvSpPr>
          <p:cNvPr id="286" name="Google Shape;286;p11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805" r="0" t="-2393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 </a:t>
            </a:r>
            <a:endParaRPr/>
          </a:p>
        </p:txBody>
      </p:sp>
      <p:pic>
        <p:nvPicPr>
          <p:cNvPr id="287" name="Google Shape;287;p1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4976" y="1673225"/>
            <a:ext cx="3257361" cy="4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Computing minimal SSA</a:t>
            </a:r>
            <a:endParaRPr/>
          </a:p>
        </p:txBody>
      </p:sp>
      <p:sp>
        <p:nvSpPr>
          <p:cNvPr id="293" name="Google Shape;293;p12"/>
          <p:cNvSpPr txBox="1"/>
          <p:nvPr>
            <p:ph idx="1" type="body"/>
          </p:nvPr>
        </p:nvSpPr>
        <p:spPr>
          <a:xfrm>
            <a:off x="571370" y="1673454"/>
            <a:ext cx="11010900" cy="3930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Dominance frontier: a node B is in the dominance frontier of a node A if A does not strictly dominate B, but does dominate some immediate predecessor of B, or if node A is an immediate predecessor of B.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If the node A defines a certain variable, then that definition will reach every node A dominates. When we leave those nodes and enter a dominance frontier, we must account for other flows.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a0424328b_0_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Def-use analysis</a:t>
            </a:r>
            <a:endParaRPr/>
          </a:p>
        </p:txBody>
      </p:sp>
      <p:sp>
        <p:nvSpPr>
          <p:cNvPr id="299" name="Google Shape;299;g26a0424328b_0_19"/>
          <p:cNvSpPr txBox="1"/>
          <p:nvPr>
            <p:ph idx="1" type="body"/>
          </p:nvPr>
        </p:nvSpPr>
        <p:spPr>
          <a:xfrm>
            <a:off x="571375" y="1673449"/>
            <a:ext cx="11010900" cy="51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Def-use analysis is a technique used in compilers to determine the points in the program where variables are defined (def) and used (use)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Definition (Def): A point in the program where a variable is assigned a value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 (Use): A point in the program where the value of a variable is read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This analysis helps in: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Identifying dead code (code that is defined but never used).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Optimizing away redundant computations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Facilitating more complex analyses like reaching definitions, live variable analysis, and more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a0424328b_0_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Intermediate representations (IRs)</a:t>
            </a:r>
            <a:endParaRPr/>
          </a:p>
        </p:txBody>
      </p:sp>
      <p:sp>
        <p:nvSpPr>
          <p:cNvPr id="305" name="Google Shape;305;g26a0424328b_0_5"/>
          <p:cNvSpPr txBox="1"/>
          <p:nvPr>
            <p:ph idx="1" type="body"/>
          </p:nvPr>
        </p:nvSpPr>
        <p:spPr>
          <a:xfrm>
            <a:off x="571375" y="1673449"/>
            <a:ext cx="11010900" cy="51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LLVM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MLIR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(g)MIR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GCC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GENERIC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RTL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a0424328b_0_1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Intermediate representations of LLVM infrastructure</a:t>
            </a:r>
            <a:endParaRPr/>
          </a:p>
        </p:txBody>
      </p:sp>
      <p:sp>
        <p:nvSpPr>
          <p:cNvPr id="311" name="Google Shape;311;g26a0424328b_0_10"/>
          <p:cNvSpPr txBox="1"/>
          <p:nvPr>
            <p:ph idx="1" type="body"/>
          </p:nvPr>
        </p:nvSpPr>
        <p:spPr>
          <a:xfrm>
            <a:off x="571375" y="1673449"/>
            <a:ext cx="11010900" cy="51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MLIR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LLVM IR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(g)MIR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Other IRs will be covered later as a part of this course as well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LLVM IR</a:t>
            </a:r>
            <a:endParaRPr/>
          </a:p>
        </p:txBody>
      </p:sp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SSA, infinite registers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Functions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Metadata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Textual and binary representation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Full reference: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https://llvm.org/docs/LangRef.html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3" name="Google Shape;323;p1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6" y="0"/>
            <a:ext cx="121582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/>
        </p:nvSpPr>
        <p:spPr>
          <a:xfrm>
            <a:off x="804545" y="5914082"/>
            <a:ext cx="11666989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https://llvm.org/devmtg/2019-04/slides/Tutorial-Bridgers-LLVM_IR_tutorial.pdf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LLVM IR Example</a:t>
            </a:r>
            <a:endParaRPr/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44" y="1540127"/>
            <a:ext cx="3658111" cy="170521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5"/>
          <p:cNvSpPr txBox="1"/>
          <p:nvPr/>
        </p:nvSpPr>
        <p:spPr>
          <a:xfrm>
            <a:off x="138421" y="5925695"/>
            <a:ext cx="4762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3490" y="1"/>
            <a:ext cx="6989566" cy="6450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15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335" name="Google Shape;335;p15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336" name="Google Shape;33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15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accent1"/>
                  </a:solidFill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https://godbolt.org/z/sqo4aG7Gd</a:t>
              </a:r>
              <a:r>
                <a:rPr lang="en-US" sz="2400">
                  <a:solidFill>
                    <a:schemeClr val="dk1"/>
                  </a:solidFill>
                </a:rPr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Global variables</a:t>
            </a:r>
            <a:endParaRPr/>
          </a:p>
        </p:txBody>
      </p:sp>
      <p:pic>
        <p:nvPicPr>
          <p:cNvPr id="343" name="Google Shape;3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6176" y="495362"/>
            <a:ext cx="2355158" cy="54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464" y="1047749"/>
            <a:ext cx="9850555" cy="5359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16"/>
          <p:cNvGrpSpPr/>
          <p:nvPr/>
        </p:nvGrpSpPr>
        <p:grpSpPr>
          <a:xfrm>
            <a:off x="0" y="6407713"/>
            <a:ext cx="5188500" cy="445275"/>
            <a:chOff x="289925" y="5611838"/>
            <a:chExt cx="5188500" cy="445275"/>
          </a:xfrm>
        </p:grpSpPr>
        <p:sp>
          <p:nvSpPr>
            <p:cNvPr id="346" name="Google Shape;346;p16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347" name="Google Shape;34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16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https://godbolt.org/z/4hebzfe6s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214" name="Google Shape;214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855350" y="5458947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855361" y="4897528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23" name="Google Shape;223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Structures</a:t>
            </a:r>
            <a:endParaRPr/>
          </a:p>
        </p:txBody>
      </p:sp>
      <p:pic>
        <p:nvPicPr>
          <p:cNvPr id="354" name="Google Shape;3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5126" y="3495141"/>
            <a:ext cx="9136874" cy="243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88" y="1217867"/>
            <a:ext cx="2437636" cy="243763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7"/>
          <p:cNvSpPr/>
          <p:nvPr/>
        </p:nvSpPr>
        <p:spPr>
          <a:xfrm>
            <a:off x="1551963" y="1635853"/>
            <a:ext cx="3959604" cy="1963024"/>
          </a:xfrm>
          <a:custGeom>
            <a:rect b="b" l="l" r="r" t="t"/>
            <a:pathLst>
              <a:path extrusionOk="0" h="1963024" w="3959604">
                <a:moveTo>
                  <a:pt x="0" y="0"/>
                </a:moveTo>
                <a:cubicBezTo>
                  <a:pt x="932576" y="0"/>
                  <a:pt x="1865153" y="0"/>
                  <a:pt x="2525087" y="327171"/>
                </a:cubicBezTo>
                <a:cubicBezTo>
                  <a:pt x="3185021" y="654342"/>
                  <a:pt x="3959604" y="1963024"/>
                  <a:pt x="3959604" y="1963024"/>
                </a:cubicBezTo>
                <a:lnTo>
                  <a:pt x="3959604" y="1963024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1795244" y="1832193"/>
            <a:ext cx="4412609" cy="1733128"/>
          </a:xfrm>
          <a:custGeom>
            <a:rect b="b" l="l" r="r" t="t"/>
            <a:pathLst>
              <a:path extrusionOk="0" h="1733128" w="4412609">
                <a:moveTo>
                  <a:pt x="0" y="21774"/>
                </a:moveTo>
                <a:cubicBezTo>
                  <a:pt x="1259746" y="-11782"/>
                  <a:pt x="2519493" y="-45338"/>
                  <a:pt x="3254928" y="239888"/>
                </a:cubicBezTo>
                <a:cubicBezTo>
                  <a:pt x="3990363" y="525114"/>
                  <a:pt x="4412609" y="1733128"/>
                  <a:pt x="4412609" y="1733128"/>
                </a:cubicBezTo>
                <a:lnTo>
                  <a:pt x="4412609" y="173312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1879134" y="2122415"/>
            <a:ext cx="5100506" cy="1468073"/>
          </a:xfrm>
          <a:custGeom>
            <a:rect b="b" l="l" r="r" t="t"/>
            <a:pathLst>
              <a:path extrusionOk="0" h="1468073" w="5100506">
                <a:moveTo>
                  <a:pt x="0" y="0"/>
                </a:moveTo>
                <a:cubicBezTo>
                  <a:pt x="1290506" y="78996"/>
                  <a:pt x="2581013" y="157992"/>
                  <a:pt x="3431097" y="402671"/>
                </a:cubicBezTo>
                <a:cubicBezTo>
                  <a:pt x="4281181" y="647350"/>
                  <a:pt x="5100506" y="1468073"/>
                  <a:pt x="5100506" y="1468073"/>
                </a:cubicBezTo>
                <a:lnTo>
                  <a:pt x="5100506" y="1468073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17"/>
          <p:cNvCxnSpPr/>
          <p:nvPr/>
        </p:nvCxnSpPr>
        <p:spPr>
          <a:xfrm>
            <a:off x="1551963" y="3229761"/>
            <a:ext cx="1744910" cy="1853967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60" name="Google Shape;360;p17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361" name="Google Shape;361;p17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362" name="Google Shape;36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17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https://godbolt.org/z/898E47xGf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Nested structures</a:t>
            </a:r>
            <a:endParaRPr/>
          </a:p>
        </p:txBody>
      </p:sp>
      <p:pic>
        <p:nvPicPr>
          <p:cNvPr id="369" name="Google Shape;36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198441"/>
            <a:ext cx="2781688" cy="352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7419" y="3313021"/>
            <a:ext cx="7779777" cy="738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18"/>
          <p:cNvCxnSpPr/>
          <p:nvPr/>
        </p:nvCxnSpPr>
        <p:spPr>
          <a:xfrm flipH="1" rot="10800000">
            <a:off x="2969703" y="3800213"/>
            <a:ext cx="7373923" cy="140935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72" name="Google Shape;372;p18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373" name="Google Shape;373;p18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374" name="Google Shape;37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18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https://godbolt.org/z/jxcvxM57f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Functions</a:t>
            </a:r>
            <a:endParaRPr/>
          </a:p>
        </p:txBody>
      </p:sp>
      <p:pic>
        <p:nvPicPr>
          <p:cNvPr id="381" name="Google Shape;38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761" y="2143626"/>
            <a:ext cx="7249537" cy="324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02" y="2886679"/>
            <a:ext cx="3572374" cy="17623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19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384" name="Google Shape;384;p19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385" name="Google Shape;38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19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https://godbolt.org/z/jxcvxM57f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Branches</a:t>
            </a:r>
            <a:endParaRPr/>
          </a:p>
        </p:txBody>
      </p:sp>
      <p:pic>
        <p:nvPicPr>
          <p:cNvPr id="392" name="Google Shape;39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4450" y="0"/>
            <a:ext cx="5380296" cy="686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814" y="1523999"/>
            <a:ext cx="4182059" cy="2381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20"/>
          <p:cNvCxnSpPr/>
          <p:nvPr/>
        </p:nvCxnSpPr>
        <p:spPr>
          <a:xfrm>
            <a:off x="3229761" y="2164360"/>
            <a:ext cx="3078760" cy="80534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95" name="Google Shape;395;p20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396" name="Google Shape;396;p20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397" name="Google Shape;397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20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https://godbolt.org/z/GbqhabvM8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3ce395d76b_0_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blocks</a:t>
            </a:r>
            <a:endParaRPr/>
          </a:p>
        </p:txBody>
      </p:sp>
      <p:sp>
        <p:nvSpPr>
          <p:cNvPr id="404" name="Google Shape;404;g33ce395d76b_0_19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basic block is a sequence of consecutive statements in a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Execution in a basic block flows linearly (no jumps, branches, or labels except at the start and the end).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</a:t>
            </a:r>
            <a:r>
              <a:rPr lang="en-US"/>
              <a:t>asic block h</a:t>
            </a:r>
            <a:r>
              <a:rPr lang="en-US"/>
              <a:t>as a single entry and a single exit.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Basic blocks</a:t>
            </a:r>
            <a:endParaRPr/>
          </a:p>
        </p:txBody>
      </p:sp>
      <p:pic>
        <p:nvPicPr>
          <p:cNvPr id="410" name="Google Shape;41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4450" y="0"/>
            <a:ext cx="5380296" cy="68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1"/>
          <p:cNvSpPr/>
          <p:nvPr/>
        </p:nvSpPr>
        <p:spPr>
          <a:xfrm>
            <a:off x="5083728" y="486561"/>
            <a:ext cx="629175" cy="257542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5120701" y="3365734"/>
            <a:ext cx="629175" cy="113076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5120701" y="4648900"/>
            <a:ext cx="629175" cy="87105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5085203" y="5756414"/>
            <a:ext cx="629175" cy="7198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 txBox="1"/>
          <p:nvPr/>
        </p:nvSpPr>
        <p:spPr>
          <a:xfrm>
            <a:off x="1392572" y="2600804"/>
            <a:ext cx="1937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blocks</a:t>
            </a:r>
            <a:endParaRPr/>
          </a:p>
        </p:txBody>
      </p:sp>
      <p:sp>
        <p:nvSpPr>
          <p:cNvPr id="416" name="Google Shape;416;p21"/>
          <p:cNvSpPr txBox="1"/>
          <p:nvPr/>
        </p:nvSpPr>
        <p:spPr>
          <a:xfrm>
            <a:off x="1177254" y="3830812"/>
            <a:ext cx="1937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Terminators</a:t>
            </a:r>
            <a:endParaRPr/>
          </a:p>
        </p:txBody>
      </p:sp>
      <p:cxnSp>
        <p:nvCxnSpPr>
          <p:cNvPr id="417" name="Google Shape;417;p21"/>
          <p:cNvCxnSpPr>
            <a:stCxn id="415" idx="3"/>
            <a:endCxn id="411" idx="1"/>
          </p:cNvCxnSpPr>
          <p:nvPr/>
        </p:nvCxnSpPr>
        <p:spPr>
          <a:xfrm flipH="1" rot="10800000">
            <a:off x="3330429" y="1774170"/>
            <a:ext cx="1753200" cy="1011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8" name="Google Shape;418;p21"/>
          <p:cNvCxnSpPr>
            <a:stCxn id="415" idx="3"/>
            <a:endCxn id="412" idx="1"/>
          </p:cNvCxnSpPr>
          <p:nvPr/>
        </p:nvCxnSpPr>
        <p:spPr>
          <a:xfrm>
            <a:off x="3330429" y="2785470"/>
            <a:ext cx="1790400" cy="1145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19" name="Google Shape;419;p21"/>
          <p:cNvCxnSpPr>
            <a:stCxn id="415" idx="3"/>
            <a:endCxn id="413" idx="1"/>
          </p:cNvCxnSpPr>
          <p:nvPr/>
        </p:nvCxnSpPr>
        <p:spPr>
          <a:xfrm>
            <a:off x="3330429" y="2785470"/>
            <a:ext cx="1790400" cy="229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0" name="Google Shape;420;p21"/>
          <p:cNvCxnSpPr>
            <a:stCxn id="415" idx="3"/>
            <a:endCxn id="414" idx="1"/>
          </p:cNvCxnSpPr>
          <p:nvPr/>
        </p:nvCxnSpPr>
        <p:spPr>
          <a:xfrm>
            <a:off x="3330429" y="2785470"/>
            <a:ext cx="1754700" cy="3330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1" name="Google Shape;421;p21"/>
          <p:cNvCxnSpPr>
            <a:stCxn id="416" idx="3"/>
          </p:cNvCxnSpPr>
          <p:nvPr/>
        </p:nvCxnSpPr>
        <p:spPr>
          <a:xfrm flipH="1" rot="10800000">
            <a:off x="3115111" y="3028478"/>
            <a:ext cx="3218700" cy="987000"/>
          </a:xfrm>
          <a:prstGeom prst="straightConnector1">
            <a:avLst/>
          </a:prstGeom>
          <a:noFill/>
          <a:ln cap="flat" cmpd="sng" w="38100">
            <a:solidFill>
              <a:srgbClr val="00C5F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21"/>
          <p:cNvCxnSpPr>
            <a:stCxn id="416" idx="3"/>
          </p:cNvCxnSpPr>
          <p:nvPr/>
        </p:nvCxnSpPr>
        <p:spPr>
          <a:xfrm>
            <a:off x="3115111" y="4015478"/>
            <a:ext cx="3218700" cy="184800"/>
          </a:xfrm>
          <a:prstGeom prst="straightConnector1">
            <a:avLst/>
          </a:prstGeom>
          <a:noFill/>
          <a:ln cap="flat" cmpd="sng" w="38100">
            <a:solidFill>
              <a:srgbClr val="00C5F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21"/>
          <p:cNvCxnSpPr>
            <a:stCxn id="416" idx="3"/>
          </p:cNvCxnSpPr>
          <p:nvPr/>
        </p:nvCxnSpPr>
        <p:spPr>
          <a:xfrm>
            <a:off x="3115111" y="4015478"/>
            <a:ext cx="3151500" cy="1372800"/>
          </a:xfrm>
          <a:prstGeom prst="straightConnector1">
            <a:avLst/>
          </a:prstGeom>
          <a:noFill/>
          <a:ln cap="flat" cmpd="sng" w="38100">
            <a:solidFill>
              <a:srgbClr val="00C5F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21"/>
          <p:cNvCxnSpPr>
            <a:stCxn id="416" idx="3"/>
          </p:cNvCxnSpPr>
          <p:nvPr/>
        </p:nvCxnSpPr>
        <p:spPr>
          <a:xfrm>
            <a:off x="3115111" y="4015478"/>
            <a:ext cx="3151500" cy="2404500"/>
          </a:xfrm>
          <a:prstGeom prst="straightConnector1">
            <a:avLst/>
          </a:prstGeom>
          <a:noFill/>
          <a:ln cap="flat" cmpd="sng" w="38100">
            <a:solidFill>
              <a:srgbClr val="00C5F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Loops</a:t>
            </a:r>
            <a:endParaRPr/>
          </a:p>
        </p:txBody>
      </p:sp>
      <p:pic>
        <p:nvPicPr>
          <p:cNvPr id="430" name="Google Shape;43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0634" y="6641"/>
            <a:ext cx="3838042" cy="68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19" y="2420118"/>
            <a:ext cx="4535647" cy="165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Loops. Control flow graph</a:t>
            </a:r>
            <a:endParaRPr/>
          </a:p>
        </p:txBody>
      </p:sp>
      <p:pic>
        <p:nvPicPr>
          <p:cNvPr id="437" name="Google Shape;43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738" y="1181150"/>
            <a:ext cx="4254900" cy="56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569" y="2599743"/>
            <a:ext cx="4535647" cy="165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27177" y="917698"/>
            <a:ext cx="2816100" cy="502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23"/>
          <p:cNvCxnSpPr/>
          <p:nvPr/>
        </p:nvCxnSpPr>
        <p:spPr>
          <a:xfrm>
            <a:off x="9182900" y="1099225"/>
            <a:ext cx="194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3"/>
          <p:cNvCxnSpPr/>
          <p:nvPr/>
        </p:nvCxnSpPr>
        <p:spPr>
          <a:xfrm>
            <a:off x="9182900" y="2545400"/>
            <a:ext cx="194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3"/>
          <p:cNvCxnSpPr/>
          <p:nvPr/>
        </p:nvCxnSpPr>
        <p:spPr>
          <a:xfrm>
            <a:off x="9182900" y="3339825"/>
            <a:ext cx="194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3"/>
          <p:cNvCxnSpPr/>
          <p:nvPr/>
        </p:nvCxnSpPr>
        <p:spPr>
          <a:xfrm>
            <a:off x="9182900" y="4786000"/>
            <a:ext cx="194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3"/>
          <p:cNvCxnSpPr/>
          <p:nvPr/>
        </p:nvCxnSpPr>
        <p:spPr>
          <a:xfrm>
            <a:off x="9182900" y="5580425"/>
            <a:ext cx="194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Single assignment</a:t>
            </a:r>
            <a:endParaRPr/>
          </a:p>
        </p:txBody>
      </p:sp>
      <p:pic>
        <p:nvPicPr>
          <p:cNvPr id="450" name="Google Shape;45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129" y="1566602"/>
            <a:ext cx="3705742" cy="3724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24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452" name="Google Shape;452;p24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453" name="Google Shape;45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p24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5"/>
                </a:rPr>
                <a:t>https://godbolt.org/z/x6bf1fxxv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Memory SSA</a:t>
            </a:r>
            <a:endParaRPr/>
          </a:p>
        </p:txBody>
      </p:sp>
      <p:pic>
        <p:nvPicPr>
          <p:cNvPr id="460" name="Google Shape;46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650" y="1566602"/>
            <a:ext cx="3705742" cy="372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3671" y="18175"/>
            <a:ext cx="5744377" cy="626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25"/>
          <p:cNvCxnSpPr/>
          <p:nvPr/>
        </p:nvCxnSpPr>
        <p:spPr>
          <a:xfrm flipH="1" rot="10800000">
            <a:off x="3674378" y="461394"/>
            <a:ext cx="1946246" cy="2189527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3" name="Google Shape;463;p25"/>
          <p:cNvCxnSpPr/>
          <p:nvPr/>
        </p:nvCxnSpPr>
        <p:spPr>
          <a:xfrm flipH="1" rot="10800000">
            <a:off x="4490548" y="2876395"/>
            <a:ext cx="1130076" cy="49755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4" name="Google Shape;464;p25"/>
          <p:cNvCxnSpPr/>
          <p:nvPr/>
        </p:nvCxnSpPr>
        <p:spPr>
          <a:xfrm>
            <a:off x="4870392" y="4041604"/>
            <a:ext cx="825733" cy="45469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65" name="Google Shape;465;p25"/>
          <p:cNvCxnSpPr/>
          <p:nvPr/>
        </p:nvCxnSpPr>
        <p:spPr>
          <a:xfrm>
            <a:off x="3818862" y="4734892"/>
            <a:ext cx="1801762" cy="89033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66" name="Google Shape;466;p25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467" name="Google Shape;467;p25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468" name="Google Shape;468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" name="Google Shape;469;p25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6"/>
                </a:rPr>
                <a:t>https://godbolt.org/z/x6bf1fxxv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30" name="Google Shape;230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Three address code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Intermediate representations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IR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76" name="Google Shape;4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6"/>
          <p:cNvSpPr/>
          <p:nvPr/>
        </p:nvSpPr>
        <p:spPr>
          <a:xfrm>
            <a:off x="5058375" y="5009750"/>
            <a:ext cx="15663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aka GEP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78" name="Google Shape;478;p26"/>
          <p:cNvCxnSpPr>
            <a:stCxn id="477" idx="0"/>
          </p:cNvCxnSpPr>
          <p:nvPr/>
        </p:nvCxnSpPr>
        <p:spPr>
          <a:xfrm flipH="1" rot="10800000">
            <a:off x="5841525" y="3258650"/>
            <a:ext cx="685800" cy="17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ee99cf594_0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 IR bitcode</a:t>
            </a:r>
            <a:endParaRPr/>
          </a:p>
        </p:txBody>
      </p:sp>
      <p:sp>
        <p:nvSpPr>
          <p:cNvPr id="484" name="Google Shape;484;g2bee99cf594_0_1"/>
          <p:cNvSpPr txBox="1"/>
          <p:nvPr>
            <p:ph idx="1" type="body"/>
          </p:nvPr>
        </p:nvSpPr>
        <p:spPr>
          <a:xfrm>
            <a:off x="571375" y="1673450"/>
            <a:ext cx="11010900" cy="51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Binary Representation of LLVM 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Use Cases: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distribution (for usage or inspection by other LLVM based tools).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intermediate step in a build process that involves further optimization or cross-compilation.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Just-In-Time (JIT) compilation scenarios.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bee99cf594_0_7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 IR bitcode: tooling</a:t>
            </a:r>
            <a:endParaRPr/>
          </a:p>
        </p:txBody>
      </p:sp>
      <p:sp>
        <p:nvSpPr>
          <p:cNvPr id="490" name="Google Shape;490;g2bee99cf594_0_7"/>
          <p:cNvSpPr txBox="1"/>
          <p:nvPr>
            <p:ph idx="1" type="body"/>
          </p:nvPr>
        </p:nvSpPr>
        <p:spPr>
          <a:xfrm>
            <a:off x="571375" y="1203700"/>
            <a:ext cx="11010900" cy="56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Emit bitcode: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clang -emit-llvm -c source.c -o source.bc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Converting LLVM IR Bitcode to Human-Readable Format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llvm-dis source.bc -o source.ll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Converting Human-Readable LLVM IR to Bitcode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llvm-as source.ll -o source.bc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Linking Multiple LLVM Bitcode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llvm-link file1.bc file2.bc -o combined.bc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Execute LLVM IR bitcode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lli source.bc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Inspecting LLVM IR</a:t>
            </a:r>
            <a:endParaRPr/>
          </a:p>
        </p:txBody>
      </p:sp>
      <p:sp>
        <p:nvSpPr>
          <p:cNvPr id="496" name="Google Shape;496;p2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Inspecting LLVM IR bitcode from clang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clang++ -emit-llvm -o file.bc file.cpp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Inspecting LLVM IR from clang</a:t>
            </a:r>
            <a:endParaRPr/>
          </a:p>
          <a:p>
            <a:pPr indent="-241300" lvl="1" marL="431800" rtl="0" algn="l">
              <a:spcBef>
                <a:spcPts val="120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clang++ -emit-llvm -o file.ll file.cpp -S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Displaying CFG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opt -analyze -dot-cfg-only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bee99cf594_0_1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 LLVM IR</a:t>
            </a:r>
            <a:endParaRPr/>
          </a:p>
        </p:txBody>
      </p:sp>
      <p:sp>
        <p:nvSpPr>
          <p:cNvPr id="502" name="Google Shape;502;g2bee99cf594_0_14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 optimizations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opt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-O2 source.bc -o optimized.bc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opt -passes=’&lt;pass-pipeline&gt;’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source.bc -o optimized.bc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Compile down to assembler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llc -filetype=obj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source.bc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-o source.s -S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Compile down to binary (object file)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llc -filetype=obj source.bc -o source.o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Note: both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.bc</a:t>
            </a:r>
            <a:r>
              <a:rPr lang="en-US"/>
              <a:t> (binary)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.ll</a:t>
            </a:r>
            <a:r>
              <a:rPr lang="en-US"/>
              <a:t> (text) are accepted here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Comparing LLVM modules</a:t>
            </a:r>
            <a:endParaRPr/>
          </a:p>
        </p:txBody>
      </p:sp>
      <p:pic>
        <p:nvPicPr>
          <p:cNvPr id="508" name="Google Shape;50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388" y="1897380"/>
            <a:ext cx="11010900" cy="350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Debugging LLVM IR</a:t>
            </a:r>
            <a:endParaRPr/>
          </a:p>
        </p:txBody>
      </p:sp>
      <p:sp>
        <p:nvSpPr>
          <p:cNvPr id="514" name="Google Shape;514;p2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bugpoint</a:t>
            </a:r>
            <a:endParaRPr/>
          </a:p>
          <a:p>
            <a:pPr indent="-26670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https://www.llvm.org/docs/CommandGuide/bugpoint.html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llvm-reduce</a:t>
            </a:r>
            <a:endParaRPr/>
          </a:p>
          <a:p>
            <a:pPr indent="-2667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https://llvm.org/docs/CommandGuide/llvm-reduce.html</a:t>
            </a:r>
            <a:endParaRPr/>
          </a:p>
          <a:p>
            <a:pPr indent="-2667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https://www.youtube.com/watch?v=n1jDj7J9N8c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520" name="Google Shape;520;p3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Passes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IR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6a0424328b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526" name="Google Shape;526;g26a0424328b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https://forms.gle/JbjBRMFNXym6tBQG6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g26a0424328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2175" y="2309075"/>
            <a:ext cx="29146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26a0424328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00" y="2773446"/>
            <a:ext cx="6995374" cy="3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26a0424328b_0_0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</a:rPr>
              <a:t>Backup: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me@gooddoog.ru</a:t>
            </a:r>
            <a:r>
              <a:rPr lang="en-US" sz="2000">
                <a:solidFill>
                  <a:schemeClr val="lt2"/>
                </a:solidFill>
              </a:rPr>
              <a:t> 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2fbb870741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535" name="Google Shape;535;g32fbb870741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https://forms.gle/KNKvREkPhq3QNHj18</a:t>
            </a:r>
            <a:r>
              <a:rPr lang="en-US"/>
              <a:t>  </a:t>
            </a:r>
            <a:endParaRPr/>
          </a:p>
        </p:txBody>
      </p:sp>
      <p:sp>
        <p:nvSpPr>
          <p:cNvPr id="536" name="Google Shape;536;g32fbb870741_0_0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</a:rPr>
              <a:t>Backup: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me@gooddoog.ru</a:t>
            </a:r>
            <a:r>
              <a:rPr lang="en-US" sz="2000">
                <a:solidFill>
                  <a:schemeClr val="lt2"/>
                </a:solidFill>
              </a:rPr>
              <a:t> </a:t>
            </a:r>
            <a:endParaRPr sz="2000">
              <a:solidFill>
                <a:schemeClr val="lt2"/>
              </a:solidFill>
            </a:endParaRPr>
          </a:p>
        </p:txBody>
      </p:sp>
      <p:pic>
        <p:nvPicPr>
          <p:cNvPr id="537" name="Google Shape;537;g32fbb87074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5850" y="2000250"/>
            <a:ext cx="30289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g32fbb87074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500" y="2286000"/>
            <a:ext cx="7760874" cy="40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How to represent computation?</a:t>
            </a:r>
            <a:endParaRPr/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 b="0" l="0" r="0" t="36700"/>
          <a:stretch/>
        </p:blipFill>
        <p:spPr>
          <a:xfrm>
            <a:off x="2184872" y="1887522"/>
            <a:ext cx="8082483" cy="34996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 txBox="1"/>
          <p:nvPr/>
        </p:nvSpPr>
        <p:spPr>
          <a:xfrm>
            <a:off x="2870794" y="5429934"/>
            <a:ext cx="7396561" cy="28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https://www.intel.com/content/www/us/en/developer/articles/technical/intel-sdm.html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1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544" name="Google Shape;544;p31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Mapping high-level constructs to LLVM IR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https://github.com/f0rki/mapping-high-level-constructs-to-llvm-ir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The often misunderstood GEP (GetElementPtr) instruction -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https://www.llvm.org/docs/GetElementPtr.html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LLVM IR Tutorial - Phis, GEPs and other things, oh my! - Vince Bridgers (Intel Corporation), Felipe de Azevedo Piovezan (Intel Corporation) -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https://www.youtube.com/watch?v=m8G_S5LwlTo</a:t>
            </a:r>
            <a:r>
              <a:rPr lang="en-US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Three-address code</a:t>
            </a:r>
            <a:endParaRPr/>
          </a:p>
        </p:txBody>
      </p:sp>
      <p:sp>
        <p:nvSpPr>
          <p:cNvPr id="243" name="Google Shape;243;p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Three-address code is a representation of the computation in the form of a sequence of expressions A := B op C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 = B + C + 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t1 = B +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t2 = t1 + 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 = t2</a:t>
            </a:r>
            <a:endParaRPr/>
          </a:p>
        </p:txBody>
      </p:sp>
      <p:cxnSp>
        <p:nvCxnSpPr>
          <p:cNvPr id="244" name="Google Shape;244;p5"/>
          <p:cNvCxnSpPr/>
          <p:nvPr/>
        </p:nvCxnSpPr>
        <p:spPr>
          <a:xfrm>
            <a:off x="571370" y="3749879"/>
            <a:ext cx="266678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TAC instructions</a:t>
            </a:r>
            <a:endParaRPr/>
          </a:p>
        </p:txBody>
      </p:sp>
      <p:sp>
        <p:nvSpPr>
          <p:cNvPr id="250" name="Google Shape;250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The following forms are allowed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constant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B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B op C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constant op B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B op constant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constant op constant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TAC control flow</a:t>
            </a:r>
            <a:endParaRPr/>
          </a:p>
        </p:txBody>
      </p:sp>
      <p:sp>
        <p:nvSpPr>
          <p:cNvPr id="256" name="Google Shape;256;p7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x,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while (x &lt; y)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x = x * 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y = x;</a:t>
            </a:r>
            <a:endParaRPr/>
          </a:p>
        </p:txBody>
      </p:sp>
      <p:sp>
        <p:nvSpPr>
          <p:cNvPr id="257" name="Google Shape;257;p7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t0 := x &gt;=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if t0 goto L1;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x := x *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goto L0;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L1: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y := x;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Three-address code example</a:t>
            </a:r>
            <a:endParaRPr/>
          </a:p>
        </p:txBody>
      </p:sp>
      <p:pic>
        <p:nvPicPr>
          <p:cNvPr id="263" name="Google Shape;26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499880"/>
            <a:ext cx="11010900" cy="29218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8"/>
          <p:cNvSpPr txBox="1"/>
          <p:nvPr/>
        </p:nvSpPr>
        <p:spPr>
          <a:xfrm>
            <a:off x="2369892" y="5618890"/>
            <a:ext cx="7413771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https://en.wikipedia.org/wiki/Three-address_code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Function calls</a:t>
            </a:r>
            <a:endParaRPr/>
          </a:p>
        </p:txBody>
      </p:sp>
      <p:sp>
        <p:nvSpPr>
          <p:cNvPr id="270" name="Google Shape;270;p9"/>
          <p:cNvSpPr txBox="1"/>
          <p:nvPr>
            <p:ph idx="1" type="body"/>
          </p:nvPr>
        </p:nvSpPr>
        <p:spPr>
          <a:xfrm>
            <a:off x="571500" y="1673402"/>
            <a:ext cx="5524500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bar(int A, int B)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foo()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bar(10, 42);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1" name="Google Shape;271;p9"/>
          <p:cNvSpPr txBox="1"/>
          <p:nvPr>
            <p:ph idx="2" type="body"/>
          </p:nvPr>
        </p:nvSpPr>
        <p:spPr>
          <a:xfrm>
            <a:off x="6493425" y="963023"/>
            <a:ext cx="5288400" cy="5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B = pop;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A = pop;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push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push 42;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goto bar;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