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56" r:id="rId5"/>
    <p:sldId id="324" r:id="rId6"/>
    <p:sldId id="342" r:id="rId7"/>
    <p:sldId id="366" r:id="rId8"/>
    <p:sldId id="378" r:id="rId9"/>
    <p:sldId id="365" r:id="rId10"/>
    <p:sldId id="371" r:id="rId11"/>
    <p:sldId id="372" r:id="rId12"/>
    <p:sldId id="373" r:id="rId13"/>
    <p:sldId id="343" r:id="rId14"/>
    <p:sldId id="377" r:id="rId15"/>
    <p:sldId id="374" r:id="rId16"/>
    <p:sldId id="344" r:id="rId17"/>
    <p:sldId id="379" r:id="rId18"/>
    <p:sldId id="380" r:id="rId19"/>
    <p:sldId id="381" r:id="rId20"/>
    <p:sldId id="375" r:id="rId21"/>
    <p:sldId id="376" r:id="rId22"/>
    <p:sldId id="367" r:id="rId23"/>
    <p:sldId id="345" r:id="rId24"/>
    <p:sldId id="346" r:id="rId25"/>
    <p:sldId id="369" r:id="rId26"/>
    <p:sldId id="382" r:id="rId27"/>
    <p:sldId id="384" r:id="rId28"/>
    <p:sldId id="368" r:id="rId29"/>
    <p:sldId id="383" r:id="rId30"/>
    <p:sldId id="341" r:id="rId31"/>
    <p:sldId id="364" r:id="rId32"/>
    <p:sldId id="302" r:id="rId33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8BC0F-BD65-4CE5-88F5-414D644D0C1F}" v="9" dt="2022-02-28T12:57:39.9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7046" autoAdjust="0"/>
  </p:normalViewPr>
  <p:slideViewPr>
    <p:cSldViewPr snapToGrid="0" snapToObjects="1">
      <p:cViewPr varScale="1">
        <p:scale>
          <a:sx n="107" d="100"/>
          <a:sy n="107" d="100"/>
        </p:scale>
        <p:origin x="816" y="114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299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70158642d6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270158642d6_0_5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270158642d6_0_5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1_Title &amp;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38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  <p:sldLayoutId id="2147483781" r:id="rId2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itkatriel/cpython/tree/regmachine2" TargetMode="External"/><Relationship Id="rId2" Type="http://schemas.openxmlformats.org/officeDocument/2006/relationships/hyperlink" Target="https://devguide.python.org/internals/interpreter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3/c-api/index.html" TargetMode="External"/><Relationship Id="rId2" Type="http://schemas.openxmlformats.org/officeDocument/2006/relationships/hyperlink" Target="https://docs.python.org/3.13/c-api/stable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deconfessions.substack.com/p/cpython-dynamic-dispatch-internals" TargetMode="External"/><Relationship Id="rId4" Type="http://schemas.openxmlformats.org/officeDocument/2006/relationships/hyperlink" Target="https://habr.com/ru/articles/780386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8f3UifWUlg?si=6XIGZD4byrAZjK58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8.14755.pdf" TargetMode="External"/><Relationship Id="rId2" Type="http://schemas.openxmlformats.org/officeDocument/2006/relationships/hyperlink" Target="https://github.com/JohnnyPeng18/HiTyper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xSHIpEQRjs?si=hObV9GWxP7QZC4Xy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OOJcTp8dqE?si=BJtE-fZaB30CME3J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23830790/3648361" TargetMode="External"/><Relationship Id="rId2" Type="http://schemas.openxmlformats.org/officeDocument/2006/relationships/hyperlink" Target="https://devguide.python.org/internal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br8rVGhPD0WQgO97Ao67Q-QVuSbm_Zpz" TargetMode="External"/><Relationship Id="rId2" Type="http://schemas.openxmlformats.org/officeDocument/2006/relationships/hyperlink" Target="https://www.youtube.com/playlist?list=PLeZ4oq0ctHI2uO2SXcQj_DE3jHonxOJRk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t.me/pytho_nn" TargetMode="External"/><Relationship Id="rId5" Type="http://schemas.openxmlformats.org/officeDocument/2006/relationships/hyperlink" Target="https://www.youtube.com/@EuroPythonConference" TargetMode="External"/><Relationship Id="rId4" Type="http://schemas.openxmlformats.org/officeDocument/2006/relationships/hyperlink" Target="https://www.youtube.com/@PyConU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.me/vasily_v_ryabov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NpQzdsvN99S7byY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23.png"/><Relationship Id="rId5" Type="http://schemas.openxmlformats.org/officeDocument/2006/relationships/hyperlink" Target="mailto:me@gooddoog.ru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e-like-parsers/pegen.git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vardanian/StringZilla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ttokens.readthedocs.io/en/latest/user-guide.html" TargetMode="External"/><Relationship Id="rId2" Type="http://schemas.openxmlformats.org/officeDocument/2006/relationships/hyperlink" Target="https://greentreesnakes.readthedocs.io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parso.readthedocs.io/" TargetMode="External"/><Relationship Id="rId5" Type="http://schemas.openxmlformats.org/officeDocument/2006/relationships/hyperlink" Target="https://libcst.readthedocs.io/" TargetMode="External"/><Relationship Id="rId4" Type="http://schemas.openxmlformats.org/officeDocument/2006/relationships/hyperlink" Target="https://leoeditor.com/appendices.html#leoast-p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101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Python internals and JIT compilers</a:t>
            </a:r>
          </a:p>
        </p:txBody>
      </p:sp>
    </p:spTree>
    <p:extLst>
      <p:ext uri="{BB962C8B-B14F-4D97-AF65-F5344CB8AC3E}">
        <p14:creationId xmlns:p14="http://schemas.microsoft.com/office/powerpoint/2010/main" val="208640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bytecode (IR)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/>
          <a:lstStyle/>
          <a:p>
            <a:r>
              <a:rPr lang="en-US" dirty="0"/>
              <a:t>As any IR it has 3 forms:</a:t>
            </a:r>
          </a:p>
          <a:p>
            <a:pPr lvl="1"/>
            <a:r>
              <a:rPr lang="en-US" dirty="0"/>
              <a:t>Byte-code itself: </a:t>
            </a:r>
            <a:r>
              <a:rPr lang="en-US" b="1" dirty="0"/>
              <a:t>*.</a:t>
            </a:r>
            <a:r>
              <a:rPr lang="en-US" b="1" dirty="0" err="1"/>
              <a:t>pyc</a:t>
            </a:r>
            <a:r>
              <a:rPr lang="en-US" dirty="0"/>
              <a:t> file content or </a:t>
            </a:r>
            <a:r>
              <a:rPr lang="en-US" dirty="0" err="1"/>
              <a:t>code_object</a:t>
            </a:r>
            <a:r>
              <a:rPr lang="en-US" b="1" dirty="0" err="1"/>
              <a:t>.co_code</a:t>
            </a:r>
            <a:endParaRPr lang="en-US" b="1" dirty="0"/>
          </a:p>
          <a:p>
            <a:pPr lvl="1"/>
            <a:r>
              <a:rPr lang="en-US" dirty="0"/>
              <a:t>In-memory representation: </a:t>
            </a:r>
            <a:r>
              <a:rPr lang="en-US" b="1" dirty="0" err="1"/>
              <a:t>code_object</a:t>
            </a:r>
            <a:r>
              <a:rPr lang="en-US" b="1" dirty="0"/>
              <a:t> = compile(…)</a:t>
            </a:r>
            <a:r>
              <a:rPr lang="en-US" dirty="0"/>
              <a:t> or </a:t>
            </a:r>
            <a:r>
              <a:rPr lang="en-US" b="1" dirty="0" err="1"/>
              <a:t>PyCodeObject</a:t>
            </a:r>
            <a:endParaRPr lang="en-US" b="1" dirty="0"/>
          </a:p>
          <a:p>
            <a:pPr lvl="1"/>
            <a:r>
              <a:rPr lang="en-US" dirty="0"/>
              <a:t>String representation: </a:t>
            </a:r>
            <a:r>
              <a:rPr lang="en-US" b="1" dirty="0"/>
              <a:t>import dis; </a:t>
            </a:r>
            <a:r>
              <a:rPr lang="en-US" b="1" dirty="0" err="1"/>
              <a:t>dis.dis</a:t>
            </a:r>
            <a:r>
              <a:rPr lang="en-US" b="1" dirty="0"/>
              <a:t>(</a:t>
            </a:r>
            <a:r>
              <a:rPr lang="en-US" b="1" dirty="0" err="1"/>
              <a:t>code_object</a:t>
            </a:r>
            <a:r>
              <a:rPr lang="en-US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1918A1-1EDD-13CB-ADFC-476CCC8E8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0" y="3645131"/>
            <a:ext cx="6581775" cy="2181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361791-A24B-14EB-363F-8295D8D4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562" y="5202102"/>
            <a:ext cx="4648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3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pyc</a:t>
            </a:r>
            <a:r>
              <a:rPr lang="en-US" dirty="0"/>
              <a:t> file format &amp; decoding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B4516C-4CAB-652C-0F09-9E5506EE3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69" y="1317812"/>
            <a:ext cx="8880601" cy="2164975"/>
          </a:xfrm>
          <a:prstGeom prst="rect">
            <a:avLst/>
          </a:prstGeom>
        </p:spPr>
      </p:pic>
      <p:pic>
        <p:nvPicPr>
          <p:cNvPr id="1026" name="Picture 2" descr="pyc files">
            <a:extLst>
              <a:ext uri="{FF2B5EF4-FFF2-40B4-BE49-F238E27FC236}">
                <a16:creationId xmlns:a16="http://schemas.microsoft.com/office/drawing/2014/main" id="{74CA5F6D-D6ED-EFD0-29DE-7C88D253D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16" y="2106703"/>
            <a:ext cx="5412515" cy="446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45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interpreter (Python 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Bytecode docs: </a:t>
            </a:r>
            <a:r>
              <a:rPr lang="en-US" dirty="0">
                <a:hlinkClick r:id="rId2"/>
              </a:rPr>
              <a:t>https://devguide.python.org/internals/interpreter/</a:t>
            </a:r>
            <a:r>
              <a:rPr lang="en-US" dirty="0"/>
              <a:t> (3.11)</a:t>
            </a:r>
          </a:p>
          <a:p>
            <a:r>
              <a:rPr lang="en-US" dirty="0"/>
              <a:t>2 kinds of VM:</a:t>
            </a:r>
          </a:p>
          <a:p>
            <a:pPr lvl="1"/>
            <a:r>
              <a:rPr lang="en-US" dirty="0"/>
              <a:t>Stack-based VM (most popular, including Python VM)</a:t>
            </a:r>
          </a:p>
          <a:p>
            <a:pPr lvl="2"/>
            <a:r>
              <a:rPr lang="en-US" sz="2000" dirty="0"/>
              <a:t>More portable, easier implementation, more compact in memory (doesn’t need addresses)</a:t>
            </a:r>
          </a:p>
          <a:p>
            <a:pPr lvl="1"/>
            <a:r>
              <a:rPr lang="en-US" dirty="0"/>
              <a:t>Register-based VM (</a:t>
            </a:r>
            <a:r>
              <a:rPr lang="en-US" dirty="0">
                <a:hlinkClick r:id="rId3"/>
              </a:rPr>
              <a:t>https://github.com/iritkatriel/cpython/tree/regmachine2</a:t>
            </a:r>
            <a:r>
              <a:rPr lang="en-US" dirty="0"/>
              <a:t>)</a:t>
            </a:r>
          </a:p>
          <a:p>
            <a:pPr lvl="2"/>
            <a:r>
              <a:rPr lang="en-US" sz="2000" dirty="0"/>
              <a:t>Less portable, need more memory (need addresses), should be faster (need other compiler)</a:t>
            </a:r>
          </a:p>
          <a:p>
            <a:r>
              <a:rPr lang="en-US" dirty="0" err="1"/>
              <a:t>ceval.c</a:t>
            </a:r>
            <a:r>
              <a:rPr lang="en-US" dirty="0"/>
              <a:t>, 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PyEval_EvalFrameDefault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 – can be replaced using _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PyInterpreterState_SetEvalFrameFunc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(...)</a:t>
            </a:r>
            <a:endParaRPr lang="en-US" dirty="0"/>
          </a:p>
          <a:p>
            <a:pPr lvl="1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generated_cases.c.h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(tier 1 / main interpreter)</a:t>
            </a:r>
          </a:p>
          <a:p>
            <a:pPr lvl="1"/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executor_cases.c.h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 (tier 2 interpreter! new in 3.13, use micro-ops)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11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 specializations (Python 3.11, PEP-659)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Bytecode ops are too abstract initially</a:t>
            </a:r>
          </a:p>
          <a:p>
            <a:r>
              <a:rPr lang="en-US" dirty="0"/>
              <a:t>If “hot” code is detected (saturating counter), specialization is done:</a:t>
            </a:r>
          </a:p>
          <a:p>
            <a:pPr lvl="1"/>
            <a:r>
              <a:rPr lang="en-US" dirty="0"/>
              <a:t>Example: LOAD_GLOBAL -&gt; LOAD_GLOBAL_BUILTIN / LOAD_GLOBAL_MODULE</a:t>
            </a:r>
          </a:p>
          <a:p>
            <a:pPr lvl="1"/>
            <a:r>
              <a:rPr lang="en-US" dirty="0"/>
              <a:t>Example: BINARY_ADD -&gt; BINARY_ADD_INT / BINARY_ADD_FLT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input is changed few times (counter too), de-optimization happens</a:t>
            </a:r>
          </a:p>
          <a:p>
            <a:pPr lvl="1"/>
            <a:r>
              <a:rPr lang="en-US" dirty="0"/>
              <a:t>back to LOAD_GLOBAL</a:t>
            </a:r>
          </a:p>
          <a:p>
            <a:pPr lvl="1"/>
            <a:r>
              <a:rPr lang="en-US" dirty="0"/>
              <a:t>back to BINARY_ADD</a:t>
            </a:r>
          </a:p>
        </p:txBody>
      </p:sp>
    </p:spTree>
    <p:extLst>
      <p:ext uri="{BB962C8B-B14F-4D97-AF65-F5344CB8AC3E}">
        <p14:creationId xmlns:p14="http://schemas.microsoft.com/office/powerpoint/2010/main" val="15593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of Compiler and Interpreter(s)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Python/</a:t>
            </a:r>
            <a:r>
              <a:rPr lang="en-US" dirty="0" err="1"/>
              <a:t>ast.c</a:t>
            </a:r>
            <a:r>
              <a:rPr lang="en-US" dirty="0"/>
              <a:t>, </a:t>
            </a:r>
            <a:r>
              <a:rPr lang="en-US" dirty="0" err="1"/>
              <a:t>asdl.c</a:t>
            </a:r>
            <a:r>
              <a:rPr lang="en-US" dirty="0"/>
              <a:t>, Parser/*.c  (AST parser)</a:t>
            </a:r>
          </a:p>
          <a:p>
            <a:r>
              <a:rPr lang="en-US" dirty="0"/>
              <a:t>Python/</a:t>
            </a:r>
            <a:r>
              <a:rPr lang="en-US" dirty="0" err="1"/>
              <a:t>ast_opt.c</a:t>
            </a:r>
            <a:r>
              <a:rPr lang="en-US" dirty="0"/>
              <a:t> (constant folding + few other simple optimizations)</a:t>
            </a:r>
          </a:p>
          <a:p>
            <a:r>
              <a:rPr lang="en-US" dirty="0"/>
              <a:t>Python/</a:t>
            </a:r>
            <a:r>
              <a:rPr lang="en-US" dirty="0" err="1"/>
              <a:t>compile.c</a:t>
            </a:r>
            <a:r>
              <a:rPr lang="en-US" dirty="0"/>
              <a:t> (compile AST to CFG and then to bytecode) </a:t>
            </a:r>
          </a:p>
          <a:p>
            <a:pPr lvl="2"/>
            <a:r>
              <a:rPr lang="en-US" sz="2000" dirty="0"/>
              <a:t>#include &lt;</a:t>
            </a:r>
            <a:r>
              <a:rPr lang="en-US" sz="2000" dirty="0" err="1"/>
              <a:t>pycore_flowgraph.h</a:t>
            </a:r>
            <a:r>
              <a:rPr lang="en-US" sz="2000" dirty="0"/>
              <a:t>&gt;</a:t>
            </a:r>
          </a:p>
          <a:p>
            <a:pPr lvl="2"/>
            <a:r>
              <a:rPr lang="en-US" sz="2000" dirty="0"/>
              <a:t>#include &lt;</a:t>
            </a:r>
            <a:r>
              <a:rPr lang="en-US" sz="2000" dirty="0" err="1"/>
              <a:t>pycore_symtable.h</a:t>
            </a:r>
            <a:r>
              <a:rPr lang="en-US" sz="2000" dirty="0"/>
              <a:t>&gt; (</a:t>
            </a:r>
            <a:r>
              <a:rPr lang="en-US" sz="2000" dirty="0" err="1"/>
              <a:t>symtable.c</a:t>
            </a:r>
            <a:r>
              <a:rPr lang="en-US" sz="2000" dirty="0"/>
              <a:t>; import </a:t>
            </a:r>
            <a:r>
              <a:rPr lang="en-US" sz="2000" dirty="0" err="1"/>
              <a:t>symtable</a:t>
            </a:r>
            <a:r>
              <a:rPr lang="en-US" sz="2000" dirty="0"/>
              <a:t>)</a:t>
            </a:r>
          </a:p>
          <a:p>
            <a:r>
              <a:rPr lang="en-US" dirty="0"/>
              <a:t>Python/</a:t>
            </a:r>
            <a:r>
              <a:rPr lang="en-US" dirty="0" err="1"/>
              <a:t>ceval.c</a:t>
            </a:r>
            <a:r>
              <a:rPr lang="en-US" dirty="0"/>
              <a:t> (bytecode interpreter, or Python VM)</a:t>
            </a:r>
          </a:p>
          <a:p>
            <a:pPr lvl="2"/>
            <a:r>
              <a:rPr lang="en-US" sz="2000" dirty="0"/>
              <a:t>#include “</a:t>
            </a:r>
            <a:r>
              <a:rPr lang="en-US" sz="2000" dirty="0" err="1"/>
              <a:t>generated_cases.c.h</a:t>
            </a:r>
            <a:r>
              <a:rPr lang="en-US" sz="2000" dirty="0"/>
              <a:t>” (tier 1 / main interpreter): case &lt;opcode&gt;: { &lt;some logic&gt;; }</a:t>
            </a:r>
          </a:p>
          <a:p>
            <a:pPr lvl="2"/>
            <a:r>
              <a:rPr lang="en-US" sz="2000" dirty="0"/>
              <a:t>#include “</a:t>
            </a:r>
            <a:r>
              <a:rPr lang="en-US" sz="2000" dirty="0" err="1"/>
              <a:t>executor_cases.c.h</a:t>
            </a:r>
            <a:r>
              <a:rPr lang="en-US" sz="2000" dirty="0"/>
              <a:t>” (new in 3.13; tier 2 interpreter): case &lt;micro-op&gt;: { &lt;some logic&gt;; }</a:t>
            </a:r>
          </a:p>
          <a:p>
            <a:r>
              <a:rPr lang="en-US" dirty="0"/>
              <a:t>Python/</a:t>
            </a:r>
            <a:r>
              <a:rPr lang="en-US" dirty="0" err="1"/>
              <a:t>jit.c</a:t>
            </a:r>
            <a:r>
              <a:rPr lang="en-US" dirty="0"/>
              <a:t> (light JIT compiler: Copy and Patch approach)</a:t>
            </a:r>
          </a:p>
          <a:p>
            <a:pPr lvl="2"/>
            <a:r>
              <a:rPr lang="en-US" sz="2000" dirty="0"/>
              <a:t>#include “</a:t>
            </a:r>
            <a:r>
              <a:rPr lang="en-US" sz="2000" dirty="0" err="1"/>
              <a:t>jit_stencils.h</a:t>
            </a:r>
            <a:r>
              <a:rPr lang="en-US" sz="2000" dirty="0"/>
              <a:t>” (pieces of machine code generated by clang at build time)</a:t>
            </a:r>
          </a:p>
        </p:txBody>
      </p:sp>
    </p:spTree>
    <p:extLst>
      <p:ext uri="{BB962C8B-B14F-4D97-AF65-F5344CB8AC3E}">
        <p14:creationId xmlns:p14="http://schemas.microsoft.com/office/powerpoint/2010/main" val="275845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of built-in types and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>
            <a:normAutofit/>
          </a:bodyPr>
          <a:lstStyle/>
          <a:p>
            <a:r>
              <a:rPr lang="en-US" dirty="0"/>
              <a:t>Objects/</a:t>
            </a:r>
          </a:p>
          <a:p>
            <a:pPr lvl="1"/>
            <a:r>
              <a:rPr lang="en-US" dirty="0" err="1"/>
              <a:t>dictobject.c</a:t>
            </a:r>
            <a:r>
              <a:rPr lang="en-US" dirty="0"/>
              <a:t>, </a:t>
            </a:r>
            <a:r>
              <a:rPr lang="en-US" dirty="0" err="1"/>
              <a:t>listobject.c</a:t>
            </a:r>
            <a:r>
              <a:rPr lang="en-US" dirty="0"/>
              <a:t>, </a:t>
            </a:r>
            <a:r>
              <a:rPr lang="en-US" dirty="0" err="1"/>
              <a:t>unicodeobject.c</a:t>
            </a:r>
            <a:r>
              <a:rPr lang="en-US" dirty="0"/>
              <a:t>, ...</a:t>
            </a:r>
          </a:p>
          <a:p>
            <a:r>
              <a:rPr lang="en-US" dirty="0"/>
              <a:t>Modules/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json.c</a:t>
            </a:r>
            <a:r>
              <a:rPr lang="en-US" dirty="0"/>
              <a:t>, </a:t>
            </a:r>
            <a:r>
              <a:rPr lang="en-US" dirty="0" err="1"/>
              <a:t>socketmodule.c</a:t>
            </a:r>
            <a:r>
              <a:rPr lang="en-US" dirty="0"/>
              <a:t>, </a:t>
            </a:r>
            <a:r>
              <a:rPr lang="en-US" dirty="0" err="1"/>
              <a:t>timemodule.c</a:t>
            </a:r>
            <a:r>
              <a:rPr lang="en-US" dirty="0"/>
              <a:t>, ...</a:t>
            </a:r>
          </a:p>
          <a:p>
            <a:r>
              <a:rPr lang="en-US" dirty="0"/>
              <a:t>Python/</a:t>
            </a:r>
          </a:p>
          <a:p>
            <a:pPr lvl="1"/>
            <a:r>
              <a:rPr lang="en-US" dirty="0" err="1"/>
              <a:t>sysmodule.c</a:t>
            </a:r>
            <a:r>
              <a:rPr lang="en-US" dirty="0"/>
              <a:t>, _</a:t>
            </a:r>
            <a:r>
              <a:rPr lang="en-US" dirty="0" err="1"/>
              <a:t>warnings.c</a:t>
            </a:r>
            <a:r>
              <a:rPr lang="en-US" dirty="0"/>
              <a:t>, </a:t>
            </a:r>
            <a:r>
              <a:rPr lang="en-US" dirty="0" err="1"/>
              <a:t>bltinmodule.c</a:t>
            </a:r>
            <a:r>
              <a:rPr lang="en-US" dirty="0"/>
              <a:t>, ...</a:t>
            </a:r>
            <a:endParaRPr lang="en-US" sz="2600" dirty="0"/>
          </a:p>
          <a:p>
            <a:endParaRPr lang="en-US" dirty="0"/>
          </a:p>
          <a:p>
            <a:r>
              <a:rPr lang="en-US" dirty="0"/>
              <a:t>Lib/*.py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 API tiers and layers (1463 functions)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5002307"/>
          </a:xfrm>
        </p:spPr>
        <p:txBody>
          <a:bodyPr>
            <a:normAutofit/>
          </a:bodyPr>
          <a:lstStyle/>
          <a:p>
            <a:r>
              <a:rPr lang="en-US" dirty="0"/>
              <a:t>Limited C API (== Stable ABI): ~900 functions</a:t>
            </a:r>
          </a:p>
          <a:p>
            <a:r>
              <a:rPr lang="en-US" dirty="0"/>
              <a:t>Unstable C API                   </a:t>
            </a:r>
            <a:r>
              <a:rPr lang="en-US" sz="2400" dirty="0"/>
              <a:t>see </a:t>
            </a:r>
            <a:r>
              <a:rPr lang="en-US" sz="2400" dirty="0">
                <a:hlinkClick r:id="rId2"/>
              </a:rPr>
              <a:t>https://docs.python.org/3.13/c-api/stable.html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 API docs index</a:t>
            </a:r>
            <a:r>
              <a:rPr lang="en-US" dirty="0"/>
              <a:t> (very useful)</a:t>
            </a:r>
          </a:p>
          <a:p>
            <a:pPr lvl="1"/>
            <a:r>
              <a:rPr lang="en-US" b="1" dirty="0"/>
              <a:t>Abstract Object Layer</a:t>
            </a:r>
            <a:r>
              <a:rPr lang="en-US" dirty="0"/>
              <a:t> (connected with </a:t>
            </a:r>
            <a:r>
              <a:rPr lang="en-US" dirty="0" err="1"/>
              <a:t>PyTypeObject</a:t>
            </a:r>
            <a:r>
              <a:rPr lang="en-US" dirty="0"/>
              <a:t>: virtual method table)</a:t>
            </a:r>
          </a:p>
          <a:p>
            <a:pPr lvl="1"/>
            <a:r>
              <a:rPr lang="en-US" dirty="0"/>
              <a:t>Concrete Object Layer</a:t>
            </a:r>
          </a:p>
          <a:p>
            <a:r>
              <a:rPr lang="en-US" dirty="0"/>
              <a:t>How many lines of C needed to execute a + b in Python?</a:t>
            </a:r>
          </a:p>
          <a:p>
            <a:pPr lvl="1"/>
            <a:r>
              <a:rPr lang="en-US" dirty="0">
                <a:hlinkClick r:id="rId4"/>
              </a:rPr>
              <a:t>https://habr.com/ru/articles/780386/</a:t>
            </a:r>
            <a:r>
              <a:rPr lang="en-US" dirty="0"/>
              <a:t> (in Russian)</a:t>
            </a:r>
          </a:p>
          <a:p>
            <a:pPr lvl="1"/>
            <a:r>
              <a:rPr lang="en-US" dirty="0">
                <a:hlinkClick r:id="rId5"/>
              </a:rPr>
              <a:t>https://codeconfessions.substack.com/p/cpython-dynamic-dispatch-internals</a:t>
            </a:r>
            <a:r>
              <a:rPr lang="en-US" dirty="0"/>
              <a:t> (</a:t>
            </a:r>
            <a:r>
              <a:rPr lang="en-US" dirty="0" err="1"/>
              <a:t>orig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62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54" y="392206"/>
            <a:ext cx="11010816" cy="683559"/>
          </a:xfrm>
        </p:spPr>
        <p:txBody>
          <a:bodyPr/>
          <a:lstStyle/>
          <a:p>
            <a:r>
              <a:rPr lang="en-US" dirty="0"/>
              <a:t>Boxing and unboxing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4E4E-0175-4030-BE2C-76599210D2B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201271"/>
            <a:ext cx="11010900" cy="5047131"/>
          </a:xfrm>
        </p:spPr>
        <p:txBody>
          <a:bodyPr/>
          <a:lstStyle/>
          <a:p>
            <a:r>
              <a:rPr lang="en-US" dirty="0" err="1"/>
              <a:t>PyObject</a:t>
            </a:r>
            <a:r>
              <a:rPr lang="en-US" dirty="0"/>
              <a:t>* to static type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PyAPI_FUNC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PyLong_AsLong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PyObject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</a:t>
            </a:r>
            <a:r>
              <a:rPr lang="en-US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obj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dirty="0" err="1"/>
              <a:t>Stati</a:t>
            </a:r>
            <a:r>
              <a:rPr lang="ru-RU" dirty="0"/>
              <a:t>с</a:t>
            </a:r>
            <a:r>
              <a:rPr lang="en-US" dirty="0"/>
              <a:t> type to </a:t>
            </a:r>
            <a:r>
              <a:rPr lang="en-US" dirty="0" err="1"/>
              <a:t>PyObject</a:t>
            </a:r>
            <a:r>
              <a:rPr lang="en-US" dirty="0"/>
              <a:t>*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6F008A"/>
                </a:solidFill>
                <a:latin typeface="Cascadia Mono" panose="020B0609020000020004" pitchFamily="49" charset="0"/>
              </a:rPr>
              <a:t>PyAPI_FUNC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PyObject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*)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PyLong_FromLong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long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808080"/>
                </a:solidFill>
                <a:latin typeface="Cascadia Mono" panose="020B0609020000020004" pitchFamily="49" charset="0"/>
              </a:rPr>
              <a:t>ival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8847A4-AA88-7FC2-E53B-55426A96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73" y="4165226"/>
            <a:ext cx="5192148" cy="18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86AC2-6A6E-3EE6-BA1C-737739E0A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3" y="1433231"/>
            <a:ext cx="2877457" cy="2333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0AB9A4-C50E-2957-A2AB-270D0881B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13" y="4233864"/>
            <a:ext cx="6870606" cy="119090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5A8F5C4-099C-C865-1B4C-15B79EBDC40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5730687"/>
            <a:ext cx="11010900" cy="555813"/>
          </a:xfrm>
        </p:spPr>
        <p:txBody>
          <a:bodyPr>
            <a:normAutofit fontScale="92500"/>
          </a:bodyPr>
          <a:lstStyle/>
          <a:p>
            <a:r>
              <a:rPr lang="en-US" dirty="0"/>
              <a:t>@jit(cache=True, </a:t>
            </a:r>
            <a:r>
              <a:rPr lang="en-US" dirty="0" err="1"/>
              <a:t>nopython</a:t>
            </a:r>
            <a:r>
              <a:rPr lang="en-US" dirty="0"/>
              <a:t>=True) is recommended (cache=True saves ~1 sec.)</a:t>
            </a:r>
          </a:p>
        </p:txBody>
      </p:sp>
    </p:spTree>
    <p:extLst>
      <p:ext uri="{BB962C8B-B14F-4D97-AF65-F5344CB8AC3E}">
        <p14:creationId xmlns:p14="http://schemas.microsoft.com/office/powerpoint/2010/main" val="139752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723-3EA1-4FD6-87B3-EFA04ABF13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llvmlite</a:t>
            </a:r>
            <a:r>
              <a:rPr lang="en-US" dirty="0"/>
              <a:t>; -&gt; </a:t>
            </a:r>
            <a:r>
              <a:rPr lang="en-US" dirty="0" err="1"/>
              <a:t>Numba</a:t>
            </a:r>
            <a:r>
              <a:rPr lang="en-US" dirty="0"/>
              <a:t> IR -&gt; LLVM IR</a:t>
            </a:r>
          </a:p>
          <a:p>
            <a:pPr lvl="1"/>
            <a:r>
              <a:rPr lang="en-US" dirty="0"/>
              <a:t>TBB support, Intel only GPU support, special replacements for </a:t>
            </a:r>
            <a:r>
              <a:rPr lang="en-US" dirty="0" err="1"/>
              <a:t>Numpy</a:t>
            </a:r>
            <a:r>
              <a:rPr lang="en-US" dirty="0"/>
              <a:t> functions</a:t>
            </a:r>
          </a:p>
          <a:p>
            <a:r>
              <a:rPr lang="en-US" dirty="0" err="1"/>
              <a:t>Taichi</a:t>
            </a:r>
            <a:endParaRPr lang="en-US" dirty="0"/>
          </a:p>
          <a:p>
            <a:pPr lvl="1"/>
            <a:r>
              <a:rPr lang="en-US" dirty="0"/>
              <a:t>GPU support; focus on graphics</a:t>
            </a:r>
          </a:p>
          <a:p>
            <a:pPr lvl="1"/>
            <a:r>
              <a:rPr lang="en-US" dirty="0"/>
              <a:t>more API</a:t>
            </a:r>
          </a:p>
          <a:p>
            <a:r>
              <a:rPr lang="en-US" dirty="0">
                <a:hlinkClick r:id="rId2"/>
              </a:rPr>
              <a:t>4 </a:t>
            </a:r>
            <a:r>
              <a:rPr lang="ru-RU" dirty="0">
                <a:hlinkClick r:id="rId2"/>
              </a:rPr>
              <a:t>мушкетера: </a:t>
            </a:r>
            <a:r>
              <a:rPr lang="en-US" dirty="0">
                <a:hlinkClick r:id="rId2"/>
              </a:rPr>
              <a:t>Python, </a:t>
            </a:r>
            <a:r>
              <a:rPr lang="en-US" dirty="0" err="1">
                <a:hlinkClick r:id="rId2"/>
              </a:rPr>
              <a:t>Cython</a:t>
            </a:r>
            <a:r>
              <a:rPr lang="en-US" dirty="0">
                <a:hlinkClick r:id="rId2"/>
              </a:rPr>
              <a:t>, Numba </a:t>
            </a:r>
            <a:r>
              <a:rPr lang="ru-RU" dirty="0">
                <a:hlinkClick r:id="rId2"/>
              </a:rPr>
              <a:t>и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Taichi</a:t>
            </a:r>
            <a:r>
              <a:rPr lang="ru-RU" dirty="0"/>
              <a:t> (</a:t>
            </a:r>
            <a:r>
              <a:rPr lang="en-US" dirty="0" err="1"/>
              <a:t>PyCon</a:t>
            </a:r>
            <a:r>
              <a:rPr lang="en-US" dirty="0"/>
              <a:t> Weekend 2022)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3F44-1642-474D-81D4-98DAF64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024" y="571500"/>
            <a:ext cx="10318162" cy="952499"/>
          </a:xfrm>
        </p:spPr>
        <p:txBody>
          <a:bodyPr/>
          <a:lstStyle/>
          <a:p>
            <a:r>
              <a:rPr lang="en-US" dirty="0"/>
              <a:t>Python internals &amp; their </a:t>
            </a:r>
            <a:r>
              <a:rPr lang="en-US" dirty="0">
                <a:sym typeface="Wingdings" panose="05000000000000000000" pitchFamily="2" charset="2"/>
              </a:rPr>
              <a:t>pure Python interfaces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4F6AC-3D29-EC4E-D02B-7BFCA39D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571625"/>
            <a:ext cx="7244322" cy="45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7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958E-698B-4073-9795-8A7430E1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3rd-party JIT compilers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8723-3EA1-4FD6-87B3-EFA04ABF139B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is a Python implemented in </a:t>
            </a:r>
            <a:r>
              <a:rPr lang="en-US" dirty="0" err="1"/>
              <a:t>RPython</a:t>
            </a:r>
            <a:r>
              <a:rPr lang="en-US" dirty="0"/>
              <a:t> as a JIT compiler</a:t>
            </a:r>
          </a:p>
          <a:p>
            <a:pPr lvl="1"/>
            <a:r>
              <a:rPr lang="en-US" dirty="0"/>
              <a:t>Trace based GC (mark-and-sweep with modifications)</a:t>
            </a:r>
          </a:p>
          <a:p>
            <a:pPr lvl="1"/>
            <a:r>
              <a:rPr lang="en-US" dirty="0" err="1"/>
              <a:t>ctypes</a:t>
            </a:r>
            <a:r>
              <a:rPr lang="en-US" dirty="0"/>
              <a:t> are very slow with C extensions (need to rewrite code to CFFI)</a:t>
            </a:r>
          </a:p>
          <a:p>
            <a:pPr lvl="1"/>
            <a:r>
              <a:rPr lang="en-US" dirty="0"/>
              <a:t>~40% faster than </a:t>
            </a:r>
            <a:r>
              <a:rPr lang="en-US" dirty="0" err="1"/>
              <a:t>CPython</a:t>
            </a:r>
            <a:r>
              <a:rPr lang="en-US" dirty="0"/>
              <a:t> 3.11 in average (in pure Python)</a:t>
            </a:r>
          </a:p>
          <a:p>
            <a:r>
              <a:rPr lang="en-US" dirty="0" err="1"/>
              <a:t>Pyjion</a:t>
            </a:r>
            <a:r>
              <a:rPr lang="en-US" dirty="0"/>
              <a:t>: JIT compiler running on .NET VM (project is closed)</a:t>
            </a:r>
          </a:p>
          <a:p>
            <a:r>
              <a:rPr lang="en-US" dirty="0"/>
              <a:t>Cinder: JIT compiler forked from </a:t>
            </a:r>
            <a:r>
              <a:rPr lang="en-US" dirty="0" err="1"/>
              <a:t>CPython</a:t>
            </a:r>
            <a:r>
              <a:rPr lang="en-US" dirty="0"/>
              <a:t> 3.9 (serves </a:t>
            </a:r>
            <a:r>
              <a:rPr lang="en-US" dirty="0" err="1"/>
              <a:t>Nelzyagram</a:t>
            </a:r>
            <a:r>
              <a:rPr lang="en-US" dirty="0"/>
              <a:t>*)</a:t>
            </a:r>
          </a:p>
          <a:p>
            <a:pPr lvl="1"/>
            <a:r>
              <a:rPr lang="en-US" dirty="0"/>
              <a:t>HIR (bytecode + </a:t>
            </a:r>
            <a:r>
              <a:rPr lang="en-US" dirty="0" err="1"/>
              <a:t>expl</a:t>
            </a:r>
            <a:r>
              <a:rPr lang="en-US" dirty="0"/>
              <a:t>. </a:t>
            </a:r>
            <a:r>
              <a:rPr lang="en-US" dirty="0" err="1"/>
              <a:t>refcounting</a:t>
            </a:r>
            <a:r>
              <a:rPr lang="en-US" dirty="0"/>
              <a:t>) -&gt; LIR -&gt; JIT compiler (own C++ implementation)</a:t>
            </a:r>
          </a:p>
          <a:p>
            <a:pPr lvl="1"/>
            <a:r>
              <a:rPr lang="en-US" dirty="0"/>
              <a:t>Full compatibility is not guaranteed and not checked (?)</a:t>
            </a:r>
          </a:p>
        </p:txBody>
      </p:sp>
    </p:spTree>
    <p:extLst>
      <p:ext uri="{BB962C8B-B14F-4D97-AF65-F5344CB8AC3E}">
        <p14:creationId xmlns:p14="http://schemas.microsoft.com/office/powerpoint/2010/main" val="318629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compilation pipeline (</a:t>
            </a:r>
            <a:r>
              <a:rPr lang="en-US" dirty="0" err="1"/>
              <a:t>Numba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F5CE2-1489-29BA-2ACE-2BC64845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3" y="1312252"/>
            <a:ext cx="2819301" cy="4455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2A74C-8136-BEE3-30AF-43F1D9881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4043" y="533033"/>
            <a:ext cx="1548143" cy="592601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93EDFC-7EB9-DEB6-B386-9DA95175FFEB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879646" y="1523999"/>
            <a:ext cx="6002908" cy="4574947"/>
          </a:xfrm>
        </p:spPr>
        <p:txBody>
          <a:bodyPr/>
          <a:lstStyle/>
          <a:p>
            <a:r>
              <a:rPr lang="en-US" dirty="0"/>
              <a:t>Env var NUMBA_DUMP_CFG=1</a:t>
            </a:r>
          </a:p>
          <a:p>
            <a:r>
              <a:rPr lang="en-US" dirty="0"/>
              <a:t>NUMBA_DUMP_IR=1</a:t>
            </a:r>
          </a:p>
          <a:p>
            <a:r>
              <a:rPr lang="en-US" dirty="0"/>
              <a:t>NUMBA_DUMP_ANNOTATION=1</a:t>
            </a:r>
          </a:p>
          <a:p>
            <a:r>
              <a:rPr lang="en-US" dirty="0"/>
              <a:t>NUMBA_DUMP_LLVM=1</a:t>
            </a:r>
          </a:p>
          <a:p>
            <a:r>
              <a:rPr lang="en-US" dirty="0"/>
              <a:t>NUMBA_DUMP_OPTIMIZED=1</a:t>
            </a:r>
          </a:p>
          <a:p>
            <a:r>
              <a:rPr lang="en-US" dirty="0"/>
              <a:t>NUMBA_DUMP_ASSEMBLY=1</a:t>
            </a:r>
          </a:p>
          <a:p>
            <a:endParaRPr lang="en-US" dirty="0"/>
          </a:p>
          <a:p>
            <a:r>
              <a:rPr lang="en-US" sz="2400" dirty="0"/>
              <a:t>search for “</a:t>
            </a:r>
            <a:r>
              <a:rPr lang="en-US" sz="2400" dirty="0" err="1"/>
              <a:t>Numba</a:t>
            </a:r>
            <a:r>
              <a:rPr lang="en-US" sz="2400" dirty="0"/>
              <a:t> Compiler Architecture”</a:t>
            </a:r>
          </a:p>
        </p:txBody>
      </p:sp>
    </p:spTree>
    <p:extLst>
      <p:ext uri="{BB962C8B-B14F-4D97-AF65-F5344CB8AC3E}">
        <p14:creationId xmlns:p14="http://schemas.microsoft.com/office/powerpoint/2010/main" val="306756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2183-98F2-447B-BDA4-1003989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4E4E-0175-4030-BE2C-76599210D2B7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+ </a:t>
            </a:r>
            <a:r>
              <a:rPr lang="en-US" dirty="0" err="1"/>
              <a:t>mypyC</a:t>
            </a:r>
            <a:r>
              <a:rPr lang="en-US" dirty="0"/>
              <a:t> (</a:t>
            </a:r>
            <a:r>
              <a:rPr lang="en-US" dirty="0" err="1"/>
              <a:t>transpiler</a:t>
            </a:r>
            <a:r>
              <a:rPr lang="en-US" dirty="0"/>
              <a:t> to C)</a:t>
            </a:r>
          </a:p>
          <a:p>
            <a:r>
              <a:rPr lang="en-US" dirty="0" err="1"/>
              <a:t>pytype</a:t>
            </a:r>
            <a:r>
              <a:rPr lang="en-US" dirty="0"/>
              <a:t> (type hints are not necessary; by Google)</a:t>
            </a:r>
          </a:p>
          <a:p>
            <a:r>
              <a:rPr lang="en-US" dirty="0" err="1"/>
              <a:t>pyright</a:t>
            </a:r>
            <a:r>
              <a:rPr lang="en-US" dirty="0"/>
              <a:t> (type checker for </a:t>
            </a:r>
            <a:r>
              <a:rPr lang="en-US" dirty="0" err="1"/>
              <a:t>VSCode</a:t>
            </a:r>
            <a:r>
              <a:rPr lang="en-US" dirty="0"/>
              <a:t>; by Microsoft; written in TypeScript)</a:t>
            </a:r>
          </a:p>
          <a:p>
            <a:r>
              <a:rPr lang="en-US" dirty="0">
                <a:hlinkClick r:id="rId2"/>
              </a:rPr>
              <a:t>JohnnyPeng18/</a:t>
            </a:r>
            <a:r>
              <a:rPr lang="en-US" dirty="0" err="1">
                <a:hlinkClick r:id="rId2"/>
              </a:rPr>
              <a:t>HiTyper</a:t>
            </a:r>
            <a:r>
              <a:rPr lang="en-US" dirty="0"/>
              <a:t> implements type dependency graph + some ML</a:t>
            </a:r>
          </a:p>
          <a:p>
            <a:endParaRPr lang="en-US" dirty="0"/>
          </a:p>
          <a:p>
            <a:r>
              <a:rPr lang="en-US" dirty="0"/>
              <a:t>Type inference is not decidable (algorithmically unresolvable) – 2022</a:t>
            </a:r>
          </a:p>
          <a:p>
            <a:pPr lvl="1"/>
            <a:r>
              <a:rPr lang="en-US" dirty="0">
                <a:hlinkClick r:id="rId3"/>
              </a:rPr>
              <a:t>https://arxiv.org/pdf/2208.14755.pdf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33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compiler (Copy and Patch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5749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Brandt Bucher – A JIT Compiler for </a:t>
            </a:r>
            <a:r>
              <a:rPr lang="en-US" dirty="0" err="1">
                <a:hlinkClick r:id="rId2"/>
              </a:rPr>
              <a:t>CPython</a:t>
            </a:r>
            <a:r>
              <a:rPr lang="en-US" dirty="0"/>
              <a:t> (December, 2023)</a:t>
            </a:r>
          </a:p>
          <a:p>
            <a:pPr lvl="1"/>
            <a:r>
              <a:rPr lang="en-US" dirty="0"/>
              <a:t>The first idea publication at 2021</a:t>
            </a:r>
          </a:p>
          <a:p>
            <a:pPr lvl="1"/>
            <a:r>
              <a:rPr lang="en-US" dirty="0"/>
              <a:t>The first use for Lua (35% slower than </a:t>
            </a:r>
            <a:r>
              <a:rPr lang="en-US" dirty="0" err="1"/>
              <a:t>LuaJIT</a:t>
            </a:r>
            <a:r>
              <a:rPr lang="en-US" dirty="0"/>
              <a:t>) at 2023</a:t>
            </a:r>
          </a:p>
          <a:p>
            <a:pPr lvl="1"/>
            <a:r>
              <a:rPr lang="en-US" dirty="0"/>
              <a:t>Python JIT adds 2% - 9% performance improvement</a:t>
            </a:r>
          </a:p>
          <a:p>
            <a:pPr lvl="1"/>
            <a:r>
              <a:rPr lang="en-US" dirty="0"/>
              <a:t>LLVM (clang) is used at build time only. The distribution doesn’t have LLVM libs.</a:t>
            </a:r>
          </a:p>
          <a:p>
            <a:pPr lvl="1"/>
            <a:r>
              <a:rPr lang="en-US" dirty="0"/>
              <a:t>Python 3.13 may include it (configuration option: “-enable-experimental-</a:t>
            </a:r>
            <a:r>
              <a:rPr lang="en-US" dirty="0" err="1"/>
              <a:t>jit</a:t>
            </a:r>
            <a:r>
              <a:rPr lang="en-US" dirty="0"/>
              <a:t>”)</a:t>
            </a:r>
          </a:p>
          <a:p>
            <a:pPr lvl="1"/>
            <a:endParaRPr lang="en-US" dirty="0"/>
          </a:p>
          <a:p>
            <a:r>
              <a:rPr lang="en-US" dirty="0"/>
              <a:t>Machine code (as bytes) is copied from C header to memory (Copy)</a:t>
            </a:r>
          </a:p>
          <a:p>
            <a:r>
              <a:rPr lang="en-US" dirty="0"/>
              <a:t>Bytecode arguments are patched with data (Patch)</a:t>
            </a:r>
          </a:p>
        </p:txBody>
      </p:sp>
    </p:spTree>
    <p:extLst>
      <p:ext uri="{BB962C8B-B14F-4D97-AF65-F5344CB8AC3E}">
        <p14:creationId xmlns:p14="http://schemas.microsoft.com/office/powerpoint/2010/main" val="121888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41B0-BAB0-4793-90C6-8114CD5F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Interpreter Lock (GIL), no-GIL PEP-703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886F-C8D8-4092-8FB0-ED8B3BD30B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523999"/>
            <a:ext cx="11010900" cy="4948519"/>
          </a:xfrm>
        </p:spPr>
        <p:txBody>
          <a:bodyPr>
            <a:normAutofit/>
          </a:bodyPr>
          <a:lstStyle/>
          <a:p>
            <a:r>
              <a:rPr lang="en-US" dirty="0"/>
              <a:t>Threads in Python are not parallel! GIL cannot be disabled in pure Python.</a:t>
            </a:r>
          </a:p>
          <a:p>
            <a:r>
              <a:rPr lang="en-US" dirty="0"/>
              <a:t>GIL can be disabled in C code / C extension.</a:t>
            </a:r>
            <a:endParaRPr lang="en-US" sz="1000" dirty="0"/>
          </a:p>
          <a:p>
            <a:r>
              <a:rPr lang="en-US" dirty="0" err="1"/>
              <a:t>GILectomy</a:t>
            </a:r>
            <a:r>
              <a:rPr lang="en-US" dirty="0"/>
              <a:t> (Larry Hastings, Python 3.6 fork) – </a:t>
            </a:r>
            <a:r>
              <a:rPr lang="en-US" b="1" dirty="0">
                <a:solidFill>
                  <a:srgbClr val="FF0000"/>
                </a:solidFill>
              </a:rPr>
              <a:t>failed</a:t>
            </a:r>
          </a:p>
          <a:p>
            <a:r>
              <a:rPr lang="en-US" dirty="0"/>
              <a:t>No-GIL (Sam Gross, MSFT, 2020-now, started as Python 3.9 fork)</a:t>
            </a:r>
          </a:p>
          <a:p>
            <a:pPr lvl="1"/>
            <a:r>
              <a:rPr lang="en-US" sz="2000" dirty="0">
                <a:hlinkClick r:id="rId2"/>
              </a:rPr>
              <a:t>Keynote talk at </a:t>
            </a:r>
            <a:r>
              <a:rPr lang="en-US" sz="2000" dirty="0" err="1">
                <a:hlinkClick r:id="rId2"/>
              </a:rPr>
              <a:t>EuroPython</a:t>
            </a:r>
            <a:r>
              <a:rPr lang="en-US" sz="2000" dirty="0">
                <a:hlinkClick r:id="rId2"/>
              </a:rPr>
              <a:t> 2022</a:t>
            </a:r>
            <a:r>
              <a:rPr lang="en-US" sz="2000" dirty="0"/>
              <a:t> (79x speed up for 80 cores)</a:t>
            </a:r>
          </a:p>
          <a:p>
            <a:pPr lvl="1"/>
            <a:r>
              <a:rPr lang="en-US" sz="2000" dirty="0"/>
              <a:t>PEP-703 accepted, Sam Gross approved as Python Core Developer in Feb 2024.</a:t>
            </a:r>
          </a:p>
          <a:p>
            <a:pPr lvl="1"/>
            <a:r>
              <a:rPr lang="en-US" sz="2000" dirty="0"/>
              <a:t>Biased RC (slowdown: 10% vs 60% w/ atomics), deferred RC (no RC for VM stack).</a:t>
            </a:r>
          </a:p>
          <a:p>
            <a:pPr lvl="1"/>
            <a:r>
              <a:rPr lang="en-US" sz="2000" dirty="0"/>
              <a:t>Immortal objects (None, True, ...): no RC for many constants, interned strings etc.</a:t>
            </a:r>
          </a:p>
          <a:p>
            <a:pPr lvl="1"/>
            <a:r>
              <a:rPr lang="en-US" sz="2000" dirty="0"/>
              <a:t>Thread-safe allocator “</a:t>
            </a:r>
            <a:r>
              <a:rPr lang="en-US" sz="2000" dirty="0" err="1"/>
              <a:t>mimalloc</a:t>
            </a:r>
            <a:r>
              <a:rPr lang="en-US" sz="2000" dirty="0"/>
              <a:t>” (born in 2019 at Microsoft)</a:t>
            </a:r>
          </a:p>
          <a:p>
            <a:pPr lvl="1"/>
            <a:r>
              <a:rPr lang="en-US" sz="2000" dirty="0"/>
              <a:t>Critical section C API</a:t>
            </a:r>
          </a:p>
        </p:txBody>
      </p:sp>
    </p:spTree>
    <p:extLst>
      <p:ext uri="{BB962C8B-B14F-4D97-AF65-F5344CB8AC3E}">
        <p14:creationId xmlns:p14="http://schemas.microsoft.com/office/powerpoint/2010/main" val="4878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Anthony Shaw (Microsoft) “</a:t>
            </a:r>
            <a:r>
              <a:rPr lang="en-US" dirty="0" err="1"/>
              <a:t>CPython</a:t>
            </a:r>
            <a:r>
              <a:rPr lang="en-US" dirty="0"/>
              <a:t> Internals”</a:t>
            </a:r>
          </a:p>
          <a:p>
            <a:pPr lvl="1"/>
            <a:r>
              <a:rPr lang="en-US" dirty="0"/>
              <a:t>(the 2</a:t>
            </a:r>
            <a:r>
              <a:rPr lang="en-US" baseline="30000" dirty="0"/>
              <a:t>nd</a:t>
            </a:r>
            <a:r>
              <a:rPr lang="en-US" dirty="0"/>
              <a:t> edition covers versions till ~3.10)</a:t>
            </a:r>
          </a:p>
          <a:p>
            <a:endParaRPr lang="en-US" dirty="0"/>
          </a:p>
          <a:p>
            <a:r>
              <a:rPr lang="en-US" dirty="0"/>
              <a:t>Python Dev Guide: </a:t>
            </a:r>
            <a:r>
              <a:rPr lang="en-US" dirty="0" err="1"/>
              <a:t>CPython’s</a:t>
            </a:r>
            <a:r>
              <a:rPr lang="en-US" dirty="0"/>
              <a:t> Internals</a:t>
            </a:r>
          </a:p>
          <a:p>
            <a:pPr lvl="1"/>
            <a:r>
              <a:rPr lang="en-US" dirty="0">
                <a:hlinkClick r:id="rId2"/>
              </a:rPr>
              <a:t>https://devguide.python.org/internals/</a:t>
            </a:r>
            <a:endParaRPr lang="en-US" dirty="0"/>
          </a:p>
          <a:p>
            <a:pPr lvl="1"/>
            <a:r>
              <a:rPr lang="en-US" dirty="0"/>
              <a:t>(more compact)</a:t>
            </a:r>
          </a:p>
          <a:p>
            <a:r>
              <a:rPr lang="en-US" dirty="0"/>
              <a:t>About cell and free variables in closure</a:t>
            </a:r>
          </a:p>
          <a:p>
            <a:pPr lvl="1"/>
            <a:r>
              <a:rPr lang="en-US" dirty="0">
                <a:hlinkClick r:id="rId3"/>
              </a:rPr>
              <a:t>https://stackoverflow.com/a/23830790/3648361</a:t>
            </a:r>
            <a:endParaRPr lang="en-US" dirty="0"/>
          </a:p>
        </p:txBody>
      </p:sp>
      <p:pic>
        <p:nvPicPr>
          <p:cNvPr id="1026" name="Picture 2" descr="CPython Internals: Your Guide to the Python 3 Interpreter">
            <a:extLst>
              <a:ext uri="{FF2B5EF4-FFF2-40B4-BE49-F238E27FC236}">
                <a16:creationId xmlns:a16="http://schemas.microsoft.com/office/drawing/2014/main" id="{A4CB9CEB-AD36-5A1F-FE08-85A32E0B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254" y="116509"/>
            <a:ext cx="3883382" cy="616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61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D159-EF32-4D01-B228-B7E8ACF0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watching &amp; conferences/meetups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31F2-EDA3-4157-8849-7A98D90873E2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My </a:t>
            </a:r>
            <a:r>
              <a:rPr lang="en-US" dirty="0" err="1"/>
              <a:t>Youtube</a:t>
            </a:r>
            <a:r>
              <a:rPr lang="en-US" dirty="0"/>
              <a:t> playlist (Python, MLIR + LLVM, Mojo, Julia, Kotlin Native):</a:t>
            </a:r>
          </a:p>
          <a:p>
            <a:pPr lvl="1"/>
            <a:r>
              <a:rPr lang="en-US" dirty="0">
                <a:hlinkClick r:id="rId2"/>
              </a:rPr>
              <a:t>https://www.youtube.com/playlist?list=PLeZ4oq0ctHI2uO2SXcQj_DE3jHonxOJRk</a:t>
            </a:r>
            <a:endParaRPr lang="en-US" dirty="0"/>
          </a:p>
          <a:p>
            <a:endParaRPr lang="en-US" dirty="0"/>
          </a:p>
          <a:p>
            <a:r>
              <a:rPr lang="ru-RU" dirty="0">
                <a:hlinkClick r:id="rId3"/>
              </a:rPr>
              <a:t>Лучший курс по </a:t>
            </a:r>
            <a:r>
              <a:rPr lang="en-US" dirty="0">
                <a:hlinkClick r:id="rId3"/>
              </a:rPr>
              <a:t>Python</a:t>
            </a:r>
            <a:r>
              <a:rPr lang="en-US" dirty="0"/>
              <a:t> (by Nikita Sobolev, in progress…)</a:t>
            </a:r>
          </a:p>
          <a:p>
            <a:endParaRPr lang="ru-RU" dirty="0"/>
          </a:p>
          <a:p>
            <a:r>
              <a:rPr lang="en-US" dirty="0" err="1"/>
              <a:t>PyCon</a:t>
            </a:r>
            <a:r>
              <a:rPr lang="en-US" dirty="0"/>
              <a:t> US: </a:t>
            </a:r>
            <a:r>
              <a:rPr lang="en-US" dirty="0">
                <a:hlinkClick r:id="rId4"/>
              </a:rPr>
              <a:t>https://www.youtube.com/@PyConUS</a:t>
            </a:r>
            <a:endParaRPr lang="en-US" dirty="0"/>
          </a:p>
          <a:p>
            <a:r>
              <a:rPr lang="en-US" dirty="0" err="1"/>
              <a:t>EuroPython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https://www.youtube.com/@EuroPythonConference</a:t>
            </a:r>
            <a:endParaRPr lang="en-US" dirty="0"/>
          </a:p>
          <a:p>
            <a:r>
              <a:rPr lang="en-US" dirty="0" err="1"/>
              <a:t>PyCon</a:t>
            </a:r>
            <a:r>
              <a:rPr lang="en-US" dirty="0"/>
              <a:t> Russia, Moscow Python, </a:t>
            </a:r>
            <a:r>
              <a:rPr lang="en-US" dirty="0" err="1"/>
              <a:t>PiterPy</a:t>
            </a:r>
            <a:r>
              <a:rPr lang="en-US" dirty="0"/>
              <a:t>, </a:t>
            </a:r>
            <a:r>
              <a:rPr lang="en-US" dirty="0" err="1"/>
              <a:t>EkbPy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@Pytho_NN</a:t>
            </a:r>
            <a:r>
              <a:rPr lang="en-US" dirty="0"/>
              <a:t>, </a:t>
            </a:r>
            <a:r>
              <a:rPr lang="en-US" dirty="0" err="1"/>
              <a:t>Pytup</a:t>
            </a:r>
            <a:r>
              <a:rPr lang="en-US" dirty="0"/>
              <a:t>, ...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6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E194C-529D-44DC-A6D7-9375F9655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D4B0-497A-4026-AC88-B9BEA12D38BF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MLIR practice in 300 lines of code</a:t>
            </a:r>
          </a:p>
          <a:p>
            <a:r>
              <a:rPr lang="en-US" dirty="0"/>
              <a:t>Mojo</a:t>
            </a:r>
            <a:r>
              <a:rPr lang="en-US" sz="2800" dirty="0"/>
              <a:t>🔥 &amp; </a:t>
            </a:r>
            <a:r>
              <a:rPr lang="en-US" sz="2800" dirty="0" err="1"/>
              <a:t>clangIR</a:t>
            </a:r>
            <a:r>
              <a:rPr lang="en-US" sz="2800" dirty="0"/>
              <a:t> internals</a:t>
            </a:r>
          </a:p>
          <a:p>
            <a:r>
              <a:rPr lang="en-US" dirty="0"/>
              <a:t>Intro to exception handling</a:t>
            </a:r>
          </a:p>
          <a:p>
            <a:r>
              <a:rPr lang="en-US" dirty="0"/>
              <a:t>LLVM JIT engine (ORCv2) usage</a:t>
            </a:r>
          </a:p>
        </p:txBody>
      </p:sp>
    </p:spTree>
    <p:extLst>
      <p:ext uri="{BB962C8B-B14F-4D97-AF65-F5344CB8AC3E}">
        <p14:creationId xmlns:p14="http://schemas.microsoft.com/office/powerpoint/2010/main" val="947711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923D96-2192-7926-8503-801A95C5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lab assignment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CCD460-F424-F959-C347-14258749FA7E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Where to ask questions</a:t>
            </a:r>
          </a:p>
          <a:p>
            <a:pPr lvl="1"/>
            <a:r>
              <a:rPr lang="en-US" dirty="0"/>
              <a:t>Telegram: </a:t>
            </a:r>
            <a:r>
              <a:rPr lang="en-US" dirty="0">
                <a:hlinkClick r:id="rId2"/>
              </a:rPr>
              <a:t>@vasily_v_ryabov</a:t>
            </a:r>
            <a:r>
              <a:rPr lang="en-US" dirty="0"/>
              <a:t> (questions)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1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70158642d6_0_591"/>
          <p:cNvSpPr txBox="1">
            <a:spLocks noGrp="1"/>
          </p:cNvSpPr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517" name="Google Shape;517;g270158642d6_0_591"/>
          <p:cNvSpPr txBox="1"/>
          <p:nvPr/>
        </p:nvSpPr>
        <p:spPr>
          <a:xfrm>
            <a:off x="571375" y="1673451"/>
            <a:ext cx="11010900" cy="29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https://forms.gle/eNpQzdsvN99S7byY6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Submission time: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800" b="1" dirty="0"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minutes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55C818-1E77-7F08-2831-EAE7D0137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9" y="3129351"/>
            <a:ext cx="7854927" cy="2312225"/>
          </a:xfrm>
          <a:prstGeom prst="rect">
            <a:avLst/>
          </a:prstGeom>
        </p:spPr>
      </p:pic>
      <p:sp>
        <p:nvSpPr>
          <p:cNvPr id="4" name="Google Shape;518;g270158642d6_0_591">
            <a:extLst>
              <a:ext uri="{FF2B5EF4-FFF2-40B4-BE49-F238E27FC236}">
                <a16:creationId xmlns:a16="http://schemas.microsoft.com/office/drawing/2014/main" id="{942B6C56-2F9D-7371-9C26-29095532269E}"/>
              </a:ext>
            </a:extLst>
          </p:cNvPr>
          <p:cNvSpPr txBox="1"/>
          <p:nvPr/>
        </p:nvSpPr>
        <p:spPr>
          <a:xfrm>
            <a:off x="7763435" y="6397900"/>
            <a:ext cx="410341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525252"/>
                </a:solidFill>
              </a:rPr>
              <a:t>Backup: </a:t>
            </a:r>
            <a:r>
              <a:rPr lang="en-US" sz="2000" u="sng" dirty="0">
                <a:solidFill>
                  <a:srgbClr val="0068B5"/>
                </a:solidFill>
                <a:hlinkClick r:id="rId5"/>
              </a:rPr>
              <a:t>vasily.v.ryabov@gmail.com</a:t>
            </a:r>
            <a:r>
              <a:rPr lang="en-US" sz="2000" dirty="0">
                <a:solidFill>
                  <a:srgbClr val="525252"/>
                </a:solidFill>
              </a:rPr>
              <a:t> </a:t>
            </a:r>
            <a:endParaRPr sz="2000" dirty="0">
              <a:solidFill>
                <a:srgbClr val="52525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8E925-7C40-BC39-A1FE-794CA73AE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5550" y="370817"/>
            <a:ext cx="3106725" cy="30581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Python 3.9 and before: LL(1) parser</a:t>
            </a:r>
          </a:p>
          <a:p>
            <a:pPr lvl="1"/>
            <a:r>
              <a:rPr lang="en-US" dirty="0"/>
              <a:t>Source code -&gt; Concrete Syntax Tree (CST) -&gt; AST</a:t>
            </a:r>
          </a:p>
          <a:p>
            <a:endParaRPr lang="en-US" dirty="0"/>
          </a:p>
          <a:p>
            <a:r>
              <a:rPr lang="en-US" dirty="0"/>
              <a:t>Python 3.9+: PEG grammar approach (PEP-617)</a:t>
            </a:r>
          </a:p>
          <a:p>
            <a:pPr lvl="1"/>
            <a:r>
              <a:rPr lang="en-US" dirty="0"/>
              <a:t>theory intro in 2004 by Bryan Ford</a:t>
            </a:r>
          </a:p>
          <a:p>
            <a:pPr lvl="1"/>
            <a:r>
              <a:rPr lang="en-US" dirty="0" err="1"/>
              <a:t>Gvido</a:t>
            </a:r>
            <a:r>
              <a:rPr lang="en-US" dirty="0"/>
              <a:t> was inspired by </a:t>
            </a:r>
            <a:r>
              <a:rPr lang="en-US" dirty="0" err="1"/>
              <a:t>TatSu</a:t>
            </a:r>
            <a:r>
              <a:rPr lang="en-US" dirty="0"/>
              <a:t> PEG parser implementation</a:t>
            </a:r>
          </a:p>
          <a:p>
            <a:pPr lvl="1"/>
            <a:r>
              <a:rPr lang="en-US" dirty="0"/>
              <a:t>lib2to3 had LL(1) parser, that’s why it was removed in 3.10</a:t>
            </a:r>
          </a:p>
          <a:p>
            <a:r>
              <a:rPr lang="en-US" dirty="0"/>
              <a:t>PEG grammar is unambiguous =&gt; not commutative / ordered (get first)</a:t>
            </a:r>
          </a:p>
        </p:txBody>
      </p:sp>
    </p:spTree>
    <p:extLst>
      <p:ext uri="{BB962C8B-B14F-4D97-AF65-F5344CB8AC3E}">
        <p14:creationId xmlns:p14="http://schemas.microsoft.com/office/powerpoint/2010/main" val="15375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AST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816993"/>
          </a:xfrm>
        </p:spPr>
        <p:txBody>
          <a:bodyPr/>
          <a:lstStyle/>
          <a:p>
            <a:r>
              <a:rPr lang="en-US" dirty="0"/>
              <a:t>PEG-grammar: </a:t>
            </a:r>
            <a:r>
              <a:rPr lang="en-US" b="1" dirty="0"/>
              <a:t>Grammar/</a:t>
            </a:r>
            <a:r>
              <a:rPr lang="en-US" b="1" dirty="0" err="1"/>
              <a:t>python.gram</a:t>
            </a:r>
            <a:r>
              <a:rPr lang="en-US" dirty="0"/>
              <a:t> -&gt; </a:t>
            </a:r>
            <a:r>
              <a:rPr lang="en-US" dirty="0" err="1"/>
              <a:t>parser.c</a:t>
            </a:r>
            <a:endParaRPr lang="en-US" dirty="0"/>
          </a:p>
          <a:p>
            <a:r>
              <a:rPr lang="en-US" dirty="0"/>
              <a:t>Generate parser in C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</a:t>
            </a:r>
            <a:r>
              <a:rPr lang="en-US" dirty="0" err="1"/>
              <a:t>parser.c</a:t>
            </a:r>
            <a:r>
              <a:rPr lang="en-US" dirty="0"/>
              <a:t> </a:t>
            </a:r>
            <a:r>
              <a:rPr lang="en-US" b="1" dirty="0"/>
              <a:t>./</a:t>
            </a:r>
            <a:r>
              <a:rPr lang="en-US" b="1" dirty="0" err="1"/>
              <a:t>cpython</a:t>
            </a:r>
            <a:r>
              <a:rPr lang="en-US" b="1" dirty="0"/>
              <a:t>/Grammar/</a:t>
            </a:r>
            <a:r>
              <a:rPr lang="en-US" b="1" dirty="0" err="1"/>
              <a:t>python.gram</a:t>
            </a:r>
            <a:endParaRPr lang="en-US" b="1" dirty="0"/>
          </a:p>
          <a:p>
            <a:r>
              <a:rPr lang="en-US" dirty="0"/>
              <a:t>Generate parser in Python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pegen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2"/>
              </a:rPr>
              <a:t>https://github.com/we-like-parsers/pegen.git</a:t>
            </a:r>
            <a:r>
              <a:rPr lang="en-US" dirty="0"/>
              <a:t> ./we-like-</a:t>
            </a:r>
            <a:r>
              <a:rPr lang="en-US" dirty="0" err="1"/>
              <a:t>parsers_pegen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parser.py </a:t>
            </a:r>
            <a:r>
              <a:rPr lang="en-US" b="1" dirty="0"/>
              <a:t>./we-like-</a:t>
            </a:r>
            <a:r>
              <a:rPr lang="en-US" b="1" dirty="0" err="1"/>
              <a:t>parsers_pegen</a:t>
            </a:r>
            <a:r>
              <a:rPr lang="en-US" b="1" dirty="0"/>
              <a:t>/data/</a:t>
            </a:r>
            <a:r>
              <a:rPr lang="en-US" b="1" dirty="0" err="1"/>
              <a:t>python.gram</a:t>
            </a:r>
            <a:endParaRPr lang="en-US" dirty="0"/>
          </a:p>
          <a:p>
            <a:r>
              <a:rPr lang="en-US" dirty="0"/>
              <a:t>Grammar for C (~1.4k LoC) vs grammar for Python (~2.4k LoC)</a:t>
            </a:r>
          </a:p>
          <a:p>
            <a:pPr lvl="1"/>
            <a:r>
              <a:rPr lang="en-US" dirty="0"/>
              <a:t>One may not just separate libast.so from libpython.so.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5B3F7A-D74B-9F35-7E08-7F460EE5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9179" y="5324701"/>
            <a:ext cx="1515315" cy="153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18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need AST Parser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/>
          <a:lstStyle/>
          <a:p>
            <a:r>
              <a:rPr lang="en-US" dirty="0"/>
              <a:t>Create own </a:t>
            </a:r>
            <a:r>
              <a:rPr lang="en-US" dirty="0" err="1"/>
              <a:t>python.gram</a:t>
            </a:r>
            <a:r>
              <a:rPr lang="en-US" dirty="0"/>
              <a:t> file with C++ Standard Library (std::string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python -m </a:t>
            </a:r>
            <a:r>
              <a:rPr lang="en-US" dirty="0" err="1"/>
              <a:t>pegen</a:t>
            </a:r>
            <a:r>
              <a:rPr lang="en-US" dirty="0"/>
              <a:t> -v -o parser.cpp </a:t>
            </a:r>
            <a:r>
              <a:rPr lang="en-US" b="1" dirty="0"/>
              <a:t>./</a:t>
            </a:r>
            <a:r>
              <a:rPr lang="en-US" b="1" dirty="0" err="1"/>
              <a:t>your_own</a:t>
            </a:r>
            <a:r>
              <a:rPr lang="en-US" b="1" dirty="0"/>
              <a:t>/</a:t>
            </a:r>
            <a:r>
              <a:rPr lang="en-US" b="1" dirty="0" err="1"/>
              <a:t>python.gram</a:t>
            </a:r>
            <a:endParaRPr lang="en-US" b="1" dirty="0"/>
          </a:p>
          <a:p>
            <a:r>
              <a:rPr lang="en-US" dirty="0"/>
              <a:t>Maybe use </a:t>
            </a:r>
            <a:r>
              <a:rPr lang="en-US" dirty="0">
                <a:hlinkClick r:id="rId2"/>
              </a:rPr>
              <a:t>StringZilla</a:t>
            </a:r>
            <a:r>
              <a:rPr lang="en-US" dirty="0"/>
              <a:t> for speed up (useful for many languages)</a:t>
            </a:r>
          </a:p>
          <a:p>
            <a:r>
              <a:rPr lang="en-US" dirty="0"/>
              <a:t>‘str’ codecs design is important (‘codecs’ are in pure Python now)</a:t>
            </a:r>
          </a:p>
          <a:p>
            <a:r>
              <a:rPr lang="en-US" dirty="0"/>
              <a:t>Make C++ compiler for Python using LLVM or MLIR</a:t>
            </a:r>
          </a:p>
        </p:txBody>
      </p:sp>
    </p:spTree>
    <p:extLst>
      <p:ext uri="{BB962C8B-B14F-4D97-AF65-F5344CB8AC3E}">
        <p14:creationId xmlns:p14="http://schemas.microsoft.com/office/powerpoint/2010/main" val="291171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-m </a:t>
            </a:r>
            <a:r>
              <a:rPr lang="en-US" dirty="0" err="1"/>
              <a:t>ast</a:t>
            </a:r>
            <a:r>
              <a:rPr lang="en-US" dirty="0"/>
              <a:t> --help</a:t>
            </a:r>
          </a:p>
          <a:p>
            <a:r>
              <a:rPr lang="en-US" dirty="0" err="1"/>
              <a:t>ast.parse</a:t>
            </a:r>
            <a:r>
              <a:rPr lang="en-US" dirty="0"/>
              <a:t>("def sum(a, b): return a + b")</a:t>
            </a:r>
          </a:p>
          <a:p>
            <a:r>
              <a:rPr lang="en-US" dirty="0" err="1"/>
              <a:t>ast.NodeVisitor</a:t>
            </a:r>
            <a:r>
              <a:rPr lang="en-US" dirty="0"/>
              <a:t> – base class to walk AST in read-only mode (picompile)</a:t>
            </a:r>
          </a:p>
          <a:p>
            <a:r>
              <a:rPr lang="en-US" dirty="0" err="1"/>
              <a:t>ast.NodeTransformer</a:t>
            </a:r>
            <a:r>
              <a:rPr lang="en-US" dirty="0"/>
              <a:t> – base class to walk AST to replace/remove nodes</a:t>
            </a:r>
          </a:p>
          <a:p>
            <a:r>
              <a:rPr lang="en-US" dirty="0" err="1"/>
              <a:t>ast.walk</a:t>
            </a:r>
            <a:r>
              <a:rPr lang="en-US" dirty="0"/>
              <a:t>() – walk without Visitor pattern</a:t>
            </a:r>
          </a:p>
          <a:p>
            <a:endParaRPr lang="en-US" dirty="0"/>
          </a:p>
          <a:p>
            <a:r>
              <a:rPr lang="en-US" dirty="0" err="1"/>
              <a:t>ast.literal_eval</a:t>
            </a:r>
            <a:r>
              <a:rPr lang="en-US" dirty="0"/>
              <a:t>() – light alternative to eval(), but still unsafe</a:t>
            </a:r>
          </a:p>
          <a:p>
            <a:r>
              <a:rPr lang="en-US" dirty="0" err="1"/>
              <a:t>ast.unparse</a:t>
            </a:r>
            <a:r>
              <a:rPr lang="en-US" dirty="0"/>
              <a:t>() – useful for </a:t>
            </a:r>
            <a:r>
              <a:rPr lang="en-US" dirty="0" err="1"/>
              <a:t>decompiler</a:t>
            </a:r>
            <a:r>
              <a:rPr lang="en-US" dirty="0"/>
              <a:t> (</a:t>
            </a:r>
            <a:r>
              <a:rPr lang="en-US" sz="2400" dirty="0"/>
              <a:t>uncompyle6, </a:t>
            </a:r>
            <a:r>
              <a:rPr lang="en-US" sz="2400" dirty="0" err="1"/>
              <a:t>pycdc</a:t>
            </a:r>
            <a:r>
              <a:rPr lang="en-US" dirty="0"/>
              <a:t>), auto formatter</a:t>
            </a:r>
          </a:p>
        </p:txBody>
      </p:sp>
    </p:spTree>
    <p:extLst>
      <p:ext uri="{BB962C8B-B14F-4D97-AF65-F5344CB8AC3E}">
        <p14:creationId xmlns:p14="http://schemas.microsoft.com/office/powerpoint/2010/main" val="410957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(2/3)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36923A-1725-8466-8650-93ABC0E74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" y="1413061"/>
            <a:ext cx="2310473" cy="100741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E05CD28B-07A9-A0F0-510C-E5DDD9BA5E7C}"/>
              </a:ext>
            </a:extLst>
          </p:cNvPr>
          <p:cNvSpPr/>
          <p:nvPr/>
        </p:nvSpPr>
        <p:spPr>
          <a:xfrm>
            <a:off x="5171165" y="5472368"/>
            <a:ext cx="809032" cy="615660"/>
          </a:xfrm>
          <a:prstGeom prst="rightArrow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4B3568BC-DA03-1E0E-5016-61EF6D671F9F}"/>
              </a:ext>
            </a:extLst>
          </p:cNvPr>
          <p:cNvSpPr/>
          <p:nvPr/>
        </p:nvSpPr>
        <p:spPr>
          <a:xfrm>
            <a:off x="1335741" y="2603001"/>
            <a:ext cx="914400" cy="421341"/>
          </a:xfrm>
          <a:prstGeom prst="downArrow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24158F-E6B3-116C-8E1C-4FAA13F8A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70" y="3288929"/>
            <a:ext cx="3923878" cy="9524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451DB2-07F4-E98E-49A0-8E23595803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31" y="5202559"/>
            <a:ext cx="4403881" cy="11552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AF90FC-D90E-F21B-837A-E734C6D76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350" y="400049"/>
            <a:ext cx="5871512" cy="617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AST module (3/3)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57064-0FE6-52C5-6CBB-0F4F55FD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14" y="1192306"/>
            <a:ext cx="9089998" cy="3506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A02A35-9DA1-3B37-6DAB-BF3DD84E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22" y="4769088"/>
            <a:ext cx="9583723" cy="179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5FED-8811-4F74-9D92-16451F6B7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bottom of Python AST docs…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02ADF-6953-4ADF-B831-76A692BEEC30}"/>
              </a:ext>
            </a:extLst>
          </p:cNvPr>
          <p:cNvSpPr>
            <a:spLocks noGrp="1"/>
          </p:cNvSpPr>
          <p:nvPr>
            <p:ph sz="quarter" idx="28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latin typeface="Lucida Grande"/>
              </a:rPr>
              <a:t>See also</a:t>
            </a:r>
          </a:p>
          <a:p>
            <a:pPr algn="l"/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2"/>
              </a:rPr>
              <a:t>Green Tree Snakes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, an external documentation resource, has good details on working with Python ASTs.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3"/>
              </a:rPr>
              <a:t>ASTTokens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annotates Python ASTs with the positions of tokens and text in the source code that generated them. This is helpful for tools that make source code transformations.</a:t>
            </a:r>
          </a:p>
          <a:p>
            <a:pPr algn="l"/>
            <a:r>
              <a:rPr lang="en-US" b="0" i="0" u="none" strike="noStrike" dirty="0">
                <a:solidFill>
                  <a:srgbClr val="0072AA"/>
                </a:solidFill>
                <a:effectLst/>
                <a:latin typeface="Lucida Grande"/>
                <a:hlinkClick r:id="rId4"/>
              </a:rPr>
              <a:t>leoAst.py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unifies the token-based and parse-tree-based views of python programs by inserting two-way links between tokens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ast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nodes.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5"/>
              </a:rPr>
              <a:t>LibCST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parses code as a Concrete Syntax Tree that looks like 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ast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tree and keeps all formatting details. It’s useful for building automated refactoring (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codemod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) applications and linters.</a:t>
            </a:r>
          </a:p>
          <a:p>
            <a:pPr algn="l"/>
            <a:r>
              <a:rPr lang="en-US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6"/>
              </a:rPr>
              <a:t>Parso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 is a Python parser that supports error recovery and round-trip parsing for different Python versions (in multiple Python versions).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Lucida Grande"/>
              </a:rPr>
              <a:t>Parso</a:t>
            </a:r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 is also able to list multiple syntax errors in your python file.</a:t>
            </a:r>
          </a:p>
        </p:txBody>
      </p:sp>
    </p:spTree>
    <p:extLst>
      <p:ext uri="{BB962C8B-B14F-4D97-AF65-F5344CB8AC3E}">
        <p14:creationId xmlns:p14="http://schemas.microsoft.com/office/powerpoint/2010/main" val="20184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967B1E29274CA6A143F9D247F5D2" ma:contentTypeVersion="6" ma:contentTypeDescription="Create a new document." ma:contentTypeScope="" ma:versionID="8c7ada0d2541b3c76c8f207e1093c101">
  <xsd:schema xmlns:xsd="http://www.w3.org/2001/XMLSchema" xmlns:xs="http://www.w3.org/2001/XMLSchema" xmlns:p="http://schemas.microsoft.com/office/2006/metadata/properties" xmlns:ns2="9d0ad4f0-f6c6-4618-80e3-c8c887f74e95" targetNamespace="http://schemas.microsoft.com/office/2006/metadata/properties" ma:root="true" ma:fieldsID="7462750b7d2688179e63734641db1365" ns2:_="">
    <xsd:import namespace="9d0ad4f0-f6c6-4618-80e3-c8c887f74e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0ad4f0-f6c6-4618-80e3-c8c887f74e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09E8C2-9E03-449C-94DE-6044144176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0ad4f0-f6c6-4618-80e3-c8c887f74e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10852</TotalTime>
  <Words>2011</Words>
  <Application>Microsoft Office PowerPoint</Application>
  <PresentationFormat>Widescreen</PresentationFormat>
  <Paragraphs>195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Arial</vt:lpstr>
      <vt:lpstr>Calibri</vt:lpstr>
      <vt:lpstr>Cascadia Mono</vt:lpstr>
      <vt:lpstr>Helvetica</vt:lpstr>
      <vt:lpstr>Helvetica Neue</vt:lpstr>
      <vt:lpstr>Helvetica Neue Medium</vt:lpstr>
      <vt:lpstr>Intel Clear</vt:lpstr>
      <vt:lpstr>Intel Clear Light</vt:lpstr>
      <vt:lpstr>Lucida Grande</vt:lpstr>
      <vt:lpstr>Wingdings</vt:lpstr>
      <vt:lpstr>21_BasicWhite</vt:lpstr>
      <vt:lpstr>Compilers 101</vt:lpstr>
      <vt:lpstr>Python internals &amp; their pure Python interfaces</vt:lpstr>
      <vt:lpstr>Python AST Parser</vt:lpstr>
      <vt:lpstr>Generate AST Parser</vt:lpstr>
      <vt:lpstr>If you need AST Parser in C++</vt:lpstr>
      <vt:lpstr>Python AST module (1/3)</vt:lpstr>
      <vt:lpstr>Python AST module (2/3)</vt:lpstr>
      <vt:lpstr>Python AST module (3/3)</vt:lpstr>
      <vt:lpstr>At the bottom of Python AST docs…</vt:lpstr>
      <vt:lpstr>Python bytecode (IR)</vt:lpstr>
      <vt:lpstr>.pyc file format &amp; decoding</vt:lpstr>
      <vt:lpstr>Bytecode interpreter (Python VM)</vt:lpstr>
      <vt:lpstr>Bytecode specializations (Python 3.11, PEP-659)</vt:lpstr>
      <vt:lpstr>Source code of Compiler and Interpreter(s)</vt:lpstr>
      <vt:lpstr>Source code of built-in types and modules</vt:lpstr>
      <vt:lpstr>Python C API tiers and layers (1463 functions)</vt:lpstr>
      <vt:lpstr>Boxing and unboxing</vt:lpstr>
      <vt:lpstr>3rd-party JIT compilers for Python functions</vt:lpstr>
      <vt:lpstr>3rd-party JIT compilers for Python functions</vt:lpstr>
      <vt:lpstr>3rd-party JIT compilers for Python</vt:lpstr>
      <vt:lpstr>Typical compilation pipeline (Numba)</vt:lpstr>
      <vt:lpstr>Type inference for Python</vt:lpstr>
      <vt:lpstr>JIT compiler (Copy and Patch approach)</vt:lpstr>
      <vt:lpstr>Global Interpreter Lock (GIL), no-GIL PEP-703</vt:lpstr>
      <vt:lpstr>Recommended reading</vt:lpstr>
      <vt:lpstr>Recommended watching &amp; conferences/meetups</vt:lpstr>
      <vt:lpstr>Next time…</vt:lpstr>
      <vt:lpstr>No lab assignment</vt:lpstr>
      <vt:lpstr>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Compilers 101</dc:title>
  <dc:creator>Batashev, Alexander</dc:creator>
  <cp:keywords>CTPClassification=CTP_NT</cp:keywords>
  <cp:lastModifiedBy>Ryabov Vasily</cp:lastModifiedBy>
  <cp:revision>94</cp:revision>
  <dcterms:created xsi:type="dcterms:W3CDTF">2022-02-11T08:56:50Z</dcterms:created>
  <dcterms:modified xsi:type="dcterms:W3CDTF">2024-05-14T12:40:45Z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