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676A"/>
    <a:srgbClr val="C78D91"/>
    <a:srgbClr val="D5B3B7"/>
    <a:srgbClr val="C07A7E"/>
    <a:srgbClr val="C48488"/>
    <a:srgbClr val="676EE1"/>
    <a:srgbClr val="E13E93"/>
    <a:srgbClr val="CC3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58AF5-AA45-41D8-AC00-D6B07AA7D11B}" type="datetimeFigureOut">
              <a:rPr lang="zh-TW" altLang="en-US" smtClean="0"/>
              <a:t>2025/7/18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8E091-F0CE-4161-8C24-D1B0AC7ECA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35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8E091-F0CE-4161-8C24-D1B0AC7ECAA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631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8E091-F0CE-4161-8C24-D1B0AC7ECAA7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25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如何解決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8E091-F0CE-4161-8C24-D1B0AC7ECAA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87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再看下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8E091-F0CE-4161-8C24-D1B0AC7ECAA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07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應該再</a:t>
            </a:r>
            <a:r>
              <a:rPr lang="en-US" altLang="zh-TW" dirty="0"/>
              <a:t>GPT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8E091-F0CE-4161-8C24-D1B0AC7ECAA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388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應該再</a:t>
            </a:r>
            <a:r>
              <a:rPr lang="en-US" altLang="zh-TW" dirty="0"/>
              <a:t>GPT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8E091-F0CE-4161-8C24-D1B0AC7ECAA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220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應該再</a:t>
            </a:r>
            <a:r>
              <a:rPr lang="en-US" altLang="zh-TW" dirty="0"/>
              <a:t>GPT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8E091-F0CE-4161-8C24-D1B0AC7ECAA7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496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8E091-F0CE-4161-8C24-D1B0AC7ECAA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0242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左右圖不一樣的原因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8E091-F0CE-4161-8C24-D1B0AC7ECAA7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1255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再看或刪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8E091-F0CE-4161-8C24-D1B0AC7ECAA7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34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C3E6E-6F68-C1C6-50CC-324C5396E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6BF4EC0-1783-AB0A-ED03-9E62ABBC1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D938CA-A973-2620-367E-C28023A9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029-61F1-48EB-AC01-32313ACEA996}" type="datetimeFigureOut">
              <a:rPr lang="zh-TW" altLang="en-US" smtClean="0"/>
              <a:t>2025/7/18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1D6A66-1212-EAC3-0FF5-CDAECF10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48AB17-C61F-FC93-ECE6-6B77A537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64BC-CFB5-43FB-A7EA-3E2B89405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2778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69260-9811-79EF-52C3-8C74FBB5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6E5A68-2BD4-8B70-8832-74BFF6E98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E75BE-487D-99AA-AD06-12B2808A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029-61F1-48EB-AC01-32313ACEA996}" type="datetimeFigureOut">
              <a:rPr lang="zh-TW" altLang="en-US" smtClean="0"/>
              <a:t>2025/7/18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21031D-77CC-C104-5E61-6BC376AB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24C1EB-5E76-B933-0B03-0066CA1E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64BC-CFB5-43FB-A7EA-3E2B89405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356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B79C936-10C9-B9F3-0F83-22B19B737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E5607E-049E-87FD-8500-69528A750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4695E9-576F-734A-4EE3-741ED38B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029-61F1-48EB-AC01-32313ACEA996}" type="datetimeFigureOut">
              <a:rPr lang="zh-TW" altLang="en-US" smtClean="0"/>
              <a:t>2025/7/18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BE3CB3-1E93-6CC1-2454-47088AF5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EEDB04-3396-5AF7-4DD7-80FB7F765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64BC-CFB5-43FB-A7EA-3E2B89405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075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798C-DA64-C557-C4DA-F5508535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FEF2F7-52B5-8A2E-459D-94213B269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C0B1A9-12A0-2D56-5839-0252409F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029-61F1-48EB-AC01-32313ACEA996}" type="datetimeFigureOut">
              <a:rPr lang="zh-TW" altLang="en-US" smtClean="0"/>
              <a:t>2025/7/18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B268E0-DC5F-764E-3CDA-F547DEA6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604CAD-20C4-CE04-498A-BE8A6D0A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64BC-CFB5-43FB-A7EA-3E2B89405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019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E79558-75DD-4CD6-FCF8-5C97F02A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1CAF36-E2FE-EFBF-006C-0838314F8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B1B31C-C165-73EF-23CB-10400A21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029-61F1-48EB-AC01-32313ACEA996}" type="datetimeFigureOut">
              <a:rPr lang="zh-TW" altLang="en-US" smtClean="0"/>
              <a:t>2025/7/18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328E26-390F-CA7A-1000-C03F6454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0993C3-7E0A-A018-6867-552E46622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64BC-CFB5-43FB-A7EA-3E2B89405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19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EC0538-D865-947E-7F83-BD79CB3D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52A4C4-CF4B-2B46-AEAE-07DCDE043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9956EE-05EA-05FE-5BE7-5AC79E000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3491D6-FF1C-37F6-8AFF-87A14E53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029-61F1-48EB-AC01-32313ACEA996}" type="datetimeFigureOut">
              <a:rPr lang="zh-TW" altLang="en-US" smtClean="0"/>
              <a:t>2025/7/18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9D18B5-9D2F-B11B-0526-ABD0D7F8B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A4F424-4C62-3A3C-6397-920F5E6D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64BC-CFB5-43FB-A7EA-3E2B89405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465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4AB0D-BC8F-1750-62D0-3BFD54B5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D9F3A0-FF1B-0EF8-9359-EC888EF4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15035C-72E8-9B61-8B64-AFCBE641C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5F8497-0467-7AF1-6D3E-6101DC662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7FFC1D-AF3E-88CF-1ABD-9A615B473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3CB5A4D-2729-F783-2C2D-15E4B9E3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029-61F1-48EB-AC01-32313ACEA996}" type="datetimeFigureOut">
              <a:rPr lang="zh-TW" altLang="en-US" smtClean="0"/>
              <a:t>2025/7/18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26EF69B-EFB0-C583-3689-C7729FC2C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7A3161A-4CC2-CF59-9A79-095205B8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64BC-CFB5-43FB-A7EA-3E2B89405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144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6FC7D-72EB-64DF-20B7-724EC56C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DF91BD0-6485-C00F-170B-662D8E97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029-61F1-48EB-AC01-32313ACEA996}" type="datetimeFigureOut">
              <a:rPr lang="zh-TW" altLang="en-US" smtClean="0"/>
              <a:t>2025/7/18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BF01DAC-3643-401F-43FD-5C367CE9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29D31B-CB7C-2B24-A9AF-1323A28E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64BC-CFB5-43FB-A7EA-3E2B89405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539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8CE609-789D-5925-A2E5-9F6ADCAAB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029-61F1-48EB-AC01-32313ACEA996}" type="datetimeFigureOut">
              <a:rPr lang="zh-TW" altLang="en-US" smtClean="0"/>
              <a:t>2025/7/18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D2AAAA-C9A1-39D8-2BC9-19F5F4CE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79D2C1-ED7E-EF91-A240-824FD1AB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64BC-CFB5-43FB-A7EA-3E2B89405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4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08B020-9837-4E0C-CDC9-31837784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E03725-6DE2-7D4D-97FD-9911B269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A0E7F9-233D-C469-BCA3-8FD02E3F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9295F8-2EFF-6A01-77B1-C806CBAB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029-61F1-48EB-AC01-32313ACEA996}" type="datetimeFigureOut">
              <a:rPr lang="zh-TW" altLang="en-US" smtClean="0"/>
              <a:t>2025/7/18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39313A-3C41-8205-33F8-440227DD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55022B-EA1A-C5AE-8289-E3F4F517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64BC-CFB5-43FB-A7EA-3E2B89405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2835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2990F-DC91-AB64-4A5D-D8F15ACF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4ECF393-3C70-19CC-A9DD-DFEC5A4290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A91AD7-8794-E615-D44C-EDE7D6651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4215CC-828A-EA95-7608-6AC5544E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DE029-61F1-48EB-AC01-32313ACEA996}" type="datetimeFigureOut">
              <a:rPr lang="zh-TW" altLang="en-US" smtClean="0"/>
              <a:t>2025/7/18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6F4679-FB5A-0E55-E641-8CFF423E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F178B7-217C-E263-1528-120B1822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D64BC-CFB5-43FB-A7EA-3E2B89405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65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49E598-F04D-6BA0-2516-276492B4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C3E0F9-639A-4D61-2DC6-813407E9F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1DEBA4-43A4-ACE6-AD53-F71D86F20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DE029-61F1-48EB-AC01-32313ACEA996}" type="datetimeFigureOut">
              <a:rPr lang="zh-TW" altLang="en-US" smtClean="0"/>
              <a:t>2025/7/18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0047FD-971D-18D9-3CCF-3C7587BBA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3459EF-4246-7373-E05A-CB108EE5A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D64BC-CFB5-43FB-A7EA-3E2B89405C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86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F3708DB-44C2-85ED-4D5E-7D8D84E00B95}"/>
              </a:ext>
            </a:extLst>
          </p:cNvPr>
          <p:cNvSpPr txBox="1"/>
          <p:nvPr/>
        </p:nvSpPr>
        <p:spPr>
          <a:xfrm>
            <a:off x="563880" y="1518593"/>
            <a:ext cx="11064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4000" dirty="0">
                <a:solidFill>
                  <a:srgbClr val="B9676A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Deep Residual Learning for Image Recognition</a:t>
            </a:r>
            <a:endParaRPr lang="zh-TW" altLang="en-US" sz="4000" dirty="0">
              <a:solidFill>
                <a:srgbClr val="B967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AE6D2E6-59FE-C6A9-8949-25C20A40722B}"/>
              </a:ext>
            </a:extLst>
          </p:cNvPr>
          <p:cNvSpPr txBox="1"/>
          <p:nvPr/>
        </p:nvSpPr>
        <p:spPr>
          <a:xfrm>
            <a:off x="1452880" y="2922144"/>
            <a:ext cx="9286240" cy="2062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Kaiming He</a:t>
            </a:r>
            <a:r>
              <a:rPr lang="en-US" altLang="zh-TW" sz="2200" baseline="30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 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en-US" altLang="zh-TW" sz="2200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Xiangyu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Zhang</a:t>
            </a:r>
            <a:r>
              <a:rPr lang="en-US" altLang="zh-TW" sz="2200" baseline="30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,Shaoqing Ren</a:t>
            </a:r>
            <a:r>
              <a:rPr lang="en-US" altLang="zh-TW" sz="2200" baseline="30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,Jian Sun</a:t>
            </a:r>
            <a:r>
              <a:rPr lang="en-US" altLang="zh-TW" sz="2200" baseline="30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zh-TW" sz="2200" baseline="30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Microsoft Research</a:t>
            </a:r>
          </a:p>
          <a:p>
            <a:pPr algn="ctr">
              <a:lnSpc>
                <a:spcPct val="150000"/>
              </a:lnSpc>
            </a:pP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IEEE Conference on Computer Vision and Pattern Recognition (CVPR), 2016</a:t>
            </a:r>
          </a:p>
          <a:p>
            <a:pPr algn="ctr">
              <a:lnSpc>
                <a:spcPct val="150000"/>
              </a:lnSpc>
            </a:pPr>
            <a:r>
              <a: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Speaker: En Li  Adviser: Hung-Yin Tsai  Date: 2025/7/16 </a:t>
            </a:r>
            <a:endParaRPr lang="zh-TW" altLang="en-US" sz="22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6250045-FCED-29F2-8913-9A840020087B}"/>
              </a:ext>
            </a:extLst>
          </p:cNvPr>
          <p:cNvSpPr txBox="1"/>
          <p:nvPr/>
        </p:nvSpPr>
        <p:spPr>
          <a:xfrm>
            <a:off x="2211457" y="5914360"/>
            <a:ext cx="7769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2200" dirty="0">
              <a:solidFill>
                <a:srgbClr val="B967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CED64F7E-2D27-B251-054A-1225F0A70068}"/>
              </a:ext>
            </a:extLst>
          </p:cNvPr>
          <p:cNvSpPr>
            <a:spLocks noChangeAspect="1"/>
          </p:cNvSpPr>
          <p:nvPr/>
        </p:nvSpPr>
        <p:spPr>
          <a:xfrm>
            <a:off x="9968895" y="-1080558"/>
            <a:ext cx="5281915" cy="2599151"/>
          </a:xfrm>
          <a:custGeom>
            <a:avLst/>
            <a:gdLst>
              <a:gd name="connsiteX0" fmla="*/ 0 w 5281915"/>
              <a:gd name="connsiteY0" fmla="*/ 0 h 2599151"/>
              <a:gd name="connsiteX1" fmla="*/ 5281915 w 5281915"/>
              <a:gd name="connsiteY1" fmla="*/ 0 h 2599151"/>
              <a:gd name="connsiteX2" fmla="*/ 5281915 w 5281915"/>
              <a:gd name="connsiteY2" fmla="*/ 2599151 h 2599151"/>
              <a:gd name="connsiteX3" fmla="*/ 1231723 w 5281915"/>
              <a:gd name="connsiteY3" fmla="*/ 2599151 h 2599151"/>
              <a:gd name="connsiteX4" fmla="*/ 1231723 w 5281915"/>
              <a:gd name="connsiteY4" fmla="*/ 1386000 h 2599151"/>
              <a:gd name="connsiteX5" fmla="*/ 0 w 5281915"/>
              <a:gd name="connsiteY5" fmla="*/ 1386000 h 259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1915" h="2599151">
                <a:moveTo>
                  <a:pt x="0" y="0"/>
                </a:moveTo>
                <a:lnTo>
                  <a:pt x="5281915" y="0"/>
                </a:lnTo>
                <a:lnTo>
                  <a:pt x="5281915" y="2599151"/>
                </a:lnTo>
                <a:lnTo>
                  <a:pt x="1231723" y="2599151"/>
                </a:lnTo>
                <a:lnTo>
                  <a:pt x="1231723" y="1386000"/>
                </a:lnTo>
                <a:lnTo>
                  <a:pt x="0" y="1386000"/>
                </a:lnTo>
                <a:close/>
              </a:path>
            </a:pathLst>
          </a:custGeom>
          <a:solidFill>
            <a:srgbClr val="C484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2EB7FFD5-5B13-E51B-7121-18909B63BB29}"/>
              </a:ext>
            </a:extLst>
          </p:cNvPr>
          <p:cNvSpPr>
            <a:spLocks noChangeAspect="1"/>
          </p:cNvSpPr>
          <p:nvPr/>
        </p:nvSpPr>
        <p:spPr>
          <a:xfrm>
            <a:off x="-3058810" y="-1080558"/>
            <a:ext cx="5281915" cy="2599151"/>
          </a:xfrm>
          <a:custGeom>
            <a:avLst/>
            <a:gdLst>
              <a:gd name="connsiteX0" fmla="*/ 0 w 5281915"/>
              <a:gd name="connsiteY0" fmla="*/ 0 h 2599151"/>
              <a:gd name="connsiteX1" fmla="*/ 5281915 w 5281915"/>
              <a:gd name="connsiteY1" fmla="*/ 0 h 2599151"/>
              <a:gd name="connsiteX2" fmla="*/ 5281915 w 5281915"/>
              <a:gd name="connsiteY2" fmla="*/ 1386000 h 2599151"/>
              <a:gd name="connsiteX3" fmla="*/ 4050192 w 5281915"/>
              <a:gd name="connsiteY3" fmla="*/ 1386000 h 2599151"/>
              <a:gd name="connsiteX4" fmla="*/ 4050192 w 5281915"/>
              <a:gd name="connsiteY4" fmla="*/ 2599151 h 2599151"/>
              <a:gd name="connsiteX5" fmla="*/ 0 w 5281915"/>
              <a:gd name="connsiteY5" fmla="*/ 2599151 h 259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1915" h="2599151">
                <a:moveTo>
                  <a:pt x="0" y="0"/>
                </a:moveTo>
                <a:lnTo>
                  <a:pt x="5281915" y="0"/>
                </a:lnTo>
                <a:lnTo>
                  <a:pt x="5281915" y="1386000"/>
                </a:lnTo>
                <a:lnTo>
                  <a:pt x="4050192" y="1386000"/>
                </a:lnTo>
                <a:lnTo>
                  <a:pt x="4050192" y="2599151"/>
                </a:lnTo>
                <a:lnTo>
                  <a:pt x="0" y="2599151"/>
                </a:lnTo>
                <a:close/>
              </a:path>
            </a:pathLst>
          </a:custGeom>
          <a:solidFill>
            <a:srgbClr val="C07A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036D2096-5A17-CCE2-5F91-EFE237410AEB}"/>
              </a:ext>
            </a:extLst>
          </p:cNvPr>
          <p:cNvSpPr>
            <a:spLocks noChangeAspect="1"/>
          </p:cNvSpPr>
          <p:nvPr/>
        </p:nvSpPr>
        <p:spPr>
          <a:xfrm>
            <a:off x="-3058810" y="5230972"/>
            <a:ext cx="5281915" cy="2599151"/>
          </a:xfrm>
          <a:custGeom>
            <a:avLst/>
            <a:gdLst>
              <a:gd name="connsiteX0" fmla="*/ 0 w 5281915"/>
              <a:gd name="connsiteY0" fmla="*/ 0 h 2599151"/>
              <a:gd name="connsiteX1" fmla="*/ 4050193 w 5281915"/>
              <a:gd name="connsiteY1" fmla="*/ 0 h 2599151"/>
              <a:gd name="connsiteX2" fmla="*/ 4050193 w 5281915"/>
              <a:gd name="connsiteY2" fmla="*/ 1213151 h 2599151"/>
              <a:gd name="connsiteX3" fmla="*/ 5281915 w 5281915"/>
              <a:gd name="connsiteY3" fmla="*/ 1213151 h 2599151"/>
              <a:gd name="connsiteX4" fmla="*/ 5281915 w 5281915"/>
              <a:gd name="connsiteY4" fmla="*/ 2599151 h 2599151"/>
              <a:gd name="connsiteX5" fmla="*/ 0 w 5281915"/>
              <a:gd name="connsiteY5" fmla="*/ 2599151 h 259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1915" h="2599151">
                <a:moveTo>
                  <a:pt x="0" y="0"/>
                </a:moveTo>
                <a:lnTo>
                  <a:pt x="4050193" y="0"/>
                </a:lnTo>
                <a:lnTo>
                  <a:pt x="4050193" y="1213151"/>
                </a:lnTo>
                <a:lnTo>
                  <a:pt x="5281915" y="1213151"/>
                </a:lnTo>
                <a:lnTo>
                  <a:pt x="5281915" y="2599151"/>
                </a:lnTo>
                <a:lnTo>
                  <a:pt x="0" y="2599151"/>
                </a:lnTo>
                <a:close/>
              </a:path>
            </a:pathLst>
          </a:custGeom>
          <a:solidFill>
            <a:srgbClr val="C78D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5DAE008F-210D-C799-87C8-6527C4DA7932}"/>
              </a:ext>
            </a:extLst>
          </p:cNvPr>
          <p:cNvSpPr>
            <a:spLocks noChangeAspect="1"/>
          </p:cNvSpPr>
          <p:nvPr/>
        </p:nvSpPr>
        <p:spPr>
          <a:xfrm>
            <a:off x="9968895" y="5230972"/>
            <a:ext cx="5281915" cy="2599151"/>
          </a:xfrm>
          <a:custGeom>
            <a:avLst/>
            <a:gdLst>
              <a:gd name="connsiteX0" fmla="*/ 1231724 w 5281915"/>
              <a:gd name="connsiteY0" fmla="*/ 0 h 2599151"/>
              <a:gd name="connsiteX1" fmla="*/ 5281915 w 5281915"/>
              <a:gd name="connsiteY1" fmla="*/ 0 h 2599151"/>
              <a:gd name="connsiteX2" fmla="*/ 5281915 w 5281915"/>
              <a:gd name="connsiteY2" fmla="*/ 2599151 h 2599151"/>
              <a:gd name="connsiteX3" fmla="*/ 0 w 5281915"/>
              <a:gd name="connsiteY3" fmla="*/ 2599151 h 2599151"/>
              <a:gd name="connsiteX4" fmla="*/ 0 w 5281915"/>
              <a:gd name="connsiteY4" fmla="*/ 1213151 h 2599151"/>
              <a:gd name="connsiteX5" fmla="*/ 1231724 w 5281915"/>
              <a:gd name="connsiteY5" fmla="*/ 1213151 h 259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1915" h="2599151">
                <a:moveTo>
                  <a:pt x="1231724" y="0"/>
                </a:moveTo>
                <a:lnTo>
                  <a:pt x="5281915" y="0"/>
                </a:lnTo>
                <a:lnTo>
                  <a:pt x="5281915" y="2599151"/>
                </a:lnTo>
                <a:lnTo>
                  <a:pt x="0" y="2599151"/>
                </a:lnTo>
                <a:lnTo>
                  <a:pt x="0" y="1213151"/>
                </a:lnTo>
                <a:lnTo>
                  <a:pt x="1231724" y="1213151"/>
                </a:lnTo>
                <a:close/>
              </a:path>
            </a:pathLst>
          </a:custGeom>
          <a:solidFill>
            <a:srgbClr val="D5B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65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C6F66-4AD7-EE6A-21C6-B20F08931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A86FED-14B9-E788-ED80-A29CE12A4A9D}"/>
              </a:ext>
            </a:extLst>
          </p:cNvPr>
          <p:cNvSpPr/>
          <p:nvPr/>
        </p:nvSpPr>
        <p:spPr>
          <a:xfrm>
            <a:off x="746233" y="203199"/>
            <a:ext cx="10699534" cy="955040"/>
          </a:xfrm>
          <a:prstGeom prst="rect">
            <a:avLst/>
          </a:prstGeom>
          <a:solidFill>
            <a:srgbClr val="C07A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BE8C085-19CC-6F6D-117D-EB1054F3C037}"/>
              </a:ext>
            </a:extLst>
          </p:cNvPr>
          <p:cNvSpPr txBox="1"/>
          <p:nvPr/>
        </p:nvSpPr>
        <p:spPr>
          <a:xfrm>
            <a:off x="746233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0E83AEF-5F53-D627-F2EB-E670EEE7089F}"/>
              </a:ext>
            </a:extLst>
          </p:cNvPr>
          <p:cNvSpPr txBox="1"/>
          <p:nvPr/>
        </p:nvSpPr>
        <p:spPr>
          <a:xfrm>
            <a:off x="3231583" y="1182302"/>
            <a:ext cx="57288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5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F71D7C-87BF-38F0-CFB1-4C885AB1DE16}"/>
              </a:ext>
            </a:extLst>
          </p:cNvPr>
          <p:cNvSpPr/>
          <p:nvPr/>
        </p:nvSpPr>
        <p:spPr>
          <a:xfrm>
            <a:off x="746233" y="2145084"/>
            <a:ext cx="10699534" cy="995901"/>
          </a:xfrm>
          <a:prstGeom prst="rect">
            <a:avLst/>
          </a:prstGeom>
          <a:solidFill>
            <a:srgbClr val="D5B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Setting</a:t>
            </a:r>
            <a:endParaRPr lang="zh-TW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C86CB68-642F-7717-5A7E-1DA9F77432D5}"/>
                  </a:ext>
                </a:extLst>
              </p:cNvPr>
              <p:cNvSpPr/>
              <p:nvPr/>
            </p:nvSpPr>
            <p:spPr>
              <a:xfrm>
                <a:off x="746233" y="3165048"/>
                <a:ext cx="10699534" cy="3235751"/>
              </a:xfrm>
              <a:prstGeom prst="rect">
                <a:avLst/>
              </a:prstGeom>
              <a:solidFill>
                <a:srgbClr val="C78D9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BN: after conv, before activation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Optimizer: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SGD,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mini-batch size = 256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rate: Start at 0.1,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÷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when error plateaus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Iteration: up to 600,000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 decay: 0.0001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Momentum: 0.9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dropout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C86CB68-642F-7717-5A7E-1DA9F77432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3" y="3165048"/>
                <a:ext cx="10699534" cy="3235751"/>
              </a:xfrm>
              <a:prstGeom prst="rect">
                <a:avLst/>
              </a:prstGeom>
              <a:blipFill>
                <a:blip r:embed="rId3"/>
                <a:stretch>
                  <a:fillRect l="-7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BD28C3CE-EB99-65FA-EFA4-56CE349FEE3E}"/>
              </a:ext>
            </a:extLst>
          </p:cNvPr>
          <p:cNvSpPr/>
          <p:nvPr/>
        </p:nvSpPr>
        <p:spPr>
          <a:xfrm>
            <a:off x="-10699534" y="2145084"/>
            <a:ext cx="10699534" cy="995901"/>
          </a:xfrm>
          <a:prstGeom prst="rect">
            <a:avLst/>
          </a:prstGeom>
          <a:solidFill>
            <a:srgbClr val="D5B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lang="zh-TW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7A19E8A-8287-FFC8-66AD-B4562025EE7C}"/>
                  </a:ext>
                </a:extLst>
              </p:cNvPr>
              <p:cNvSpPr/>
              <p:nvPr/>
            </p:nvSpPr>
            <p:spPr>
              <a:xfrm>
                <a:off x="-10699534" y="3165048"/>
                <a:ext cx="10699534" cy="3235751"/>
              </a:xfrm>
              <a:prstGeom prst="rect">
                <a:avLst/>
              </a:prstGeom>
              <a:solidFill>
                <a:srgbClr val="C78D9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Resize: Shorter side randomly sampled in [256, 480]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Ramdom</a:t>
                </a:r>
                <a:r>
                  <a:rPr lang="en-US" altLang="zh-TW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224</m:t>
                    </m:r>
                    <m:r>
                      <a:rPr lang="en-US" altLang="zh-TW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×224</m:t>
                    </m:r>
                  </m:oMath>
                </a14:m>
                <a:r>
                  <a:rPr lang="zh-TW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crop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Per-pixel mean subtraction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 augmentation </a:t>
                </a:r>
                <a:endParaRPr lang="zh-TW" alt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7A19E8A-8287-FFC8-66AD-B4562025E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99534" y="3165048"/>
                <a:ext cx="10699534" cy="3235751"/>
              </a:xfrm>
              <a:prstGeom prst="rect">
                <a:avLst/>
              </a:prstGeom>
              <a:blipFill>
                <a:blip r:embed="rId4"/>
                <a:stretch>
                  <a:fillRect l="-1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59813CF0-94A7-3747-A88A-11105E9B0E85}"/>
              </a:ext>
            </a:extLst>
          </p:cNvPr>
          <p:cNvSpPr/>
          <p:nvPr/>
        </p:nvSpPr>
        <p:spPr>
          <a:xfrm>
            <a:off x="12192000" y="2145084"/>
            <a:ext cx="10699534" cy="995901"/>
          </a:xfrm>
          <a:prstGeom prst="rect">
            <a:avLst/>
          </a:prstGeom>
          <a:solidFill>
            <a:srgbClr val="D5B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zh-TW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E82FFF-A52B-522B-56A1-77804762566E}"/>
              </a:ext>
            </a:extLst>
          </p:cNvPr>
          <p:cNvSpPr/>
          <p:nvPr/>
        </p:nvSpPr>
        <p:spPr>
          <a:xfrm>
            <a:off x="12192000" y="3165048"/>
            <a:ext cx="10699534" cy="3235751"/>
          </a:xfrm>
          <a:prstGeom prst="rect">
            <a:avLst/>
          </a:prstGeom>
          <a:solidFill>
            <a:srgbClr val="C78D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10-crop testing for comparison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Fully-convolutional testing for best 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score at multiple scales: Shorter side in {224, 256, 384, 480, 640}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AE56E92-C32A-1105-D26F-9619BCFADB1D}"/>
              </a:ext>
            </a:extLst>
          </p:cNvPr>
          <p:cNvSpPr txBox="1"/>
          <p:nvPr/>
        </p:nvSpPr>
        <p:spPr>
          <a:xfrm>
            <a:off x="4919870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E31D0E-4457-2BBD-52B0-B49A10992489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8466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9EFC0-4FD4-BE20-6FFF-B4828B960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CEE5EC-6CFA-45CA-9F38-7048170F7FC2}"/>
              </a:ext>
            </a:extLst>
          </p:cNvPr>
          <p:cNvSpPr/>
          <p:nvPr/>
        </p:nvSpPr>
        <p:spPr>
          <a:xfrm>
            <a:off x="746233" y="203199"/>
            <a:ext cx="10699534" cy="955040"/>
          </a:xfrm>
          <a:prstGeom prst="rect">
            <a:avLst/>
          </a:prstGeom>
          <a:solidFill>
            <a:srgbClr val="C07A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1A6341-F5EC-2F38-CBF7-5968503C3490}"/>
              </a:ext>
            </a:extLst>
          </p:cNvPr>
          <p:cNvSpPr txBox="1"/>
          <p:nvPr/>
        </p:nvSpPr>
        <p:spPr>
          <a:xfrm>
            <a:off x="746233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200B040-4025-6691-6FD2-815E893ECD12}"/>
              </a:ext>
            </a:extLst>
          </p:cNvPr>
          <p:cNvSpPr txBox="1"/>
          <p:nvPr/>
        </p:nvSpPr>
        <p:spPr>
          <a:xfrm>
            <a:off x="3231583" y="1182302"/>
            <a:ext cx="57288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5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BCF932-9196-06F7-B677-15DD4006236F}"/>
              </a:ext>
            </a:extLst>
          </p:cNvPr>
          <p:cNvSpPr/>
          <p:nvPr/>
        </p:nvSpPr>
        <p:spPr>
          <a:xfrm>
            <a:off x="746233" y="2145084"/>
            <a:ext cx="10699534" cy="995901"/>
          </a:xfrm>
          <a:prstGeom prst="rect">
            <a:avLst/>
          </a:prstGeom>
          <a:solidFill>
            <a:srgbClr val="D5B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zh-TW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AB264A-07D6-0663-23CA-BB44BD58FCB4}"/>
              </a:ext>
            </a:extLst>
          </p:cNvPr>
          <p:cNvSpPr/>
          <p:nvPr/>
        </p:nvSpPr>
        <p:spPr>
          <a:xfrm>
            <a:off x="746233" y="3165048"/>
            <a:ext cx="10699534" cy="3235751"/>
          </a:xfrm>
          <a:prstGeom prst="rect">
            <a:avLst/>
          </a:prstGeom>
          <a:solidFill>
            <a:srgbClr val="C78D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10-crop testing for comparison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Fully-convolutional testing for best result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score at multiple scales: Shorter side in {224, 256, 384, 480, 640}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7A0975-924B-7652-C11F-A7E71DBB5330}"/>
              </a:ext>
            </a:extLst>
          </p:cNvPr>
          <p:cNvSpPr/>
          <p:nvPr/>
        </p:nvSpPr>
        <p:spPr>
          <a:xfrm>
            <a:off x="-10699534" y="2145084"/>
            <a:ext cx="10699534" cy="995901"/>
          </a:xfrm>
          <a:prstGeom prst="rect">
            <a:avLst/>
          </a:prstGeom>
          <a:solidFill>
            <a:srgbClr val="D5B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Setting</a:t>
            </a:r>
            <a:endParaRPr lang="zh-TW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63F500B-6388-11BA-713A-E34A5FFB949E}"/>
                  </a:ext>
                </a:extLst>
              </p:cNvPr>
              <p:cNvSpPr/>
              <p:nvPr/>
            </p:nvSpPr>
            <p:spPr>
              <a:xfrm>
                <a:off x="-10699534" y="3165048"/>
                <a:ext cx="10699534" cy="3235751"/>
              </a:xfrm>
              <a:prstGeom prst="rect">
                <a:avLst/>
              </a:prstGeom>
              <a:solidFill>
                <a:srgbClr val="C78D9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BN: after conv, before activation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Optimizer: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SGD,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mini-batch size = 256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rate: Start at 0.1,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÷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when error plateaus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Iteration: up to 600,000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 decay: 0.0001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Momentum: 0.9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dropout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63F500B-6388-11BA-713A-E34A5FFB9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699534" y="3165048"/>
                <a:ext cx="10699534" cy="3235751"/>
              </a:xfrm>
              <a:prstGeom prst="rect">
                <a:avLst/>
              </a:prstGeom>
              <a:blipFill>
                <a:blip r:embed="rId3"/>
                <a:stretch>
                  <a:fillRect l="-7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535235A6-80BC-2263-00AF-85D2C2EECA98}"/>
              </a:ext>
            </a:extLst>
          </p:cNvPr>
          <p:cNvSpPr/>
          <p:nvPr/>
        </p:nvSpPr>
        <p:spPr>
          <a:xfrm>
            <a:off x="12192000" y="203199"/>
            <a:ext cx="10699534" cy="955040"/>
          </a:xfrm>
          <a:prstGeom prst="rect">
            <a:avLst/>
          </a:prstGeom>
          <a:solidFill>
            <a:srgbClr val="C484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CB27A73-272F-7915-5AB9-E3BB5BA3BAB5}"/>
              </a:ext>
            </a:extLst>
          </p:cNvPr>
          <p:cNvSpPr txBox="1"/>
          <p:nvPr/>
        </p:nvSpPr>
        <p:spPr>
          <a:xfrm>
            <a:off x="12192000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B7A63C-D341-20E3-6743-407F6D64C9CD}"/>
              </a:ext>
            </a:extLst>
          </p:cNvPr>
          <p:cNvSpPr txBox="1"/>
          <p:nvPr/>
        </p:nvSpPr>
        <p:spPr>
          <a:xfrm>
            <a:off x="4919870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74A3DDD-1EFB-9A40-4F3F-A606A46E9174}"/>
              </a:ext>
            </a:extLst>
          </p:cNvPr>
          <p:cNvSpPr txBox="1"/>
          <p:nvPr/>
        </p:nvSpPr>
        <p:spPr>
          <a:xfrm>
            <a:off x="16365637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E92620F-FAA6-B6FF-6A44-C95D584A24C7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8163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45C1AA-E5B7-8BAC-3011-F84A869B23BE}"/>
              </a:ext>
            </a:extLst>
          </p:cNvPr>
          <p:cNvSpPr/>
          <p:nvPr/>
        </p:nvSpPr>
        <p:spPr>
          <a:xfrm>
            <a:off x="746233" y="203199"/>
            <a:ext cx="10699534" cy="955040"/>
          </a:xfrm>
          <a:prstGeom prst="rect">
            <a:avLst/>
          </a:prstGeom>
          <a:solidFill>
            <a:srgbClr val="C484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5EF207-FF45-FEB4-51AF-5076B79F8511}"/>
              </a:ext>
            </a:extLst>
          </p:cNvPr>
          <p:cNvSpPr txBox="1"/>
          <p:nvPr/>
        </p:nvSpPr>
        <p:spPr>
          <a:xfrm>
            <a:off x="746233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A79EB9-2AE6-5D1C-AA4D-6C5361461169}"/>
              </a:ext>
            </a:extLst>
          </p:cNvPr>
          <p:cNvSpPr/>
          <p:nvPr/>
        </p:nvSpPr>
        <p:spPr>
          <a:xfrm>
            <a:off x="-10699534" y="203199"/>
            <a:ext cx="10699534" cy="955040"/>
          </a:xfrm>
          <a:prstGeom prst="rect">
            <a:avLst/>
          </a:prstGeom>
          <a:solidFill>
            <a:srgbClr val="C07A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C0560DA-403E-FC50-AD50-CE6A42FDA4BD}"/>
              </a:ext>
            </a:extLst>
          </p:cNvPr>
          <p:cNvSpPr txBox="1"/>
          <p:nvPr/>
        </p:nvSpPr>
        <p:spPr>
          <a:xfrm>
            <a:off x="-10699534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84D60D4-27BB-DCE4-F068-3FEBA90CD8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4" r="2750"/>
          <a:stretch>
            <a:fillRect/>
          </a:stretch>
        </p:blipFill>
        <p:spPr>
          <a:xfrm>
            <a:off x="1561836" y="1664662"/>
            <a:ext cx="9068327" cy="414555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CDC8F802-ABD8-95C7-B559-25620044BF89}"/>
              </a:ext>
            </a:extLst>
          </p:cNvPr>
          <p:cNvSpPr/>
          <p:nvPr/>
        </p:nvSpPr>
        <p:spPr>
          <a:xfrm>
            <a:off x="4657954" y="2551886"/>
            <a:ext cx="1247182" cy="559718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3A12BB-C639-65C6-17B5-9424502E369F}"/>
              </a:ext>
            </a:extLst>
          </p:cNvPr>
          <p:cNvSpPr/>
          <p:nvPr/>
        </p:nvSpPr>
        <p:spPr>
          <a:xfrm>
            <a:off x="4657954" y="3211289"/>
            <a:ext cx="1247182" cy="559718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5EEBFA8-3DE3-7BDB-8AD4-2A0B47329D19}"/>
              </a:ext>
            </a:extLst>
          </p:cNvPr>
          <p:cNvSpPr/>
          <p:nvPr/>
        </p:nvSpPr>
        <p:spPr>
          <a:xfrm>
            <a:off x="4657953" y="3896239"/>
            <a:ext cx="1247182" cy="559718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19D9F2-BD1B-4397-7D4A-BE52A7B171CF}"/>
              </a:ext>
            </a:extLst>
          </p:cNvPr>
          <p:cNvSpPr/>
          <p:nvPr/>
        </p:nvSpPr>
        <p:spPr>
          <a:xfrm>
            <a:off x="4657953" y="4577256"/>
            <a:ext cx="1247182" cy="559718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0210E5B-0535-5DB9-4A22-0D76D63E6E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7111"/>
          <a:stretch>
            <a:fillRect/>
          </a:stretch>
        </p:blipFill>
        <p:spPr>
          <a:xfrm>
            <a:off x="6092008" y="1267070"/>
            <a:ext cx="1384145" cy="4379755"/>
          </a:xfrm>
          <a:prstGeom prst="rect">
            <a:avLst/>
          </a:prstGeom>
          <a:ln w="28575">
            <a:solidFill>
              <a:srgbClr val="D5B3B7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FC0C4EF-8B46-5EDC-81DA-B83111B92F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3037"/>
          <a:stretch>
            <a:fillRect/>
          </a:stretch>
        </p:blipFill>
        <p:spPr>
          <a:xfrm>
            <a:off x="7667017" y="1757798"/>
            <a:ext cx="1384145" cy="3889027"/>
          </a:xfrm>
          <a:prstGeom prst="rect">
            <a:avLst/>
          </a:prstGeom>
          <a:ln w="28575">
            <a:solidFill>
              <a:srgbClr val="D5B3B7"/>
            </a:solidFill>
          </a:ln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77EBD3D-C4B1-EA4C-6522-9CE95958497E}"/>
              </a:ext>
            </a:extLst>
          </p:cNvPr>
          <p:cNvSpPr/>
          <p:nvPr/>
        </p:nvSpPr>
        <p:spPr>
          <a:xfrm>
            <a:off x="6092007" y="2897229"/>
            <a:ext cx="1247182" cy="1218638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4E2F5A-8710-31B7-8CF2-5B54A614191E}"/>
              </a:ext>
            </a:extLst>
          </p:cNvPr>
          <p:cNvSpPr/>
          <p:nvPr/>
        </p:nvSpPr>
        <p:spPr>
          <a:xfrm>
            <a:off x="6092007" y="4115867"/>
            <a:ext cx="1247182" cy="1530958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CD06FD-E2B5-EE10-8E33-C555A5F0E9DB}"/>
              </a:ext>
            </a:extLst>
          </p:cNvPr>
          <p:cNvSpPr/>
          <p:nvPr/>
        </p:nvSpPr>
        <p:spPr>
          <a:xfrm>
            <a:off x="7640067" y="1755478"/>
            <a:ext cx="1247182" cy="2283918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1443247-44D5-FA0B-B80E-F0AECC9574A0}"/>
              </a:ext>
            </a:extLst>
          </p:cNvPr>
          <p:cNvSpPr/>
          <p:nvPr/>
        </p:nvSpPr>
        <p:spPr>
          <a:xfrm>
            <a:off x="7640067" y="4039398"/>
            <a:ext cx="1247182" cy="1204518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4BE4BA5-E1B3-0E5C-22AC-438AD0F7516E}"/>
              </a:ext>
            </a:extLst>
          </p:cNvPr>
          <p:cNvSpPr txBox="1"/>
          <p:nvPr/>
        </p:nvSpPr>
        <p:spPr>
          <a:xfrm>
            <a:off x="0" y="6298983"/>
            <a:ext cx="1219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K. He, X. Zhang, S. Ren, and J. Sun, “Deep residual learning for image recognition,” in </a:t>
            </a:r>
            <a:r>
              <a:rPr lang="en-US" altLang="zh-TW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Conference on Computer Vision and Pattern Recognition (CVPR)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 Vegas, NV, USA, Jun. 2016, pp. 770–778.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38E1F97-F1D1-A831-051A-D71EC1D7B1B5}"/>
              </a:ext>
            </a:extLst>
          </p:cNvPr>
          <p:cNvSpPr txBox="1"/>
          <p:nvPr/>
        </p:nvSpPr>
        <p:spPr>
          <a:xfrm>
            <a:off x="1488438" y="1355266"/>
            <a:ext cx="433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Architectures for ImageNet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A21BC36-3F61-A4ED-BDFE-2AFED349496C}"/>
              </a:ext>
            </a:extLst>
          </p:cNvPr>
          <p:cNvSpPr txBox="1"/>
          <p:nvPr/>
        </p:nvSpPr>
        <p:spPr>
          <a:xfrm>
            <a:off x="6092006" y="5731657"/>
            <a:ext cx="295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3. Residual network with 34 parameter layers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B496D92-0907-36F3-7D9F-B8A077EEA009}"/>
              </a:ext>
            </a:extLst>
          </p:cNvPr>
          <p:cNvSpPr txBox="1"/>
          <p:nvPr/>
        </p:nvSpPr>
        <p:spPr>
          <a:xfrm>
            <a:off x="4919870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CFE8546-083C-5368-8AE2-C0270C195386}"/>
              </a:ext>
            </a:extLst>
          </p:cNvPr>
          <p:cNvSpPr txBox="1"/>
          <p:nvPr/>
        </p:nvSpPr>
        <p:spPr>
          <a:xfrm>
            <a:off x="-6525897" y="835073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2AFB777-3395-C8B1-6EB0-D16FEB69B357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5257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4" grpId="0" animBg="1"/>
      <p:bldP spid="14" grpId="1" animBg="1"/>
      <p:bldP spid="16" grpId="0" animBg="1"/>
      <p:bldP spid="16" grpId="1" animBg="1"/>
      <p:bldP spid="18" grpId="0" animBg="1"/>
      <p:bldP spid="18" grpId="1" animBg="1"/>
      <p:bldP spid="20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4A041-875E-B88E-4678-AD38A2F5F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D16EFCF-9D01-DB2E-FDE4-C10DBC18FC60}"/>
              </a:ext>
            </a:extLst>
          </p:cNvPr>
          <p:cNvSpPr/>
          <p:nvPr/>
        </p:nvSpPr>
        <p:spPr>
          <a:xfrm>
            <a:off x="746233" y="203199"/>
            <a:ext cx="10699534" cy="955040"/>
          </a:xfrm>
          <a:prstGeom prst="rect">
            <a:avLst/>
          </a:prstGeom>
          <a:solidFill>
            <a:srgbClr val="C484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B3D08C5-2F22-F0CD-66A3-05CC8836CAD7}"/>
              </a:ext>
            </a:extLst>
          </p:cNvPr>
          <p:cNvSpPr txBox="1"/>
          <p:nvPr/>
        </p:nvSpPr>
        <p:spPr>
          <a:xfrm>
            <a:off x="746233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CB03D6-A712-B4BC-9E73-63EAECF77C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90"/>
          <a:stretch>
            <a:fillRect/>
          </a:stretch>
        </p:blipFill>
        <p:spPr>
          <a:xfrm>
            <a:off x="316395" y="1552901"/>
            <a:ext cx="11559209" cy="3752198"/>
          </a:xfrm>
          <a:prstGeom prst="rect">
            <a:avLst/>
          </a:prstGeom>
        </p:spPr>
      </p:pic>
      <p:sp>
        <p:nvSpPr>
          <p:cNvPr id="10" name="橢圓 9">
            <a:extLst>
              <a:ext uri="{FF2B5EF4-FFF2-40B4-BE49-F238E27FC236}">
                <a16:creationId xmlns:a16="http://schemas.microsoft.com/office/drawing/2014/main" id="{69903A6A-B6FF-8C82-6F85-0B9CB2A8BAA8}"/>
              </a:ext>
            </a:extLst>
          </p:cNvPr>
          <p:cNvSpPr/>
          <p:nvPr/>
        </p:nvSpPr>
        <p:spPr>
          <a:xfrm>
            <a:off x="1928191" y="1907114"/>
            <a:ext cx="596348" cy="1709531"/>
          </a:xfrm>
          <a:prstGeom prst="ellipse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33C99A52-0811-D6C9-A593-F32D6219C530}"/>
              </a:ext>
            </a:extLst>
          </p:cNvPr>
          <p:cNvSpPr/>
          <p:nvPr/>
        </p:nvSpPr>
        <p:spPr>
          <a:xfrm>
            <a:off x="7875104" y="2437201"/>
            <a:ext cx="596348" cy="1709531"/>
          </a:xfrm>
          <a:prstGeom prst="ellipse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03A745A-033F-7645-92D5-CD103A8DAE06}"/>
                  </a:ext>
                </a:extLst>
              </p:cNvPr>
              <p:cNvSpPr txBox="1"/>
              <p:nvPr/>
            </p:nvSpPr>
            <p:spPr>
              <a:xfrm>
                <a:off x="2613784" y="1094612"/>
                <a:ext cx="6964432" cy="600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TW" sz="2500" dirty="0">
                    <a:solidFill>
                      <a:srgbClr val="B9676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rate: Start at 0.1, </a:t>
                </a:r>
                <a14:m>
                  <m:oMath xmlns:m="http://schemas.openxmlformats.org/officeDocument/2006/math">
                    <m:r>
                      <a:rPr lang="en-US" altLang="zh-TW" sz="2500" i="1" smtClean="0">
                        <a:solidFill>
                          <a:srgbClr val="B9676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÷</m:t>
                    </m:r>
                  </m:oMath>
                </a14:m>
                <a:r>
                  <a:rPr lang="en-US" altLang="zh-TW" sz="2500" dirty="0">
                    <a:solidFill>
                      <a:srgbClr val="B9676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when error plateaus</a:t>
                </a: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03A745A-033F-7645-92D5-CD103A8DA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784" y="1094612"/>
                <a:ext cx="6964432" cy="600293"/>
              </a:xfrm>
              <a:prstGeom prst="rect">
                <a:avLst/>
              </a:prstGeom>
              <a:blipFill>
                <a:blip r:embed="rId3"/>
                <a:stretch>
                  <a:fillRect b="-23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>
            <a:extLst>
              <a:ext uri="{FF2B5EF4-FFF2-40B4-BE49-F238E27FC236}">
                <a16:creationId xmlns:a16="http://schemas.microsoft.com/office/drawing/2014/main" id="{B00FC4EA-EB9A-4873-B3A8-18DE2D4B76D9}"/>
              </a:ext>
            </a:extLst>
          </p:cNvPr>
          <p:cNvSpPr/>
          <p:nvPr/>
        </p:nvSpPr>
        <p:spPr>
          <a:xfrm>
            <a:off x="3332093" y="3081130"/>
            <a:ext cx="596348" cy="1042355"/>
          </a:xfrm>
          <a:prstGeom prst="ellipse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BFACCAA5-8DBE-DED6-0F35-3E04B37051DB}"/>
              </a:ext>
            </a:extLst>
          </p:cNvPr>
          <p:cNvSpPr/>
          <p:nvPr/>
        </p:nvSpPr>
        <p:spPr>
          <a:xfrm>
            <a:off x="9167603" y="3429000"/>
            <a:ext cx="596348" cy="925767"/>
          </a:xfrm>
          <a:prstGeom prst="ellipse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D88C6974-6020-5172-8C24-BFD9662D5476}"/>
              </a:ext>
            </a:extLst>
          </p:cNvPr>
          <p:cNvGrpSpPr/>
          <p:nvPr/>
        </p:nvGrpSpPr>
        <p:grpSpPr>
          <a:xfrm>
            <a:off x="8301109" y="2293412"/>
            <a:ext cx="3486519" cy="718275"/>
            <a:chOff x="8490133" y="2525537"/>
            <a:chExt cx="3486519" cy="718275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F7959C2-F131-7ABA-E2DF-8A0C36F02031}"/>
                </a:ext>
              </a:extLst>
            </p:cNvPr>
            <p:cNvSpPr/>
            <p:nvPr/>
          </p:nvSpPr>
          <p:spPr>
            <a:xfrm>
              <a:off x="8531316" y="2525537"/>
              <a:ext cx="3404152" cy="718275"/>
            </a:xfrm>
            <a:prstGeom prst="rect">
              <a:avLst/>
            </a:prstGeom>
            <a:solidFill>
              <a:srgbClr val="D5B3B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49132809-4775-10A6-A904-CACEFCA9B970}"/>
                </a:ext>
              </a:extLst>
            </p:cNvPr>
            <p:cNvSpPr txBox="1"/>
            <p:nvPr/>
          </p:nvSpPr>
          <p:spPr>
            <a:xfrm>
              <a:off x="8490133" y="2569203"/>
              <a:ext cx="3486519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Converging faster</a:t>
              </a:r>
              <a:endParaRPr lang="zh-TW" altLang="en-US" sz="3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D3DCB634-38AA-7AC2-92E9-57E36BF0E32B}"/>
              </a:ext>
            </a:extLst>
          </p:cNvPr>
          <p:cNvSpPr txBox="1"/>
          <p:nvPr/>
        </p:nvSpPr>
        <p:spPr>
          <a:xfrm>
            <a:off x="746233" y="5243751"/>
            <a:ext cx="1112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on ImageNet. Left: plain networks of 18 and 34 layers. Right: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18 and 34 layers.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7CEBEC0-6808-36A4-5BF8-51B5C8AE99C2}"/>
              </a:ext>
            </a:extLst>
          </p:cNvPr>
          <p:cNvSpPr txBox="1"/>
          <p:nvPr/>
        </p:nvSpPr>
        <p:spPr>
          <a:xfrm>
            <a:off x="0" y="6298983"/>
            <a:ext cx="1219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K. He, X. Zhang, S. Ren, and J. Sun, “Deep residual learning for image recognition,” in </a:t>
            </a:r>
            <a:r>
              <a:rPr lang="en-US" altLang="zh-TW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Conference on Computer Vision and Pattern Recognition (CVPR)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 Vegas, NV, USA, Jun. 2016, pp. 770–778.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FCC51B-3F13-8F6F-EB97-270E92EF9BBB}"/>
              </a:ext>
            </a:extLst>
          </p:cNvPr>
          <p:cNvSpPr txBox="1"/>
          <p:nvPr/>
        </p:nvSpPr>
        <p:spPr>
          <a:xfrm>
            <a:off x="4919870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02EDD5-4E4F-3BE7-5C2E-0A20BE78951F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731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21" grpId="0" animBg="1"/>
      <p:bldP spid="21" grpId="1" animBg="1"/>
      <p:bldP spid="23" grpId="0"/>
      <p:bldP spid="23" grpId="1"/>
      <p:bldP spid="31" grpId="0" animBg="1"/>
      <p:bldP spid="31" grpId="1" animBg="1"/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40D88-187A-934E-F67A-D8FD41D1E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3381344-2549-B82F-5CC7-A0831B9CA0F8}"/>
              </a:ext>
            </a:extLst>
          </p:cNvPr>
          <p:cNvSpPr/>
          <p:nvPr/>
        </p:nvSpPr>
        <p:spPr>
          <a:xfrm>
            <a:off x="746233" y="203199"/>
            <a:ext cx="10699534" cy="955040"/>
          </a:xfrm>
          <a:prstGeom prst="rect">
            <a:avLst/>
          </a:prstGeom>
          <a:solidFill>
            <a:srgbClr val="C484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B7DCB3-EE8C-27C4-58E0-13618F23C0AB}"/>
              </a:ext>
            </a:extLst>
          </p:cNvPr>
          <p:cNvSpPr txBox="1"/>
          <p:nvPr/>
        </p:nvSpPr>
        <p:spPr>
          <a:xfrm>
            <a:off x="746233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DE4430-EF59-B7DB-C2F2-17A560C966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48" b="1852"/>
          <a:stretch>
            <a:fillRect/>
          </a:stretch>
        </p:blipFill>
        <p:spPr>
          <a:xfrm>
            <a:off x="746233" y="1749287"/>
            <a:ext cx="5373998" cy="439309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2B13EE1-8486-6379-C0FC-32FC4CE461B3}"/>
              </a:ext>
            </a:extLst>
          </p:cNvPr>
          <p:cNvSpPr/>
          <p:nvPr/>
        </p:nvSpPr>
        <p:spPr>
          <a:xfrm>
            <a:off x="6420676" y="1578002"/>
            <a:ext cx="5025089" cy="1411356"/>
          </a:xfrm>
          <a:prstGeom prst="rect">
            <a:avLst/>
          </a:prstGeom>
          <a:solidFill>
            <a:srgbClr val="C07A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Zero Padding</a:t>
            </a:r>
            <a:endParaRPr lang="zh-TW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35DC3BB-EF91-A2DC-93CE-1ACB79DFD98A}"/>
              </a:ext>
            </a:extLst>
          </p:cNvPr>
          <p:cNvSpPr/>
          <p:nvPr/>
        </p:nvSpPr>
        <p:spPr>
          <a:xfrm>
            <a:off x="6420676" y="3154515"/>
            <a:ext cx="5025089" cy="1411356"/>
          </a:xfrm>
          <a:prstGeom prst="rect">
            <a:avLst/>
          </a:prstGeom>
          <a:solidFill>
            <a:srgbClr val="C78D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Projection Shortcuts</a:t>
            </a:r>
            <a:endParaRPr lang="zh-TW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CC537C-7B95-781D-4405-C008BA3C62F3}"/>
              </a:ext>
            </a:extLst>
          </p:cNvPr>
          <p:cNvSpPr/>
          <p:nvPr/>
        </p:nvSpPr>
        <p:spPr>
          <a:xfrm>
            <a:off x="6420676" y="4731027"/>
            <a:ext cx="5025089" cy="1411356"/>
          </a:xfrm>
          <a:prstGeom prst="rect">
            <a:avLst/>
          </a:prstGeom>
          <a:solidFill>
            <a:srgbClr val="D5B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All Shortcuts</a:t>
            </a:r>
            <a:endParaRPr lang="zh-TW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B6FE2B-FA1A-A852-A3A7-B598E7CACBA5}"/>
              </a:ext>
            </a:extLst>
          </p:cNvPr>
          <p:cNvSpPr/>
          <p:nvPr/>
        </p:nvSpPr>
        <p:spPr>
          <a:xfrm>
            <a:off x="1103243" y="4208063"/>
            <a:ext cx="4992757" cy="347869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7770872D-3E68-24BF-D3E4-3BC58A6FA90E}"/>
                  </a:ext>
                </a:extLst>
              </p:cNvPr>
              <p:cNvSpPr txBox="1"/>
              <p:nvPr/>
            </p:nvSpPr>
            <p:spPr>
              <a:xfrm>
                <a:off x="893337" y="1154885"/>
                <a:ext cx="48793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 2. Erro rates 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10-crop testing) on ImageNet validation.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7770872D-3E68-24BF-D3E4-3BC58A6FA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37" y="1154885"/>
                <a:ext cx="4879315" cy="646331"/>
              </a:xfrm>
              <a:prstGeom prst="rect">
                <a:avLst/>
              </a:prstGeom>
              <a:blipFill>
                <a:blip r:embed="rId3"/>
                <a:stretch>
                  <a:fillRect l="-1125" t="-4717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A61843EA-5B05-D05B-706E-39E3E8F0C47C}"/>
              </a:ext>
            </a:extLst>
          </p:cNvPr>
          <p:cNvSpPr txBox="1"/>
          <p:nvPr/>
        </p:nvSpPr>
        <p:spPr>
          <a:xfrm>
            <a:off x="0" y="6298983"/>
            <a:ext cx="1219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K. He, X. Zhang, S. Ren, and J. Sun, “Deep residual learning for image recognition,” in </a:t>
            </a:r>
            <a:r>
              <a:rPr lang="en-US" altLang="zh-TW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Conference on Computer Vision and Pattern Recognition (CVPR)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 Vegas, NV, USA, Jun. 2016, pp. 770–778.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F6EDAC-2600-79D8-1043-EFA792DCA5DD}"/>
              </a:ext>
            </a:extLst>
          </p:cNvPr>
          <p:cNvSpPr txBox="1"/>
          <p:nvPr/>
        </p:nvSpPr>
        <p:spPr>
          <a:xfrm>
            <a:off x="4919870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9A12B1-65BA-C818-6679-F0E504167268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211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EBA6A3-FFAB-48FA-A37E-A62DF72E063F}"/>
              </a:ext>
            </a:extLst>
          </p:cNvPr>
          <p:cNvSpPr/>
          <p:nvPr/>
        </p:nvSpPr>
        <p:spPr>
          <a:xfrm>
            <a:off x="746233" y="203199"/>
            <a:ext cx="10699534" cy="955040"/>
          </a:xfrm>
          <a:prstGeom prst="rect">
            <a:avLst/>
          </a:prstGeom>
          <a:solidFill>
            <a:srgbClr val="C484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0719FF6-AD8B-19A1-0996-1D54059EC770}"/>
              </a:ext>
            </a:extLst>
          </p:cNvPr>
          <p:cNvSpPr txBox="1"/>
          <p:nvPr/>
        </p:nvSpPr>
        <p:spPr>
          <a:xfrm>
            <a:off x="746233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193615C-8E9F-84C1-63EA-9CBC6BC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287" y="2322307"/>
            <a:ext cx="9044247" cy="359898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16154A3-1822-02CA-8E1D-9A71CE689639}"/>
              </a:ext>
            </a:extLst>
          </p:cNvPr>
          <p:cNvSpPr txBox="1"/>
          <p:nvPr/>
        </p:nvSpPr>
        <p:spPr>
          <a:xfrm>
            <a:off x="3231583" y="1182302"/>
            <a:ext cx="57288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5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36B1FD5-3029-928A-C167-E0C5AB2B2887}"/>
              </a:ext>
            </a:extLst>
          </p:cNvPr>
          <p:cNvCxnSpPr>
            <a:cxnSpLocks/>
          </p:cNvCxnSpPr>
          <p:nvPr/>
        </p:nvCxnSpPr>
        <p:spPr>
          <a:xfrm>
            <a:off x="4305993" y="2693324"/>
            <a:ext cx="3291840" cy="0"/>
          </a:xfrm>
          <a:prstGeom prst="straightConnector1">
            <a:avLst/>
          </a:prstGeom>
          <a:ln w="38100">
            <a:solidFill>
              <a:srgbClr val="B96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D984008-10D9-3008-2EFD-6D3CAA004592}"/>
                  </a:ext>
                </a:extLst>
              </p:cNvPr>
              <p:cNvSpPr txBox="1"/>
              <p:nvPr/>
            </p:nvSpPr>
            <p:spPr>
              <a:xfrm>
                <a:off x="5636029" y="2322307"/>
                <a:ext cx="631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D984008-10D9-3008-2EFD-6D3CAA004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029" y="2322307"/>
                <a:ext cx="6317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D55E18E-C9EE-883C-C0B2-90AC975BE30F}"/>
                  </a:ext>
                </a:extLst>
              </p:cNvPr>
              <p:cNvSpPr txBox="1"/>
              <p:nvPr/>
            </p:nvSpPr>
            <p:spPr>
              <a:xfrm>
                <a:off x="5145368" y="2708259"/>
                <a:ext cx="16130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𝐹𝐿𝑂𝑃𝑠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D55E18E-C9EE-883C-C0B2-90AC975BE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368" y="2708259"/>
                <a:ext cx="16130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F608B7EA-49EB-BE28-CBCC-53E8A41B22D2}"/>
              </a:ext>
            </a:extLst>
          </p:cNvPr>
          <p:cNvSpPr/>
          <p:nvPr/>
        </p:nvSpPr>
        <p:spPr>
          <a:xfrm>
            <a:off x="6911696" y="3157860"/>
            <a:ext cx="1979271" cy="369329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F7A27C-1D11-5C0C-B982-635965B082F2}"/>
              </a:ext>
            </a:extLst>
          </p:cNvPr>
          <p:cNvSpPr/>
          <p:nvPr/>
        </p:nvSpPr>
        <p:spPr>
          <a:xfrm>
            <a:off x="6911695" y="3728475"/>
            <a:ext cx="1979271" cy="369329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0ECC067-7F33-A715-4652-B0808B3B3C38}"/>
              </a:ext>
            </a:extLst>
          </p:cNvPr>
          <p:cNvSpPr/>
          <p:nvPr/>
        </p:nvSpPr>
        <p:spPr>
          <a:xfrm>
            <a:off x="6911694" y="4299090"/>
            <a:ext cx="1979271" cy="369329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8AFA1E-72C0-9972-53BE-28936F027B00}"/>
              </a:ext>
            </a:extLst>
          </p:cNvPr>
          <p:cNvSpPr/>
          <p:nvPr/>
        </p:nvSpPr>
        <p:spPr>
          <a:xfrm>
            <a:off x="2160922" y="4061992"/>
            <a:ext cx="1979271" cy="474196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E5CF113-EE4E-E2E9-DF26-55A3CB43D89D}"/>
                  </a:ext>
                </a:extLst>
              </p:cNvPr>
              <p:cNvSpPr txBox="1"/>
              <p:nvPr/>
            </p:nvSpPr>
            <p:spPr>
              <a:xfrm>
                <a:off x="746233" y="5551863"/>
                <a:ext cx="111293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 5.</a:t>
                </a:r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deeper residual function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zh-TW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ImageNet. Left: a building block (on 56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56 feature maps) as in Fig. 2 for ResNet-34. Right: a “bottleneck” building block for ResNet-50/101/152. 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BE5CF113-EE4E-E2E9-DF26-55A3CB4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3" y="5551863"/>
                <a:ext cx="11129371" cy="646331"/>
              </a:xfrm>
              <a:prstGeom prst="rect">
                <a:avLst/>
              </a:prstGeom>
              <a:blipFill>
                <a:blip r:embed="rId5"/>
                <a:stretch>
                  <a:fillRect l="-438" t="-5660" r="-493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5E0E79E3-2755-930A-7CD3-020249635211}"/>
              </a:ext>
            </a:extLst>
          </p:cNvPr>
          <p:cNvSpPr txBox="1"/>
          <p:nvPr/>
        </p:nvSpPr>
        <p:spPr>
          <a:xfrm>
            <a:off x="0" y="6298983"/>
            <a:ext cx="1219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K. He, X. Zhang, S. Ren, and J. Sun, “Deep residual learning for image recognition,” in </a:t>
            </a:r>
            <a:r>
              <a:rPr lang="en-US" altLang="zh-TW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Conference on Computer Vision and Pattern Recognition (CVPR)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 Vegas, NV, USA, Jun. 2016, pp. 770–778.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4767AA6-9E02-4FA5-8849-8D0D80458407}"/>
              </a:ext>
            </a:extLst>
          </p:cNvPr>
          <p:cNvSpPr txBox="1"/>
          <p:nvPr/>
        </p:nvSpPr>
        <p:spPr>
          <a:xfrm>
            <a:off x="4919870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591C267-C9C9-C6E2-F459-933BD2EB0673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14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1502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3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9CA82FB-7E2C-FBDC-4FC8-AA119274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4" r="2750"/>
          <a:stretch>
            <a:fillRect/>
          </a:stretch>
        </p:blipFill>
        <p:spPr>
          <a:xfrm>
            <a:off x="746233" y="1449227"/>
            <a:ext cx="10699534" cy="48912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4A3145B-4FBD-2124-8B39-089EFE28C627}"/>
              </a:ext>
            </a:extLst>
          </p:cNvPr>
          <p:cNvSpPr/>
          <p:nvPr/>
        </p:nvSpPr>
        <p:spPr>
          <a:xfrm>
            <a:off x="746233" y="203199"/>
            <a:ext cx="10699534" cy="955040"/>
          </a:xfrm>
          <a:prstGeom prst="rect">
            <a:avLst/>
          </a:prstGeom>
          <a:solidFill>
            <a:srgbClr val="C484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D35637-95AC-0687-F786-10349882B3FC}"/>
              </a:ext>
            </a:extLst>
          </p:cNvPr>
          <p:cNvSpPr txBox="1"/>
          <p:nvPr/>
        </p:nvSpPr>
        <p:spPr>
          <a:xfrm>
            <a:off x="746233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D2D538-77F4-E160-F1E2-95C495893D66}"/>
              </a:ext>
            </a:extLst>
          </p:cNvPr>
          <p:cNvSpPr/>
          <p:nvPr/>
        </p:nvSpPr>
        <p:spPr>
          <a:xfrm>
            <a:off x="4295816" y="5860287"/>
            <a:ext cx="3505521" cy="365508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7173C7-474E-036F-6036-36B00B9F5A4F}"/>
              </a:ext>
            </a:extLst>
          </p:cNvPr>
          <p:cNvSpPr/>
          <p:nvPr/>
        </p:nvSpPr>
        <p:spPr>
          <a:xfrm>
            <a:off x="5521123" y="2415209"/>
            <a:ext cx="439839" cy="3139254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55B089-0E9E-D4F4-9ADF-F2DFC95865B7}"/>
              </a:ext>
            </a:extLst>
          </p:cNvPr>
          <p:cNvSpPr/>
          <p:nvPr/>
        </p:nvSpPr>
        <p:spPr>
          <a:xfrm>
            <a:off x="7270830" y="2415209"/>
            <a:ext cx="439839" cy="3139254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1FE2E9-128B-EE88-2E65-825FED53B89B}"/>
              </a:ext>
            </a:extLst>
          </p:cNvPr>
          <p:cNvSpPr/>
          <p:nvPr/>
        </p:nvSpPr>
        <p:spPr>
          <a:xfrm>
            <a:off x="5960962" y="1589999"/>
            <a:ext cx="5484805" cy="4093794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19BB2C7-E5BA-189C-553E-89E8511FE70D}"/>
              </a:ext>
            </a:extLst>
          </p:cNvPr>
          <p:cNvSpPr txBox="1"/>
          <p:nvPr/>
        </p:nvSpPr>
        <p:spPr>
          <a:xfrm>
            <a:off x="746233" y="1240274"/>
            <a:ext cx="433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Architectures for ImageNet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98D9391-408C-0307-8917-D6E01CD41D0F}"/>
              </a:ext>
            </a:extLst>
          </p:cNvPr>
          <p:cNvSpPr txBox="1"/>
          <p:nvPr/>
        </p:nvSpPr>
        <p:spPr>
          <a:xfrm>
            <a:off x="0" y="6298983"/>
            <a:ext cx="1219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K. He, X. Zhang, S. Ren, and J. Sun, “Deep residual learning for image recognition,” in </a:t>
            </a:r>
            <a:r>
              <a:rPr lang="en-US" altLang="zh-TW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Conference on Computer Vision and Pattern Recognition (CVPR)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 Vegas, NV, USA, Jun. 2016, pp. 770–778.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E194EED-0B4E-1920-16B2-0CDAE2B2DBE5}"/>
              </a:ext>
            </a:extLst>
          </p:cNvPr>
          <p:cNvSpPr txBox="1"/>
          <p:nvPr/>
        </p:nvSpPr>
        <p:spPr>
          <a:xfrm>
            <a:off x="4919870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1058B29-1C48-F19C-04B2-ADBB4B203871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3680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0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EE0E833-B74D-4A8D-A44D-3DC6E585E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2251086"/>
            <a:ext cx="5400000" cy="32066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396D3FA-20C7-EE78-ECAC-08BF9E0E7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767" y="2147287"/>
            <a:ext cx="5400000" cy="22829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01B4A71-9E37-3A2C-9C0A-8E9BF1EA67A3}"/>
              </a:ext>
            </a:extLst>
          </p:cNvPr>
          <p:cNvSpPr/>
          <p:nvPr/>
        </p:nvSpPr>
        <p:spPr>
          <a:xfrm>
            <a:off x="746233" y="203199"/>
            <a:ext cx="10699534" cy="955040"/>
          </a:xfrm>
          <a:prstGeom prst="rect">
            <a:avLst/>
          </a:prstGeom>
          <a:solidFill>
            <a:srgbClr val="C484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A6AC0D-72D8-CCF9-CC02-D8DA4964CAC7}"/>
              </a:ext>
            </a:extLst>
          </p:cNvPr>
          <p:cNvSpPr txBox="1"/>
          <p:nvPr/>
        </p:nvSpPr>
        <p:spPr>
          <a:xfrm>
            <a:off x="746233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C1C2D68-8007-71BC-7596-AD1A024403C4}"/>
              </a:ext>
            </a:extLst>
          </p:cNvPr>
          <p:cNvCxnSpPr>
            <a:cxnSpLocks/>
          </p:cNvCxnSpPr>
          <p:nvPr/>
        </p:nvCxnSpPr>
        <p:spPr>
          <a:xfrm>
            <a:off x="5806633" y="3959489"/>
            <a:ext cx="0" cy="1393172"/>
          </a:xfrm>
          <a:prstGeom prst="straightConnector1">
            <a:avLst/>
          </a:prstGeom>
          <a:ln w="38100">
            <a:solidFill>
              <a:srgbClr val="B96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E046192-E92A-96D0-E6EE-E1C5D980F30B}"/>
                  </a:ext>
                </a:extLst>
              </p:cNvPr>
              <p:cNvSpPr txBox="1"/>
              <p:nvPr/>
            </p:nvSpPr>
            <p:spPr>
              <a:xfrm>
                <a:off x="746233" y="1569408"/>
                <a:ext cx="51377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 3. Error rates 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single-model results on the ImageNet validation set.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9E046192-E92A-96D0-E6EE-E1C5D980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3" y="1569408"/>
                <a:ext cx="5137731" cy="646331"/>
              </a:xfrm>
              <a:prstGeom prst="rect">
                <a:avLst/>
              </a:prstGeom>
              <a:blipFill>
                <a:blip r:embed="rId5"/>
                <a:stretch>
                  <a:fillRect l="-949" t="-4717" r="-1068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CFB34A4-71B6-81D3-6D23-4FBEC35311D9}"/>
                  </a:ext>
                </a:extLst>
              </p:cNvPr>
              <p:cNvSpPr txBox="1"/>
              <p:nvPr/>
            </p:nvSpPr>
            <p:spPr>
              <a:xfrm>
                <a:off x="6045767" y="1851088"/>
                <a:ext cx="5137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 4. Error rates (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ensembles.</a:t>
                </a:r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6CFB34A4-71B6-81D3-6D23-4FBEC3531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767" y="1851088"/>
                <a:ext cx="5137731" cy="369332"/>
              </a:xfrm>
              <a:prstGeom prst="rect">
                <a:avLst/>
              </a:prstGeom>
              <a:blipFill>
                <a:blip r:embed="rId6"/>
                <a:stretch>
                  <a:fillRect l="-1068" t="-1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30A126D0-F055-CD36-9D3A-74489F2A5CEB}"/>
              </a:ext>
            </a:extLst>
          </p:cNvPr>
          <p:cNvSpPr txBox="1"/>
          <p:nvPr/>
        </p:nvSpPr>
        <p:spPr>
          <a:xfrm>
            <a:off x="0" y="6298983"/>
            <a:ext cx="1219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K. He, X. Zhang, S. Ren, and J. Sun, “Deep residual learning for image recognition,” in </a:t>
            </a:r>
            <a:r>
              <a:rPr lang="en-US" altLang="zh-TW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Conference on Computer Vision and Pattern Recognition (CVPR)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 Vegas, NV, USA, Jun. 2016, pp. 770–778.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52E160-CB26-7FBE-58E6-EEBE7D423B5B}"/>
              </a:ext>
            </a:extLst>
          </p:cNvPr>
          <p:cNvSpPr txBox="1"/>
          <p:nvPr/>
        </p:nvSpPr>
        <p:spPr>
          <a:xfrm>
            <a:off x="4919870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CFDD09D-164D-E243-8F97-E428BB8F4115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429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DB3166-D5C6-13DC-92F8-142E0E4C5C66}"/>
              </a:ext>
            </a:extLst>
          </p:cNvPr>
          <p:cNvSpPr/>
          <p:nvPr/>
        </p:nvSpPr>
        <p:spPr>
          <a:xfrm>
            <a:off x="746233" y="203199"/>
            <a:ext cx="10699534" cy="955040"/>
          </a:xfrm>
          <a:prstGeom prst="rect">
            <a:avLst/>
          </a:prstGeom>
          <a:solidFill>
            <a:srgbClr val="C484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CBC3F6-2161-1232-CB5F-68AC8C84AF2B}"/>
              </a:ext>
            </a:extLst>
          </p:cNvPr>
          <p:cNvSpPr txBox="1"/>
          <p:nvPr/>
        </p:nvSpPr>
        <p:spPr>
          <a:xfrm>
            <a:off x="746233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D649D3-681B-AF51-BEEB-C6A344C502B0}"/>
              </a:ext>
            </a:extLst>
          </p:cNvPr>
          <p:cNvSpPr txBox="1"/>
          <p:nvPr/>
        </p:nvSpPr>
        <p:spPr>
          <a:xfrm>
            <a:off x="3231583" y="1182302"/>
            <a:ext cx="57288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5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C484421-CA96-D137-52E3-BE5B49ED0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33" y="2393561"/>
            <a:ext cx="4999020" cy="119726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67C7F19-39C2-EE5B-E82C-351C18DEA1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23"/>
          <a:stretch>
            <a:fillRect/>
          </a:stretch>
        </p:blipFill>
        <p:spPr>
          <a:xfrm>
            <a:off x="6284515" y="2393561"/>
            <a:ext cx="5161252" cy="3908192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A8F7299-8BB5-64CF-E94D-2404BE73F26B}"/>
              </a:ext>
            </a:extLst>
          </p:cNvPr>
          <p:cNvCxnSpPr>
            <a:cxnSpLocks/>
          </p:cNvCxnSpPr>
          <p:nvPr/>
        </p:nvCxnSpPr>
        <p:spPr>
          <a:xfrm>
            <a:off x="11476440" y="4622357"/>
            <a:ext cx="0" cy="1174252"/>
          </a:xfrm>
          <a:prstGeom prst="straightConnector1">
            <a:avLst/>
          </a:prstGeom>
          <a:ln w="38100">
            <a:solidFill>
              <a:srgbClr val="B96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D46A515-DAC6-E23C-B350-86757F50A919}"/>
              </a:ext>
            </a:extLst>
          </p:cNvPr>
          <p:cNvCxnSpPr>
            <a:cxnSpLocks/>
          </p:cNvCxnSpPr>
          <p:nvPr/>
        </p:nvCxnSpPr>
        <p:spPr>
          <a:xfrm flipV="1">
            <a:off x="11476440" y="5841557"/>
            <a:ext cx="0" cy="289560"/>
          </a:xfrm>
          <a:prstGeom prst="straightConnector1">
            <a:avLst/>
          </a:prstGeom>
          <a:ln w="38100">
            <a:solidFill>
              <a:srgbClr val="B96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CB7E3090-F92E-23A9-84C5-9CA583C0E15A}"/>
              </a:ext>
            </a:extLst>
          </p:cNvPr>
          <p:cNvSpPr txBox="1"/>
          <p:nvPr/>
        </p:nvSpPr>
        <p:spPr>
          <a:xfrm>
            <a:off x="746233" y="2121021"/>
            <a:ext cx="51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5.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summery on CIFAR-10.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4AA318-B1B2-56A4-D4BC-9CAF4D18DFEA}"/>
              </a:ext>
            </a:extLst>
          </p:cNvPr>
          <p:cNvSpPr txBox="1"/>
          <p:nvPr/>
        </p:nvSpPr>
        <p:spPr>
          <a:xfrm>
            <a:off x="6338709" y="2121021"/>
            <a:ext cx="5137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6. Classification error on CIFAR-10 test set.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313364-5D5B-98C6-5269-5A912799F720}"/>
              </a:ext>
            </a:extLst>
          </p:cNvPr>
          <p:cNvSpPr txBox="1"/>
          <p:nvPr/>
        </p:nvSpPr>
        <p:spPr>
          <a:xfrm>
            <a:off x="0" y="6298983"/>
            <a:ext cx="1219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K. He, X. Zhang, S. Ren, and J. Sun, “Deep residual learning for image recognition,” in </a:t>
            </a:r>
            <a:r>
              <a:rPr lang="en-US" altLang="zh-TW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Conference on Computer Vision and Pattern Recognition (CVPR)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 Vegas, NV, USA, Jun. 2016, pp. 770–778.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C208BD-A460-D98E-AA3E-71ABC60F43DF}"/>
              </a:ext>
            </a:extLst>
          </p:cNvPr>
          <p:cNvSpPr txBox="1"/>
          <p:nvPr/>
        </p:nvSpPr>
        <p:spPr>
          <a:xfrm>
            <a:off x="4919870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A0CACB-802A-71D0-1617-F05918B8F262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6516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6CE242-8937-7A09-7B25-5239F59F977D}"/>
              </a:ext>
            </a:extLst>
          </p:cNvPr>
          <p:cNvSpPr/>
          <p:nvPr/>
        </p:nvSpPr>
        <p:spPr>
          <a:xfrm>
            <a:off x="746233" y="203199"/>
            <a:ext cx="10699534" cy="955040"/>
          </a:xfrm>
          <a:prstGeom prst="rect">
            <a:avLst/>
          </a:prstGeom>
          <a:solidFill>
            <a:srgbClr val="C484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610759A-E3AB-0732-EEA8-DDFDDF9C6FBC}"/>
              </a:ext>
            </a:extLst>
          </p:cNvPr>
          <p:cNvSpPr txBox="1"/>
          <p:nvPr/>
        </p:nvSpPr>
        <p:spPr>
          <a:xfrm>
            <a:off x="746233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46CA099-766F-4392-2B99-D3A28435E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283" y="1743330"/>
            <a:ext cx="7289434" cy="39444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826EC34-7B68-45AE-C127-F063D6408272}"/>
              </a:ext>
            </a:extLst>
          </p:cNvPr>
          <p:cNvSpPr txBox="1"/>
          <p:nvPr/>
        </p:nvSpPr>
        <p:spPr>
          <a:xfrm>
            <a:off x="3231583" y="1182302"/>
            <a:ext cx="57288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5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CIFAR-10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404164-5C87-A62D-14B7-755F7F0F28DC}"/>
              </a:ext>
            </a:extLst>
          </p:cNvPr>
          <p:cNvSpPr/>
          <p:nvPr/>
        </p:nvSpPr>
        <p:spPr>
          <a:xfrm>
            <a:off x="6797040" y="2853189"/>
            <a:ext cx="2804481" cy="563628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3D53B7E-8FDD-4F0C-2454-AD8828A37238}"/>
              </a:ext>
            </a:extLst>
          </p:cNvPr>
          <p:cNvSpPr txBox="1"/>
          <p:nvPr/>
        </p:nvSpPr>
        <p:spPr>
          <a:xfrm>
            <a:off x="746233" y="5710887"/>
            <a:ext cx="1112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6.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deviations (std) of layer responses on CIFAR-10.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680FCA7-E6D9-707B-FCBC-B6B335EABADB}"/>
              </a:ext>
            </a:extLst>
          </p:cNvPr>
          <p:cNvSpPr txBox="1"/>
          <p:nvPr/>
        </p:nvSpPr>
        <p:spPr>
          <a:xfrm>
            <a:off x="0" y="6298983"/>
            <a:ext cx="1219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K. He, X. Zhang, S. Ren, and J. Sun, “Deep residual learning for image recognition,” in </a:t>
            </a:r>
            <a:r>
              <a:rPr lang="en-US" altLang="zh-TW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Conference on Computer Vision and Pattern Recognition (CVPR)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 Vegas, NV, USA, Jun. 2016, pp. 770–778.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BF0A11-4783-ABDD-37EB-17F58C0F96DE}"/>
              </a:ext>
            </a:extLst>
          </p:cNvPr>
          <p:cNvSpPr/>
          <p:nvPr/>
        </p:nvSpPr>
        <p:spPr>
          <a:xfrm>
            <a:off x="12192000" y="203199"/>
            <a:ext cx="10699534" cy="955040"/>
          </a:xfrm>
          <a:prstGeom prst="rect">
            <a:avLst/>
          </a:prstGeom>
          <a:solidFill>
            <a:srgbClr val="C78D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971EB7-F3D3-77C0-4037-4A904A785A75}"/>
              </a:ext>
            </a:extLst>
          </p:cNvPr>
          <p:cNvSpPr txBox="1"/>
          <p:nvPr/>
        </p:nvSpPr>
        <p:spPr>
          <a:xfrm>
            <a:off x="12192000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ECBCE0E-6A4F-3C25-B788-59A3696DDE58}"/>
              </a:ext>
            </a:extLst>
          </p:cNvPr>
          <p:cNvSpPr txBox="1"/>
          <p:nvPr/>
        </p:nvSpPr>
        <p:spPr>
          <a:xfrm>
            <a:off x="4919870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9C84B5-9FB2-E1CC-769B-06B7E85BAE73}"/>
              </a:ext>
            </a:extLst>
          </p:cNvPr>
          <p:cNvSpPr txBox="1"/>
          <p:nvPr/>
        </p:nvSpPr>
        <p:spPr>
          <a:xfrm>
            <a:off x="16365637" y="835073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7D20BCB-D650-1541-8AAF-02F72D7B5B52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18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8667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手繪多邊形: 圖案 35">
            <a:extLst>
              <a:ext uri="{FF2B5EF4-FFF2-40B4-BE49-F238E27FC236}">
                <a16:creationId xmlns:a16="http://schemas.microsoft.com/office/drawing/2014/main" id="{8E7CFA37-D6FA-7F18-5DEB-19039D4155F7}"/>
              </a:ext>
            </a:extLst>
          </p:cNvPr>
          <p:cNvSpPr>
            <a:spLocks noChangeAspect="1"/>
          </p:cNvSpPr>
          <p:nvPr/>
        </p:nvSpPr>
        <p:spPr>
          <a:xfrm>
            <a:off x="746233" y="1331088"/>
            <a:ext cx="5281915" cy="2599151"/>
          </a:xfrm>
          <a:custGeom>
            <a:avLst/>
            <a:gdLst>
              <a:gd name="connsiteX0" fmla="*/ 0 w 5281915"/>
              <a:gd name="connsiteY0" fmla="*/ 0 h 2599151"/>
              <a:gd name="connsiteX1" fmla="*/ 5281915 w 5281915"/>
              <a:gd name="connsiteY1" fmla="*/ 0 h 2599151"/>
              <a:gd name="connsiteX2" fmla="*/ 5281915 w 5281915"/>
              <a:gd name="connsiteY2" fmla="*/ 1386000 h 2599151"/>
              <a:gd name="connsiteX3" fmla="*/ 4050192 w 5281915"/>
              <a:gd name="connsiteY3" fmla="*/ 1386000 h 2599151"/>
              <a:gd name="connsiteX4" fmla="*/ 4050192 w 5281915"/>
              <a:gd name="connsiteY4" fmla="*/ 2599151 h 2599151"/>
              <a:gd name="connsiteX5" fmla="*/ 0 w 5281915"/>
              <a:gd name="connsiteY5" fmla="*/ 2599151 h 259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1915" h="2599151">
                <a:moveTo>
                  <a:pt x="0" y="0"/>
                </a:moveTo>
                <a:lnTo>
                  <a:pt x="5281915" y="0"/>
                </a:lnTo>
                <a:lnTo>
                  <a:pt x="5281915" y="1386000"/>
                </a:lnTo>
                <a:lnTo>
                  <a:pt x="4050192" y="1386000"/>
                </a:lnTo>
                <a:lnTo>
                  <a:pt x="4050192" y="2599151"/>
                </a:lnTo>
                <a:lnTo>
                  <a:pt x="0" y="2599151"/>
                </a:lnTo>
                <a:close/>
              </a:path>
            </a:pathLst>
          </a:custGeom>
          <a:solidFill>
            <a:srgbClr val="C07A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手繪多邊形: 圖案 37">
            <a:extLst>
              <a:ext uri="{FF2B5EF4-FFF2-40B4-BE49-F238E27FC236}">
                <a16:creationId xmlns:a16="http://schemas.microsoft.com/office/drawing/2014/main" id="{263B8FA7-8344-BB42-4117-E1E3418A8F16}"/>
              </a:ext>
            </a:extLst>
          </p:cNvPr>
          <p:cNvSpPr>
            <a:spLocks noChangeAspect="1"/>
          </p:cNvSpPr>
          <p:nvPr/>
        </p:nvSpPr>
        <p:spPr>
          <a:xfrm>
            <a:off x="6163853" y="1331088"/>
            <a:ext cx="5281915" cy="2599151"/>
          </a:xfrm>
          <a:custGeom>
            <a:avLst/>
            <a:gdLst>
              <a:gd name="connsiteX0" fmla="*/ 0 w 5281915"/>
              <a:gd name="connsiteY0" fmla="*/ 0 h 2599151"/>
              <a:gd name="connsiteX1" fmla="*/ 5281915 w 5281915"/>
              <a:gd name="connsiteY1" fmla="*/ 0 h 2599151"/>
              <a:gd name="connsiteX2" fmla="*/ 5281915 w 5281915"/>
              <a:gd name="connsiteY2" fmla="*/ 2599151 h 2599151"/>
              <a:gd name="connsiteX3" fmla="*/ 1231723 w 5281915"/>
              <a:gd name="connsiteY3" fmla="*/ 2599151 h 2599151"/>
              <a:gd name="connsiteX4" fmla="*/ 1231723 w 5281915"/>
              <a:gd name="connsiteY4" fmla="*/ 1386000 h 2599151"/>
              <a:gd name="connsiteX5" fmla="*/ 0 w 5281915"/>
              <a:gd name="connsiteY5" fmla="*/ 1386000 h 259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1915" h="2599151">
                <a:moveTo>
                  <a:pt x="0" y="0"/>
                </a:moveTo>
                <a:lnTo>
                  <a:pt x="5281915" y="0"/>
                </a:lnTo>
                <a:lnTo>
                  <a:pt x="5281915" y="2599151"/>
                </a:lnTo>
                <a:lnTo>
                  <a:pt x="1231723" y="2599151"/>
                </a:lnTo>
                <a:lnTo>
                  <a:pt x="1231723" y="1386000"/>
                </a:lnTo>
                <a:lnTo>
                  <a:pt x="0" y="1386000"/>
                </a:lnTo>
                <a:close/>
              </a:path>
            </a:pathLst>
          </a:custGeom>
          <a:solidFill>
            <a:srgbClr val="C484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DCCC0B45-66D2-CADB-209C-1DD577193138}"/>
              </a:ext>
            </a:extLst>
          </p:cNvPr>
          <p:cNvSpPr>
            <a:spLocks noChangeAspect="1"/>
          </p:cNvSpPr>
          <p:nvPr/>
        </p:nvSpPr>
        <p:spPr>
          <a:xfrm>
            <a:off x="746232" y="4103088"/>
            <a:ext cx="5281915" cy="2599151"/>
          </a:xfrm>
          <a:custGeom>
            <a:avLst/>
            <a:gdLst>
              <a:gd name="connsiteX0" fmla="*/ 0 w 5281915"/>
              <a:gd name="connsiteY0" fmla="*/ 0 h 2599151"/>
              <a:gd name="connsiteX1" fmla="*/ 4050193 w 5281915"/>
              <a:gd name="connsiteY1" fmla="*/ 0 h 2599151"/>
              <a:gd name="connsiteX2" fmla="*/ 4050193 w 5281915"/>
              <a:gd name="connsiteY2" fmla="*/ 1213151 h 2599151"/>
              <a:gd name="connsiteX3" fmla="*/ 5281915 w 5281915"/>
              <a:gd name="connsiteY3" fmla="*/ 1213151 h 2599151"/>
              <a:gd name="connsiteX4" fmla="*/ 5281915 w 5281915"/>
              <a:gd name="connsiteY4" fmla="*/ 2599151 h 2599151"/>
              <a:gd name="connsiteX5" fmla="*/ 0 w 5281915"/>
              <a:gd name="connsiteY5" fmla="*/ 2599151 h 259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1915" h="2599151">
                <a:moveTo>
                  <a:pt x="0" y="0"/>
                </a:moveTo>
                <a:lnTo>
                  <a:pt x="4050193" y="0"/>
                </a:lnTo>
                <a:lnTo>
                  <a:pt x="4050193" y="1213151"/>
                </a:lnTo>
                <a:lnTo>
                  <a:pt x="5281915" y="1213151"/>
                </a:lnTo>
                <a:lnTo>
                  <a:pt x="5281915" y="2599151"/>
                </a:lnTo>
                <a:lnTo>
                  <a:pt x="0" y="2599151"/>
                </a:lnTo>
                <a:close/>
              </a:path>
            </a:pathLst>
          </a:custGeom>
          <a:solidFill>
            <a:srgbClr val="C78D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877BFF-ED15-77A8-CAB3-B2AF25433A7D}"/>
              </a:ext>
            </a:extLst>
          </p:cNvPr>
          <p:cNvSpPr/>
          <p:nvPr/>
        </p:nvSpPr>
        <p:spPr>
          <a:xfrm>
            <a:off x="746233" y="203199"/>
            <a:ext cx="10699534" cy="955040"/>
          </a:xfrm>
          <a:prstGeom prst="rect">
            <a:avLst/>
          </a:prstGeom>
          <a:solidFill>
            <a:srgbClr val="B967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799B28E-0D7C-61B2-1AE1-90E55EB3D56D}"/>
              </a:ext>
            </a:extLst>
          </p:cNvPr>
          <p:cNvSpPr/>
          <p:nvPr/>
        </p:nvSpPr>
        <p:spPr>
          <a:xfrm>
            <a:off x="4796426" y="2717088"/>
            <a:ext cx="1231722" cy="1213151"/>
          </a:xfrm>
          <a:prstGeom prst="rect">
            <a:avLst/>
          </a:prstGeom>
          <a:solidFill>
            <a:srgbClr val="C07A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0C1D890-8E58-9952-FD88-8B23335E4C13}"/>
              </a:ext>
            </a:extLst>
          </p:cNvPr>
          <p:cNvSpPr/>
          <p:nvPr/>
        </p:nvSpPr>
        <p:spPr>
          <a:xfrm>
            <a:off x="6163853" y="2717088"/>
            <a:ext cx="1231722" cy="1213151"/>
          </a:xfrm>
          <a:prstGeom prst="rect">
            <a:avLst/>
          </a:prstGeom>
          <a:solidFill>
            <a:srgbClr val="C484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5FBBBF1-2A3B-96FA-B35B-888155999D07}"/>
              </a:ext>
            </a:extLst>
          </p:cNvPr>
          <p:cNvSpPr/>
          <p:nvPr/>
        </p:nvSpPr>
        <p:spPr>
          <a:xfrm>
            <a:off x="4796425" y="4103088"/>
            <a:ext cx="1231722" cy="1213151"/>
          </a:xfrm>
          <a:prstGeom prst="rect">
            <a:avLst/>
          </a:prstGeom>
          <a:solidFill>
            <a:srgbClr val="C78D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41DF8E9-79A6-B6E9-41BE-BC8345263DA5}"/>
              </a:ext>
            </a:extLst>
          </p:cNvPr>
          <p:cNvSpPr/>
          <p:nvPr/>
        </p:nvSpPr>
        <p:spPr>
          <a:xfrm>
            <a:off x="6163852" y="4103088"/>
            <a:ext cx="1231722" cy="1213151"/>
          </a:xfrm>
          <a:prstGeom prst="rect">
            <a:avLst/>
          </a:prstGeom>
          <a:solidFill>
            <a:srgbClr val="D5B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" dirty="0"/>
          </a:p>
        </p:txBody>
      </p:sp>
      <p:sp>
        <p:nvSpPr>
          <p:cNvPr id="40" name="手繪多邊形: 圖案 39">
            <a:extLst>
              <a:ext uri="{FF2B5EF4-FFF2-40B4-BE49-F238E27FC236}">
                <a16:creationId xmlns:a16="http://schemas.microsoft.com/office/drawing/2014/main" id="{88E9EA42-B749-B72F-6E32-E4BE73DAAB24}"/>
              </a:ext>
            </a:extLst>
          </p:cNvPr>
          <p:cNvSpPr>
            <a:spLocks noChangeAspect="1"/>
          </p:cNvSpPr>
          <p:nvPr/>
        </p:nvSpPr>
        <p:spPr>
          <a:xfrm>
            <a:off x="6163852" y="4103088"/>
            <a:ext cx="5281915" cy="2599151"/>
          </a:xfrm>
          <a:custGeom>
            <a:avLst/>
            <a:gdLst>
              <a:gd name="connsiteX0" fmla="*/ 1231724 w 5281915"/>
              <a:gd name="connsiteY0" fmla="*/ 0 h 2599151"/>
              <a:gd name="connsiteX1" fmla="*/ 5281915 w 5281915"/>
              <a:gd name="connsiteY1" fmla="*/ 0 h 2599151"/>
              <a:gd name="connsiteX2" fmla="*/ 5281915 w 5281915"/>
              <a:gd name="connsiteY2" fmla="*/ 2599151 h 2599151"/>
              <a:gd name="connsiteX3" fmla="*/ 0 w 5281915"/>
              <a:gd name="connsiteY3" fmla="*/ 2599151 h 2599151"/>
              <a:gd name="connsiteX4" fmla="*/ 0 w 5281915"/>
              <a:gd name="connsiteY4" fmla="*/ 1213151 h 2599151"/>
              <a:gd name="connsiteX5" fmla="*/ 1231724 w 5281915"/>
              <a:gd name="connsiteY5" fmla="*/ 1213151 h 259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81915" h="2599151">
                <a:moveTo>
                  <a:pt x="1231724" y="0"/>
                </a:moveTo>
                <a:lnTo>
                  <a:pt x="5281915" y="0"/>
                </a:lnTo>
                <a:lnTo>
                  <a:pt x="5281915" y="2599151"/>
                </a:lnTo>
                <a:lnTo>
                  <a:pt x="0" y="2599151"/>
                </a:lnTo>
                <a:lnTo>
                  <a:pt x="0" y="1213151"/>
                </a:lnTo>
                <a:lnTo>
                  <a:pt x="1231724" y="1213151"/>
                </a:lnTo>
                <a:close/>
              </a:path>
            </a:pathLst>
          </a:custGeom>
          <a:solidFill>
            <a:srgbClr val="D5B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B8837D4-C9BB-5692-0E0A-0B550BD94B45}"/>
              </a:ext>
            </a:extLst>
          </p:cNvPr>
          <p:cNvSpPr txBox="1"/>
          <p:nvPr/>
        </p:nvSpPr>
        <p:spPr>
          <a:xfrm>
            <a:off x="1576521" y="2122832"/>
            <a:ext cx="3621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zh-TW" alt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1070C84-5C71-3B51-7545-3913574F2BEF}"/>
              </a:ext>
            </a:extLst>
          </p:cNvPr>
          <p:cNvSpPr txBox="1"/>
          <p:nvPr/>
        </p:nvSpPr>
        <p:spPr>
          <a:xfrm>
            <a:off x="6994141" y="2122832"/>
            <a:ext cx="3621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ethodology</a:t>
            </a:r>
            <a:endParaRPr lang="zh-TW" alt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B04DBA88-A1BB-D249-6F32-46102EE57E37}"/>
              </a:ext>
            </a:extLst>
          </p:cNvPr>
          <p:cNvSpPr txBox="1"/>
          <p:nvPr/>
        </p:nvSpPr>
        <p:spPr>
          <a:xfrm>
            <a:off x="1576520" y="4894832"/>
            <a:ext cx="3621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lang="zh-TW" alt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4B2D6546-2284-0F8B-A42F-5D07C9542ED1}"/>
              </a:ext>
            </a:extLst>
          </p:cNvPr>
          <p:cNvSpPr txBox="1"/>
          <p:nvPr/>
        </p:nvSpPr>
        <p:spPr>
          <a:xfrm>
            <a:off x="6994140" y="4894832"/>
            <a:ext cx="3621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zh-TW" alt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3C70FBB-49D0-F0C6-C65C-BD3937A67D5C}"/>
              </a:ext>
            </a:extLst>
          </p:cNvPr>
          <p:cNvSpPr txBox="1"/>
          <p:nvPr/>
        </p:nvSpPr>
        <p:spPr>
          <a:xfrm>
            <a:off x="4919870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D60190-8D8F-B1B6-859F-4BC03F47F97D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1894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2" grpId="0"/>
      <p:bldP spid="63" grpId="0"/>
      <p:bldP spid="64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3DD5C0-F7D1-E15D-4B74-CBDC5564CD42}"/>
              </a:ext>
            </a:extLst>
          </p:cNvPr>
          <p:cNvSpPr/>
          <p:nvPr/>
        </p:nvSpPr>
        <p:spPr>
          <a:xfrm>
            <a:off x="746233" y="203199"/>
            <a:ext cx="10699534" cy="955040"/>
          </a:xfrm>
          <a:prstGeom prst="rect">
            <a:avLst/>
          </a:prstGeom>
          <a:solidFill>
            <a:srgbClr val="C78D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3549025-A3A6-3599-28DA-9DF0EFD750AD}"/>
              </a:ext>
            </a:extLst>
          </p:cNvPr>
          <p:cNvSpPr txBox="1"/>
          <p:nvPr/>
        </p:nvSpPr>
        <p:spPr>
          <a:xfrm>
            <a:off x="746233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82E75D-A0BB-2C4D-42FF-23AC7EDB8E19}"/>
              </a:ext>
            </a:extLst>
          </p:cNvPr>
          <p:cNvSpPr/>
          <p:nvPr/>
        </p:nvSpPr>
        <p:spPr>
          <a:xfrm>
            <a:off x="-10699534" y="203199"/>
            <a:ext cx="10699534" cy="955040"/>
          </a:xfrm>
          <a:prstGeom prst="rect">
            <a:avLst/>
          </a:prstGeom>
          <a:solidFill>
            <a:srgbClr val="C484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0AAF88-7310-1525-FB3B-146F07F764D6}"/>
              </a:ext>
            </a:extLst>
          </p:cNvPr>
          <p:cNvSpPr txBox="1"/>
          <p:nvPr/>
        </p:nvSpPr>
        <p:spPr>
          <a:xfrm>
            <a:off x="-10699534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943EC3A-457B-77F9-437E-D18486D5E1C5}"/>
              </a:ext>
            </a:extLst>
          </p:cNvPr>
          <p:cNvSpPr txBox="1"/>
          <p:nvPr/>
        </p:nvSpPr>
        <p:spPr>
          <a:xfrm>
            <a:off x="746233" y="1218862"/>
            <a:ext cx="10699534" cy="4856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Residual Learning enables training of very deep neural networks (e.g., 152 layers)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solves the degradation problem with simple shortcut connections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state-of-the-art results on ImageNet (3.57% Top-5 error)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is simple, general, and widely applicable to other tasks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F78DB6E-C2E5-81EC-FC56-EB342FBA2CF7}"/>
              </a:ext>
            </a:extLst>
          </p:cNvPr>
          <p:cNvSpPr txBox="1"/>
          <p:nvPr/>
        </p:nvSpPr>
        <p:spPr>
          <a:xfrm>
            <a:off x="4919870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641397-E591-3169-D2DB-43C84B99D353}"/>
              </a:ext>
            </a:extLst>
          </p:cNvPr>
          <p:cNvSpPr txBox="1"/>
          <p:nvPr/>
        </p:nvSpPr>
        <p:spPr>
          <a:xfrm>
            <a:off x="-6525897" y="835073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AABD08D-D32D-EE0A-57E3-37A3BC00285D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527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6238584-4FBE-DE5F-7672-46D9111D1DA2}"/>
              </a:ext>
            </a:extLst>
          </p:cNvPr>
          <p:cNvSpPr txBox="1"/>
          <p:nvPr/>
        </p:nvSpPr>
        <p:spPr>
          <a:xfrm>
            <a:off x="746233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TW" altLang="en-US" sz="6000" dirty="0">
              <a:solidFill>
                <a:srgbClr val="B967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B2E6FF-6380-5C4D-BBF5-F3EF8932E44D}"/>
              </a:ext>
            </a:extLst>
          </p:cNvPr>
          <p:cNvSpPr txBox="1"/>
          <p:nvPr/>
        </p:nvSpPr>
        <p:spPr>
          <a:xfrm>
            <a:off x="746233" y="1508322"/>
            <a:ext cx="10699534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K. He, X. Zhang, S. Ren, and J. Sun, “Deep residual learning for image recognition,” in </a:t>
            </a:r>
            <a:r>
              <a:rPr lang="en-US" altLang="zh-TW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Conference on Computer Vision and Pattern Recognition (CVPR)</a:t>
            </a: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 Vegas, NV, USA, Jun. 2016, pp. 770–778.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C23E542-181D-EAC7-92F9-376093902843}"/>
              </a:ext>
            </a:extLst>
          </p:cNvPr>
          <p:cNvSpPr txBox="1"/>
          <p:nvPr/>
        </p:nvSpPr>
        <p:spPr>
          <a:xfrm>
            <a:off x="2211457" y="5680680"/>
            <a:ext cx="7769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2200" dirty="0">
              <a:solidFill>
                <a:srgbClr val="B967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AA8E400-C6A9-14B0-4A06-5389D26D8254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3416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4F32C7E-F357-4267-F68E-33D4CD68B26C}"/>
              </a:ext>
            </a:extLst>
          </p:cNvPr>
          <p:cNvSpPr txBox="1"/>
          <p:nvPr/>
        </p:nvSpPr>
        <p:spPr>
          <a:xfrm>
            <a:off x="3541643" y="1766334"/>
            <a:ext cx="510871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30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TW" altLang="en-US" sz="13000" dirty="0">
              <a:solidFill>
                <a:srgbClr val="B967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9A44919-B8B2-DFFC-052F-81F29EA41850}"/>
              </a:ext>
            </a:extLst>
          </p:cNvPr>
          <p:cNvSpPr txBox="1"/>
          <p:nvPr/>
        </p:nvSpPr>
        <p:spPr>
          <a:xfrm>
            <a:off x="2211457" y="5680680"/>
            <a:ext cx="77690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2200" dirty="0">
              <a:solidFill>
                <a:srgbClr val="B967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2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AFBC8-24E7-BA3B-E40D-DEA4FC9C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42B463B-D474-F8D7-8CD4-E648B6E8D803}"/>
              </a:ext>
            </a:extLst>
          </p:cNvPr>
          <p:cNvSpPr/>
          <p:nvPr/>
        </p:nvSpPr>
        <p:spPr>
          <a:xfrm>
            <a:off x="746233" y="203199"/>
            <a:ext cx="10699534" cy="955040"/>
          </a:xfrm>
          <a:prstGeom prst="rect">
            <a:avLst/>
          </a:prstGeom>
          <a:solidFill>
            <a:srgbClr val="B967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35A4C69-EFD4-37B3-A2F6-7CC29ABE5A81}"/>
              </a:ext>
            </a:extLst>
          </p:cNvPr>
          <p:cNvSpPr txBox="1"/>
          <p:nvPr/>
        </p:nvSpPr>
        <p:spPr>
          <a:xfrm>
            <a:off x="746233" y="172887"/>
            <a:ext cx="4232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F9D4A24-189A-57EB-DC6F-429AE41DC529}"/>
              </a:ext>
            </a:extLst>
          </p:cNvPr>
          <p:cNvSpPr txBox="1"/>
          <p:nvPr/>
        </p:nvSpPr>
        <p:spPr>
          <a:xfrm>
            <a:off x="746233" y="1667180"/>
            <a:ext cx="10699534" cy="2043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9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convolution neural networks 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led to breakthroughs in image recognition.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zh-TW" sz="29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features can be enriched by number of </a:t>
            </a:r>
            <a:r>
              <a:rPr lang="en-US" altLang="zh-TW" sz="29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stacked layers</a:t>
            </a:r>
            <a:r>
              <a:rPr lang="en-US" altLang="zh-TW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5F0307-8E1E-EA2D-5FD7-37AC4A8DC464}"/>
              </a:ext>
            </a:extLst>
          </p:cNvPr>
          <p:cNvSpPr/>
          <p:nvPr/>
        </p:nvSpPr>
        <p:spPr>
          <a:xfrm>
            <a:off x="746233" y="4371444"/>
            <a:ext cx="10699534" cy="1790817"/>
          </a:xfrm>
          <a:prstGeom prst="rect">
            <a:avLst/>
          </a:prstGeom>
          <a:solidFill>
            <a:srgbClr val="D5B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E934F1-C0C8-99B8-DE1C-7240FA78D96A}"/>
              </a:ext>
            </a:extLst>
          </p:cNvPr>
          <p:cNvSpPr txBox="1"/>
          <p:nvPr/>
        </p:nvSpPr>
        <p:spPr>
          <a:xfrm>
            <a:off x="1669774" y="4450495"/>
            <a:ext cx="88524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learning better network as easy as stacking more layers?</a:t>
            </a:r>
            <a:endParaRPr lang="zh-TW" altLang="en-US" sz="5000" dirty="0">
              <a:solidFill>
                <a:srgbClr val="B967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3B3800F-6547-00C4-1000-D698A31D58F7}"/>
              </a:ext>
            </a:extLst>
          </p:cNvPr>
          <p:cNvGrpSpPr/>
          <p:nvPr/>
        </p:nvGrpSpPr>
        <p:grpSpPr>
          <a:xfrm>
            <a:off x="-6234910" y="3341077"/>
            <a:ext cx="5868000" cy="2812775"/>
            <a:chOff x="746232" y="3347415"/>
            <a:chExt cx="5868000" cy="2812775"/>
          </a:xfrm>
        </p:grpSpPr>
        <p:sp>
          <p:nvSpPr>
            <p:cNvPr id="14" name="流程圖: 人工輸入 13">
              <a:extLst>
                <a:ext uri="{FF2B5EF4-FFF2-40B4-BE49-F238E27FC236}">
                  <a16:creationId xmlns:a16="http://schemas.microsoft.com/office/drawing/2014/main" id="{A56D372D-E8BA-D1F2-130D-47EBEEB0EBB5}"/>
                </a:ext>
              </a:extLst>
            </p:cNvPr>
            <p:cNvSpPr/>
            <p:nvPr/>
          </p:nvSpPr>
          <p:spPr>
            <a:xfrm rot="5400000">
              <a:off x="2273844" y="1819803"/>
              <a:ext cx="2812775" cy="5868000"/>
            </a:xfrm>
            <a:prstGeom prst="flowChartManualInput">
              <a:avLst/>
            </a:prstGeom>
            <a:solidFill>
              <a:srgbClr val="C78D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DB73BAB-F543-31AC-9541-45DDBE3AD2E2}"/>
                </a:ext>
              </a:extLst>
            </p:cNvPr>
            <p:cNvSpPr txBox="1"/>
            <p:nvPr/>
          </p:nvSpPr>
          <p:spPr>
            <a:xfrm>
              <a:off x="1231020" y="4202138"/>
              <a:ext cx="42325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Vanishing</a:t>
              </a:r>
              <a:endParaRPr lang="zh-TW" alt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44E274A2-E1F6-638A-3DF8-D1F6B9003427}"/>
              </a:ext>
            </a:extLst>
          </p:cNvPr>
          <p:cNvGrpSpPr/>
          <p:nvPr/>
        </p:nvGrpSpPr>
        <p:grpSpPr>
          <a:xfrm>
            <a:off x="12558910" y="3341077"/>
            <a:ext cx="5868000" cy="2812775"/>
            <a:chOff x="5577768" y="3348450"/>
            <a:chExt cx="5868000" cy="2812775"/>
          </a:xfrm>
        </p:grpSpPr>
        <p:sp>
          <p:nvSpPr>
            <p:cNvPr id="17" name="流程圖: 人工輸入 16">
              <a:extLst>
                <a:ext uri="{FF2B5EF4-FFF2-40B4-BE49-F238E27FC236}">
                  <a16:creationId xmlns:a16="http://schemas.microsoft.com/office/drawing/2014/main" id="{33B86508-D1F4-E217-6283-6D767E107321}"/>
                </a:ext>
              </a:extLst>
            </p:cNvPr>
            <p:cNvSpPr/>
            <p:nvPr/>
          </p:nvSpPr>
          <p:spPr>
            <a:xfrm rot="16200000">
              <a:off x="7105380" y="1820838"/>
              <a:ext cx="2812775" cy="5868000"/>
            </a:xfrm>
            <a:prstGeom prst="flowChartManualInput">
              <a:avLst/>
            </a:prstGeom>
            <a:solidFill>
              <a:srgbClr val="C78D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8BE132A-DA36-DF3D-E7B3-897D73B4AA96}"/>
                </a:ext>
              </a:extLst>
            </p:cNvPr>
            <p:cNvSpPr txBox="1"/>
            <p:nvPr/>
          </p:nvSpPr>
          <p:spPr>
            <a:xfrm>
              <a:off x="6728476" y="4245971"/>
              <a:ext cx="42325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Exploding</a:t>
              </a:r>
              <a:endParaRPr lang="zh-TW" alt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86760B-5944-CD1A-68F6-37AEC679DB25}"/>
              </a:ext>
            </a:extLst>
          </p:cNvPr>
          <p:cNvSpPr txBox="1"/>
          <p:nvPr/>
        </p:nvSpPr>
        <p:spPr>
          <a:xfrm>
            <a:off x="4919870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73E581-4D9B-F7A7-1727-6B370CF639B7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576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>
            <a:extLst>
              <a:ext uri="{FF2B5EF4-FFF2-40B4-BE49-F238E27FC236}">
                <a16:creationId xmlns:a16="http://schemas.microsoft.com/office/drawing/2014/main" id="{5A5442EF-5F05-E95E-C81F-D8B3E5791C2D}"/>
              </a:ext>
            </a:extLst>
          </p:cNvPr>
          <p:cNvSpPr txBox="1"/>
          <p:nvPr/>
        </p:nvSpPr>
        <p:spPr>
          <a:xfrm>
            <a:off x="3979748" y="4245971"/>
            <a:ext cx="42325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Converging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B266C4-E929-4393-80E9-31868F605FDB}"/>
              </a:ext>
            </a:extLst>
          </p:cNvPr>
          <p:cNvSpPr/>
          <p:nvPr/>
        </p:nvSpPr>
        <p:spPr>
          <a:xfrm>
            <a:off x="746233" y="203199"/>
            <a:ext cx="10699534" cy="955040"/>
          </a:xfrm>
          <a:prstGeom prst="rect">
            <a:avLst/>
          </a:prstGeom>
          <a:solidFill>
            <a:srgbClr val="B967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96C9C47-8862-6385-D8A4-26C808459D7B}"/>
              </a:ext>
            </a:extLst>
          </p:cNvPr>
          <p:cNvSpPr txBox="1"/>
          <p:nvPr/>
        </p:nvSpPr>
        <p:spPr>
          <a:xfrm>
            <a:off x="746231" y="166863"/>
            <a:ext cx="7466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ECECC9-EB88-ABBC-ACFE-9261A64A5026}"/>
              </a:ext>
            </a:extLst>
          </p:cNvPr>
          <p:cNvSpPr/>
          <p:nvPr/>
        </p:nvSpPr>
        <p:spPr>
          <a:xfrm>
            <a:off x="746233" y="1320131"/>
            <a:ext cx="10699534" cy="1790817"/>
          </a:xfrm>
          <a:prstGeom prst="rect">
            <a:avLst/>
          </a:prstGeom>
          <a:solidFill>
            <a:srgbClr val="D5B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4F8C175-5493-753C-78FD-CB46FDB07D03}"/>
              </a:ext>
            </a:extLst>
          </p:cNvPr>
          <p:cNvSpPr txBox="1"/>
          <p:nvPr/>
        </p:nvSpPr>
        <p:spPr>
          <a:xfrm>
            <a:off x="1669774" y="1399182"/>
            <a:ext cx="88524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learning better network as easy as stacking more layers?</a:t>
            </a:r>
            <a:endParaRPr lang="zh-TW" altLang="en-US" sz="5000" dirty="0">
              <a:solidFill>
                <a:srgbClr val="B967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E855C0EC-DC5A-2F14-6D97-4C7A76A88943}"/>
              </a:ext>
            </a:extLst>
          </p:cNvPr>
          <p:cNvGrpSpPr/>
          <p:nvPr/>
        </p:nvGrpSpPr>
        <p:grpSpPr>
          <a:xfrm>
            <a:off x="746232" y="3347415"/>
            <a:ext cx="5868000" cy="2812775"/>
            <a:chOff x="746232" y="3347415"/>
            <a:chExt cx="5868000" cy="2812775"/>
          </a:xfrm>
        </p:grpSpPr>
        <p:sp>
          <p:nvSpPr>
            <p:cNvPr id="13" name="流程圖: 人工輸入 12">
              <a:extLst>
                <a:ext uri="{FF2B5EF4-FFF2-40B4-BE49-F238E27FC236}">
                  <a16:creationId xmlns:a16="http://schemas.microsoft.com/office/drawing/2014/main" id="{184F308D-D31D-1F88-5292-3D9A09E1F04E}"/>
                </a:ext>
              </a:extLst>
            </p:cNvPr>
            <p:cNvSpPr/>
            <p:nvPr/>
          </p:nvSpPr>
          <p:spPr>
            <a:xfrm rot="5400000">
              <a:off x="2273844" y="1819803"/>
              <a:ext cx="2812775" cy="5868000"/>
            </a:xfrm>
            <a:prstGeom prst="flowChartManualInput">
              <a:avLst/>
            </a:prstGeom>
            <a:solidFill>
              <a:srgbClr val="C78D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1590B57-E317-7874-B95E-A1F7DA1159E1}"/>
                </a:ext>
              </a:extLst>
            </p:cNvPr>
            <p:cNvSpPr txBox="1"/>
            <p:nvPr/>
          </p:nvSpPr>
          <p:spPr>
            <a:xfrm>
              <a:off x="1231020" y="4202138"/>
              <a:ext cx="42325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Vanishing</a:t>
              </a:r>
              <a:endParaRPr lang="zh-TW" alt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2AC7435-4159-CA89-A039-C1596F571C9C}"/>
              </a:ext>
            </a:extLst>
          </p:cNvPr>
          <p:cNvGrpSpPr/>
          <p:nvPr/>
        </p:nvGrpSpPr>
        <p:grpSpPr>
          <a:xfrm>
            <a:off x="5577768" y="3347415"/>
            <a:ext cx="5868000" cy="2812775"/>
            <a:chOff x="5577768" y="3348450"/>
            <a:chExt cx="5868000" cy="2812775"/>
          </a:xfrm>
        </p:grpSpPr>
        <p:sp>
          <p:nvSpPr>
            <p:cNvPr id="14" name="流程圖: 人工輸入 13">
              <a:extLst>
                <a:ext uri="{FF2B5EF4-FFF2-40B4-BE49-F238E27FC236}">
                  <a16:creationId xmlns:a16="http://schemas.microsoft.com/office/drawing/2014/main" id="{85A88FA9-40BC-CC15-F9D1-7B095E30B7FE}"/>
                </a:ext>
              </a:extLst>
            </p:cNvPr>
            <p:cNvSpPr/>
            <p:nvPr/>
          </p:nvSpPr>
          <p:spPr>
            <a:xfrm rot="16200000">
              <a:off x="7105380" y="1820838"/>
              <a:ext cx="2812775" cy="5868000"/>
            </a:xfrm>
            <a:prstGeom prst="flowChartManualInput">
              <a:avLst/>
            </a:prstGeom>
            <a:solidFill>
              <a:srgbClr val="C78D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CD6B822-0B08-A83D-E209-A8BED4F1A0CD}"/>
                </a:ext>
              </a:extLst>
            </p:cNvPr>
            <p:cNvSpPr txBox="1"/>
            <p:nvPr/>
          </p:nvSpPr>
          <p:spPr>
            <a:xfrm>
              <a:off x="6728476" y="4245971"/>
              <a:ext cx="42325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6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Exploding</a:t>
              </a:r>
              <a:endParaRPr lang="zh-TW" altLang="en-U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1E6C6E13-FD59-F650-D333-3C73187220B4}"/>
              </a:ext>
            </a:extLst>
          </p:cNvPr>
          <p:cNvSpPr txBox="1"/>
          <p:nvPr/>
        </p:nvSpPr>
        <p:spPr>
          <a:xfrm>
            <a:off x="4919870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0EBF103-9A62-8369-FAB6-DCFF971D9CC1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542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B017C6F9-B02C-1478-D216-95B8DC445ED2}"/>
              </a:ext>
            </a:extLst>
          </p:cNvPr>
          <p:cNvGrpSpPr/>
          <p:nvPr/>
        </p:nvGrpSpPr>
        <p:grpSpPr>
          <a:xfrm>
            <a:off x="746231" y="1227713"/>
            <a:ext cx="5868000" cy="1015663"/>
            <a:chOff x="746232" y="3313784"/>
            <a:chExt cx="5868000" cy="2812775"/>
          </a:xfrm>
        </p:grpSpPr>
        <p:sp>
          <p:nvSpPr>
            <p:cNvPr id="11" name="流程圖: 人工輸入 10">
              <a:extLst>
                <a:ext uri="{FF2B5EF4-FFF2-40B4-BE49-F238E27FC236}">
                  <a16:creationId xmlns:a16="http://schemas.microsoft.com/office/drawing/2014/main" id="{C7E9A3B0-8189-FC17-65E8-C914B2AF8CEB}"/>
                </a:ext>
              </a:extLst>
            </p:cNvPr>
            <p:cNvSpPr/>
            <p:nvPr/>
          </p:nvSpPr>
          <p:spPr>
            <a:xfrm rot="5400000">
              <a:off x="2273844" y="1786172"/>
              <a:ext cx="2812775" cy="5868000"/>
            </a:xfrm>
            <a:prstGeom prst="flowChartManualInput">
              <a:avLst/>
            </a:prstGeom>
            <a:solidFill>
              <a:srgbClr val="C78D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31E0FCA-177E-5A2C-6F57-1FFE2ED1FE8F}"/>
                </a:ext>
              </a:extLst>
            </p:cNvPr>
            <p:cNvSpPr txBox="1"/>
            <p:nvPr/>
          </p:nvSpPr>
          <p:spPr>
            <a:xfrm>
              <a:off x="1231019" y="3633419"/>
              <a:ext cx="4232504" cy="2173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Vanishing</a:t>
              </a:r>
              <a:endParaRPr lang="zh-TW" alt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56D918F-30B0-369E-E382-8F19D83310E6}"/>
              </a:ext>
            </a:extLst>
          </p:cNvPr>
          <p:cNvGrpSpPr/>
          <p:nvPr/>
        </p:nvGrpSpPr>
        <p:grpSpPr>
          <a:xfrm>
            <a:off x="5577767" y="1228230"/>
            <a:ext cx="5868000" cy="1015663"/>
            <a:chOff x="5577768" y="3313385"/>
            <a:chExt cx="5868000" cy="2812775"/>
          </a:xfrm>
        </p:grpSpPr>
        <p:sp>
          <p:nvSpPr>
            <p:cNvPr id="14" name="流程圖: 人工輸入 13">
              <a:extLst>
                <a:ext uri="{FF2B5EF4-FFF2-40B4-BE49-F238E27FC236}">
                  <a16:creationId xmlns:a16="http://schemas.microsoft.com/office/drawing/2014/main" id="{339D15A8-956C-48D4-3622-1EC4F11A1339}"/>
                </a:ext>
              </a:extLst>
            </p:cNvPr>
            <p:cNvSpPr/>
            <p:nvPr/>
          </p:nvSpPr>
          <p:spPr>
            <a:xfrm rot="16200000">
              <a:off x="7105380" y="1785773"/>
              <a:ext cx="2812775" cy="5868000"/>
            </a:xfrm>
            <a:prstGeom prst="flowChartManualInput">
              <a:avLst/>
            </a:prstGeom>
            <a:solidFill>
              <a:srgbClr val="C78D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1FA94C0-3880-97EE-B65C-6509504E684A}"/>
                </a:ext>
              </a:extLst>
            </p:cNvPr>
            <p:cNvSpPr txBox="1"/>
            <p:nvPr/>
          </p:nvSpPr>
          <p:spPr>
            <a:xfrm>
              <a:off x="6728476" y="3633020"/>
              <a:ext cx="4232504" cy="2173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5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Exploding</a:t>
              </a:r>
              <a:endParaRPr lang="zh-TW" altLang="en-US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D2764F35-F207-414F-30BE-0172922DB63C}"/>
              </a:ext>
            </a:extLst>
          </p:cNvPr>
          <p:cNvSpPr/>
          <p:nvPr/>
        </p:nvSpPr>
        <p:spPr>
          <a:xfrm>
            <a:off x="746233" y="203199"/>
            <a:ext cx="10699534" cy="955040"/>
          </a:xfrm>
          <a:prstGeom prst="rect">
            <a:avLst/>
          </a:prstGeom>
          <a:solidFill>
            <a:srgbClr val="B967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F86D712-5587-CCBB-4A72-4E71209AB05C}"/>
              </a:ext>
            </a:extLst>
          </p:cNvPr>
          <p:cNvSpPr txBox="1"/>
          <p:nvPr/>
        </p:nvSpPr>
        <p:spPr>
          <a:xfrm>
            <a:off x="746230" y="166863"/>
            <a:ext cx="7466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5605530-9B7F-ADAE-45E9-298DE054A04E}"/>
              </a:ext>
            </a:extLst>
          </p:cNvPr>
          <p:cNvSpPr txBox="1"/>
          <p:nvPr/>
        </p:nvSpPr>
        <p:spPr>
          <a:xfrm>
            <a:off x="746230" y="2604525"/>
            <a:ext cx="6934200" cy="1405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initialization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normalization layers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6337C63-93AA-61E2-1AF4-2C34AC6D4DA8}"/>
              </a:ext>
            </a:extLst>
          </p:cNvPr>
          <p:cNvSpPr/>
          <p:nvPr/>
        </p:nvSpPr>
        <p:spPr>
          <a:xfrm>
            <a:off x="746233" y="4371444"/>
            <a:ext cx="10699534" cy="1790817"/>
          </a:xfrm>
          <a:prstGeom prst="rect">
            <a:avLst/>
          </a:prstGeom>
          <a:solidFill>
            <a:srgbClr val="D5B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D3FA243-F360-50CF-17AB-E17E33724C05}"/>
              </a:ext>
            </a:extLst>
          </p:cNvPr>
          <p:cNvSpPr txBox="1"/>
          <p:nvPr/>
        </p:nvSpPr>
        <p:spPr>
          <a:xfrm>
            <a:off x="1669774" y="4759021"/>
            <a:ext cx="8852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Converging</a:t>
            </a:r>
            <a:endParaRPr lang="zh-TW" altLang="en-US" sz="6000" dirty="0">
              <a:solidFill>
                <a:srgbClr val="B967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CE79988-9229-B004-95C5-7A775096C027}"/>
              </a:ext>
            </a:extLst>
          </p:cNvPr>
          <p:cNvSpPr txBox="1"/>
          <p:nvPr/>
        </p:nvSpPr>
        <p:spPr>
          <a:xfrm>
            <a:off x="4919870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94EA5E-F87E-3B09-F0C1-1A6397C9F9D0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873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7.40741E-7 L 0.55052 0.002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26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7.40741E-7 L -0.55807 -0.0041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04" y="-2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97742D-2DA7-316F-212B-19ABA1D65307}"/>
              </a:ext>
            </a:extLst>
          </p:cNvPr>
          <p:cNvSpPr/>
          <p:nvPr/>
        </p:nvSpPr>
        <p:spPr>
          <a:xfrm>
            <a:off x="746233" y="203199"/>
            <a:ext cx="10699534" cy="955040"/>
          </a:xfrm>
          <a:prstGeom prst="rect">
            <a:avLst/>
          </a:prstGeom>
          <a:solidFill>
            <a:srgbClr val="B967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6980E9-0072-E3C8-EBF9-583AA631ADA2}"/>
              </a:ext>
            </a:extLst>
          </p:cNvPr>
          <p:cNvSpPr txBox="1"/>
          <p:nvPr/>
        </p:nvSpPr>
        <p:spPr>
          <a:xfrm>
            <a:off x="746233" y="166863"/>
            <a:ext cx="7466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461BD2-D71A-7239-EAB1-A32E0E2E1A9F}"/>
              </a:ext>
            </a:extLst>
          </p:cNvPr>
          <p:cNvSpPr/>
          <p:nvPr/>
        </p:nvSpPr>
        <p:spPr>
          <a:xfrm>
            <a:off x="746233" y="1228231"/>
            <a:ext cx="10699534" cy="1015663"/>
          </a:xfrm>
          <a:prstGeom prst="rect">
            <a:avLst/>
          </a:prstGeom>
          <a:solidFill>
            <a:srgbClr val="D5B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91CB0AF-F35A-32A8-DDCE-82F9A4C05D1A}"/>
              </a:ext>
            </a:extLst>
          </p:cNvPr>
          <p:cNvSpPr txBox="1"/>
          <p:nvPr/>
        </p:nvSpPr>
        <p:spPr>
          <a:xfrm>
            <a:off x="1669774" y="1343647"/>
            <a:ext cx="88524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Converging</a:t>
            </a:r>
            <a:endParaRPr lang="zh-TW" alt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81B81769-C21C-83F5-23AE-1BF6A6664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40" y="2819140"/>
            <a:ext cx="8300720" cy="293001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EDB8D62-11D6-EB25-6C6C-AF6662CA59CC}"/>
              </a:ext>
            </a:extLst>
          </p:cNvPr>
          <p:cNvSpPr/>
          <p:nvPr/>
        </p:nvSpPr>
        <p:spPr>
          <a:xfrm>
            <a:off x="12234534" y="203199"/>
            <a:ext cx="10699534" cy="955040"/>
          </a:xfrm>
          <a:prstGeom prst="rect">
            <a:avLst/>
          </a:prstGeom>
          <a:solidFill>
            <a:srgbClr val="C07A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476C5CD-176A-E34E-FC1B-FE51223F4D7F}"/>
              </a:ext>
            </a:extLst>
          </p:cNvPr>
          <p:cNvSpPr txBox="1"/>
          <p:nvPr/>
        </p:nvSpPr>
        <p:spPr>
          <a:xfrm>
            <a:off x="12234534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96C40B5-065B-0013-5105-A9D0ECCF04B4}"/>
              </a:ext>
            </a:extLst>
          </p:cNvPr>
          <p:cNvCxnSpPr>
            <a:cxnSpLocks/>
          </p:cNvCxnSpPr>
          <p:nvPr/>
        </p:nvCxnSpPr>
        <p:spPr>
          <a:xfrm flipV="1">
            <a:off x="5801360" y="4521200"/>
            <a:ext cx="0" cy="894080"/>
          </a:xfrm>
          <a:prstGeom prst="straightConnector1">
            <a:avLst/>
          </a:prstGeom>
          <a:ln w="38100">
            <a:solidFill>
              <a:srgbClr val="B96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1F5321D-E829-9C5F-66E2-A2C20813F86C}"/>
              </a:ext>
            </a:extLst>
          </p:cNvPr>
          <p:cNvSpPr/>
          <p:nvPr/>
        </p:nvSpPr>
        <p:spPr>
          <a:xfrm>
            <a:off x="4257044" y="3579366"/>
            <a:ext cx="1463036" cy="762000"/>
          </a:xfrm>
          <a:prstGeom prst="rect">
            <a:avLst/>
          </a:prstGeom>
          <a:solidFill>
            <a:srgbClr val="B967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324D118-639B-C2C1-36DA-CCCE0877E99B}"/>
              </a:ext>
            </a:extLst>
          </p:cNvPr>
          <p:cNvSpPr txBox="1"/>
          <p:nvPr/>
        </p:nvSpPr>
        <p:spPr>
          <a:xfrm>
            <a:off x="4028444" y="3120175"/>
            <a:ext cx="19202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Theoretically</a:t>
            </a:r>
            <a:endParaRPr lang="zh-TW" altLang="en-US" sz="2500" dirty="0">
              <a:solidFill>
                <a:srgbClr val="B967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8F9E08-29FA-0282-0078-111E06667182}"/>
              </a:ext>
            </a:extLst>
          </p:cNvPr>
          <p:cNvSpPr/>
          <p:nvPr/>
        </p:nvSpPr>
        <p:spPr>
          <a:xfrm>
            <a:off x="746233" y="3238439"/>
            <a:ext cx="10699534" cy="2541129"/>
          </a:xfrm>
          <a:prstGeom prst="rect">
            <a:avLst/>
          </a:prstGeom>
          <a:solidFill>
            <a:srgbClr val="C78D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can not find the solution</a:t>
            </a:r>
            <a:endParaRPr lang="zh-TW" altLang="en-US" sz="6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F3E5FC3-0693-68F2-F7A0-B8F6FF4F2452}"/>
              </a:ext>
            </a:extLst>
          </p:cNvPr>
          <p:cNvSpPr txBox="1"/>
          <p:nvPr/>
        </p:nvSpPr>
        <p:spPr>
          <a:xfrm>
            <a:off x="1669774" y="2206910"/>
            <a:ext cx="8852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Degradation problem</a:t>
            </a:r>
            <a:endParaRPr lang="zh-TW" altLang="en-US" sz="6000" dirty="0">
              <a:solidFill>
                <a:srgbClr val="B967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8881725-6FD8-73BF-B63A-457E2C442359}"/>
              </a:ext>
            </a:extLst>
          </p:cNvPr>
          <p:cNvSpPr txBox="1"/>
          <p:nvPr/>
        </p:nvSpPr>
        <p:spPr>
          <a:xfrm>
            <a:off x="0" y="6298983"/>
            <a:ext cx="1219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K. He, X. Zhang, S. Ren, and J. Sun, “Deep residual learning for image recognition,” in </a:t>
            </a:r>
            <a:r>
              <a:rPr lang="en-US" altLang="zh-TW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Conference on Computer Vision and Pattern Recognition (CVPR)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 Vegas, NV, USA, Jun. 2016, pp. 770–778.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080266-5153-448D-8FEC-432A298ED869}"/>
              </a:ext>
            </a:extLst>
          </p:cNvPr>
          <p:cNvSpPr txBox="1"/>
          <p:nvPr/>
        </p:nvSpPr>
        <p:spPr>
          <a:xfrm>
            <a:off x="2194561" y="5687000"/>
            <a:ext cx="7802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 Training error (left) and test error (right) on CIFAR-10 with 20-layer and 56-layer “plain” networks.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A895101-C321-7F13-26A1-11DDA71320A5}"/>
              </a:ext>
            </a:extLst>
          </p:cNvPr>
          <p:cNvSpPr txBox="1"/>
          <p:nvPr/>
        </p:nvSpPr>
        <p:spPr>
          <a:xfrm>
            <a:off x="4919870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2B07264-A568-8743-E298-8B7824653EAE}"/>
              </a:ext>
            </a:extLst>
          </p:cNvPr>
          <p:cNvSpPr txBox="1"/>
          <p:nvPr/>
        </p:nvSpPr>
        <p:spPr>
          <a:xfrm>
            <a:off x="16408171" y="835073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7F56935-57AE-5F64-5C57-4F9B9A9C31F1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7473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6" grpId="0" animBg="1"/>
      <p:bldP spid="13" grpId="0"/>
      <p:bldP spid="13" grpId="1"/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320C81D-42C9-C566-3709-63C65CAE4C71}"/>
              </a:ext>
            </a:extLst>
          </p:cNvPr>
          <p:cNvSpPr/>
          <p:nvPr/>
        </p:nvSpPr>
        <p:spPr>
          <a:xfrm>
            <a:off x="746233" y="203199"/>
            <a:ext cx="10699534" cy="955040"/>
          </a:xfrm>
          <a:prstGeom prst="rect">
            <a:avLst/>
          </a:prstGeom>
          <a:solidFill>
            <a:srgbClr val="C07A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748AFC-0E77-18BF-1EE7-095FAC24E2C9}"/>
              </a:ext>
            </a:extLst>
          </p:cNvPr>
          <p:cNvSpPr txBox="1"/>
          <p:nvPr/>
        </p:nvSpPr>
        <p:spPr>
          <a:xfrm>
            <a:off x="746233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B49205-455E-D1A9-43AD-E66B65A225BF}"/>
              </a:ext>
            </a:extLst>
          </p:cNvPr>
          <p:cNvSpPr/>
          <p:nvPr/>
        </p:nvSpPr>
        <p:spPr>
          <a:xfrm>
            <a:off x="-10744727" y="203199"/>
            <a:ext cx="10699534" cy="955040"/>
          </a:xfrm>
          <a:prstGeom prst="rect">
            <a:avLst/>
          </a:prstGeom>
          <a:solidFill>
            <a:srgbClr val="B967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875076-D7F3-5D63-00CA-504BBA51B8A5}"/>
              </a:ext>
            </a:extLst>
          </p:cNvPr>
          <p:cNvSpPr txBox="1"/>
          <p:nvPr/>
        </p:nvSpPr>
        <p:spPr>
          <a:xfrm>
            <a:off x="-10744727" y="166863"/>
            <a:ext cx="7466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22E28BE-4959-654E-BC10-E176C26ACD1C}"/>
              </a:ext>
            </a:extLst>
          </p:cNvPr>
          <p:cNvSpPr txBox="1"/>
          <p:nvPr/>
        </p:nvSpPr>
        <p:spPr>
          <a:xfrm>
            <a:off x="746233" y="1218862"/>
            <a:ext cx="106995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5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residual learning framework</a:t>
            </a:r>
            <a:endParaRPr lang="zh-TW" altLang="en-US" sz="5500" dirty="0">
              <a:solidFill>
                <a:srgbClr val="B9676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F94052-63A2-A3C8-F414-64C70FCCE1DD}"/>
              </a:ext>
            </a:extLst>
          </p:cNvPr>
          <p:cNvSpPr/>
          <p:nvPr/>
        </p:nvSpPr>
        <p:spPr>
          <a:xfrm>
            <a:off x="2824480" y="2158325"/>
            <a:ext cx="467360" cy="345440"/>
          </a:xfrm>
          <a:prstGeom prst="rect">
            <a:avLst/>
          </a:prstGeom>
          <a:solidFill>
            <a:srgbClr val="D5B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54C907-EAF5-2829-8CAF-877003388894}"/>
              </a:ext>
            </a:extLst>
          </p:cNvPr>
          <p:cNvSpPr/>
          <p:nvPr/>
        </p:nvSpPr>
        <p:spPr>
          <a:xfrm>
            <a:off x="2504440" y="2746500"/>
            <a:ext cx="1107440" cy="345440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D25D320-30C2-3902-43C3-3972809F3B8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058160" y="2503765"/>
            <a:ext cx="0" cy="2427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5388F15-F037-6346-C63B-3934CAA86F74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 flipH="1">
            <a:off x="3058159" y="3091940"/>
            <a:ext cx="1" cy="2427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8DD2B2B9-1B46-035C-098D-A560FBBF4344}"/>
              </a:ext>
            </a:extLst>
          </p:cNvPr>
          <p:cNvSpPr/>
          <p:nvPr/>
        </p:nvSpPr>
        <p:spPr>
          <a:xfrm>
            <a:off x="2308124" y="4479317"/>
            <a:ext cx="1500068" cy="461665"/>
          </a:xfrm>
          <a:prstGeom prst="rect">
            <a:avLst/>
          </a:prstGeom>
          <a:noFill/>
          <a:ln w="38100">
            <a:solidFill>
              <a:srgbClr val="B967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063268C-AF30-7347-CA25-20EFAB2E63A3}"/>
                  </a:ext>
                </a:extLst>
              </p:cNvPr>
              <p:cNvSpPr txBox="1"/>
              <p:nvPr/>
            </p:nvSpPr>
            <p:spPr>
              <a:xfrm>
                <a:off x="2263518" y="3774916"/>
                <a:ext cx="158928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TW" sz="3000" b="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063268C-AF30-7347-CA25-20EFAB2E6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518" y="3774916"/>
                <a:ext cx="158928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7BAEF4-7583-1289-E439-4DA0AC23A789}"/>
                  </a:ext>
                </a:extLst>
              </p:cNvPr>
              <p:cNvSpPr txBox="1"/>
              <p:nvPr/>
            </p:nvSpPr>
            <p:spPr>
              <a:xfrm>
                <a:off x="2906451" y="3334675"/>
                <a:ext cx="303416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TW" sz="3000" b="0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7BAEF4-7583-1289-E439-4DA0AC23A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51" y="3334675"/>
                <a:ext cx="30341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D0ABF773-8CA3-0F68-660D-9493F6857080}"/>
              </a:ext>
            </a:extLst>
          </p:cNvPr>
          <p:cNvCxnSpPr>
            <a:cxnSpLocks/>
            <a:stCxn id="20" idx="2"/>
            <a:endCxn id="17" idx="0"/>
          </p:cNvCxnSpPr>
          <p:nvPr/>
        </p:nvCxnSpPr>
        <p:spPr>
          <a:xfrm flipH="1">
            <a:off x="3058158" y="4236581"/>
            <a:ext cx="1" cy="2427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90452ED5-D7C5-C3F1-E6C0-382220B4BFD0}"/>
                  </a:ext>
                </a:extLst>
              </p:cNvPr>
              <p:cNvSpPr txBox="1"/>
              <p:nvPr/>
            </p:nvSpPr>
            <p:spPr>
              <a:xfrm>
                <a:off x="2067749" y="5021158"/>
                <a:ext cx="87338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3000" b="0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90452ED5-D7C5-C3F1-E6C0-382220B4B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749" y="5021158"/>
                <a:ext cx="87338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19456710-CF09-5DE9-E39F-31D8C3A0B1A1}"/>
              </a:ext>
            </a:extLst>
          </p:cNvPr>
          <p:cNvCxnSpPr>
            <a:cxnSpLocks/>
            <a:stCxn id="17" idx="2"/>
            <a:endCxn id="1034" idx="0"/>
          </p:cNvCxnSpPr>
          <p:nvPr/>
        </p:nvCxnSpPr>
        <p:spPr>
          <a:xfrm>
            <a:off x="3058158" y="4940982"/>
            <a:ext cx="0" cy="3905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Add ">
            <a:extLst>
              <a:ext uri="{FF2B5EF4-FFF2-40B4-BE49-F238E27FC236}">
                <a16:creationId xmlns:a16="http://schemas.microsoft.com/office/drawing/2014/main" id="{16156290-B638-6B34-A51A-88A2C75D0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B9676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188" y="5331490"/>
            <a:ext cx="309940" cy="30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C3E1EB89-9868-BB09-391A-7B9D4086F075}"/>
              </a:ext>
            </a:extLst>
          </p:cNvPr>
          <p:cNvCxnSpPr>
            <a:cxnSpLocks/>
            <a:stCxn id="21" idx="3"/>
            <a:endCxn id="1034" idx="3"/>
          </p:cNvCxnSpPr>
          <p:nvPr/>
        </p:nvCxnSpPr>
        <p:spPr>
          <a:xfrm>
            <a:off x="3209867" y="3565508"/>
            <a:ext cx="3261" cy="1920952"/>
          </a:xfrm>
          <a:prstGeom prst="bentConnector3">
            <a:avLst>
              <a:gd name="adj1" fmla="val 2362284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D393587D-2EF5-8653-7C46-A7ABD55EC83F}"/>
                  </a:ext>
                </a:extLst>
              </p:cNvPr>
              <p:cNvSpPr txBox="1"/>
              <p:nvPr/>
            </p:nvSpPr>
            <p:spPr>
              <a:xfrm>
                <a:off x="2284100" y="5837318"/>
                <a:ext cx="1548116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3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TW" sz="3000" b="0" dirty="0"/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D393587D-2EF5-8653-7C46-A7ABD55EC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100" y="5837318"/>
                <a:ext cx="154811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E97A2C1-7B48-E635-F238-853A4CFF7AEB}"/>
              </a:ext>
            </a:extLst>
          </p:cNvPr>
          <p:cNvCxnSpPr>
            <a:cxnSpLocks/>
            <a:stCxn id="1034" idx="2"/>
            <a:endCxn id="41" idx="0"/>
          </p:cNvCxnSpPr>
          <p:nvPr/>
        </p:nvCxnSpPr>
        <p:spPr>
          <a:xfrm>
            <a:off x="3058158" y="5641430"/>
            <a:ext cx="0" cy="195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圖片 47">
            <a:extLst>
              <a:ext uri="{FF2B5EF4-FFF2-40B4-BE49-F238E27FC236}">
                <a16:creationId xmlns:a16="http://schemas.microsoft.com/office/drawing/2014/main" id="{598D95F8-93CC-0B86-FDF5-0FAAEBF29C5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569" t="17311" r="4112"/>
          <a:stretch>
            <a:fillRect/>
          </a:stretch>
        </p:blipFill>
        <p:spPr>
          <a:xfrm>
            <a:off x="5570177" y="2452413"/>
            <a:ext cx="5379217" cy="3106669"/>
          </a:xfrm>
          <a:prstGeom prst="rect">
            <a:avLst/>
          </a:prstGeom>
        </p:spPr>
      </p:pic>
      <p:sp>
        <p:nvSpPr>
          <p:cNvPr id="49" name="文字方塊 48">
            <a:extLst>
              <a:ext uri="{FF2B5EF4-FFF2-40B4-BE49-F238E27FC236}">
                <a16:creationId xmlns:a16="http://schemas.microsoft.com/office/drawing/2014/main" id="{17081620-67D3-D8E1-EAA0-E4AE18F608D2}"/>
              </a:ext>
            </a:extLst>
          </p:cNvPr>
          <p:cNvSpPr txBox="1"/>
          <p:nvPr/>
        </p:nvSpPr>
        <p:spPr>
          <a:xfrm>
            <a:off x="-310473" y="4269533"/>
            <a:ext cx="28768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Representations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E3771815-977C-0C83-E60C-3F3E3E4CEA9A}"/>
              </a:ext>
            </a:extLst>
          </p:cNvPr>
          <p:cNvSpPr txBox="1"/>
          <p:nvPr/>
        </p:nvSpPr>
        <p:spPr>
          <a:xfrm>
            <a:off x="9554953" y="3134620"/>
            <a:ext cx="25456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Shortcut Connection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42F50A9-0790-EE93-E288-B953A52E329F}"/>
              </a:ext>
            </a:extLst>
          </p:cNvPr>
          <p:cNvSpPr txBox="1"/>
          <p:nvPr/>
        </p:nvSpPr>
        <p:spPr>
          <a:xfrm>
            <a:off x="6090625" y="5668254"/>
            <a:ext cx="433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2. Residual learning: a building block.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CA850CD-E6B5-4ED0-FBB7-503DE8FF03D5}"/>
              </a:ext>
            </a:extLst>
          </p:cNvPr>
          <p:cNvSpPr txBox="1"/>
          <p:nvPr/>
        </p:nvSpPr>
        <p:spPr>
          <a:xfrm>
            <a:off x="0" y="6298983"/>
            <a:ext cx="12192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K. He, X. Zhang, S. Ren, and J. Sun, “Deep residual learning for image recognition,” in </a:t>
            </a:r>
            <a:r>
              <a:rPr lang="en-US" altLang="zh-TW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Conference on Computer Vision and Pattern Recognition (CVPR)</a:t>
            </a:r>
            <a:r>
              <a:rPr lang="en-US" altLang="zh-TW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Las Vegas, NV, USA, Jun. 2016, pp. 770–778.</a:t>
            </a:r>
            <a:endParaRPr lang="zh-TW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DD6DFE5-4CC9-7ADF-CD4B-A59F740FACFD}"/>
              </a:ext>
            </a:extLst>
          </p:cNvPr>
          <p:cNvSpPr txBox="1"/>
          <p:nvPr/>
        </p:nvSpPr>
        <p:spPr>
          <a:xfrm>
            <a:off x="4919870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E666421-2B2D-2417-0F2D-B2F87446087C}"/>
              </a:ext>
            </a:extLst>
          </p:cNvPr>
          <p:cNvSpPr txBox="1"/>
          <p:nvPr/>
        </p:nvSpPr>
        <p:spPr>
          <a:xfrm>
            <a:off x="-6571090" y="835073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2CF9A24-DB55-C980-698F-C48EE3D10017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4620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  <p:bldP spid="20" grpId="0"/>
      <p:bldP spid="21" grpId="0"/>
      <p:bldP spid="27" grpId="0"/>
      <p:bldP spid="41" grpId="0"/>
      <p:bldP spid="49" grpId="0"/>
      <p:bldP spid="50" grpId="0"/>
      <p:bldP spid="10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56ED990-08F6-DDEC-BE69-20578651533A}"/>
              </a:ext>
            </a:extLst>
          </p:cNvPr>
          <p:cNvSpPr/>
          <p:nvPr/>
        </p:nvSpPr>
        <p:spPr>
          <a:xfrm>
            <a:off x="746233" y="203199"/>
            <a:ext cx="10699534" cy="955040"/>
          </a:xfrm>
          <a:prstGeom prst="rect">
            <a:avLst/>
          </a:prstGeom>
          <a:solidFill>
            <a:srgbClr val="C07A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D12E3A5-878F-C7E6-ECC2-2F5336137B81}"/>
              </a:ext>
            </a:extLst>
          </p:cNvPr>
          <p:cNvSpPr txBox="1"/>
          <p:nvPr/>
        </p:nvSpPr>
        <p:spPr>
          <a:xfrm>
            <a:off x="746233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C684E32-193D-92D5-F345-005C841B1A3A}"/>
              </a:ext>
            </a:extLst>
          </p:cNvPr>
          <p:cNvSpPr txBox="1"/>
          <p:nvPr/>
        </p:nvSpPr>
        <p:spPr>
          <a:xfrm>
            <a:off x="3231583" y="1182302"/>
            <a:ext cx="57288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5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77D967-C39C-CD18-9F77-C6464E068448}"/>
              </a:ext>
            </a:extLst>
          </p:cNvPr>
          <p:cNvSpPr/>
          <p:nvPr/>
        </p:nvSpPr>
        <p:spPr>
          <a:xfrm>
            <a:off x="746233" y="2145085"/>
            <a:ext cx="10699534" cy="995901"/>
          </a:xfrm>
          <a:prstGeom prst="rect">
            <a:avLst/>
          </a:prstGeom>
          <a:solidFill>
            <a:srgbClr val="D5B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F4BC87B-DFB9-D275-3925-60869AE95835}"/>
                  </a:ext>
                </a:extLst>
              </p:cNvPr>
              <p:cNvSpPr txBox="1"/>
              <p:nvPr/>
            </p:nvSpPr>
            <p:spPr>
              <a:xfrm>
                <a:off x="1669774" y="2212148"/>
                <a:ext cx="885245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5000" dirty="0">
                    <a:solidFill>
                      <a:srgbClr val="B9676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altLang="zh-TW" sz="5000" i="1" smtClean="0">
                        <a:solidFill>
                          <a:srgbClr val="B9676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TW" sz="5000" dirty="0">
                    <a:solidFill>
                      <a:srgbClr val="B9676A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</a:t>
                </a:r>
                <a:endParaRPr lang="zh-TW" altLang="en-US" sz="5000" dirty="0">
                  <a:solidFill>
                    <a:srgbClr val="B9676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F4BC87B-DFB9-D275-3925-60869AE95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774" y="2212148"/>
                <a:ext cx="8852452" cy="861774"/>
              </a:xfrm>
              <a:prstGeom prst="rect">
                <a:avLst/>
              </a:prstGeom>
              <a:blipFill>
                <a:blip r:embed="rId3"/>
                <a:stretch>
                  <a:fillRect t="-17021" b="-382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BD319C1-CB5A-D27C-5AB0-80B7F6DF5F93}"/>
                  </a:ext>
                </a:extLst>
              </p:cNvPr>
              <p:cNvSpPr txBox="1"/>
              <p:nvPr/>
            </p:nvSpPr>
            <p:spPr>
              <a:xfrm>
                <a:off x="1669774" y="2212148"/>
                <a:ext cx="8852452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altLang="zh-TW" sz="5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</a:t>
                </a:r>
                <a:endParaRPr lang="zh-TW" altLang="en-US" sz="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8BD319C1-CB5A-D27C-5AB0-80B7F6DF5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774" y="2212148"/>
                <a:ext cx="8852452" cy="861774"/>
              </a:xfrm>
              <a:prstGeom prst="rect">
                <a:avLst/>
              </a:prstGeom>
              <a:blipFill>
                <a:blip r:embed="rId4"/>
                <a:stretch>
                  <a:fillRect t="-17021" b="-382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07E4216E-047B-26D3-7648-0E0F5316E3A4}"/>
              </a:ext>
            </a:extLst>
          </p:cNvPr>
          <p:cNvSpPr/>
          <p:nvPr/>
        </p:nvSpPr>
        <p:spPr>
          <a:xfrm>
            <a:off x="746233" y="3429000"/>
            <a:ext cx="5184115" cy="2971800"/>
          </a:xfrm>
          <a:prstGeom prst="rect">
            <a:avLst/>
          </a:prstGeom>
          <a:solidFill>
            <a:srgbClr val="C78D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zero entries padded for increasing dimensions</a:t>
            </a:r>
            <a:endParaRPr lang="zh-TW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8B17BD7-02B5-EFB3-EAA6-6C39E44A5506}"/>
                  </a:ext>
                </a:extLst>
              </p:cNvPr>
              <p:cNvSpPr/>
              <p:nvPr/>
            </p:nvSpPr>
            <p:spPr>
              <a:xfrm>
                <a:off x="6261652" y="3429000"/>
                <a:ext cx="5184115" cy="2971800"/>
              </a:xfrm>
              <a:prstGeom prst="rect">
                <a:avLst/>
              </a:prstGeom>
              <a:solidFill>
                <a:srgbClr val="C07A7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35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sz="3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altLang="zh-TW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convolutions</a:t>
                </a:r>
              </a:p>
              <a:p>
                <a:pPr algn="ctr"/>
                <a:r>
                  <a:rPr lang="en-US" altLang="zh-TW" sz="3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Stride of 2</a:t>
                </a:r>
                <a:endParaRPr lang="zh-TW" altLang="en-US" sz="3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8B17BD7-02B5-EFB3-EAA6-6C39E44A5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652" y="3429000"/>
                <a:ext cx="5184115" cy="2971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D9251F79-6C63-5E9A-7258-562F19A5239B}"/>
              </a:ext>
            </a:extLst>
          </p:cNvPr>
          <p:cNvSpPr txBox="1"/>
          <p:nvPr/>
        </p:nvSpPr>
        <p:spPr>
          <a:xfrm>
            <a:off x="4919870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EE98DA5-300D-3958-99AE-62FCEBDD216F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933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0" grpId="1"/>
      <p:bldP spid="11" grpId="0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7302E3-DEB2-C023-0CE7-8B07CBE41C85}"/>
              </a:ext>
            </a:extLst>
          </p:cNvPr>
          <p:cNvSpPr/>
          <p:nvPr/>
        </p:nvSpPr>
        <p:spPr>
          <a:xfrm>
            <a:off x="746233" y="203199"/>
            <a:ext cx="10699534" cy="955040"/>
          </a:xfrm>
          <a:prstGeom prst="rect">
            <a:avLst/>
          </a:prstGeom>
          <a:solidFill>
            <a:srgbClr val="C07A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38253A-5249-8CAD-6A13-ACE529280F9F}"/>
              </a:ext>
            </a:extLst>
          </p:cNvPr>
          <p:cNvSpPr txBox="1"/>
          <p:nvPr/>
        </p:nvSpPr>
        <p:spPr>
          <a:xfrm>
            <a:off x="746233" y="166863"/>
            <a:ext cx="7611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TW" altLang="en-US" sz="6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9C3CB0-1F31-134B-F60E-15BC659E40D6}"/>
              </a:ext>
            </a:extLst>
          </p:cNvPr>
          <p:cNvSpPr txBox="1"/>
          <p:nvPr/>
        </p:nvSpPr>
        <p:spPr>
          <a:xfrm>
            <a:off x="3231583" y="1182302"/>
            <a:ext cx="572883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500" dirty="0">
                <a:solidFill>
                  <a:srgbClr val="B967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F38CD5-69D9-7962-BF51-400269470754}"/>
              </a:ext>
            </a:extLst>
          </p:cNvPr>
          <p:cNvSpPr/>
          <p:nvPr/>
        </p:nvSpPr>
        <p:spPr>
          <a:xfrm>
            <a:off x="746233" y="2145084"/>
            <a:ext cx="10699534" cy="995901"/>
          </a:xfrm>
          <a:prstGeom prst="rect">
            <a:avLst/>
          </a:prstGeom>
          <a:solidFill>
            <a:srgbClr val="D5B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  <a:endParaRPr lang="zh-TW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62EBF81-BEB3-925B-867A-62D80DC266BE}"/>
                  </a:ext>
                </a:extLst>
              </p:cNvPr>
              <p:cNvSpPr/>
              <p:nvPr/>
            </p:nvSpPr>
            <p:spPr>
              <a:xfrm>
                <a:off x="746233" y="3165048"/>
                <a:ext cx="10699534" cy="3235751"/>
              </a:xfrm>
              <a:prstGeom prst="rect">
                <a:avLst/>
              </a:prstGeom>
              <a:solidFill>
                <a:srgbClr val="C78D9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Resize: Shorter side randomly sampled in [256, 480]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Ramdom</a:t>
                </a:r>
                <a:r>
                  <a:rPr lang="en-US" altLang="zh-TW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224</m:t>
                    </m:r>
                    <m:r>
                      <a:rPr lang="en-US" altLang="zh-TW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×224</m:t>
                    </m:r>
                  </m:oMath>
                </a14:m>
                <a:r>
                  <a:rPr lang="zh-TW" alt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crop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Per-pixel mean subtraction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 augmentation </a:t>
                </a:r>
                <a:endParaRPr lang="zh-TW" alt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62EBF81-BEB3-925B-867A-62D80DC26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3" y="3165048"/>
                <a:ext cx="10699534" cy="3235751"/>
              </a:xfrm>
              <a:prstGeom prst="rect">
                <a:avLst/>
              </a:prstGeom>
              <a:blipFill>
                <a:blip r:embed="rId3"/>
                <a:stretch>
                  <a:fillRect l="-11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>
            <a:extLst>
              <a:ext uri="{FF2B5EF4-FFF2-40B4-BE49-F238E27FC236}">
                <a16:creationId xmlns:a16="http://schemas.microsoft.com/office/drawing/2014/main" id="{E8D07E23-8615-8E78-CA5D-D19764C8926A}"/>
              </a:ext>
            </a:extLst>
          </p:cNvPr>
          <p:cNvSpPr/>
          <p:nvPr/>
        </p:nvSpPr>
        <p:spPr>
          <a:xfrm>
            <a:off x="12192000" y="2145084"/>
            <a:ext cx="10699534" cy="995901"/>
          </a:xfrm>
          <a:prstGeom prst="rect">
            <a:avLst/>
          </a:prstGeom>
          <a:solidFill>
            <a:srgbClr val="D5B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Setting</a:t>
            </a:r>
            <a:endParaRPr lang="zh-TW" alt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D456977-6A31-0CBB-B99F-8E330829934D}"/>
                  </a:ext>
                </a:extLst>
              </p:cNvPr>
              <p:cNvSpPr/>
              <p:nvPr/>
            </p:nvSpPr>
            <p:spPr>
              <a:xfrm>
                <a:off x="12192000" y="3165048"/>
                <a:ext cx="10699534" cy="3235751"/>
              </a:xfrm>
              <a:prstGeom prst="rect">
                <a:avLst/>
              </a:prstGeom>
              <a:solidFill>
                <a:srgbClr val="C78D9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2" rtlCol="0" anchor="ctr"/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BN: after conv, before activation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Optimizer: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SGD,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mini-batch size = 256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Learning rate: Start at 0.1,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÷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 when error plateaus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Iteration: up to 600,000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 decay: 0.0001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Momentum: 0.9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dropout</a:t>
                </a:r>
                <a:endParaRPr lang="zh-TW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D456977-6A31-0CBB-B99F-8E3308299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0" y="3165048"/>
                <a:ext cx="10699534" cy="3235751"/>
              </a:xfrm>
              <a:prstGeom prst="rect">
                <a:avLst/>
              </a:prstGeom>
              <a:blipFill>
                <a:blip r:embed="rId4"/>
                <a:stretch>
                  <a:fillRect l="-7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7D535B7A-210C-B948-706C-4B6819538815}"/>
              </a:ext>
            </a:extLst>
          </p:cNvPr>
          <p:cNvSpPr txBox="1"/>
          <p:nvPr/>
        </p:nvSpPr>
        <p:spPr>
          <a:xfrm>
            <a:off x="4919870" y="835074"/>
            <a:ext cx="65258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Nano/Micro Engineering Analysis and Fabrication Lab</a:t>
            </a:r>
            <a:endParaRPr lang="zh-TW" altLang="en-US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376D1E-9218-8D58-083B-75406FFB1CEE}"/>
              </a:ext>
            </a:extLst>
          </p:cNvPr>
          <p:cNvSpPr txBox="1"/>
          <p:nvPr/>
        </p:nvSpPr>
        <p:spPr>
          <a:xfrm>
            <a:off x="11581472" y="6488668"/>
            <a:ext cx="61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dirty="0"/>
              <a:t>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75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1614</Words>
  <Application>Microsoft Office PowerPoint</Application>
  <PresentationFormat>寬螢幕</PresentationFormat>
  <Paragraphs>218</Paragraphs>
  <Slides>22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恩 李</dc:creator>
  <cp:lastModifiedBy>恩 李</cp:lastModifiedBy>
  <cp:revision>11</cp:revision>
  <dcterms:created xsi:type="dcterms:W3CDTF">2025-07-11T14:06:14Z</dcterms:created>
  <dcterms:modified xsi:type="dcterms:W3CDTF">2025-07-18T15:01:43Z</dcterms:modified>
</cp:coreProperties>
</file>