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FA"/>
    <a:srgbClr val="FCD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A01FB-5C2C-F404-4165-BEEDCFC84698}" v="280" dt="2024-06-11T20:00:20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buildings">
            <a:extLst>
              <a:ext uri="{FF2B5EF4-FFF2-40B4-BE49-F238E27FC236}">
                <a16:creationId xmlns:a16="http://schemas.microsoft.com/office/drawing/2014/main" id="{4951E6B5-9D56-9DDC-CC5D-CCA983479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" t="9091" r="38916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909451"/>
            <a:ext cx="6793902" cy="1119842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/>
              <a:t>Analyzing and Predicting Motor Vehicle Collisions in New York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3315305"/>
            <a:ext cx="5359548" cy="32251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Team G</a:t>
            </a: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Rohith </a:t>
            </a:r>
            <a:r>
              <a:rPr lang="en-US" sz="2400" err="1">
                <a:solidFill>
                  <a:schemeClr val="tx1"/>
                </a:solidFill>
                <a:latin typeface="Times New Roman"/>
                <a:cs typeface="Times New Roman"/>
              </a:rPr>
              <a:t>KumarKoutike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Naveen Chowdary Nayudu </a:t>
            </a:r>
            <a:endParaRPr lang="en-US" sz="2400">
              <a:solidFill>
                <a:schemeClr val="tx1"/>
              </a:solidFill>
              <a:latin typeface="Times New Roman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Pruthvi Reddy</a:t>
            </a:r>
            <a:endParaRPr lang="en-US" sz="2400" dirty="0">
              <a:solidFill>
                <a:schemeClr val="tx1"/>
              </a:solidFill>
              <a:latin typeface="Times New Roman"/>
              <a:cs typeface="Calibri"/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Machine Learning Techniques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Classification:</a:t>
            </a:r>
          </a:p>
          <a:p>
            <a:r>
              <a:rPr lang="en-US" sz="1900"/>
              <a:t>- Methods: Decision Trees, Random Forests</a:t>
            </a:r>
          </a:p>
          <a:p>
            <a:r>
              <a:rPr lang="en-US" sz="1900"/>
              <a:t>- Categories: Minor, Serious, Fatal</a:t>
            </a:r>
          </a:p>
          <a:p>
            <a:r>
              <a:rPr lang="en-US" sz="1900"/>
              <a:t>Prediction:</a:t>
            </a:r>
          </a:p>
          <a:p>
            <a:r>
              <a:rPr lang="en-US" sz="1900"/>
              <a:t>- Methods: Logistic Regression, Neural Networks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Performance 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Classification Metrics:</a:t>
            </a:r>
          </a:p>
          <a:p>
            <a:r>
              <a:rPr lang="en-US" sz="1900"/>
              <a:t>- Accuracy, Precision, Recall, F1 Score</a:t>
            </a:r>
          </a:p>
          <a:p>
            <a:r>
              <a:rPr lang="en-US" sz="1900"/>
              <a:t>Prediction Metrics:</a:t>
            </a:r>
          </a:p>
          <a:p>
            <a:r>
              <a:rPr lang="en-US" sz="1900"/>
              <a:t>- Mean Absolute Error (MAE), Root Mean Squared Error (RMSE), Area Under the Curve (AUC) for ROC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 dirty="0"/>
              <a:t>Summary of Previous Work:</a:t>
            </a:r>
          </a:p>
          <a:p>
            <a:pPr marL="457200" indent="-457200">
              <a:buAutoNum type="arabicPeriod"/>
            </a:pPr>
            <a:r>
              <a:rPr lang="en-US" sz="2100" dirty="0"/>
              <a:t>Bayesian Network Models</a:t>
            </a:r>
            <a:endParaRPr lang="en-US" sz="21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100" b="1" dirty="0">
                <a:ea typeface="+mn-lt"/>
                <a:cs typeface="+mn-lt"/>
              </a:rPr>
              <a:t>Study Reference:</a:t>
            </a:r>
            <a:r>
              <a:rPr lang="en-US" sz="2100" dirty="0">
                <a:ea typeface="+mn-lt"/>
                <a:cs typeface="+mn-lt"/>
              </a:rPr>
              <a:t> Wu et al. (2019)</a:t>
            </a:r>
          </a:p>
          <a:p>
            <a:pPr marL="0" indent="0">
              <a:buNone/>
            </a:pPr>
            <a:r>
              <a:rPr lang="en-US" sz="2100" b="1" dirty="0">
                <a:ea typeface="+mn-lt"/>
                <a:cs typeface="+mn-lt"/>
              </a:rPr>
              <a:t>Methodology Overview:</a:t>
            </a:r>
            <a:r>
              <a:rPr lang="en-US" sz="2100" dirty="0">
                <a:ea typeface="+mn-lt"/>
                <a:cs typeface="+mn-lt"/>
              </a:rPr>
              <a:t> Use of Bayesian Network models enhanced by feature selection via Random Forests.</a:t>
            </a:r>
          </a:p>
          <a:p>
            <a:pPr marL="0" indent="0">
              <a:buNone/>
            </a:pPr>
            <a:r>
              <a:rPr lang="en-US" sz="2100" b="1" dirty="0">
                <a:ea typeface="+mn-lt"/>
                <a:cs typeface="+mn-lt"/>
              </a:rPr>
              <a:t>Key Findings:</a:t>
            </a:r>
            <a:r>
              <a:rPr lang="en-US" sz="2100" dirty="0">
                <a:ea typeface="+mn-lt"/>
                <a:cs typeface="+mn-lt"/>
              </a:rPr>
              <a:t> Emphasize the real-time prediction capabilities and the importance of accurate feature selection.</a:t>
            </a:r>
          </a:p>
          <a:p>
            <a:pPr marL="0" indent="0">
              <a:buNone/>
            </a:pPr>
            <a:endParaRPr lang="en-US" sz="2100">
              <a:ea typeface="Calibri"/>
              <a:cs typeface="Calibri"/>
            </a:endParaRPr>
          </a:p>
          <a:p>
            <a:pPr marL="0" indent="0">
              <a:buNone/>
            </a:pPr>
            <a:endParaRPr lang="en-US" sz="21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ocial Network">
            <a:extLst>
              <a:ext uri="{FF2B5EF4-FFF2-40B4-BE49-F238E27FC236}">
                <a16:creationId xmlns:a16="http://schemas.microsoft.com/office/drawing/2014/main" id="{76FEF8C7-B821-6362-536C-5683E059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01C1-34F3-191D-0361-51E90FCB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04" y="759973"/>
            <a:ext cx="5873661" cy="52561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2.Deep Learning Approaches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ea typeface="+mn-lt"/>
                <a:cs typeface="+mn-lt"/>
              </a:rPr>
              <a:t>Study Reference:</a:t>
            </a:r>
            <a:r>
              <a:rPr lang="en-US" sz="2000" dirty="0">
                <a:ea typeface="+mn-lt"/>
                <a:cs typeface="+mn-lt"/>
              </a:rPr>
              <a:t> Ren et al. (2018)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ea typeface="+mn-lt"/>
                <a:cs typeface="+mn-lt"/>
              </a:rPr>
              <a:t>Methodology Overview:</a:t>
            </a:r>
            <a:r>
              <a:rPr lang="en-US" sz="2000" dirty="0">
                <a:ea typeface="+mn-lt"/>
                <a:cs typeface="+mn-lt"/>
              </a:rPr>
              <a:t> Application of deep learning techniques integrating spatiotemporal data.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ea typeface="+mn-lt"/>
                <a:cs typeface="+mn-lt"/>
              </a:rPr>
              <a:t>Key Findings:</a:t>
            </a:r>
            <a:r>
              <a:rPr lang="en-US" sz="2000" dirty="0">
                <a:ea typeface="+mn-lt"/>
                <a:cs typeface="+mn-lt"/>
              </a:rPr>
              <a:t> Improved prediction accuracy, showcasing the model's ability to handle complex urban data sets.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ea typeface="Calibri"/>
                <a:cs typeface="Calibri"/>
              </a:rPr>
              <a:t>3. Comparative Analysis of Methodologies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ea typeface="Calibri"/>
                <a:cs typeface="Calibri"/>
              </a:rPr>
              <a:t>Discussion:</a:t>
            </a:r>
            <a:r>
              <a:rPr lang="en-US" sz="2000" dirty="0">
                <a:ea typeface="Calibri"/>
                <a:cs typeface="Calibri"/>
              </a:rPr>
              <a:t> Compare and contrast the different techniques used across the studies.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ea typeface="Calibri"/>
                <a:cs typeface="Calibri"/>
              </a:rPr>
              <a:t>Visualization:</a:t>
            </a:r>
            <a:r>
              <a:rPr lang="en-US" sz="2000" dirty="0">
                <a:ea typeface="Calibri"/>
                <a:cs typeface="Calibri"/>
              </a:rPr>
              <a:t> Use a table or chart to summarize and visually compare the methodologies and their effectiveness.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AutoNum type="arabicPeriod"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086570A6-8CD7-3ADA-42EB-D6351DE83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B5A7-6535-CCC1-C123-A735B33A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1991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Thank 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/>
              <a:t>Focus on vehicular collisions in NYC.</a:t>
            </a:r>
          </a:p>
          <a:p>
            <a:r>
              <a:rPr lang="en-US" sz="2100"/>
              <a:t>Examines dataset containing details on date, time, location, contributing factors, and consequences of collisions.</a:t>
            </a:r>
          </a:p>
          <a:p>
            <a:r>
              <a:rPr lang="en-US" sz="2100"/>
              <a:t>Importance of the analysis for enhancing road safety and optimizing traffic management.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FA5E758D-3FCF-AF2F-AD15-A6EEC901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1. What are the temporal trends in vehicular collisions over the specified period?</a:t>
            </a:r>
          </a:p>
          <a:p>
            <a:r>
              <a:rPr lang="en-US" sz="1900"/>
              <a:t>2. Which boroughs or zip codes exhibit the highest frequency of collisions?</a:t>
            </a:r>
          </a:p>
          <a:p>
            <a:r>
              <a:rPr lang="en-US" sz="1900"/>
              <a:t>3. Are there specific times of the day when collisions are more likely to occur?</a:t>
            </a:r>
          </a:p>
          <a:p>
            <a:r>
              <a:rPr lang="en-US" sz="1900"/>
              <a:t>4. What is the distribution of injuries and fatalities among persons, pedestrians, cyclists, and motor vehicle occupants?</a:t>
            </a:r>
          </a:p>
          <a:p>
            <a:r>
              <a:rPr lang="en-US" sz="1900"/>
              <a:t>5. What are the most common contributing factors to vehicular collisions?</a:t>
            </a:r>
          </a:p>
          <a:p>
            <a:r>
              <a:rPr lang="en-US" sz="1900"/>
              <a:t>6. Which types of vehicles are most frequently involved in collisions?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Calibri"/>
              <a:buChar char="-"/>
            </a:pPr>
            <a:r>
              <a:rPr lang="en-US" sz="2400" dirty="0"/>
              <a:t>Dataset: Motor Vehicle Collisions - Crashes</a:t>
            </a:r>
            <a:endParaRPr lang="en-US" sz="2400" dirty="0"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400" dirty="0"/>
              <a:t>Link: [NYC Open Data](https://data.cityofnewyork.us/Public-Safety/Motor-Vehicle-Collisions-Crashes/h9gi-nx95/about_data)</a:t>
            </a:r>
            <a:endParaRPr lang="en-US" sz="2400" dirty="0"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400" dirty="0"/>
              <a:t>Description:</a:t>
            </a:r>
            <a:endParaRPr lang="en-US" sz="2400" dirty="0"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400" dirty="0"/>
              <a:t>- Data Size: (423 mb)</a:t>
            </a:r>
            <a:endParaRPr lang="en-US" sz="2400" dirty="0"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400" dirty="0"/>
              <a:t>- Shape : (2094658 , 29)</a:t>
            </a:r>
            <a:endParaRPr lang="en-US" sz="2400" dirty="0">
              <a:cs typeface="Calibri"/>
            </a:endParaRPr>
          </a:p>
          <a:p>
            <a:pPr>
              <a:buFont typeface="Calibri"/>
              <a:buChar char="-"/>
            </a:pPr>
            <a:r>
              <a:rPr lang="en-US" sz="2400" dirty="0">
                <a:cs typeface="Calibri"/>
              </a:rPr>
              <a:t> Target Variable : </a:t>
            </a:r>
            <a:r>
              <a:rPr lang="en-US" sz="2400" dirty="0">
                <a:latin typeface="Times New Roman"/>
                <a:cs typeface="Calibri"/>
              </a:rPr>
              <a:t>NUMBER OF PERSONS KILLED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Type of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Analyses: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- Exploratory Data Analysis (EDA)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- Classification: Severity of collisions (e.g., minor, serious, fatal)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- Prediction: Likelihood of collisions at specific locations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Exploratory Data Analysis (EDA)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Goals: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- Identify trends and patterns in collision data.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- Example analyses: peak hours, high-risk locations.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Sample Visualizations: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- (Insert bar plots, pie charts, etc. relevant to EDA)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0E1A-1968-0CB2-50E4-78701746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07" y="-76638"/>
            <a:ext cx="6065689" cy="1616203"/>
          </a:xfrm>
        </p:spPr>
        <p:txBody>
          <a:bodyPr anchor="b">
            <a:noAutofit/>
          </a:bodyPr>
          <a:lstStyle/>
          <a:p>
            <a:r>
              <a:rPr lang="en-US" sz="3600" dirty="0">
                <a:cs typeface="Calibri"/>
              </a:rPr>
              <a:t>Number of Accidents by Borough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07B55C-675C-B542-AFAE-78072205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578" y="449182"/>
            <a:ext cx="2591866" cy="1094597"/>
          </a:xfrm>
        </p:spPr>
        <p:txBody>
          <a:bodyPr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BOROUGH</a:t>
            </a:r>
            <a:r>
              <a:rPr lang="en-US" sz="1700" dirty="0">
                <a:ea typeface="+mn-lt"/>
                <a:cs typeface="+mn-lt"/>
              </a:rPr>
              <a:t>: Borough where the crash occurred</a:t>
            </a:r>
            <a:endParaRPr lang="en-US" sz="1700" dirty="0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FD7B77F-F1BC-DB7A-D76C-2CDC792D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3" y="1709916"/>
            <a:ext cx="8456330" cy="51507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61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3EE84-BE01-300C-A7EE-F91A0BEB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58" y="302111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>
                <a:cs typeface="Calibri"/>
              </a:rPr>
              <a:t>Number of accidents by hours in a 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of a number of accidents&#10;&#10;Description automatically generated">
            <a:extLst>
              <a:ext uri="{FF2B5EF4-FFF2-40B4-BE49-F238E27FC236}">
                <a16:creationId xmlns:a16="http://schemas.microsoft.com/office/drawing/2014/main" id="{44A2A8EC-B32A-051E-C63E-8821C06AC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62" r="10301" b="1"/>
          <a:stretch/>
        </p:blipFill>
        <p:spPr>
          <a:xfrm>
            <a:off x="501934" y="2018583"/>
            <a:ext cx="8216537" cy="48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51DF1-C135-A314-FF3F-D5668740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>
                <a:ea typeface="+mj-lt"/>
                <a:cs typeface="+mj-lt"/>
              </a:rPr>
              <a:t>Accident Count by Vehicle Type and Contributing Factor</a:t>
            </a:r>
            <a:endParaRPr lang="en-US" sz="3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aph of a number of vehicles">
            <a:extLst>
              <a:ext uri="{FF2B5EF4-FFF2-40B4-BE49-F238E27FC236}">
                <a16:creationId xmlns:a16="http://schemas.microsoft.com/office/drawing/2014/main" id="{9ABB1E3B-A26A-02F3-8A00-CCF563A8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015073"/>
            <a:ext cx="8987117" cy="47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3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Analyzing and Predicting Motor Vehicle Collisions in New York City</vt:lpstr>
      <vt:lpstr>Introduction to the Project</vt:lpstr>
      <vt:lpstr>Research Questions</vt:lpstr>
      <vt:lpstr>Dataset Overview</vt:lpstr>
      <vt:lpstr>Type of Analysis</vt:lpstr>
      <vt:lpstr>Exploratory Data Analysis (EDA)</vt:lpstr>
      <vt:lpstr>Number of Accidents by Borough</vt:lpstr>
      <vt:lpstr>Number of accidents by hours in a day</vt:lpstr>
      <vt:lpstr>Accident Count by Vehicle Type and Contributing Factor</vt:lpstr>
      <vt:lpstr>Machine Learning Techniques</vt:lpstr>
      <vt:lpstr>Performance Metrics</vt:lpstr>
      <vt:lpstr>Literature Review</vt:lpstr>
      <vt:lpstr>PowerPoint Presentation</vt:lpstr>
      <vt:lpstr>Thank 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Predicting Motor Vehicle Collisions in New York City</dc:title>
  <dc:subject/>
  <dc:creator/>
  <cp:keywords/>
  <dc:description>generated using python-pptx</dc:description>
  <cp:lastModifiedBy>Naveenchowdary Nayudu</cp:lastModifiedBy>
  <cp:revision>160</cp:revision>
  <dcterms:created xsi:type="dcterms:W3CDTF">2013-01-27T09:14:16Z</dcterms:created>
  <dcterms:modified xsi:type="dcterms:W3CDTF">2024-06-11T20:00:47Z</dcterms:modified>
  <cp:category/>
</cp:coreProperties>
</file>