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72" r:id="rId10"/>
    <p:sldId id="268" r:id="rId11"/>
    <p:sldId id="269" r:id="rId12"/>
    <p:sldId id="270" r:id="rId13"/>
    <p:sldId id="271" r:id="rId14"/>
    <p:sldId id="263" r:id="rId15"/>
    <p:sldId id="262" r:id="rId16"/>
    <p:sldId id="261" r:id="rId17"/>
    <p:sldId id="26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6242" autoAdjust="0"/>
  </p:normalViewPr>
  <p:slideViewPr>
    <p:cSldViewPr snapToGrid="0">
      <p:cViewPr>
        <p:scale>
          <a:sx n="66" d="100"/>
          <a:sy n="66" d="100"/>
        </p:scale>
        <p:origin x="48"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1T02:02:08.411"/>
    </inkml:context>
    <inkml:brush xml:id="br0">
      <inkml:brushProperty name="width" value="0.35" units="cm"/>
      <inkml:brushProperty name="height" value="0.35" units="cm"/>
      <inkml:brushProperty name="color" value="#E71224"/>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1T02:02:09.736"/>
    </inkml:context>
    <inkml:brush xml:id="br0">
      <inkml:brushProperty name="width" value="0.35" units="cm"/>
      <inkml:brushProperty name="height" value="0.3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1T02:02:10.639"/>
    </inkml:context>
    <inkml:brush xml:id="br0">
      <inkml:brushProperty name="width" value="0.35" units="cm"/>
      <inkml:brushProperty name="height" value="0.3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1T02:02:14.235"/>
    </inkml:context>
    <inkml:brush xml:id="br0">
      <inkml:brushProperty name="width" value="0.35" units="cm"/>
      <inkml:brushProperty name="height" value="0.35" units="cm"/>
      <inkml:brushProperty name="color" value="#E71224"/>
    </inkml:brush>
  </inkml:definitions>
  <inkml:trace contextRef="#ctx0" brushRef="#br0">1 1 24575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1T02:02:15.734"/>
    </inkml:context>
    <inkml:brush xml:id="br0">
      <inkml:brushProperty name="width" value="0.35" units="cm"/>
      <inkml:brushProperty name="height" value="0.35" units="cm"/>
      <inkml:brushProperty name="color" value="#E71224"/>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1T02:02:11.794"/>
    </inkml:context>
    <inkml:brush xml:id="br0">
      <inkml:brushProperty name="width" value="0.35" units="cm"/>
      <inkml:brushProperty name="height" value="0.35" units="cm"/>
      <inkml:brushProperty name="color" value="#E71224"/>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1T02:02:13.061"/>
    </inkml:context>
    <inkml:brush xml:id="br0">
      <inkml:brushProperty name="width" value="0.35" units="cm"/>
      <inkml:brushProperty name="height" value="0.35" units="cm"/>
      <inkml:brushProperty name="color" value="#E71224"/>
    </inkml:brush>
  </inkml:definitions>
  <inkml:trace contextRef="#ctx0" brushRef="#br0">1 0 24575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1T02:02:26.841"/>
    </inkml:context>
    <inkml:brush xml:id="br0">
      <inkml:brushProperty name="width" value="0.35" units="cm"/>
      <inkml:brushProperty name="height" value="0.35" units="cm"/>
      <inkml:brushProperty name="color" value="#E71224"/>
    </inkml:brush>
  </inkml:definitions>
  <inkml:trace contextRef="#ctx0" brushRef="#br0">104 0 24575,'-4'0'0,"-6"0"0,-5 0 0,-5 0 0,2 5 0,3 4 0,5 6 0,4 9 0,2 8 0,3 3 0,1 0 0,1-1 0,-1-4 0,6-5 0,4-17 0,2-13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1T02:15:07.242"/>
    </inkml:context>
    <inkml:brush xml:id="br0">
      <inkml:brushProperty name="width" value="0.35" units="cm"/>
      <inkml:brushProperty name="height" value="0.35" units="cm"/>
      <inkml:brushProperty name="color" value="#E71224"/>
    </inkml:brush>
  </inkml:definitions>
  <inkml:trace contextRef="#ctx0" brushRef="#br0">0 1 24575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F026E-D1F9-AC3F-F18C-229B28107A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8C79266-439E-74E2-E35A-9632BB14F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85E5D7A-40BE-847A-2757-DFC02A1F9A1F}"/>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5" name="フッター プレースホルダー 4">
            <a:extLst>
              <a:ext uri="{FF2B5EF4-FFF2-40B4-BE49-F238E27FC236}">
                <a16:creationId xmlns:a16="http://schemas.microsoft.com/office/drawing/2014/main" id="{C4254A2F-62FE-C7E2-108D-2067A75D1D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6942CF-498A-D6C0-BB57-B46A935FDC50}"/>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120241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52F9A-FDAC-C548-EFE1-5A3FD0D6DD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879454-5283-B980-B581-4C458C7DBE3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C7016D-BCD6-4079-AA56-608E659F7083}"/>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5" name="フッター プレースホルダー 4">
            <a:extLst>
              <a:ext uri="{FF2B5EF4-FFF2-40B4-BE49-F238E27FC236}">
                <a16:creationId xmlns:a16="http://schemas.microsoft.com/office/drawing/2014/main" id="{4AB54350-49BD-6CA0-5C14-5D4CBB5CBC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6A551A-022C-2850-B3F7-5E50E961685F}"/>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345081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07F9FD-20C8-71FC-96C9-E3CC2BF381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411BE35-E7FC-9B13-0647-9242A7CB64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E73CF3-E643-EDD2-2E14-BAE35AC6F0F5}"/>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5" name="フッター プレースホルダー 4">
            <a:extLst>
              <a:ext uri="{FF2B5EF4-FFF2-40B4-BE49-F238E27FC236}">
                <a16:creationId xmlns:a16="http://schemas.microsoft.com/office/drawing/2014/main" id="{C56990AC-AD46-CED4-35C9-2201C67961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B8FB02-05D3-C9C3-AAC7-3ECBEEC9074A}"/>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110247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1223A-0B8B-98FF-01E0-C4D9D59F92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4F7193-5B26-0A5E-854B-819848A045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592402-4EDF-3E2E-A29B-B1D29480B85E}"/>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5" name="フッター プレースホルダー 4">
            <a:extLst>
              <a:ext uri="{FF2B5EF4-FFF2-40B4-BE49-F238E27FC236}">
                <a16:creationId xmlns:a16="http://schemas.microsoft.com/office/drawing/2014/main" id="{E543BB41-2583-4660-F04A-7B7547D7F2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7F84BA-1F10-61F0-239E-6364662CB90E}"/>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131084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733A1-AEA5-925E-0C35-33B464F3F0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3CEAFD-F431-12B9-04AA-2BB78967B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5877B7B-E7C6-17B9-A547-BC6511D2370D}"/>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5" name="フッター プレースホルダー 4">
            <a:extLst>
              <a:ext uri="{FF2B5EF4-FFF2-40B4-BE49-F238E27FC236}">
                <a16:creationId xmlns:a16="http://schemas.microsoft.com/office/drawing/2014/main" id="{67E58458-BC4C-0403-B025-8F958CA59B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EB88E4-8EA7-D3F2-49E1-064718374E91}"/>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277909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6527C1-3847-C22A-9579-E0B3030D9F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25033D-6AC1-8A45-F119-966492F80A3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FD61ABB-68BA-3FAD-0B29-1AD4842DF10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DBEE0E-1A31-F2E1-23BB-9AAE0C01BDA5}"/>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6" name="フッター プレースホルダー 5">
            <a:extLst>
              <a:ext uri="{FF2B5EF4-FFF2-40B4-BE49-F238E27FC236}">
                <a16:creationId xmlns:a16="http://schemas.microsoft.com/office/drawing/2014/main" id="{1D7963D6-704E-FF1F-C6CC-60D3229BC2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33F859-3C8D-2301-43D3-4F6B3316512B}"/>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182797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817C0-8738-F5BC-10E4-1B12E6E98E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645E64-F3DC-51CC-E9ED-FC21E25E0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33C829-B0E2-8C68-D122-A052312E579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9EB116-6538-B22E-DD84-48EC09511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A30EA5E-9FF5-1A73-E109-552D0D13DC0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31F61BF-3665-4EC6-922E-38293B41E192}"/>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8" name="フッター プレースホルダー 7">
            <a:extLst>
              <a:ext uri="{FF2B5EF4-FFF2-40B4-BE49-F238E27FC236}">
                <a16:creationId xmlns:a16="http://schemas.microsoft.com/office/drawing/2014/main" id="{A2179918-B02C-CDCD-3C68-81398571C42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1E1DC8C-AA74-0659-BA4E-3D3733EA27FE}"/>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99751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1966C-7CEC-4E8D-8D70-DDE13203A28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C79652E-EFF0-7E0B-0884-47079E070C6F}"/>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4" name="フッター プレースホルダー 3">
            <a:extLst>
              <a:ext uri="{FF2B5EF4-FFF2-40B4-BE49-F238E27FC236}">
                <a16:creationId xmlns:a16="http://schemas.microsoft.com/office/drawing/2014/main" id="{BF2EC4ED-2F66-B219-725C-4D05AFA292B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6F589A3-A7E4-C82C-625F-1400B5E20931}"/>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342691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C48839F-A6BD-FB4C-694B-8A9464D54A86}"/>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3" name="フッター プレースホルダー 2">
            <a:extLst>
              <a:ext uri="{FF2B5EF4-FFF2-40B4-BE49-F238E27FC236}">
                <a16:creationId xmlns:a16="http://schemas.microsoft.com/office/drawing/2014/main" id="{8B1E5E19-CBE1-2F86-8EA6-2C72C7F92F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6262F30-7930-9010-544F-9C5F83AFBA39}"/>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403573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1E2DC9-600F-0182-A89C-407DB60679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909EDC-99E2-02CE-FDBC-AF5FB9517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E765F0F-A71A-22F3-037C-E91DDB024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7FEE3E-08CB-4F2D-75EF-C8E39E9F152E}"/>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6" name="フッター プレースホルダー 5">
            <a:extLst>
              <a:ext uri="{FF2B5EF4-FFF2-40B4-BE49-F238E27FC236}">
                <a16:creationId xmlns:a16="http://schemas.microsoft.com/office/drawing/2014/main" id="{2837874B-52D7-70C3-B13A-BE5808C3B4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3FA7B3-95C9-EE7E-BF4F-D0DA251B5AA7}"/>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427515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704FC-D3B2-F407-3517-1C60D22D9E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FC719AC-3CA3-F361-3EC3-D43030FA4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CD3383-38F2-9D78-7DE5-555B381CB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BD5300-9EF0-AA1B-F0FE-C429503B4B20}"/>
              </a:ext>
            </a:extLst>
          </p:cNvPr>
          <p:cNvSpPr>
            <a:spLocks noGrp="1"/>
          </p:cNvSpPr>
          <p:nvPr>
            <p:ph type="dt" sz="half" idx="10"/>
          </p:nvPr>
        </p:nvSpPr>
        <p:spPr/>
        <p:txBody>
          <a:bodyPr/>
          <a:lstStyle/>
          <a:p>
            <a:fld id="{6C811EE1-E4DD-4C9D-8BB2-9F96681BCEBD}" type="datetimeFigureOut">
              <a:rPr kumimoji="1" lang="ja-JP" altLang="en-US" smtClean="0"/>
              <a:t>2024/2/17</a:t>
            </a:fld>
            <a:endParaRPr kumimoji="1" lang="ja-JP" altLang="en-US"/>
          </a:p>
        </p:txBody>
      </p:sp>
      <p:sp>
        <p:nvSpPr>
          <p:cNvPr id="6" name="フッター プレースホルダー 5">
            <a:extLst>
              <a:ext uri="{FF2B5EF4-FFF2-40B4-BE49-F238E27FC236}">
                <a16:creationId xmlns:a16="http://schemas.microsoft.com/office/drawing/2014/main" id="{0A6160D2-1AE4-5224-26ED-2CBC9197DE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AD0EE0-7751-626A-25B7-986F55666B3B}"/>
              </a:ext>
            </a:extLst>
          </p:cNvPr>
          <p:cNvSpPr>
            <a:spLocks noGrp="1"/>
          </p:cNvSpPr>
          <p:nvPr>
            <p:ph type="sldNum" sz="quarter" idx="12"/>
          </p:nvPr>
        </p:nvSpPr>
        <p:spPr/>
        <p:txBody>
          <a:body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302700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B6BF0-A2CE-7E8D-9832-08EBBD142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2042FE-058F-EF2B-2681-D33F41F727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3561A6-8DAB-F7E5-9158-A36B795D0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11EE1-E4DD-4C9D-8BB2-9F96681BCEBD}" type="datetimeFigureOut">
              <a:rPr kumimoji="1" lang="ja-JP" altLang="en-US" smtClean="0"/>
              <a:t>2024/2/17</a:t>
            </a:fld>
            <a:endParaRPr kumimoji="1" lang="ja-JP" altLang="en-US"/>
          </a:p>
        </p:txBody>
      </p:sp>
      <p:sp>
        <p:nvSpPr>
          <p:cNvPr id="5" name="フッター プレースホルダー 4">
            <a:extLst>
              <a:ext uri="{FF2B5EF4-FFF2-40B4-BE49-F238E27FC236}">
                <a16:creationId xmlns:a16="http://schemas.microsoft.com/office/drawing/2014/main" id="{41AA8EBB-3033-62E8-1C2A-B4387E757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3A511CF-7A23-2426-D2EA-968C005F6C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BB7D4-9F00-4C70-A20B-0B37A8858367}" type="slidenum">
              <a:rPr kumimoji="1" lang="ja-JP" altLang="en-US" smtClean="0"/>
              <a:t>‹#›</a:t>
            </a:fld>
            <a:endParaRPr kumimoji="1" lang="ja-JP" altLang="en-US"/>
          </a:p>
        </p:txBody>
      </p:sp>
    </p:spTree>
    <p:extLst>
      <p:ext uri="{BB962C8B-B14F-4D97-AF65-F5344CB8AC3E}">
        <p14:creationId xmlns:p14="http://schemas.microsoft.com/office/powerpoint/2010/main" val="2451398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0.png"/><Relationship Id="rId3" Type="http://schemas.openxmlformats.org/officeDocument/2006/relationships/image" Target="../media/image9.jpg"/><Relationship Id="rId7" Type="http://schemas.openxmlformats.org/officeDocument/2006/relationships/customXml" Target="../ink/ink3.xml"/><Relationship Id="rId12" Type="http://schemas.openxmlformats.org/officeDocument/2006/relationships/customXml" Target="../ink/ink8.xm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50.png"/><Relationship Id="rId10" Type="http://schemas.openxmlformats.org/officeDocument/2006/relationships/customXml" Target="../ink/ink6.xml"/><Relationship Id="rId4" Type="http://schemas.openxmlformats.org/officeDocument/2006/relationships/customXml" Target="../ink/ink1.xml"/><Relationship Id="rId9" Type="http://schemas.openxmlformats.org/officeDocument/2006/relationships/customXml" Target="../ink/ink5.xml"/><Relationship Id="rId14" Type="http://schemas.openxmlformats.org/officeDocument/2006/relationships/customXml" Target="../ink/ink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4EEE86-4DA9-3331-8202-3DCEF97E42CD}"/>
              </a:ext>
            </a:extLst>
          </p:cNvPr>
          <p:cNvSpPr txBox="1"/>
          <p:nvPr/>
        </p:nvSpPr>
        <p:spPr>
          <a:xfrm>
            <a:off x="182880" y="259080"/>
            <a:ext cx="10180320" cy="1015663"/>
          </a:xfrm>
          <a:prstGeom prst="rect">
            <a:avLst/>
          </a:prstGeom>
          <a:noFill/>
        </p:spPr>
        <p:txBody>
          <a:bodyPr wrap="square" rtlCol="0">
            <a:spAutoFit/>
          </a:bodyPr>
          <a:lstStyle/>
          <a:p>
            <a:r>
              <a:rPr kumimoji="1" lang="ja-JP" altLang="en-US" sz="6000" dirty="0"/>
              <a:t>加速器研究同好会とは？</a:t>
            </a:r>
          </a:p>
        </p:txBody>
      </p:sp>
      <p:sp>
        <p:nvSpPr>
          <p:cNvPr id="5" name="テキスト ボックス 4">
            <a:extLst>
              <a:ext uri="{FF2B5EF4-FFF2-40B4-BE49-F238E27FC236}">
                <a16:creationId xmlns:a16="http://schemas.microsoft.com/office/drawing/2014/main" id="{E663DD96-444C-DD5A-7A41-F3A0B16A4EE0}"/>
              </a:ext>
            </a:extLst>
          </p:cNvPr>
          <p:cNvSpPr txBox="1"/>
          <p:nvPr/>
        </p:nvSpPr>
        <p:spPr>
          <a:xfrm>
            <a:off x="411480" y="1905000"/>
            <a:ext cx="11155680" cy="3785652"/>
          </a:xfrm>
          <a:prstGeom prst="rect">
            <a:avLst/>
          </a:prstGeom>
          <a:noFill/>
        </p:spPr>
        <p:txBody>
          <a:bodyPr wrap="square" rtlCol="0">
            <a:spAutoFit/>
          </a:bodyPr>
          <a:lstStyle/>
          <a:p>
            <a:r>
              <a:rPr kumimoji="1" lang="ja-JP" altLang="en-US" sz="2400" dirty="0"/>
              <a:t>加速器研究同好会は去年発足した比較的新しい同好会です。</a:t>
            </a:r>
            <a:endParaRPr kumimoji="1" lang="en-US" altLang="ja-JP" sz="2400" dirty="0"/>
          </a:p>
          <a:p>
            <a:r>
              <a:rPr lang="ja-JP" altLang="en-US" sz="2400" dirty="0"/>
              <a:t>毎週木曜日に活動しており会員数は</a:t>
            </a:r>
            <a:r>
              <a:rPr lang="en-US" altLang="ja-JP" sz="2400" dirty="0"/>
              <a:t>18</a:t>
            </a:r>
            <a:r>
              <a:rPr lang="ja-JP" altLang="en-US" sz="2400" dirty="0"/>
              <a:t>名とかなり多く、下のような班分けで構成されています。</a:t>
            </a:r>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p:txBody>
      </p:sp>
      <p:sp>
        <p:nvSpPr>
          <p:cNvPr id="6" name="Google Shape;107;g22baa6fd1f1_1_5">
            <a:extLst>
              <a:ext uri="{FF2B5EF4-FFF2-40B4-BE49-F238E27FC236}">
                <a16:creationId xmlns:a16="http://schemas.microsoft.com/office/drawing/2014/main" id="{DED55943-4527-513F-AD4E-A585999B65A0}"/>
              </a:ext>
            </a:extLst>
          </p:cNvPr>
          <p:cNvSpPr/>
          <p:nvPr/>
        </p:nvSpPr>
        <p:spPr>
          <a:xfrm>
            <a:off x="5210450" y="3492307"/>
            <a:ext cx="2494800"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 name="Google Shape;108;g22baa6fd1f1_1_5">
            <a:extLst>
              <a:ext uri="{FF2B5EF4-FFF2-40B4-BE49-F238E27FC236}">
                <a16:creationId xmlns:a16="http://schemas.microsoft.com/office/drawing/2014/main" id="{54407DD0-AC66-119E-A5B7-459C569C6C8B}"/>
              </a:ext>
            </a:extLst>
          </p:cNvPr>
          <p:cNvSpPr/>
          <p:nvPr/>
        </p:nvSpPr>
        <p:spPr>
          <a:xfrm>
            <a:off x="8695349" y="3456548"/>
            <a:ext cx="2494800"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 name="Google Shape;109;g22baa6fd1f1_1_5">
            <a:extLst>
              <a:ext uri="{FF2B5EF4-FFF2-40B4-BE49-F238E27FC236}">
                <a16:creationId xmlns:a16="http://schemas.microsoft.com/office/drawing/2014/main" id="{4A33C5EA-F275-EDF2-6946-97826FA1D3DF}"/>
              </a:ext>
            </a:extLst>
          </p:cNvPr>
          <p:cNvSpPr/>
          <p:nvPr/>
        </p:nvSpPr>
        <p:spPr>
          <a:xfrm>
            <a:off x="637870" y="3533432"/>
            <a:ext cx="3908475"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 name="Google Shape;112;g22baa6fd1f1_1_5">
            <a:extLst>
              <a:ext uri="{FF2B5EF4-FFF2-40B4-BE49-F238E27FC236}">
                <a16:creationId xmlns:a16="http://schemas.microsoft.com/office/drawing/2014/main" id="{8609F4B4-70C2-7E38-1F15-4AD49C9C6C19}"/>
              </a:ext>
            </a:extLst>
          </p:cNvPr>
          <p:cNvSpPr txBox="1"/>
          <p:nvPr/>
        </p:nvSpPr>
        <p:spPr>
          <a:xfrm>
            <a:off x="658216" y="3456548"/>
            <a:ext cx="3867784"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400" dirty="0"/>
              <a:t>数学・シミュレーション班</a:t>
            </a:r>
            <a:endParaRPr sz="2400" dirty="0"/>
          </a:p>
        </p:txBody>
      </p:sp>
      <p:sp>
        <p:nvSpPr>
          <p:cNvPr id="10" name="Google Shape;113;g22baa6fd1f1_1_5">
            <a:extLst>
              <a:ext uri="{FF2B5EF4-FFF2-40B4-BE49-F238E27FC236}">
                <a16:creationId xmlns:a16="http://schemas.microsoft.com/office/drawing/2014/main" id="{F51060FC-51FF-80C5-5BE3-BEF44DD692E9}"/>
              </a:ext>
            </a:extLst>
          </p:cNvPr>
          <p:cNvSpPr txBox="1"/>
          <p:nvPr/>
        </p:nvSpPr>
        <p:spPr>
          <a:xfrm>
            <a:off x="5612350" y="3429000"/>
            <a:ext cx="16857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2400"/>
              <a:t>機材班</a:t>
            </a:r>
            <a:endParaRPr sz="2400"/>
          </a:p>
        </p:txBody>
      </p:sp>
      <p:sp>
        <p:nvSpPr>
          <p:cNvPr id="11" name="Google Shape;114;g22baa6fd1f1_1_5">
            <a:extLst>
              <a:ext uri="{FF2B5EF4-FFF2-40B4-BE49-F238E27FC236}">
                <a16:creationId xmlns:a16="http://schemas.microsoft.com/office/drawing/2014/main" id="{6E7CA72B-EA13-34E0-BA22-339B98B0DBF9}"/>
              </a:ext>
            </a:extLst>
          </p:cNvPr>
          <p:cNvSpPr txBox="1"/>
          <p:nvPr/>
        </p:nvSpPr>
        <p:spPr>
          <a:xfrm>
            <a:off x="9000999" y="3415423"/>
            <a:ext cx="2349829"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400" dirty="0"/>
              <a:t>回路・設計班</a:t>
            </a:r>
            <a:endParaRPr sz="2400" dirty="0"/>
          </a:p>
        </p:txBody>
      </p:sp>
      <p:sp>
        <p:nvSpPr>
          <p:cNvPr id="12" name="Google Shape;115;g22baa6fd1f1_1_5">
            <a:extLst>
              <a:ext uri="{FF2B5EF4-FFF2-40B4-BE49-F238E27FC236}">
                <a16:creationId xmlns:a16="http://schemas.microsoft.com/office/drawing/2014/main" id="{D4F0E51E-5FDD-E578-22DA-4CCA7B201B6B}"/>
              </a:ext>
            </a:extLst>
          </p:cNvPr>
          <p:cNvSpPr txBox="1"/>
          <p:nvPr/>
        </p:nvSpPr>
        <p:spPr>
          <a:xfrm>
            <a:off x="624840" y="3997208"/>
            <a:ext cx="3867785"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tLang="en-US" sz="2400" dirty="0"/>
              <a:t>シミュレーションソフトを用いた粒子の動きの解析</a:t>
            </a:r>
            <a:endParaRPr sz="2400" dirty="0"/>
          </a:p>
        </p:txBody>
      </p:sp>
      <p:sp>
        <p:nvSpPr>
          <p:cNvPr id="13" name="Google Shape;116;g22baa6fd1f1_1_5">
            <a:extLst>
              <a:ext uri="{FF2B5EF4-FFF2-40B4-BE49-F238E27FC236}">
                <a16:creationId xmlns:a16="http://schemas.microsoft.com/office/drawing/2014/main" id="{63D8AA0C-0BA7-0C3D-0CC6-540492211A36}"/>
              </a:ext>
            </a:extLst>
          </p:cNvPr>
          <p:cNvSpPr txBox="1"/>
          <p:nvPr/>
        </p:nvSpPr>
        <p:spPr>
          <a:xfrm>
            <a:off x="5161636" y="4137561"/>
            <a:ext cx="345934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tLang="en-US" sz="2400" dirty="0"/>
              <a:t>機材の選定、測定</a:t>
            </a:r>
            <a:endParaRPr sz="2400" dirty="0"/>
          </a:p>
        </p:txBody>
      </p:sp>
      <p:sp>
        <p:nvSpPr>
          <p:cNvPr id="14" name="Google Shape;117;g22baa6fd1f1_1_5">
            <a:extLst>
              <a:ext uri="{FF2B5EF4-FFF2-40B4-BE49-F238E27FC236}">
                <a16:creationId xmlns:a16="http://schemas.microsoft.com/office/drawing/2014/main" id="{F05DB56B-0468-B112-3C74-726A888FF956}"/>
              </a:ext>
            </a:extLst>
          </p:cNvPr>
          <p:cNvSpPr txBox="1"/>
          <p:nvPr/>
        </p:nvSpPr>
        <p:spPr>
          <a:xfrm>
            <a:off x="9256614" y="4010516"/>
            <a:ext cx="1838598"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tLang="en-US" sz="2400" dirty="0"/>
              <a:t>回路の設計</a:t>
            </a:r>
            <a:endParaRPr lang="en-US" altLang="ja-JP" sz="2400" dirty="0"/>
          </a:p>
          <a:p>
            <a:pPr marL="0" lvl="0" indent="0" algn="l" rtl="0">
              <a:spcBef>
                <a:spcPts val="0"/>
              </a:spcBef>
              <a:spcAft>
                <a:spcPts val="0"/>
              </a:spcAft>
              <a:buNone/>
            </a:pPr>
            <a:r>
              <a:rPr lang="ja-JP" altLang="en-US" sz="2400" dirty="0"/>
              <a:t>部品の設計</a:t>
            </a:r>
            <a:endParaRPr sz="2400" dirty="0"/>
          </a:p>
        </p:txBody>
      </p:sp>
    </p:spTree>
    <p:extLst>
      <p:ext uri="{BB962C8B-B14F-4D97-AF65-F5344CB8AC3E}">
        <p14:creationId xmlns:p14="http://schemas.microsoft.com/office/powerpoint/2010/main" val="68858845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43CE64-B413-88D7-832B-D1D949F113B3}"/>
              </a:ext>
            </a:extLst>
          </p:cNvPr>
          <p:cNvSpPr>
            <a:spLocks noGrp="1"/>
          </p:cNvSpPr>
          <p:nvPr>
            <p:ph type="title"/>
          </p:nvPr>
        </p:nvSpPr>
        <p:spPr/>
        <p:txBody>
          <a:bodyPr/>
          <a:lstStyle/>
          <a:p>
            <a:r>
              <a:rPr kumimoji="1" lang="ja-JP" altLang="en-US" dirty="0"/>
              <a:t>シミュレーション班 活動履歴</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B9D3A3BE-702A-A800-1851-BB4527EA218F}"/>
              </a:ext>
            </a:extLst>
          </p:cNvPr>
          <p:cNvSpPr>
            <a:spLocks noGrp="1"/>
          </p:cNvSpPr>
          <p:nvPr>
            <p:ph idx="1"/>
          </p:nvPr>
        </p:nvSpPr>
        <p:spPr>
          <a:xfrm>
            <a:off x="838200" y="1408530"/>
            <a:ext cx="10515600" cy="4351338"/>
          </a:xfrm>
        </p:spPr>
        <p:txBody>
          <a:bodyPr/>
          <a:lstStyle/>
          <a:p>
            <a:r>
              <a:rPr kumimoji="1" lang="en-US" altLang="ja-JP" sz="2400" dirty="0"/>
              <a:t>2023</a:t>
            </a:r>
            <a:r>
              <a:rPr kumimoji="1" lang="ja-JP" altLang="en-US" sz="2400" dirty="0"/>
              <a:t>年</a:t>
            </a:r>
            <a:r>
              <a:rPr kumimoji="1" lang="en-US" altLang="ja-JP" sz="2400" dirty="0"/>
              <a:t>4</a:t>
            </a:r>
            <a:r>
              <a:rPr kumimoji="1" lang="ja-JP" altLang="en-US" sz="2400" dirty="0"/>
              <a:t>月</a:t>
            </a:r>
            <a:r>
              <a:rPr lang="ja-JP" altLang="en-US" sz="2400" dirty="0"/>
              <a:t>　</a:t>
            </a:r>
            <a:br>
              <a:rPr lang="en-US" altLang="ja-JP" sz="2400" dirty="0"/>
            </a:br>
            <a:r>
              <a:rPr lang="en-US" altLang="ja-JP" sz="2400" dirty="0"/>
              <a:t>KEK</a:t>
            </a:r>
            <a:r>
              <a:rPr lang="ja-JP" altLang="en-US" sz="2400" dirty="0"/>
              <a:t>が公開している</a:t>
            </a:r>
            <a:r>
              <a:rPr lang="en-US" altLang="ja-JP" sz="2400" dirty="0"/>
              <a:t>Geant4 </a:t>
            </a:r>
            <a:r>
              <a:rPr lang="ja-JP" altLang="en-US" sz="2400" dirty="0"/>
              <a:t>初心者講習会の資料やハンズオンをもとに</a:t>
            </a:r>
            <a:r>
              <a:rPr lang="en-US" altLang="ja-JP" sz="2400" dirty="0"/>
              <a:t>Geant4</a:t>
            </a:r>
            <a:r>
              <a:rPr lang="ja-JP" altLang="en-US" sz="2400" dirty="0"/>
              <a:t>の環境構築や実際に触ってみる</a:t>
            </a:r>
            <a:endParaRPr lang="en-US" altLang="ja-JP" sz="2400" dirty="0"/>
          </a:p>
          <a:p>
            <a:r>
              <a:rPr lang="en-US" altLang="ja-JP" sz="2400" dirty="0"/>
              <a:t>2023</a:t>
            </a:r>
            <a:r>
              <a:rPr lang="ja-JP" altLang="en-US" sz="2400" dirty="0"/>
              <a:t>年</a:t>
            </a:r>
            <a:r>
              <a:rPr lang="en-US" altLang="ja-JP" sz="2400" dirty="0"/>
              <a:t>6</a:t>
            </a:r>
            <a:r>
              <a:rPr lang="ja-JP" altLang="en-US" sz="2400" dirty="0"/>
              <a:t>月</a:t>
            </a:r>
            <a:r>
              <a:rPr lang="en-US" altLang="ja-JP" sz="2400" dirty="0"/>
              <a:t>~7</a:t>
            </a:r>
            <a:r>
              <a:rPr lang="ja-JP" altLang="en-US" sz="2400" dirty="0"/>
              <a:t>月</a:t>
            </a:r>
            <a:br>
              <a:rPr lang="en-US" altLang="ja-JP" sz="2400" dirty="0"/>
            </a:br>
            <a:r>
              <a:rPr lang="ja-JP" altLang="en-US" sz="2400" dirty="0"/>
              <a:t>初めから複雑な形状の物は作らず，簡単な形状で作ってみることにする．とりあえず，磁場を作って粒子を曲げることができた．</a:t>
            </a:r>
            <a:endParaRPr kumimoji="1" lang="ja-JP" altLang="en-US" sz="2400" dirty="0"/>
          </a:p>
          <a:p>
            <a:pPr marL="0" indent="0">
              <a:buNone/>
            </a:pPr>
            <a:endParaRPr lang="en-US" altLang="ja-JP" dirty="0"/>
          </a:p>
        </p:txBody>
      </p:sp>
      <p:pic>
        <p:nvPicPr>
          <p:cNvPr id="2050" name="Picture 2">
            <a:extLst>
              <a:ext uri="{FF2B5EF4-FFF2-40B4-BE49-F238E27FC236}">
                <a16:creationId xmlns:a16="http://schemas.microsoft.com/office/drawing/2014/main" id="{DAB513C0-CBDA-5A03-91A0-4D51C89E18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08" t="33642" r="64359" b="36552"/>
          <a:stretch/>
        </p:blipFill>
        <p:spPr bwMode="auto">
          <a:xfrm>
            <a:off x="2524370" y="3860990"/>
            <a:ext cx="3078146" cy="24458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1701862-8414-EE38-6FDD-0BAC3AC28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486" y="3584200"/>
            <a:ext cx="3218556" cy="299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85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95023B-E626-BB53-CF96-5D7E9D7E8691}"/>
              </a:ext>
            </a:extLst>
          </p:cNvPr>
          <p:cNvSpPr>
            <a:spLocks noGrp="1"/>
          </p:cNvSpPr>
          <p:nvPr>
            <p:ph type="title"/>
          </p:nvPr>
        </p:nvSpPr>
        <p:spPr/>
        <p:txBody>
          <a:bodyPr/>
          <a:lstStyle/>
          <a:p>
            <a:r>
              <a:rPr kumimoji="1" lang="ja-JP" altLang="en-US" dirty="0"/>
              <a:t>シミュレーション班 活動履歴</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08C905E4-3FD6-035E-A562-41646056D9F9}"/>
              </a:ext>
            </a:extLst>
          </p:cNvPr>
          <p:cNvSpPr>
            <a:spLocks noGrp="1"/>
          </p:cNvSpPr>
          <p:nvPr>
            <p:ph idx="1"/>
          </p:nvPr>
        </p:nvSpPr>
        <p:spPr/>
        <p:txBody>
          <a:bodyPr/>
          <a:lstStyle/>
          <a:p>
            <a:r>
              <a:rPr kumimoji="1" lang="en-US" altLang="ja-JP" sz="2400" dirty="0"/>
              <a:t>2023</a:t>
            </a:r>
            <a:r>
              <a:rPr kumimoji="1" lang="ja-JP" altLang="en-US" sz="2400" dirty="0"/>
              <a:t>年</a:t>
            </a:r>
            <a:r>
              <a:rPr kumimoji="1" lang="en-US" altLang="ja-JP" sz="2400" dirty="0"/>
              <a:t>12</a:t>
            </a:r>
            <a:r>
              <a:rPr kumimoji="1" lang="ja-JP" altLang="en-US" sz="2400" dirty="0"/>
              <a:t>月</a:t>
            </a:r>
            <a:r>
              <a:rPr kumimoji="1" lang="en-US" altLang="ja-JP" sz="2400" dirty="0"/>
              <a:t>~2024</a:t>
            </a:r>
            <a:r>
              <a:rPr kumimoji="1" lang="ja-JP" altLang="en-US" sz="2400" dirty="0"/>
              <a:t>年</a:t>
            </a:r>
            <a:r>
              <a:rPr kumimoji="1" lang="en-US" altLang="ja-JP" sz="2400" dirty="0"/>
              <a:t>1</a:t>
            </a:r>
            <a:r>
              <a:rPr kumimoji="1" lang="ja-JP" altLang="en-US" sz="2400" dirty="0"/>
              <a:t>月初旬</a:t>
            </a:r>
            <a:br>
              <a:rPr kumimoji="1" lang="en-US" altLang="ja-JP" sz="2400" dirty="0"/>
            </a:br>
            <a:r>
              <a:rPr lang="en-US" altLang="ja-JP" sz="2400" dirty="0"/>
              <a:t>7</a:t>
            </a:r>
            <a:r>
              <a:rPr lang="ja-JP" altLang="en-US" sz="2400" dirty="0"/>
              <a:t>月に作ったジオメトリを製作する加速器に正確な形状にする</a:t>
            </a:r>
            <a:br>
              <a:rPr lang="en-US" altLang="ja-JP" sz="2400" dirty="0"/>
            </a:br>
            <a:r>
              <a:rPr lang="ja-JP" altLang="en-US" sz="2400" dirty="0"/>
              <a:t>具体的に，</a:t>
            </a:r>
            <a:r>
              <a:rPr lang="en-US" altLang="ja-JP" sz="2400" dirty="0"/>
              <a:t>D</a:t>
            </a:r>
            <a:r>
              <a:rPr lang="ja-JP" altLang="en-US" sz="2400" dirty="0"/>
              <a:t>電極のスペックに基づいてジオメトリを作る．</a:t>
            </a:r>
            <a:br>
              <a:rPr lang="en-US" altLang="ja-JP" sz="2400" dirty="0"/>
            </a:br>
            <a:r>
              <a:rPr lang="ja-JP" altLang="en-US" sz="2400" dirty="0"/>
              <a:t>ギャップ間に電場がかかっていないため，まだ粒子は加速していない．</a:t>
            </a:r>
            <a:br>
              <a:rPr lang="en-US" altLang="ja-JP" sz="2400" dirty="0"/>
            </a:br>
            <a:endParaRPr lang="en-US" altLang="ja-JP" sz="2400" dirty="0"/>
          </a:p>
          <a:p>
            <a:endParaRPr kumimoji="1" lang="ja-JP" altLang="en-US" dirty="0"/>
          </a:p>
        </p:txBody>
      </p:sp>
      <p:pic>
        <p:nvPicPr>
          <p:cNvPr id="2054" name="Picture 6">
            <a:extLst>
              <a:ext uri="{FF2B5EF4-FFF2-40B4-BE49-F238E27FC236}">
                <a16:creationId xmlns:a16="http://schemas.microsoft.com/office/drawing/2014/main" id="{AA3D9948-AEA6-E544-5B50-E6008E617C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3" t="10182" r="1360" b="8931"/>
          <a:stretch/>
        </p:blipFill>
        <p:spPr bwMode="auto">
          <a:xfrm>
            <a:off x="3007943" y="3241675"/>
            <a:ext cx="6176114"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57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B19F4B-F2C4-9ECA-9D19-98358772592D}"/>
              </a:ext>
            </a:extLst>
          </p:cNvPr>
          <p:cNvSpPr>
            <a:spLocks noGrp="1"/>
          </p:cNvSpPr>
          <p:nvPr>
            <p:ph type="title"/>
          </p:nvPr>
        </p:nvSpPr>
        <p:spPr/>
        <p:txBody>
          <a:bodyPr/>
          <a:lstStyle/>
          <a:p>
            <a:r>
              <a:rPr kumimoji="1" lang="ja-JP" altLang="en-US" dirty="0"/>
              <a:t>シミュレーション班 活動履歴</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00C83F62-33A9-4A29-4365-2E6004F19CD2}"/>
              </a:ext>
            </a:extLst>
          </p:cNvPr>
          <p:cNvSpPr>
            <a:spLocks noGrp="1"/>
          </p:cNvSpPr>
          <p:nvPr>
            <p:ph idx="1"/>
          </p:nvPr>
        </p:nvSpPr>
        <p:spPr/>
        <p:txBody>
          <a:bodyPr>
            <a:normAutofit/>
          </a:bodyPr>
          <a:lstStyle/>
          <a:p>
            <a:r>
              <a:rPr lang="en-US" altLang="ja-JP" sz="2400" dirty="0"/>
              <a:t>2024</a:t>
            </a:r>
            <a:r>
              <a:rPr lang="ja-JP" altLang="en-US" sz="2400" dirty="0"/>
              <a:t>年</a:t>
            </a:r>
            <a:r>
              <a:rPr lang="en-US" altLang="ja-JP" sz="2400" dirty="0"/>
              <a:t>1</a:t>
            </a:r>
            <a:r>
              <a:rPr lang="ja-JP" altLang="en-US" sz="2400" dirty="0"/>
              <a:t>月　中旬</a:t>
            </a:r>
            <a:br>
              <a:rPr lang="en-US" altLang="ja-JP" sz="2400" dirty="0"/>
            </a:br>
            <a:r>
              <a:rPr lang="ja-JP" altLang="en-US" sz="2400" dirty="0"/>
              <a:t>製作する加速器の</a:t>
            </a:r>
            <a:r>
              <a:rPr lang="en-US" altLang="ja-JP" sz="2400" dirty="0"/>
              <a:t>D</a:t>
            </a:r>
            <a:r>
              <a:rPr lang="ja-JP" altLang="en-US" sz="2400" dirty="0"/>
              <a:t>電極内の混合気体をシミュレートすることを試みる</a:t>
            </a:r>
            <a:br>
              <a:rPr lang="en-US" altLang="ja-JP" sz="2400" dirty="0"/>
            </a:br>
            <a:r>
              <a:rPr lang="ja-JP" altLang="en-US" sz="2400" dirty="0"/>
              <a:t>混合気体が正しく作成されているかどうか知るため，シミュレーションされた結果から平均自由工程を調べたい</a:t>
            </a:r>
            <a:endParaRPr lang="en-US" altLang="ja-JP" sz="2400" dirty="0"/>
          </a:p>
          <a:p>
            <a:r>
              <a:rPr lang="en-US" altLang="ja-JP" sz="2400" dirty="0"/>
              <a:t>2024</a:t>
            </a:r>
            <a:r>
              <a:rPr lang="ja-JP" altLang="en-US" sz="2400" dirty="0"/>
              <a:t>年</a:t>
            </a:r>
            <a:r>
              <a:rPr lang="en-US" altLang="ja-JP" sz="2400" dirty="0"/>
              <a:t>1</a:t>
            </a:r>
            <a:r>
              <a:rPr lang="ja-JP" altLang="en-US" sz="2400" dirty="0"/>
              <a:t>月　下旬</a:t>
            </a:r>
            <a:br>
              <a:rPr lang="en-US" altLang="ja-JP" sz="2400" dirty="0"/>
            </a:br>
            <a:r>
              <a:rPr lang="ja-JP" altLang="en-US" sz="2400" dirty="0"/>
              <a:t>磁場がシミュレーションできたため，ギャップ間で電場を作ることを試みる．</a:t>
            </a:r>
            <a:br>
              <a:rPr lang="en-US" altLang="ja-JP" sz="2400" dirty="0"/>
            </a:br>
            <a:r>
              <a:rPr lang="ja-JP" altLang="en-US" sz="2400" dirty="0"/>
              <a:t>実行してみると，粒子が電場に触れるとプログラムが強制終了してしまう問題が発生</a:t>
            </a:r>
            <a:endParaRPr lang="en-US" altLang="ja-JP" sz="2400" dirty="0"/>
          </a:p>
        </p:txBody>
      </p:sp>
    </p:spTree>
    <p:extLst>
      <p:ext uri="{BB962C8B-B14F-4D97-AF65-F5344CB8AC3E}">
        <p14:creationId xmlns:p14="http://schemas.microsoft.com/office/powerpoint/2010/main" val="365340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CF2AB-8FB1-36BE-630C-CCDC576DC231}"/>
              </a:ext>
            </a:extLst>
          </p:cNvPr>
          <p:cNvSpPr>
            <a:spLocks noGrp="1"/>
          </p:cNvSpPr>
          <p:nvPr>
            <p:ph type="title"/>
          </p:nvPr>
        </p:nvSpPr>
        <p:spPr/>
        <p:txBody>
          <a:bodyPr/>
          <a:lstStyle/>
          <a:p>
            <a:r>
              <a:rPr kumimoji="1" lang="ja-JP" altLang="en-US" dirty="0"/>
              <a:t>シミュレーション班 まとめ</a:t>
            </a:r>
          </a:p>
        </p:txBody>
      </p:sp>
      <p:sp>
        <p:nvSpPr>
          <p:cNvPr id="3" name="コンテンツ プレースホルダー 2">
            <a:extLst>
              <a:ext uri="{FF2B5EF4-FFF2-40B4-BE49-F238E27FC236}">
                <a16:creationId xmlns:a16="http://schemas.microsoft.com/office/drawing/2014/main" id="{C5348B1A-D711-0773-7FF3-DB160E1DBB71}"/>
              </a:ext>
            </a:extLst>
          </p:cNvPr>
          <p:cNvSpPr>
            <a:spLocks noGrp="1"/>
          </p:cNvSpPr>
          <p:nvPr>
            <p:ph idx="1"/>
          </p:nvPr>
        </p:nvSpPr>
        <p:spPr>
          <a:xfrm>
            <a:off x="838200" y="1825625"/>
            <a:ext cx="5838371" cy="4351338"/>
          </a:xfrm>
        </p:spPr>
        <p:txBody>
          <a:bodyPr>
            <a:normAutofit/>
          </a:bodyPr>
          <a:lstStyle/>
          <a:p>
            <a:r>
              <a:rPr lang="ja-JP" altLang="en-US" sz="2400" dirty="0"/>
              <a:t>小山高専での交流会の反省からシミュレーションの環境を</a:t>
            </a:r>
            <a:r>
              <a:rPr lang="en-US" altLang="ja-JP" sz="2400" dirty="0"/>
              <a:t>Unity</a:t>
            </a:r>
            <a:r>
              <a:rPr lang="ja-JP" altLang="en-US" sz="2400" dirty="0"/>
              <a:t>から</a:t>
            </a:r>
            <a:r>
              <a:rPr lang="en-US" altLang="ja-JP" sz="2400" dirty="0"/>
              <a:t>Geant4</a:t>
            </a:r>
            <a:r>
              <a:rPr lang="ja-JP" altLang="en-US" sz="2400" dirty="0"/>
              <a:t>に変更した</a:t>
            </a:r>
            <a:endParaRPr lang="en-US" altLang="ja-JP" sz="2400" dirty="0"/>
          </a:p>
          <a:p>
            <a:r>
              <a:rPr lang="ja-JP" altLang="en-US" sz="2400" dirty="0"/>
              <a:t>製作する加速器のジオメトリを作成</a:t>
            </a:r>
            <a:endParaRPr lang="en-US" altLang="ja-JP" sz="2400" dirty="0"/>
          </a:p>
          <a:p>
            <a:r>
              <a:rPr lang="ja-JP" altLang="en-US" sz="2400" dirty="0"/>
              <a:t>磁場のシミュレーションは可能であることが分かる</a:t>
            </a:r>
            <a:endParaRPr lang="en-US" altLang="ja-JP" sz="2400" dirty="0"/>
          </a:p>
          <a:p>
            <a:r>
              <a:rPr lang="ja-JP" altLang="en-US" sz="2400" dirty="0"/>
              <a:t>平均自由工程を求めることによる混合気体のシミュレーションの確認，電場のシミュレーションを行うことが今後の課題である．</a:t>
            </a:r>
            <a:endParaRPr lang="en-US" altLang="ja-JP" sz="2400" dirty="0"/>
          </a:p>
          <a:p>
            <a:endParaRPr lang="en-US" altLang="ja-JP" dirty="0"/>
          </a:p>
          <a:p>
            <a:endParaRPr kumimoji="1" lang="ja-JP" altLang="en-US" dirty="0"/>
          </a:p>
        </p:txBody>
      </p:sp>
      <p:pic>
        <p:nvPicPr>
          <p:cNvPr id="5" name="図 4">
            <a:extLst>
              <a:ext uri="{FF2B5EF4-FFF2-40B4-BE49-F238E27FC236}">
                <a16:creationId xmlns:a16="http://schemas.microsoft.com/office/drawing/2014/main" id="{A55AD5AF-BE35-CE5F-33F2-75602D56AA9C}"/>
              </a:ext>
            </a:extLst>
          </p:cNvPr>
          <p:cNvPicPr>
            <a:picLocks noChangeAspect="1"/>
          </p:cNvPicPr>
          <p:nvPr/>
        </p:nvPicPr>
        <p:blipFill rotWithShape="1">
          <a:blip r:embed="rId2"/>
          <a:srcRect l="17152" t="7849" r="22733"/>
          <a:stretch/>
        </p:blipFill>
        <p:spPr>
          <a:xfrm>
            <a:off x="7203454" y="1825625"/>
            <a:ext cx="3837550" cy="4057848"/>
          </a:xfrm>
          <a:prstGeom prst="rect">
            <a:avLst/>
          </a:prstGeom>
        </p:spPr>
      </p:pic>
      <p:sp>
        <p:nvSpPr>
          <p:cNvPr id="6" name="テキスト ボックス 5">
            <a:extLst>
              <a:ext uri="{FF2B5EF4-FFF2-40B4-BE49-F238E27FC236}">
                <a16:creationId xmlns:a16="http://schemas.microsoft.com/office/drawing/2014/main" id="{80913C8A-F424-8BFB-4478-0FC369A578ED}"/>
              </a:ext>
            </a:extLst>
          </p:cNvPr>
          <p:cNvSpPr txBox="1"/>
          <p:nvPr/>
        </p:nvSpPr>
        <p:spPr>
          <a:xfrm>
            <a:off x="7414069" y="5883473"/>
            <a:ext cx="3416320" cy="369332"/>
          </a:xfrm>
          <a:prstGeom prst="rect">
            <a:avLst/>
          </a:prstGeom>
          <a:noFill/>
        </p:spPr>
        <p:txBody>
          <a:bodyPr wrap="none" rtlCol="0">
            <a:spAutoFit/>
          </a:bodyPr>
          <a:lstStyle/>
          <a:p>
            <a:r>
              <a:rPr kumimoji="1" lang="ja-JP" altLang="en-US" dirty="0"/>
              <a:t>現段階での加速器のジオメトリ</a:t>
            </a:r>
          </a:p>
        </p:txBody>
      </p:sp>
    </p:spTree>
    <p:extLst>
      <p:ext uri="{BB962C8B-B14F-4D97-AF65-F5344CB8AC3E}">
        <p14:creationId xmlns:p14="http://schemas.microsoft.com/office/powerpoint/2010/main" val="24037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09BAA645-F986-4B69-A45C-F19990B78BA5}"/>
              </a:ext>
            </a:extLst>
          </p:cNvPr>
          <p:cNvSpPr txBox="1"/>
          <p:nvPr/>
        </p:nvSpPr>
        <p:spPr>
          <a:xfrm>
            <a:off x="144769" y="168531"/>
            <a:ext cx="12009120" cy="1015663"/>
          </a:xfrm>
          <a:prstGeom prst="rect">
            <a:avLst/>
          </a:prstGeom>
          <a:noFill/>
        </p:spPr>
        <p:txBody>
          <a:bodyPr wrap="square" rtlCol="0">
            <a:spAutoFit/>
          </a:bodyPr>
          <a:lstStyle/>
          <a:p>
            <a:r>
              <a:rPr lang="ja-JP" altLang="en-US" sz="6000" dirty="0"/>
              <a:t>小山高専での出張</a:t>
            </a:r>
            <a:endParaRPr kumimoji="1" lang="ja-JP" altLang="en-US" sz="6000" dirty="0"/>
          </a:p>
        </p:txBody>
      </p:sp>
      <p:sp>
        <p:nvSpPr>
          <p:cNvPr id="7" name="テキスト ボックス 6">
            <a:extLst>
              <a:ext uri="{FF2B5EF4-FFF2-40B4-BE49-F238E27FC236}">
                <a16:creationId xmlns:a16="http://schemas.microsoft.com/office/drawing/2014/main" id="{399D6BF8-2687-E647-B4D0-F3246641E66B}"/>
              </a:ext>
            </a:extLst>
          </p:cNvPr>
          <p:cNvSpPr txBox="1"/>
          <p:nvPr/>
        </p:nvSpPr>
        <p:spPr>
          <a:xfrm>
            <a:off x="436626" y="1614847"/>
            <a:ext cx="11425406" cy="1938992"/>
          </a:xfrm>
          <a:prstGeom prst="rect">
            <a:avLst/>
          </a:prstGeom>
          <a:noFill/>
        </p:spPr>
        <p:txBody>
          <a:bodyPr wrap="square" rtlCol="0">
            <a:spAutoFit/>
          </a:bodyPr>
          <a:lstStyle/>
          <a:p>
            <a:r>
              <a:rPr lang="ja-JP" altLang="en-US" sz="2400" dirty="0"/>
              <a:t>今年の２月に小山高専に出張に行き、経過発表を行いました</a:t>
            </a:r>
            <a:endParaRPr lang="en-US" altLang="ja-JP" sz="2400" dirty="0"/>
          </a:p>
          <a:p>
            <a:r>
              <a:rPr lang="ja-JP" altLang="en-US" sz="2400" dirty="0"/>
              <a:t>この経過発表でお互いに意見を出し合い、改善点を洗い出しました</a:t>
            </a:r>
            <a:endParaRPr lang="en-US" altLang="ja-JP" sz="2400" dirty="0"/>
          </a:p>
          <a:p>
            <a:r>
              <a:rPr lang="ja-JP" altLang="en-US" sz="2400" dirty="0"/>
              <a:t>この交流会では、各高専の教員だけでなく</a:t>
            </a:r>
            <a:r>
              <a:rPr lang="en-US" altLang="ja-JP" sz="2400" dirty="0"/>
              <a:t>KEK(</a:t>
            </a:r>
            <a:r>
              <a:rPr lang="ja-JP" altLang="en-US" sz="2400" dirty="0"/>
              <a:t>高エネルギー研究機構</a:t>
            </a:r>
            <a:r>
              <a:rPr lang="en-US" altLang="ja-JP" sz="2400" dirty="0"/>
              <a:t>)</a:t>
            </a:r>
            <a:r>
              <a:rPr lang="ja-JP" altLang="en-US" sz="2400" dirty="0"/>
              <a:t>や宇宙科学研究所の職員の方々にも来ていただき、改善点を指摘してもらえるなど、とても有意義な出張でした</a:t>
            </a:r>
            <a:endParaRPr lang="en-US" altLang="ja-JP" sz="2400" dirty="0"/>
          </a:p>
        </p:txBody>
      </p:sp>
      <p:pic>
        <p:nvPicPr>
          <p:cNvPr id="2" name="image14.jpg">
            <a:extLst>
              <a:ext uri="{FF2B5EF4-FFF2-40B4-BE49-F238E27FC236}">
                <a16:creationId xmlns:a16="http://schemas.microsoft.com/office/drawing/2014/main" id="{FFB7C59B-CA31-FE37-1FD1-BEF8D8804554}"/>
              </a:ext>
            </a:extLst>
          </p:cNvPr>
          <p:cNvPicPr/>
          <p:nvPr/>
        </p:nvPicPr>
        <p:blipFill>
          <a:blip r:embed="rId2"/>
          <a:srcRect/>
          <a:stretch>
            <a:fillRect/>
          </a:stretch>
        </p:blipFill>
        <p:spPr>
          <a:xfrm>
            <a:off x="1351102" y="3540083"/>
            <a:ext cx="4198620" cy="3406140"/>
          </a:xfrm>
          <a:prstGeom prst="rect">
            <a:avLst/>
          </a:prstGeom>
          <a:ln/>
        </p:spPr>
      </p:pic>
      <p:pic>
        <p:nvPicPr>
          <p:cNvPr id="3" name="image4.jpg">
            <a:extLst>
              <a:ext uri="{FF2B5EF4-FFF2-40B4-BE49-F238E27FC236}">
                <a16:creationId xmlns:a16="http://schemas.microsoft.com/office/drawing/2014/main" id="{20329D0A-9D4B-518D-6817-5ADE8D8F3D34}"/>
              </a:ext>
            </a:extLst>
          </p:cNvPr>
          <p:cNvPicPr/>
          <p:nvPr/>
        </p:nvPicPr>
        <p:blipFill>
          <a:blip r:embed="rId3"/>
          <a:srcRect/>
          <a:stretch>
            <a:fillRect/>
          </a:stretch>
        </p:blipFill>
        <p:spPr>
          <a:xfrm>
            <a:off x="7260303" y="3804185"/>
            <a:ext cx="4297045" cy="2703830"/>
          </a:xfrm>
          <a:prstGeom prst="rect">
            <a:avLst/>
          </a:prstGeom>
          <a:ln/>
        </p:spPr>
      </p:pic>
      <mc:AlternateContent xmlns:mc="http://schemas.openxmlformats.org/markup-compatibility/2006" xmlns:p14="http://schemas.microsoft.com/office/powerpoint/2010/main">
        <mc:Choice Requires="p14">
          <p:contentPart p14:bwMode="auto" r:id="rId4">
            <p14:nvContentPartPr>
              <p14:cNvPr id="4" name="インク 3">
                <a:extLst>
                  <a:ext uri="{FF2B5EF4-FFF2-40B4-BE49-F238E27FC236}">
                    <a16:creationId xmlns:a16="http://schemas.microsoft.com/office/drawing/2014/main" id="{3657BAA9-8C8C-B361-7C80-87A6D09F31A0}"/>
                  </a:ext>
                </a:extLst>
              </p14:cNvPr>
              <p14:cNvContentPartPr/>
              <p14:nvPr/>
            </p14:nvContentPartPr>
            <p14:xfrm>
              <a:off x="5068929" y="5672548"/>
              <a:ext cx="360" cy="360"/>
            </p14:xfrm>
          </p:contentPart>
        </mc:Choice>
        <mc:Fallback xmlns="">
          <p:pic>
            <p:nvPicPr>
              <p:cNvPr id="4" name="インク 3">
                <a:extLst>
                  <a:ext uri="{FF2B5EF4-FFF2-40B4-BE49-F238E27FC236}">
                    <a16:creationId xmlns:a16="http://schemas.microsoft.com/office/drawing/2014/main" id="{3657BAA9-8C8C-B361-7C80-87A6D09F31A0}"/>
                  </a:ext>
                </a:extLst>
              </p:cNvPr>
              <p:cNvPicPr/>
              <p:nvPr/>
            </p:nvPicPr>
            <p:blipFill>
              <a:blip r:embed="rId5"/>
              <a:stretch>
                <a:fillRect/>
              </a:stretch>
            </p:blipFill>
            <p:spPr>
              <a:xfrm>
                <a:off x="5006289" y="560954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インク 4">
                <a:extLst>
                  <a:ext uri="{FF2B5EF4-FFF2-40B4-BE49-F238E27FC236}">
                    <a16:creationId xmlns:a16="http://schemas.microsoft.com/office/drawing/2014/main" id="{94A359E6-1D47-6985-0DEA-0B4E4D5064CB}"/>
                  </a:ext>
                </a:extLst>
              </p14:cNvPr>
              <p14:cNvContentPartPr/>
              <p14:nvPr/>
            </p14:nvContentPartPr>
            <p14:xfrm>
              <a:off x="4953369" y="5486068"/>
              <a:ext cx="360" cy="360"/>
            </p14:xfrm>
          </p:contentPart>
        </mc:Choice>
        <mc:Fallback xmlns="">
          <p:pic>
            <p:nvPicPr>
              <p:cNvPr id="5" name="インク 4">
                <a:extLst>
                  <a:ext uri="{FF2B5EF4-FFF2-40B4-BE49-F238E27FC236}">
                    <a16:creationId xmlns:a16="http://schemas.microsoft.com/office/drawing/2014/main" id="{94A359E6-1D47-6985-0DEA-0B4E4D5064CB}"/>
                  </a:ext>
                </a:extLst>
              </p:cNvPr>
              <p:cNvPicPr/>
              <p:nvPr/>
            </p:nvPicPr>
            <p:blipFill>
              <a:blip r:embed="rId5"/>
              <a:stretch>
                <a:fillRect/>
              </a:stretch>
            </p:blipFill>
            <p:spPr>
              <a:xfrm>
                <a:off x="4890369" y="542342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インク 7">
                <a:extLst>
                  <a:ext uri="{FF2B5EF4-FFF2-40B4-BE49-F238E27FC236}">
                    <a16:creationId xmlns:a16="http://schemas.microsoft.com/office/drawing/2014/main" id="{D718CFB0-15E0-B70E-AA74-ECD8E5FF7FCE}"/>
                  </a:ext>
                </a:extLst>
              </p14:cNvPr>
              <p14:cNvContentPartPr/>
              <p14:nvPr/>
            </p14:nvContentPartPr>
            <p14:xfrm>
              <a:off x="4642689" y="5397148"/>
              <a:ext cx="360" cy="360"/>
            </p14:xfrm>
          </p:contentPart>
        </mc:Choice>
        <mc:Fallback xmlns="">
          <p:pic>
            <p:nvPicPr>
              <p:cNvPr id="8" name="インク 7">
                <a:extLst>
                  <a:ext uri="{FF2B5EF4-FFF2-40B4-BE49-F238E27FC236}">
                    <a16:creationId xmlns:a16="http://schemas.microsoft.com/office/drawing/2014/main" id="{D718CFB0-15E0-B70E-AA74-ECD8E5FF7FCE}"/>
                  </a:ext>
                </a:extLst>
              </p:cNvPr>
              <p:cNvPicPr/>
              <p:nvPr/>
            </p:nvPicPr>
            <p:blipFill>
              <a:blip r:embed="rId5"/>
              <a:stretch>
                <a:fillRect/>
              </a:stretch>
            </p:blipFill>
            <p:spPr>
              <a:xfrm>
                <a:off x="4580049" y="53345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インク 11">
                <a:extLst>
                  <a:ext uri="{FF2B5EF4-FFF2-40B4-BE49-F238E27FC236}">
                    <a16:creationId xmlns:a16="http://schemas.microsoft.com/office/drawing/2014/main" id="{FEFF5693-3FAC-E853-A731-8F917F8FDC0C}"/>
                  </a:ext>
                </a:extLst>
              </p14:cNvPr>
              <p14:cNvContentPartPr/>
              <p14:nvPr/>
            </p14:nvContentPartPr>
            <p14:xfrm>
              <a:off x="3790569" y="5397148"/>
              <a:ext cx="360" cy="360"/>
            </p14:xfrm>
          </p:contentPart>
        </mc:Choice>
        <mc:Fallback xmlns="">
          <p:pic>
            <p:nvPicPr>
              <p:cNvPr id="12" name="インク 11">
                <a:extLst>
                  <a:ext uri="{FF2B5EF4-FFF2-40B4-BE49-F238E27FC236}">
                    <a16:creationId xmlns:a16="http://schemas.microsoft.com/office/drawing/2014/main" id="{FEFF5693-3FAC-E853-A731-8F917F8FDC0C}"/>
                  </a:ext>
                </a:extLst>
              </p:cNvPr>
              <p:cNvPicPr/>
              <p:nvPr/>
            </p:nvPicPr>
            <p:blipFill>
              <a:blip r:embed="rId5"/>
              <a:stretch>
                <a:fillRect/>
              </a:stretch>
            </p:blipFill>
            <p:spPr>
              <a:xfrm>
                <a:off x="3727929" y="53345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インク 12">
                <a:extLst>
                  <a:ext uri="{FF2B5EF4-FFF2-40B4-BE49-F238E27FC236}">
                    <a16:creationId xmlns:a16="http://schemas.microsoft.com/office/drawing/2014/main" id="{AE9D2B97-DA2F-F25E-00CE-C2F1E51AF695}"/>
                  </a:ext>
                </a:extLst>
              </p14:cNvPr>
              <p14:cNvContentPartPr/>
              <p14:nvPr/>
            </p14:nvContentPartPr>
            <p14:xfrm>
              <a:off x="3373329" y="5361508"/>
              <a:ext cx="360" cy="360"/>
            </p14:xfrm>
          </p:contentPart>
        </mc:Choice>
        <mc:Fallback xmlns="">
          <p:pic>
            <p:nvPicPr>
              <p:cNvPr id="13" name="インク 12">
                <a:extLst>
                  <a:ext uri="{FF2B5EF4-FFF2-40B4-BE49-F238E27FC236}">
                    <a16:creationId xmlns:a16="http://schemas.microsoft.com/office/drawing/2014/main" id="{AE9D2B97-DA2F-F25E-00CE-C2F1E51AF695}"/>
                  </a:ext>
                </a:extLst>
              </p:cNvPr>
              <p:cNvPicPr/>
              <p:nvPr/>
            </p:nvPicPr>
            <p:blipFill>
              <a:blip r:embed="rId5"/>
              <a:stretch>
                <a:fillRect/>
              </a:stretch>
            </p:blipFill>
            <p:spPr>
              <a:xfrm>
                <a:off x="3310329" y="5298868"/>
                <a:ext cx="126000" cy="126000"/>
              </a:xfrm>
              <a:prstGeom prst="rect">
                <a:avLst/>
              </a:prstGeom>
            </p:spPr>
          </p:pic>
        </mc:Fallback>
      </mc:AlternateContent>
      <p:grpSp>
        <p:nvGrpSpPr>
          <p:cNvPr id="15" name="グループ化 14">
            <a:extLst>
              <a:ext uri="{FF2B5EF4-FFF2-40B4-BE49-F238E27FC236}">
                <a16:creationId xmlns:a16="http://schemas.microsoft.com/office/drawing/2014/main" id="{627048AD-E738-E914-BB84-07A2FDE38B19}"/>
              </a:ext>
            </a:extLst>
          </p:cNvPr>
          <p:cNvGrpSpPr/>
          <p:nvPr/>
        </p:nvGrpSpPr>
        <p:grpSpPr>
          <a:xfrm>
            <a:off x="4099449" y="5308228"/>
            <a:ext cx="277560" cy="180108"/>
            <a:chOff x="4099449" y="5308228"/>
            <a:chExt cx="277560" cy="180108"/>
          </a:xfrm>
        </p:grpSpPr>
        <mc:AlternateContent xmlns:mc="http://schemas.openxmlformats.org/markup-compatibility/2006" xmlns:p14="http://schemas.microsoft.com/office/powerpoint/2010/main">
          <mc:Choice Requires="p14">
            <p:contentPart p14:bwMode="auto" r:id="rId10">
              <p14:nvContentPartPr>
                <p14:cNvPr id="9" name="インク 8">
                  <a:extLst>
                    <a:ext uri="{FF2B5EF4-FFF2-40B4-BE49-F238E27FC236}">
                      <a16:creationId xmlns:a16="http://schemas.microsoft.com/office/drawing/2014/main" id="{09085B38-B3B7-D48F-2835-347E6DDFFF8D}"/>
                    </a:ext>
                  </a:extLst>
                </p14:cNvPr>
                <p14:cNvContentPartPr/>
                <p14:nvPr/>
              </p14:nvContentPartPr>
              <p14:xfrm>
                <a:off x="4376649" y="5308228"/>
                <a:ext cx="360" cy="360"/>
              </p14:xfrm>
            </p:contentPart>
          </mc:Choice>
          <mc:Fallback xmlns="">
            <p:pic>
              <p:nvPicPr>
                <p:cNvPr id="9" name="インク 8">
                  <a:extLst>
                    <a:ext uri="{FF2B5EF4-FFF2-40B4-BE49-F238E27FC236}">
                      <a16:creationId xmlns:a16="http://schemas.microsoft.com/office/drawing/2014/main" id="{09085B38-B3B7-D48F-2835-347E6DDFFF8D}"/>
                    </a:ext>
                  </a:extLst>
                </p:cNvPr>
                <p:cNvPicPr/>
                <p:nvPr/>
              </p:nvPicPr>
              <p:blipFill>
                <a:blip r:embed="rId5"/>
                <a:stretch>
                  <a:fillRect/>
                </a:stretch>
              </p:blipFill>
              <p:spPr>
                <a:xfrm>
                  <a:off x="4313649" y="524558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インク 9">
                  <a:extLst>
                    <a:ext uri="{FF2B5EF4-FFF2-40B4-BE49-F238E27FC236}">
                      <a16:creationId xmlns:a16="http://schemas.microsoft.com/office/drawing/2014/main" id="{0938DC7E-D98B-30E0-F86B-03B2B43E9831}"/>
                    </a:ext>
                  </a:extLst>
                </p14:cNvPr>
                <p14:cNvContentPartPr/>
                <p14:nvPr/>
              </p14:nvContentPartPr>
              <p14:xfrm>
                <a:off x="4154169" y="5423788"/>
                <a:ext cx="360" cy="360"/>
              </p14:xfrm>
            </p:contentPart>
          </mc:Choice>
          <mc:Fallback xmlns="">
            <p:pic>
              <p:nvPicPr>
                <p:cNvPr id="10" name="インク 9">
                  <a:extLst>
                    <a:ext uri="{FF2B5EF4-FFF2-40B4-BE49-F238E27FC236}">
                      <a16:creationId xmlns:a16="http://schemas.microsoft.com/office/drawing/2014/main" id="{0938DC7E-D98B-30E0-F86B-03B2B43E9831}"/>
                    </a:ext>
                  </a:extLst>
                </p:cNvPr>
                <p:cNvPicPr/>
                <p:nvPr/>
              </p:nvPicPr>
              <p:blipFill>
                <a:blip r:embed="rId5"/>
                <a:stretch>
                  <a:fillRect/>
                </a:stretch>
              </p:blipFill>
              <p:spPr>
                <a:xfrm>
                  <a:off x="4091529" y="536078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インク 13">
                  <a:extLst>
                    <a:ext uri="{FF2B5EF4-FFF2-40B4-BE49-F238E27FC236}">
                      <a16:creationId xmlns:a16="http://schemas.microsoft.com/office/drawing/2014/main" id="{DA31022F-CF72-8B3F-887E-A228114DF145}"/>
                    </a:ext>
                  </a:extLst>
                </p14:cNvPr>
                <p14:cNvContentPartPr/>
                <p14:nvPr/>
              </p14:nvContentPartPr>
              <p14:xfrm>
                <a:off x="4099449" y="5397256"/>
                <a:ext cx="37440" cy="91080"/>
              </p14:xfrm>
            </p:contentPart>
          </mc:Choice>
          <mc:Fallback xmlns="">
            <p:pic>
              <p:nvPicPr>
                <p:cNvPr id="14" name="インク 13">
                  <a:extLst>
                    <a:ext uri="{FF2B5EF4-FFF2-40B4-BE49-F238E27FC236}">
                      <a16:creationId xmlns:a16="http://schemas.microsoft.com/office/drawing/2014/main" id="{DA31022F-CF72-8B3F-887E-A228114DF145}"/>
                    </a:ext>
                  </a:extLst>
                </p:cNvPr>
                <p:cNvPicPr/>
                <p:nvPr/>
              </p:nvPicPr>
              <p:blipFill>
                <a:blip r:embed="rId13"/>
                <a:stretch>
                  <a:fillRect/>
                </a:stretch>
              </p:blipFill>
              <p:spPr>
                <a:xfrm>
                  <a:off x="4036809" y="5334256"/>
                  <a:ext cx="163080" cy="21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6" name="インク 15">
                <a:extLst>
                  <a:ext uri="{FF2B5EF4-FFF2-40B4-BE49-F238E27FC236}">
                    <a16:creationId xmlns:a16="http://schemas.microsoft.com/office/drawing/2014/main" id="{22807F51-D10B-6C61-8E6B-5EAD1B629CC8}"/>
                  </a:ext>
                </a:extLst>
              </p14:cNvPr>
              <p14:cNvContentPartPr/>
              <p14:nvPr/>
            </p14:nvContentPartPr>
            <p14:xfrm>
              <a:off x="3151569" y="5095216"/>
              <a:ext cx="360" cy="360"/>
            </p14:xfrm>
          </p:contentPart>
        </mc:Choice>
        <mc:Fallback xmlns="">
          <p:pic>
            <p:nvPicPr>
              <p:cNvPr id="16" name="インク 15">
                <a:extLst>
                  <a:ext uri="{FF2B5EF4-FFF2-40B4-BE49-F238E27FC236}">
                    <a16:creationId xmlns:a16="http://schemas.microsoft.com/office/drawing/2014/main" id="{22807F51-D10B-6C61-8E6B-5EAD1B629CC8}"/>
                  </a:ext>
                </a:extLst>
              </p:cNvPr>
              <p:cNvPicPr/>
              <p:nvPr/>
            </p:nvPicPr>
            <p:blipFill>
              <a:blip r:embed="rId5"/>
              <a:stretch>
                <a:fillRect/>
              </a:stretch>
            </p:blipFill>
            <p:spPr>
              <a:xfrm>
                <a:off x="3088569" y="5032576"/>
                <a:ext cx="126000" cy="126000"/>
              </a:xfrm>
              <a:prstGeom prst="rect">
                <a:avLst/>
              </a:prstGeom>
            </p:spPr>
          </p:pic>
        </mc:Fallback>
      </mc:AlternateContent>
    </p:spTree>
    <p:extLst>
      <p:ext uri="{BB962C8B-B14F-4D97-AF65-F5344CB8AC3E}">
        <p14:creationId xmlns:p14="http://schemas.microsoft.com/office/powerpoint/2010/main" val="347880994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99EAEB5-DD96-F37E-8726-3FBC897331D9}"/>
              </a:ext>
            </a:extLst>
          </p:cNvPr>
          <p:cNvSpPr txBox="1"/>
          <p:nvPr/>
        </p:nvSpPr>
        <p:spPr>
          <a:xfrm>
            <a:off x="144769" y="168531"/>
            <a:ext cx="12009120" cy="1015663"/>
          </a:xfrm>
          <a:prstGeom prst="rect">
            <a:avLst/>
          </a:prstGeom>
          <a:noFill/>
        </p:spPr>
        <p:txBody>
          <a:bodyPr wrap="square" rtlCol="0">
            <a:spAutoFit/>
          </a:bodyPr>
          <a:lstStyle/>
          <a:p>
            <a:r>
              <a:rPr lang="en-US" altLang="ja-JP" sz="6000" dirty="0"/>
              <a:t>Geant4</a:t>
            </a:r>
            <a:r>
              <a:rPr lang="ja-JP" altLang="en-US" sz="6000" dirty="0"/>
              <a:t>って</a:t>
            </a:r>
            <a:r>
              <a:rPr kumimoji="1" lang="ja-JP" altLang="en-US" sz="6000" dirty="0"/>
              <a:t>？</a:t>
            </a:r>
          </a:p>
        </p:txBody>
      </p:sp>
      <p:sp>
        <p:nvSpPr>
          <p:cNvPr id="5" name="テキスト ボックス 4">
            <a:extLst>
              <a:ext uri="{FF2B5EF4-FFF2-40B4-BE49-F238E27FC236}">
                <a16:creationId xmlns:a16="http://schemas.microsoft.com/office/drawing/2014/main" id="{11182E78-CDA7-A053-C1D6-0A25DDC8D254}"/>
              </a:ext>
            </a:extLst>
          </p:cNvPr>
          <p:cNvSpPr txBox="1"/>
          <p:nvPr/>
        </p:nvSpPr>
        <p:spPr>
          <a:xfrm>
            <a:off x="395714" y="1184194"/>
            <a:ext cx="11034285" cy="2308324"/>
          </a:xfrm>
          <a:prstGeom prst="rect">
            <a:avLst/>
          </a:prstGeom>
          <a:noFill/>
        </p:spPr>
        <p:txBody>
          <a:bodyPr wrap="square" rtlCol="0">
            <a:spAutoFit/>
          </a:bodyPr>
          <a:lstStyle/>
          <a:p>
            <a:r>
              <a:rPr lang="en-US" altLang="ja-JP" sz="2400" dirty="0"/>
              <a:t>Geant4</a:t>
            </a:r>
            <a:r>
              <a:rPr lang="ja-JP" altLang="en-US" sz="2400" dirty="0"/>
              <a:t>は</a:t>
            </a:r>
            <a:r>
              <a:rPr lang="en-US" altLang="ja-JP" sz="2400" dirty="0"/>
              <a:t>CERN(</a:t>
            </a:r>
            <a:r>
              <a:rPr lang="ja-JP" altLang="en-US" sz="2400" dirty="0"/>
              <a:t>欧州原子核研究機構</a:t>
            </a:r>
            <a:r>
              <a:rPr lang="en-US" altLang="ja-JP" sz="2400" dirty="0"/>
              <a:t>)</a:t>
            </a:r>
            <a:r>
              <a:rPr lang="ja-JP" altLang="en-US" sz="2400" dirty="0"/>
              <a:t>が開発した</a:t>
            </a:r>
            <a:r>
              <a:rPr lang="en-US" altLang="ja-JP" sz="2400" b="0" i="0" dirty="0">
                <a:solidFill>
                  <a:srgbClr val="202122"/>
                </a:solidFill>
                <a:effectLst/>
                <a:latin typeface="Arial" panose="020B0604020202020204" pitchFamily="34" charset="0"/>
              </a:rPr>
              <a:t>GEANT</a:t>
            </a:r>
            <a:r>
              <a:rPr lang="ja-JP" altLang="en-US" sz="2400" b="0" i="0" dirty="0">
                <a:solidFill>
                  <a:srgbClr val="202122"/>
                </a:solidFill>
                <a:effectLst/>
                <a:latin typeface="Arial" panose="020B0604020202020204" pitchFamily="34" charset="0"/>
              </a:rPr>
              <a:t>シリーズの後継ソフトウェアで</a:t>
            </a:r>
            <a:r>
              <a:rPr lang="ja-JP" altLang="en-US" sz="2400" dirty="0"/>
              <a:t>「</a:t>
            </a:r>
            <a:r>
              <a:rPr lang="ja-JP" altLang="en-US" sz="2400" dirty="0">
                <a:solidFill>
                  <a:srgbClr val="FF0000"/>
                </a:solidFill>
              </a:rPr>
              <a:t>物質中における粒子の飛跡をシミュレーション</a:t>
            </a:r>
            <a:r>
              <a:rPr lang="ja-JP" altLang="en-US" sz="2400" dirty="0"/>
              <a:t>」するためのプラットフォームです</a:t>
            </a:r>
            <a:r>
              <a:rPr lang="en-US" altLang="ja-JP" sz="2400" dirty="0"/>
              <a:t>(</a:t>
            </a:r>
            <a:r>
              <a:rPr lang="en-US" altLang="ja-JP" sz="2400" dirty="0">
                <a:solidFill>
                  <a:srgbClr val="FF0000"/>
                </a:solidFill>
              </a:rPr>
              <a:t>C++</a:t>
            </a:r>
            <a:r>
              <a:rPr lang="ja-JP" altLang="en-US" sz="2400" dirty="0">
                <a:solidFill>
                  <a:srgbClr val="FF0000"/>
                </a:solidFill>
              </a:rPr>
              <a:t>で記述</a:t>
            </a:r>
            <a:r>
              <a:rPr lang="en-US" altLang="ja-JP" sz="2400" dirty="0"/>
              <a:t>)</a:t>
            </a:r>
          </a:p>
          <a:p>
            <a:r>
              <a:rPr lang="ja-JP" altLang="en-US" sz="2400" dirty="0"/>
              <a:t>高エネルギー物理学、原子核実験、医療、加速器および宇宙物理の研究で使われており、本同好会では</a:t>
            </a:r>
            <a:r>
              <a:rPr lang="ja-JP" altLang="en-US" sz="2400" dirty="0">
                <a:solidFill>
                  <a:srgbClr val="FF0000"/>
                </a:solidFill>
              </a:rPr>
              <a:t>サイクロトロン内部の粒子の動きについてシミュレーションすることを目的に</a:t>
            </a:r>
            <a:r>
              <a:rPr lang="ja-JP" altLang="en-US" sz="2400" dirty="0"/>
              <a:t>使用しています</a:t>
            </a:r>
            <a:endParaRPr lang="en-US" altLang="ja-JP" sz="2400" dirty="0"/>
          </a:p>
        </p:txBody>
      </p:sp>
      <p:pic>
        <p:nvPicPr>
          <p:cNvPr id="1028" name="Picture 4">
            <a:extLst>
              <a:ext uri="{FF2B5EF4-FFF2-40B4-BE49-F238E27FC236}">
                <a16:creationId xmlns:a16="http://schemas.microsoft.com/office/drawing/2014/main" id="{079FB989-35DC-1E94-DF72-35CD94F52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398" y="3589332"/>
            <a:ext cx="5732890" cy="315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4987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B038893-4AED-A3BE-DDFB-816D6812A6EE}"/>
              </a:ext>
            </a:extLst>
          </p:cNvPr>
          <p:cNvSpPr txBox="1"/>
          <p:nvPr/>
        </p:nvSpPr>
        <p:spPr>
          <a:xfrm>
            <a:off x="182880" y="259080"/>
            <a:ext cx="12009120" cy="1015663"/>
          </a:xfrm>
          <a:prstGeom prst="rect">
            <a:avLst/>
          </a:prstGeom>
          <a:noFill/>
        </p:spPr>
        <p:txBody>
          <a:bodyPr wrap="square" rtlCol="0">
            <a:spAutoFit/>
          </a:bodyPr>
          <a:lstStyle/>
          <a:p>
            <a:r>
              <a:rPr lang="ja-JP" altLang="en-US" sz="6000" dirty="0"/>
              <a:t>これから何するの</a:t>
            </a:r>
            <a:r>
              <a:rPr kumimoji="1" lang="ja-JP" altLang="en-US" sz="6000" dirty="0"/>
              <a:t>？</a:t>
            </a:r>
          </a:p>
        </p:txBody>
      </p:sp>
      <p:sp>
        <p:nvSpPr>
          <p:cNvPr id="5" name="テキスト ボックス 4">
            <a:extLst>
              <a:ext uri="{FF2B5EF4-FFF2-40B4-BE49-F238E27FC236}">
                <a16:creationId xmlns:a16="http://schemas.microsoft.com/office/drawing/2014/main" id="{C7461B5B-1C6B-4DA8-1E4C-9CA8E3E9D9B2}"/>
              </a:ext>
            </a:extLst>
          </p:cNvPr>
          <p:cNvSpPr txBox="1"/>
          <p:nvPr/>
        </p:nvSpPr>
        <p:spPr>
          <a:xfrm>
            <a:off x="411480" y="1905000"/>
            <a:ext cx="10963341" cy="461665"/>
          </a:xfrm>
          <a:prstGeom prst="rect">
            <a:avLst/>
          </a:prstGeom>
          <a:noFill/>
        </p:spPr>
        <p:txBody>
          <a:bodyPr wrap="square" rtlCol="0">
            <a:spAutoFit/>
          </a:bodyPr>
          <a:lstStyle/>
          <a:p>
            <a:r>
              <a:rPr lang="ja-JP" altLang="en-US" sz="2400" dirty="0"/>
              <a:t>我々、加速器研究同好会の各班は以下を現在の目標として掲げています</a:t>
            </a:r>
            <a:endParaRPr lang="en-US" altLang="ja-JP" sz="2400" dirty="0"/>
          </a:p>
        </p:txBody>
      </p:sp>
      <p:sp>
        <p:nvSpPr>
          <p:cNvPr id="8" name="テキスト ボックス 7">
            <a:extLst>
              <a:ext uri="{FF2B5EF4-FFF2-40B4-BE49-F238E27FC236}">
                <a16:creationId xmlns:a16="http://schemas.microsoft.com/office/drawing/2014/main" id="{CEFD91BD-1700-41FB-06FE-BD7B986099BB}"/>
              </a:ext>
            </a:extLst>
          </p:cNvPr>
          <p:cNvSpPr txBox="1"/>
          <p:nvPr/>
        </p:nvSpPr>
        <p:spPr>
          <a:xfrm>
            <a:off x="1208162" y="2727221"/>
            <a:ext cx="4735961" cy="1846659"/>
          </a:xfrm>
          <a:prstGeom prst="rect">
            <a:avLst/>
          </a:prstGeom>
          <a:noFill/>
        </p:spPr>
        <p:txBody>
          <a:bodyPr wrap="square" rtlCol="0">
            <a:spAutoFit/>
          </a:bodyPr>
          <a:lstStyle/>
          <a:p>
            <a:r>
              <a:rPr lang="ja-JP" altLang="en-US" sz="2400" dirty="0"/>
              <a:t>・機材班　　　　　　　　</a:t>
            </a:r>
          </a:p>
          <a:p>
            <a:r>
              <a:rPr lang="ja-JP" altLang="en-US" sz="2400" dirty="0"/>
              <a:t>　加速器の設計とともに回路の</a:t>
            </a:r>
            <a:endParaRPr lang="en-US" altLang="ja-JP" sz="2400" dirty="0"/>
          </a:p>
          <a:p>
            <a:r>
              <a:rPr lang="ja-JP" altLang="en-US" sz="2400" dirty="0"/>
              <a:t>　設計も進め、機材の購入をし　</a:t>
            </a:r>
            <a:endParaRPr lang="en-US" altLang="ja-JP" sz="2400" dirty="0"/>
          </a:p>
          <a:p>
            <a:r>
              <a:rPr lang="ja-JP" altLang="en-US" sz="2400" dirty="0"/>
              <a:t>　て、</a:t>
            </a:r>
            <a:r>
              <a:rPr lang="ja-JP" altLang="en-US" sz="2400" dirty="0">
                <a:solidFill>
                  <a:srgbClr val="FF0000"/>
                </a:solidFill>
              </a:rPr>
              <a:t>加速器を完成させる</a:t>
            </a:r>
            <a:endParaRPr lang="ja-JP" altLang="en-US" sz="2400" dirty="0"/>
          </a:p>
          <a:p>
            <a:endParaRPr kumimoji="1" lang="ja-JP" altLang="en-US" dirty="0"/>
          </a:p>
        </p:txBody>
      </p:sp>
      <p:sp>
        <p:nvSpPr>
          <p:cNvPr id="9" name="テキスト ボックス 8">
            <a:extLst>
              <a:ext uri="{FF2B5EF4-FFF2-40B4-BE49-F238E27FC236}">
                <a16:creationId xmlns:a16="http://schemas.microsoft.com/office/drawing/2014/main" id="{AD737258-7963-C413-5762-CBF1624C3ABA}"/>
              </a:ext>
            </a:extLst>
          </p:cNvPr>
          <p:cNvSpPr txBox="1"/>
          <p:nvPr/>
        </p:nvSpPr>
        <p:spPr>
          <a:xfrm>
            <a:off x="5944123" y="2713142"/>
            <a:ext cx="4634013" cy="1846659"/>
          </a:xfrm>
          <a:prstGeom prst="rect">
            <a:avLst/>
          </a:prstGeom>
          <a:noFill/>
        </p:spPr>
        <p:txBody>
          <a:bodyPr wrap="square" rtlCol="0">
            <a:spAutoFit/>
          </a:bodyPr>
          <a:lstStyle/>
          <a:p>
            <a:r>
              <a:rPr lang="ja-JP" altLang="en-US" sz="2400" dirty="0"/>
              <a:t>・シミュレーション班</a:t>
            </a:r>
          </a:p>
          <a:p>
            <a:r>
              <a:rPr lang="ja-JP" altLang="en-US" sz="2400" dirty="0"/>
              <a:t>　</a:t>
            </a:r>
            <a:r>
              <a:rPr lang="en-US" altLang="ja-JP" sz="2400" dirty="0"/>
              <a:t>Geant4</a:t>
            </a:r>
            <a:r>
              <a:rPr lang="ja-JP" altLang="en-US" sz="2400" dirty="0"/>
              <a:t>を用いて、</a:t>
            </a:r>
            <a:r>
              <a:rPr lang="ja-JP" altLang="en-US" sz="2400" dirty="0">
                <a:solidFill>
                  <a:srgbClr val="FF0000"/>
                </a:solidFill>
              </a:rPr>
              <a:t>粒子の動</a:t>
            </a:r>
            <a:endParaRPr lang="en-US" altLang="ja-JP" sz="2400" dirty="0">
              <a:solidFill>
                <a:srgbClr val="FF0000"/>
              </a:solidFill>
            </a:endParaRPr>
          </a:p>
          <a:p>
            <a:r>
              <a:rPr lang="ja-JP" altLang="en-US" sz="2400" dirty="0">
                <a:solidFill>
                  <a:srgbClr val="FF0000"/>
                </a:solidFill>
              </a:rPr>
              <a:t>　きの解析ができるようにする</a:t>
            </a:r>
          </a:p>
          <a:p>
            <a:endParaRPr lang="ja-JP" altLang="en-US" sz="2400" dirty="0"/>
          </a:p>
          <a:p>
            <a:endParaRPr kumimoji="1" lang="ja-JP" altLang="en-US" dirty="0"/>
          </a:p>
        </p:txBody>
      </p:sp>
      <p:sp>
        <p:nvSpPr>
          <p:cNvPr id="12" name="テキスト ボックス 11">
            <a:extLst>
              <a:ext uri="{FF2B5EF4-FFF2-40B4-BE49-F238E27FC236}">
                <a16:creationId xmlns:a16="http://schemas.microsoft.com/office/drawing/2014/main" id="{5E438A85-6C33-ACA1-E2B3-58C8B305B7B0}"/>
              </a:ext>
            </a:extLst>
          </p:cNvPr>
          <p:cNvSpPr txBox="1"/>
          <p:nvPr/>
        </p:nvSpPr>
        <p:spPr>
          <a:xfrm>
            <a:off x="2953669" y="4906278"/>
            <a:ext cx="5878962" cy="1477328"/>
          </a:xfrm>
          <a:prstGeom prst="rect">
            <a:avLst/>
          </a:prstGeom>
          <a:noFill/>
        </p:spPr>
        <p:txBody>
          <a:bodyPr wrap="square" rtlCol="0">
            <a:spAutoFit/>
          </a:bodyPr>
          <a:lstStyle/>
          <a:p>
            <a:r>
              <a:rPr lang="ja-JP" altLang="en-US" sz="2400" dirty="0"/>
              <a:t>・全体　　　　　　　　</a:t>
            </a:r>
          </a:p>
          <a:p>
            <a:r>
              <a:rPr lang="ja-JP" altLang="en-US" sz="2400" dirty="0"/>
              <a:t>　加速器を完成させ、シミュレーション　</a:t>
            </a:r>
            <a:endParaRPr lang="en-US" altLang="ja-JP" sz="2400" dirty="0"/>
          </a:p>
          <a:p>
            <a:r>
              <a:rPr lang="ja-JP" altLang="en-US" sz="2400" dirty="0"/>
              <a:t>　とともに</a:t>
            </a:r>
            <a:r>
              <a:rPr lang="ja-JP" altLang="en-US" sz="2400" dirty="0">
                <a:solidFill>
                  <a:srgbClr val="FF0000"/>
                </a:solidFill>
              </a:rPr>
              <a:t>日本物理学会にて発表する</a:t>
            </a:r>
          </a:p>
          <a:p>
            <a:endParaRPr kumimoji="1" lang="ja-JP" altLang="en-US" dirty="0"/>
          </a:p>
        </p:txBody>
      </p:sp>
    </p:spTree>
    <p:extLst>
      <p:ext uri="{BB962C8B-B14F-4D97-AF65-F5344CB8AC3E}">
        <p14:creationId xmlns:p14="http://schemas.microsoft.com/office/powerpoint/2010/main" val="246275283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98850AF-7978-3586-7AF3-467D9E7C6F9D}"/>
              </a:ext>
            </a:extLst>
          </p:cNvPr>
          <p:cNvSpPr txBox="1"/>
          <p:nvPr/>
        </p:nvSpPr>
        <p:spPr>
          <a:xfrm>
            <a:off x="1347426" y="2459504"/>
            <a:ext cx="9497147" cy="1938992"/>
          </a:xfrm>
          <a:prstGeom prst="rect">
            <a:avLst/>
          </a:prstGeom>
          <a:noFill/>
        </p:spPr>
        <p:txBody>
          <a:bodyPr wrap="square" rtlCol="0">
            <a:spAutoFit/>
          </a:bodyPr>
          <a:lstStyle/>
          <a:p>
            <a:r>
              <a:rPr kumimoji="1" lang="ja-JP" altLang="en-US" sz="6000" dirty="0"/>
              <a:t>ご視聴いただきありがとう</a:t>
            </a:r>
            <a:endParaRPr kumimoji="1" lang="en-US" altLang="ja-JP" sz="6000" dirty="0"/>
          </a:p>
          <a:p>
            <a:pPr algn="ctr"/>
            <a:r>
              <a:rPr kumimoji="1" lang="ja-JP" altLang="en-US" sz="6000" dirty="0"/>
              <a:t>ございました！！</a:t>
            </a:r>
          </a:p>
        </p:txBody>
      </p:sp>
    </p:spTree>
    <p:extLst>
      <p:ext uri="{BB962C8B-B14F-4D97-AF65-F5344CB8AC3E}">
        <p14:creationId xmlns:p14="http://schemas.microsoft.com/office/powerpoint/2010/main" val="4627210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97422DC-1647-687E-CE23-0892FA6E37FB}"/>
              </a:ext>
            </a:extLst>
          </p:cNvPr>
          <p:cNvSpPr txBox="1"/>
          <p:nvPr/>
        </p:nvSpPr>
        <p:spPr>
          <a:xfrm>
            <a:off x="404823" y="259080"/>
            <a:ext cx="10180320" cy="1015663"/>
          </a:xfrm>
          <a:prstGeom prst="rect">
            <a:avLst/>
          </a:prstGeom>
          <a:noFill/>
        </p:spPr>
        <p:txBody>
          <a:bodyPr wrap="square" rtlCol="0">
            <a:spAutoFit/>
          </a:bodyPr>
          <a:lstStyle/>
          <a:p>
            <a:r>
              <a:rPr kumimoji="1" lang="ja-JP" altLang="en-US" sz="6000" dirty="0"/>
              <a:t>加速器とは？</a:t>
            </a:r>
          </a:p>
        </p:txBody>
      </p:sp>
      <p:sp>
        <p:nvSpPr>
          <p:cNvPr id="5" name="テキスト ボックス 4">
            <a:extLst>
              <a:ext uri="{FF2B5EF4-FFF2-40B4-BE49-F238E27FC236}">
                <a16:creationId xmlns:a16="http://schemas.microsoft.com/office/drawing/2014/main" id="{4C6098DC-2C2E-E5F5-FA20-ADDC06B274C6}"/>
              </a:ext>
            </a:extLst>
          </p:cNvPr>
          <p:cNvSpPr txBox="1"/>
          <p:nvPr/>
        </p:nvSpPr>
        <p:spPr>
          <a:xfrm>
            <a:off x="284090" y="1936805"/>
            <a:ext cx="10925092" cy="4524315"/>
          </a:xfrm>
          <a:prstGeom prst="rect">
            <a:avLst/>
          </a:prstGeom>
          <a:noFill/>
        </p:spPr>
        <p:txBody>
          <a:bodyPr wrap="square" rtlCol="0">
            <a:spAutoFit/>
          </a:bodyPr>
          <a:lstStyle/>
          <a:p>
            <a:r>
              <a:rPr kumimoji="1" lang="ja-JP" altLang="en-US" sz="2400" dirty="0"/>
              <a:t>加速器は簡単に言ってしまえば</a:t>
            </a:r>
            <a:r>
              <a:rPr kumimoji="1" lang="ja-JP" altLang="en-US" sz="2400" dirty="0">
                <a:solidFill>
                  <a:srgbClr val="FF0000"/>
                </a:solidFill>
              </a:rPr>
              <a:t>粒子を打ち出す</a:t>
            </a:r>
            <a:r>
              <a:rPr kumimoji="1" lang="ja-JP" altLang="en-US" sz="2400" dirty="0"/>
              <a:t>装置です。</a:t>
            </a:r>
            <a:endParaRPr kumimoji="1" lang="en-US" altLang="ja-JP" sz="2400" dirty="0"/>
          </a:p>
          <a:p>
            <a:r>
              <a:rPr lang="ja-JP" altLang="en-US" sz="2400" dirty="0"/>
              <a:t>その中にもたくさん種類があり、以下のような分類をされています。</a:t>
            </a:r>
            <a:endParaRPr lang="en-US" altLang="ja-JP" sz="2400" dirty="0"/>
          </a:p>
          <a:p>
            <a:endParaRPr lang="en-US" altLang="ja-JP" sz="2400" dirty="0"/>
          </a:p>
          <a:p>
            <a:r>
              <a:rPr lang="ja-JP" altLang="en-US" sz="2400" dirty="0"/>
              <a:t>・静電加速器：コッククロフト・ウォルトン型、ヴァンデグラフ型、</a:t>
            </a:r>
            <a:endParaRPr lang="en-US" altLang="ja-JP" sz="2400" dirty="0"/>
          </a:p>
          <a:p>
            <a:r>
              <a:rPr lang="ja-JP" altLang="en-US" sz="2400" dirty="0"/>
              <a:t>・線形加速器：</a:t>
            </a:r>
            <a:r>
              <a:rPr lang="ja-JP" altLang="en-US" sz="2400" b="0" i="0" dirty="0">
                <a:solidFill>
                  <a:srgbClr val="202122"/>
                </a:solidFill>
                <a:effectLst/>
                <a:latin typeface="Arial" panose="020B0604020202020204" pitchFamily="34" charset="0"/>
              </a:rPr>
              <a:t>リニアック、</a:t>
            </a:r>
            <a:endParaRPr lang="en-US" altLang="ja-JP" sz="2400" b="0" i="0" dirty="0">
              <a:solidFill>
                <a:srgbClr val="202122"/>
              </a:solidFill>
              <a:effectLst/>
              <a:latin typeface="Arial" panose="020B0604020202020204" pitchFamily="34" charset="0"/>
            </a:endParaRPr>
          </a:p>
          <a:p>
            <a:r>
              <a:rPr lang="ja-JP" altLang="en-US" sz="2400" dirty="0">
                <a:solidFill>
                  <a:srgbClr val="202122"/>
                </a:solidFill>
                <a:latin typeface="Arial" panose="020B0604020202020204" pitchFamily="34" charset="0"/>
              </a:rPr>
              <a:t>・</a:t>
            </a:r>
            <a:r>
              <a:rPr lang="ja-JP" altLang="en-US" sz="2400" b="0" i="0" dirty="0">
                <a:solidFill>
                  <a:srgbClr val="202122"/>
                </a:solidFill>
                <a:effectLst/>
                <a:latin typeface="Arial" panose="020B0604020202020204" pitchFamily="34" charset="0"/>
              </a:rPr>
              <a:t>円形加速器：サイクロトロン、シンクロトロン</a:t>
            </a:r>
            <a:endParaRPr kumimoji="1" lang="en-US" altLang="ja-JP" sz="2400" dirty="0"/>
          </a:p>
          <a:p>
            <a:endParaRPr lang="en-US" altLang="ja-JP" sz="2400" dirty="0"/>
          </a:p>
          <a:p>
            <a:r>
              <a:rPr lang="ja-JP" altLang="en-US" sz="2400" dirty="0"/>
              <a:t>この中でも最も粒子を打ち出す力が大きい加速器は</a:t>
            </a:r>
            <a:r>
              <a:rPr lang="en-US" altLang="ja-JP" sz="2400" dirty="0">
                <a:solidFill>
                  <a:srgbClr val="FF0000"/>
                </a:solidFill>
              </a:rPr>
              <a:t>LHC</a:t>
            </a:r>
            <a:r>
              <a:rPr lang="ja-JP" altLang="en-US" sz="2400" dirty="0">
                <a:solidFill>
                  <a:srgbClr val="FF0000"/>
                </a:solidFill>
              </a:rPr>
              <a:t>（大型ハドロン衝突型加速器）</a:t>
            </a:r>
            <a:r>
              <a:rPr lang="ja-JP" altLang="en-US" sz="2400" dirty="0"/>
              <a:t>と呼ばれるフランスとスイスの国境にある加速器です。</a:t>
            </a:r>
            <a:endParaRPr lang="en-US" altLang="ja-JP" sz="2400" dirty="0"/>
          </a:p>
          <a:p>
            <a:r>
              <a:rPr lang="ja-JP" altLang="en-US" sz="2400" dirty="0"/>
              <a:t>その大きさは</a:t>
            </a:r>
            <a:r>
              <a:rPr lang="ja-JP" altLang="en-US" sz="2400" b="0" i="0" dirty="0">
                <a:solidFill>
                  <a:srgbClr val="202124"/>
                </a:solidFill>
                <a:effectLst/>
                <a:latin typeface="Google Sans"/>
              </a:rPr>
              <a:t>直径が</a:t>
            </a:r>
            <a:r>
              <a:rPr lang="ja-JP" altLang="en-US" sz="2400" b="0" i="0" dirty="0">
                <a:solidFill>
                  <a:srgbClr val="FF0000"/>
                </a:solidFill>
                <a:effectLst/>
                <a:latin typeface="Google Sans"/>
              </a:rPr>
              <a:t>およそ </a:t>
            </a:r>
            <a:r>
              <a:rPr lang="en-US" altLang="ja-JP" sz="2400" b="0" i="0" dirty="0">
                <a:solidFill>
                  <a:srgbClr val="FF0000"/>
                </a:solidFill>
                <a:effectLst/>
                <a:latin typeface="Google Sans"/>
              </a:rPr>
              <a:t>9km</a:t>
            </a:r>
            <a:r>
              <a:rPr lang="ja-JP" altLang="en-US" sz="2400" dirty="0">
                <a:solidFill>
                  <a:srgbClr val="040C28"/>
                </a:solidFill>
                <a:latin typeface="Google Sans"/>
              </a:rPr>
              <a:t>と世界で最大の大きさを誇っています。</a:t>
            </a:r>
            <a:endParaRPr lang="en-US" altLang="ja-JP" sz="2400" dirty="0">
              <a:solidFill>
                <a:srgbClr val="040C28"/>
              </a:solidFill>
              <a:latin typeface="Google Sans"/>
            </a:endParaRPr>
          </a:p>
          <a:p>
            <a:r>
              <a:rPr lang="ja-JP" altLang="en-US" sz="2400" dirty="0">
                <a:solidFill>
                  <a:srgbClr val="040C28"/>
                </a:solidFill>
                <a:latin typeface="Google Sans"/>
              </a:rPr>
              <a:t>この加速器は陽子を</a:t>
            </a:r>
            <a:r>
              <a:rPr lang="ja-JP" altLang="en-US" sz="2400" dirty="0">
                <a:solidFill>
                  <a:srgbClr val="FF0000"/>
                </a:solidFill>
                <a:latin typeface="Google Sans"/>
              </a:rPr>
              <a:t>光速の</a:t>
            </a:r>
            <a:r>
              <a:rPr lang="en-US" altLang="ja-JP" sz="2400" dirty="0">
                <a:solidFill>
                  <a:srgbClr val="FF0000"/>
                </a:solidFill>
                <a:latin typeface="Google Sans"/>
              </a:rPr>
              <a:t>99.999999%</a:t>
            </a:r>
            <a:r>
              <a:rPr lang="ja-JP" altLang="en-US" sz="2400" dirty="0">
                <a:solidFill>
                  <a:srgbClr val="040C28"/>
                </a:solidFill>
                <a:latin typeface="Google Sans"/>
              </a:rPr>
              <a:t>まで加速し衝突させ、</a:t>
            </a:r>
            <a:r>
              <a:rPr lang="ja-JP" altLang="en-US" sz="2400" dirty="0">
                <a:solidFill>
                  <a:srgbClr val="FF0000"/>
                </a:solidFill>
                <a:latin typeface="Google Sans"/>
              </a:rPr>
              <a:t>宇宙誕生直後の状態を再現</a:t>
            </a:r>
            <a:r>
              <a:rPr lang="ja-JP" altLang="en-US" sz="2400" dirty="0">
                <a:solidFill>
                  <a:srgbClr val="040C28"/>
                </a:solidFill>
                <a:latin typeface="Google Sans"/>
              </a:rPr>
              <a:t>することすらできます</a:t>
            </a:r>
            <a:r>
              <a:rPr lang="ja-JP" altLang="en-US" sz="2400" dirty="0">
                <a:solidFill>
                  <a:srgbClr val="202124"/>
                </a:solidFill>
                <a:latin typeface="Google Sans"/>
              </a:rPr>
              <a:t>！！</a:t>
            </a:r>
            <a:endParaRPr lang="en-US" altLang="ja-JP" sz="2400" dirty="0"/>
          </a:p>
        </p:txBody>
      </p:sp>
    </p:spTree>
    <p:extLst>
      <p:ext uri="{BB962C8B-B14F-4D97-AF65-F5344CB8AC3E}">
        <p14:creationId xmlns:p14="http://schemas.microsoft.com/office/powerpoint/2010/main" val="61663007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046EE1E-62AA-267E-23F1-2B6FDD2C28C6}"/>
              </a:ext>
            </a:extLst>
          </p:cNvPr>
          <p:cNvSpPr txBox="1"/>
          <p:nvPr/>
        </p:nvSpPr>
        <p:spPr>
          <a:xfrm>
            <a:off x="150924" y="320040"/>
            <a:ext cx="12938760" cy="1015663"/>
          </a:xfrm>
          <a:prstGeom prst="rect">
            <a:avLst/>
          </a:prstGeom>
          <a:noFill/>
        </p:spPr>
        <p:txBody>
          <a:bodyPr wrap="square" rtlCol="0">
            <a:spAutoFit/>
          </a:bodyPr>
          <a:lstStyle/>
          <a:p>
            <a:r>
              <a:rPr kumimoji="1" lang="ja-JP" altLang="en-US" sz="6000" dirty="0"/>
              <a:t>加速器ってどこで使われているの</a:t>
            </a:r>
            <a:r>
              <a:rPr kumimoji="1" lang="en-US" altLang="ja-JP" sz="6000" dirty="0"/>
              <a:t>?</a:t>
            </a:r>
            <a:endParaRPr kumimoji="1" lang="ja-JP" altLang="en-US" sz="6000" dirty="0"/>
          </a:p>
        </p:txBody>
      </p:sp>
      <p:sp>
        <p:nvSpPr>
          <p:cNvPr id="5" name="テキスト ボックス 4">
            <a:extLst>
              <a:ext uri="{FF2B5EF4-FFF2-40B4-BE49-F238E27FC236}">
                <a16:creationId xmlns:a16="http://schemas.microsoft.com/office/drawing/2014/main" id="{89AF4ACF-AF67-2BD2-7704-9A761E508DDA}"/>
              </a:ext>
            </a:extLst>
          </p:cNvPr>
          <p:cNvSpPr txBox="1"/>
          <p:nvPr/>
        </p:nvSpPr>
        <p:spPr>
          <a:xfrm>
            <a:off x="411480" y="1905000"/>
            <a:ext cx="11155680" cy="4893647"/>
          </a:xfrm>
          <a:prstGeom prst="rect">
            <a:avLst/>
          </a:prstGeom>
          <a:noFill/>
        </p:spPr>
        <p:txBody>
          <a:bodyPr wrap="square" rtlCol="0">
            <a:spAutoFit/>
          </a:bodyPr>
          <a:lstStyle/>
          <a:p>
            <a:r>
              <a:rPr lang="ja-JP" altLang="en-US" sz="2400" dirty="0"/>
              <a:t>加速器から照射された粒子は十分なエネルギーを持つと</a:t>
            </a:r>
            <a:r>
              <a:rPr lang="ja-JP" altLang="en-US" sz="2400" dirty="0">
                <a:solidFill>
                  <a:srgbClr val="FF0000"/>
                </a:solidFill>
              </a:rPr>
              <a:t>放射線になるため</a:t>
            </a:r>
            <a:r>
              <a:rPr lang="ja-JP" altLang="en-US" sz="2400" dirty="0"/>
              <a:t>、放射線を精密に打ち出したいときにに使われます。</a:t>
            </a:r>
            <a:endParaRPr lang="en-US" altLang="ja-JP" sz="2400" dirty="0"/>
          </a:p>
          <a:p>
            <a:endParaRPr lang="en-US" altLang="ja-JP" sz="2400" dirty="0"/>
          </a:p>
          <a:p>
            <a:r>
              <a:rPr lang="ja-JP" altLang="en-US" sz="2400" dirty="0"/>
              <a:t>身近な分野で加速器は使用されており、以下のような様々な分野で</a:t>
            </a:r>
            <a:r>
              <a:rPr lang="ja-JP" altLang="en-US" sz="2400" dirty="0">
                <a:solidFill>
                  <a:srgbClr val="FF0000"/>
                </a:solidFill>
              </a:rPr>
              <a:t>加速器は社会に役立っています。</a:t>
            </a:r>
            <a:endParaRPr lang="en-US" altLang="ja-JP" sz="2400" dirty="0">
              <a:solidFill>
                <a:srgbClr val="FF0000"/>
              </a:solidFill>
            </a:endParaRPr>
          </a:p>
          <a:p>
            <a:endParaRPr lang="en-US" altLang="ja-JP" sz="2400" dirty="0"/>
          </a:p>
          <a:p>
            <a:r>
              <a:rPr lang="ja-JP" altLang="en-US" sz="2400" dirty="0"/>
              <a:t>・農業分野：植物に粒子をあて、突然変異を起こし、</a:t>
            </a:r>
            <a:r>
              <a:rPr lang="ja-JP" altLang="en-US" sz="2400" dirty="0">
                <a:solidFill>
                  <a:srgbClr val="FF0000"/>
                </a:solidFill>
              </a:rPr>
              <a:t>新しい品種の花を作る</a:t>
            </a:r>
            <a:endParaRPr lang="en-US" altLang="ja-JP" sz="2400" dirty="0">
              <a:solidFill>
                <a:srgbClr val="FF0000"/>
              </a:solidFill>
            </a:endParaRPr>
          </a:p>
          <a:p>
            <a:r>
              <a:rPr lang="ja-JP" altLang="en-US" sz="2400" dirty="0"/>
              <a:t>・医療分野：</a:t>
            </a:r>
            <a:r>
              <a:rPr lang="ja-JP" altLang="en-US" sz="2400" dirty="0">
                <a:solidFill>
                  <a:srgbClr val="FF0000"/>
                </a:solidFill>
              </a:rPr>
              <a:t>レントゲン、</a:t>
            </a:r>
            <a:r>
              <a:rPr lang="en-US" altLang="ja-JP" sz="2400" dirty="0">
                <a:solidFill>
                  <a:srgbClr val="FF0000"/>
                </a:solidFill>
              </a:rPr>
              <a:t>CT</a:t>
            </a:r>
            <a:r>
              <a:rPr lang="ja-JP" altLang="en-US" sz="2400" dirty="0">
                <a:solidFill>
                  <a:srgbClr val="FF0000"/>
                </a:solidFill>
              </a:rPr>
              <a:t>スキャン、重量子線を用いた放射線がん治療</a:t>
            </a:r>
            <a:endParaRPr lang="en-US" altLang="ja-JP" sz="2400" dirty="0">
              <a:solidFill>
                <a:srgbClr val="FF0000"/>
              </a:solidFill>
            </a:endParaRPr>
          </a:p>
          <a:p>
            <a:r>
              <a:rPr lang="ja-JP" altLang="en-US" sz="2400" dirty="0"/>
              <a:t>・産業分野：</a:t>
            </a:r>
            <a:r>
              <a:rPr lang="ja-JP" altLang="en-US" sz="2400" dirty="0">
                <a:solidFill>
                  <a:srgbClr val="FF0000"/>
                </a:solidFill>
              </a:rPr>
              <a:t>放射線殺菌、放射線による材料の改善</a:t>
            </a:r>
            <a:endParaRPr lang="en-US" altLang="ja-JP" sz="2400" dirty="0">
              <a:solidFill>
                <a:srgbClr val="FF0000"/>
              </a:solidFill>
            </a:endParaRPr>
          </a:p>
          <a:p>
            <a:r>
              <a:rPr lang="ja-JP" altLang="en-US" sz="2400" dirty="0"/>
              <a:t>・セキュリティー分野：</a:t>
            </a:r>
            <a:r>
              <a:rPr lang="ja-JP" altLang="en-US" sz="2400" dirty="0">
                <a:solidFill>
                  <a:srgbClr val="FF0000"/>
                </a:solidFill>
              </a:rPr>
              <a:t>手荷物検査</a:t>
            </a:r>
            <a:r>
              <a:rPr lang="ja-JP" altLang="en-US" sz="2400" dirty="0"/>
              <a:t>の</a:t>
            </a:r>
            <a:r>
              <a:rPr lang="en-US" altLang="ja-JP" sz="2400" dirty="0"/>
              <a:t>X</a:t>
            </a:r>
            <a:r>
              <a:rPr lang="ja-JP" altLang="en-US" sz="2400" dirty="0"/>
              <a:t>線</a:t>
            </a:r>
            <a:endParaRPr lang="en-US" altLang="ja-JP" sz="2400" dirty="0"/>
          </a:p>
          <a:p>
            <a:r>
              <a:rPr lang="ja-JP" altLang="en-US" sz="2400" dirty="0"/>
              <a:t>・分析分野：微粒子に放射光（強力な電磁波）をあて、</a:t>
            </a:r>
            <a:r>
              <a:rPr lang="ja-JP" altLang="en-US" sz="2400" dirty="0">
                <a:solidFill>
                  <a:srgbClr val="FF0000"/>
                </a:solidFill>
              </a:rPr>
              <a:t>解析する</a:t>
            </a:r>
            <a:endParaRPr lang="en-US" altLang="ja-JP" sz="2400" dirty="0">
              <a:solidFill>
                <a:srgbClr val="FF0000"/>
              </a:solidFill>
            </a:endParaRPr>
          </a:p>
          <a:p>
            <a:r>
              <a:rPr lang="ja-JP" altLang="en-US" sz="2400" dirty="0"/>
              <a:t>・考古学分野：炭素</a:t>
            </a:r>
            <a:r>
              <a:rPr lang="en-US" altLang="ja-JP" sz="2400" dirty="0"/>
              <a:t>14</a:t>
            </a:r>
            <a:r>
              <a:rPr lang="ja-JP" altLang="en-US" sz="2400" dirty="0"/>
              <a:t>という物質が含まれており、加速器を使うことで</a:t>
            </a:r>
            <a:r>
              <a:rPr lang="ja-JP" altLang="en-US" sz="2400" dirty="0">
                <a:solidFill>
                  <a:srgbClr val="FF0000"/>
                </a:solidFill>
              </a:rPr>
              <a:t>短時間　で年代を測定する</a:t>
            </a:r>
            <a:endParaRPr lang="en-US" altLang="ja-JP" sz="2400" dirty="0">
              <a:solidFill>
                <a:srgbClr val="FF0000"/>
              </a:solidFill>
            </a:endParaRPr>
          </a:p>
        </p:txBody>
      </p:sp>
    </p:spTree>
    <p:extLst>
      <p:ext uri="{BB962C8B-B14F-4D97-AF65-F5344CB8AC3E}">
        <p14:creationId xmlns:p14="http://schemas.microsoft.com/office/powerpoint/2010/main" val="118627085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DC724B-5AAE-6060-8A95-5A179E87004A}"/>
              </a:ext>
            </a:extLst>
          </p:cNvPr>
          <p:cNvSpPr txBox="1"/>
          <p:nvPr/>
        </p:nvSpPr>
        <p:spPr>
          <a:xfrm>
            <a:off x="182880" y="259080"/>
            <a:ext cx="12009120" cy="1015663"/>
          </a:xfrm>
          <a:prstGeom prst="rect">
            <a:avLst/>
          </a:prstGeom>
          <a:noFill/>
        </p:spPr>
        <p:txBody>
          <a:bodyPr wrap="square" rtlCol="0">
            <a:spAutoFit/>
          </a:bodyPr>
          <a:lstStyle/>
          <a:p>
            <a:r>
              <a:rPr lang="ja-JP" altLang="en-US" sz="6000" dirty="0"/>
              <a:t>どんな加速器を製作しているの</a:t>
            </a:r>
            <a:r>
              <a:rPr kumimoji="1" lang="ja-JP" altLang="en-US" sz="6000" dirty="0"/>
              <a:t>？</a:t>
            </a:r>
          </a:p>
        </p:txBody>
      </p:sp>
      <p:sp>
        <p:nvSpPr>
          <p:cNvPr id="5" name="テキスト ボックス 4">
            <a:extLst>
              <a:ext uri="{FF2B5EF4-FFF2-40B4-BE49-F238E27FC236}">
                <a16:creationId xmlns:a16="http://schemas.microsoft.com/office/drawing/2014/main" id="{07424D4A-E097-5C66-8E83-AB303D403405}"/>
              </a:ext>
            </a:extLst>
          </p:cNvPr>
          <p:cNvSpPr txBox="1"/>
          <p:nvPr/>
        </p:nvSpPr>
        <p:spPr>
          <a:xfrm>
            <a:off x="411480" y="1905000"/>
            <a:ext cx="9654803" cy="1569660"/>
          </a:xfrm>
          <a:prstGeom prst="rect">
            <a:avLst/>
          </a:prstGeom>
          <a:noFill/>
        </p:spPr>
        <p:txBody>
          <a:bodyPr wrap="square" rtlCol="0">
            <a:spAutoFit/>
          </a:bodyPr>
          <a:lstStyle/>
          <a:p>
            <a:r>
              <a:rPr lang="ja-JP" altLang="en-US" sz="2400" dirty="0"/>
              <a:t>加速器にはさまざまな種類がありますが、私たちが製作しているのは</a:t>
            </a:r>
            <a:r>
              <a:rPr lang="ja-JP" altLang="en-US" sz="2400" dirty="0">
                <a:solidFill>
                  <a:srgbClr val="FF0000"/>
                </a:solidFill>
              </a:rPr>
              <a:t>サイクロトロン</a:t>
            </a:r>
            <a:r>
              <a:rPr lang="ja-JP" altLang="en-US" sz="2400" dirty="0"/>
              <a:t>と呼ばれる加速器です。</a:t>
            </a:r>
            <a:endParaRPr lang="en-US" altLang="ja-JP" sz="2400" dirty="0"/>
          </a:p>
          <a:p>
            <a:endParaRPr lang="en-US" altLang="ja-JP" sz="2400" dirty="0"/>
          </a:p>
          <a:p>
            <a:r>
              <a:rPr lang="ja-JP" altLang="en-US" sz="2400" dirty="0"/>
              <a:t>原理としては</a:t>
            </a:r>
            <a:r>
              <a:rPr lang="ja-JP" altLang="en-US" sz="2400" dirty="0">
                <a:solidFill>
                  <a:srgbClr val="FF0000"/>
                </a:solidFill>
              </a:rPr>
              <a:t>電場で粒子を加速</a:t>
            </a:r>
            <a:r>
              <a:rPr lang="ja-JP" altLang="en-US" sz="2400" dirty="0"/>
              <a:t>し、</a:t>
            </a:r>
            <a:r>
              <a:rPr lang="ja-JP" altLang="en-US" sz="2400" dirty="0">
                <a:solidFill>
                  <a:srgbClr val="FF0000"/>
                </a:solidFill>
              </a:rPr>
              <a:t>磁場で粒子を円の形</a:t>
            </a:r>
            <a:r>
              <a:rPr lang="ja-JP" altLang="en-US" sz="2400" dirty="0"/>
              <a:t>に動かします。</a:t>
            </a:r>
            <a:endParaRPr lang="en-US" altLang="ja-JP" sz="2400" dirty="0"/>
          </a:p>
        </p:txBody>
      </p:sp>
      <p:pic>
        <p:nvPicPr>
          <p:cNvPr id="7" name="図 6">
            <a:extLst>
              <a:ext uri="{FF2B5EF4-FFF2-40B4-BE49-F238E27FC236}">
                <a16:creationId xmlns:a16="http://schemas.microsoft.com/office/drawing/2014/main" id="{678674FB-C77B-AE6D-2B1D-4AC9AACD45DE}"/>
              </a:ext>
            </a:extLst>
          </p:cNvPr>
          <p:cNvPicPr>
            <a:picLocks noChangeAspect="1"/>
          </p:cNvPicPr>
          <p:nvPr/>
        </p:nvPicPr>
        <p:blipFill>
          <a:blip r:embed="rId2"/>
          <a:stretch>
            <a:fillRect/>
          </a:stretch>
        </p:blipFill>
        <p:spPr>
          <a:xfrm>
            <a:off x="443063" y="3429000"/>
            <a:ext cx="5744377" cy="3381847"/>
          </a:xfrm>
          <a:prstGeom prst="rect">
            <a:avLst/>
          </a:prstGeom>
        </p:spPr>
      </p:pic>
      <p:pic>
        <p:nvPicPr>
          <p:cNvPr id="9" name="図 8">
            <a:extLst>
              <a:ext uri="{FF2B5EF4-FFF2-40B4-BE49-F238E27FC236}">
                <a16:creationId xmlns:a16="http://schemas.microsoft.com/office/drawing/2014/main" id="{73A557CB-4E93-0F7E-689C-A1A36578B426}"/>
              </a:ext>
            </a:extLst>
          </p:cNvPr>
          <p:cNvPicPr>
            <a:picLocks noChangeAspect="1"/>
          </p:cNvPicPr>
          <p:nvPr/>
        </p:nvPicPr>
        <p:blipFill>
          <a:blip r:embed="rId3"/>
          <a:stretch>
            <a:fillRect/>
          </a:stretch>
        </p:blipFill>
        <p:spPr>
          <a:xfrm>
            <a:off x="6187440" y="3548079"/>
            <a:ext cx="5687219" cy="1571844"/>
          </a:xfrm>
          <a:prstGeom prst="rect">
            <a:avLst/>
          </a:prstGeom>
        </p:spPr>
      </p:pic>
    </p:spTree>
    <p:extLst>
      <p:ext uri="{BB962C8B-B14F-4D97-AF65-F5344CB8AC3E}">
        <p14:creationId xmlns:p14="http://schemas.microsoft.com/office/powerpoint/2010/main" val="66996223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096D9A-2C36-FFA8-FCD0-FDF4D84A1065}"/>
              </a:ext>
            </a:extLst>
          </p:cNvPr>
          <p:cNvSpPr txBox="1"/>
          <p:nvPr/>
        </p:nvSpPr>
        <p:spPr>
          <a:xfrm>
            <a:off x="144769" y="168531"/>
            <a:ext cx="12009120" cy="984885"/>
          </a:xfrm>
          <a:prstGeom prst="rect">
            <a:avLst/>
          </a:prstGeom>
          <a:noFill/>
        </p:spPr>
        <p:txBody>
          <a:bodyPr wrap="square" rtlCol="0">
            <a:spAutoFit/>
          </a:bodyPr>
          <a:lstStyle/>
          <a:p>
            <a:r>
              <a:rPr kumimoji="1" lang="ja-JP" altLang="en-US" sz="5800" dirty="0"/>
              <a:t>どんな活動をしてきたの？（全体）</a:t>
            </a:r>
          </a:p>
        </p:txBody>
      </p:sp>
      <p:sp>
        <p:nvSpPr>
          <p:cNvPr id="8" name="テキスト ボックス 7">
            <a:extLst>
              <a:ext uri="{FF2B5EF4-FFF2-40B4-BE49-F238E27FC236}">
                <a16:creationId xmlns:a16="http://schemas.microsoft.com/office/drawing/2014/main" id="{40E880C2-87DA-E04C-CDEE-966FD0A33312}"/>
              </a:ext>
            </a:extLst>
          </p:cNvPr>
          <p:cNvSpPr txBox="1"/>
          <p:nvPr/>
        </p:nvSpPr>
        <p:spPr>
          <a:xfrm>
            <a:off x="341812" y="1443445"/>
            <a:ext cx="7974873" cy="5632311"/>
          </a:xfrm>
          <a:prstGeom prst="rect">
            <a:avLst/>
          </a:prstGeom>
          <a:noFill/>
        </p:spPr>
        <p:txBody>
          <a:bodyPr wrap="square" rtlCol="0">
            <a:spAutoFit/>
          </a:bodyPr>
          <a:lstStyle/>
          <a:p>
            <a:r>
              <a:rPr lang="en-US" altLang="ja-JP" sz="2400" dirty="0"/>
              <a:t>2022</a:t>
            </a:r>
            <a:r>
              <a:rPr lang="ja-JP" altLang="en-US" sz="2400" dirty="0"/>
              <a:t>年</a:t>
            </a:r>
            <a:r>
              <a:rPr lang="en-US" altLang="ja-JP" sz="2400" dirty="0"/>
              <a:t>	</a:t>
            </a:r>
            <a:r>
              <a:rPr lang="ja-JP" altLang="en-US" sz="2400" dirty="0"/>
              <a:t>　同好会結成</a:t>
            </a:r>
            <a:endParaRPr lang="en-US" altLang="ja-JP" sz="2400" dirty="0"/>
          </a:p>
          <a:p>
            <a:endParaRPr lang="en-US" altLang="ja-JP" sz="2400" dirty="0"/>
          </a:p>
          <a:p>
            <a:r>
              <a:rPr lang="en-US" altLang="ja-JP" sz="2400" dirty="0"/>
              <a:t>2023</a:t>
            </a:r>
            <a:r>
              <a:rPr lang="ja-JP" altLang="en-US" sz="2400" dirty="0"/>
              <a:t>年</a:t>
            </a:r>
            <a:r>
              <a:rPr lang="en-US" altLang="ja-JP" sz="2400" dirty="0"/>
              <a:t>2</a:t>
            </a:r>
            <a:r>
              <a:rPr lang="ja-JP" altLang="en-US" sz="2400" dirty="0"/>
              <a:t>月　 　小山高専に出張</a:t>
            </a:r>
            <a:endParaRPr lang="en-US" altLang="ja-JP" sz="2400" dirty="0"/>
          </a:p>
          <a:p>
            <a:endParaRPr lang="en-US" altLang="ja-JP" sz="2400" dirty="0"/>
          </a:p>
          <a:p>
            <a:r>
              <a:rPr lang="en-US" altLang="ja-JP" sz="2400" dirty="0"/>
              <a:t>2023</a:t>
            </a:r>
            <a:r>
              <a:rPr lang="ja-JP" altLang="en-US" sz="2400" dirty="0"/>
              <a:t>年</a:t>
            </a:r>
            <a:r>
              <a:rPr lang="en-US" altLang="ja-JP" sz="2400" dirty="0"/>
              <a:t>4</a:t>
            </a:r>
            <a:r>
              <a:rPr lang="ja-JP" altLang="en-US" sz="2400" dirty="0"/>
              <a:t>月</a:t>
            </a:r>
            <a:r>
              <a:rPr lang="en-US" altLang="ja-JP" sz="2400" dirty="0"/>
              <a:t>	</a:t>
            </a:r>
            <a:r>
              <a:rPr lang="ja-JP" altLang="en-US" sz="2400" dirty="0"/>
              <a:t>　シミュレーションソフトである　　　　　　　　　　　</a:t>
            </a:r>
            <a:endParaRPr lang="en-US" altLang="ja-JP" sz="2400" dirty="0"/>
          </a:p>
          <a:p>
            <a:r>
              <a:rPr lang="ja-JP" altLang="en-US" sz="2400" dirty="0"/>
              <a:t>　　　　　　　</a:t>
            </a:r>
            <a:r>
              <a:rPr lang="en-US" altLang="ja-JP" sz="2400" dirty="0"/>
              <a:t>Geant4</a:t>
            </a:r>
            <a:r>
              <a:rPr lang="ja-JP" altLang="en-US" sz="2400" dirty="0"/>
              <a:t>の使い方を学ぶ</a:t>
            </a:r>
            <a:endParaRPr lang="en-US" altLang="ja-JP" sz="2400" dirty="0"/>
          </a:p>
          <a:p>
            <a:endParaRPr lang="en-US" altLang="ja-JP" sz="2400" dirty="0"/>
          </a:p>
          <a:p>
            <a:r>
              <a:rPr lang="en-US" altLang="ja-JP" sz="2400" dirty="0"/>
              <a:t>2023</a:t>
            </a:r>
            <a:r>
              <a:rPr lang="ja-JP" altLang="en-US" sz="2400" dirty="0"/>
              <a:t>年</a:t>
            </a:r>
            <a:r>
              <a:rPr lang="en-US" altLang="ja-JP" sz="2400" dirty="0"/>
              <a:t>5~7</a:t>
            </a:r>
            <a:r>
              <a:rPr lang="ja-JP" altLang="en-US" sz="2400" dirty="0"/>
              <a:t>月　機材決め、新潟大学の機材搬入</a:t>
            </a:r>
            <a:endParaRPr lang="en-US" altLang="ja-JP" sz="2400" dirty="0"/>
          </a:p>
          <a:p>
            <a:endParaRPr lang="en-US" altLang="ja-JP" sz="2400" dirty="0"/>
          </a:p>
          <a:p>
            <a:r>
              <a:rPr lang="en-US" altLang="ja-JP" sz="2400" dirty="0"/>
              <a:t>2023</a:t>
            </a:r>
            <a:r>
              <a:rPr lang="ja-JP" altLang="en-US" sz="2400" dirty="0"/>
              <a:t>年</a:t>
            </a:r>
            <a:r>
              <a:rPr lang="en-US" altLang="ja-JP" sz="2400" dirty="0"/>
              <a:t>10</a:t>
            </a:r>
            <a:r>
              <a:rPr lang="ja-JP" altLang="en-US" sz="2400" dirty="0"/>
              <a:t>月　   文化祭一般展示</a:t>
            </a:r>
            <a:endParaRPr lang="en-US" altLang="ja-JP" sz="2400" dirty="0"/>
          </a:p>
          <a:p>
            <a:endParaRPr lang="en-US" altLang="ja-JP" sz="2400" dirty="0"/>
          </a:p>
          <a:p>
            <a:r>
              <a:rPr lang="en-US" altLang="ja-JP" sz="2400" dirty="0"/>
              <a:t>2023</a:t>
            </a:r>
            <a:r>
              <a:rPr lang="ja-JP" altLang="en-US" sz="2400" dirty="0"/>
              <a:t>年</a:t>
            </a:r>
            <a:r>
              <a:rPr lang="en-US" altLang="ja-JP" sz="2400" dirty="0"/>
              <a:t>8~3</a:t>
            </a:r>
            <a:r>
              <a:rPr lang="ja-JP" altLang="en-US" sz="2400" dirty="0"/>
              <a:t>月  </a:t>
            </a:r>
            <a:r>
              <a:rPr lang="en-US" altLang="ja-JP" sz="2400" dirty="0"/>
              <a:t> </a:t>
            </a:r>
            <a:r>
              <a:rPr lang="ja-JP" altLang="en-US" sz="2400" dirty="0"/>
              <a:t>日本物理に向けたポスター制作</a:t>
            </a:r>
            <a:endParaRPr lang="en-US" altLang="ja-JP" sz="2400" dirty="0"/>
          </a:p>
          <a:p>
            <a:endParaRPr lang="en-US" altLang="ja-JP" sz="2400" dirty="0"/>
          </a:p>
          <a:p>
            <a:r>
              <a:rPr lang="en-US" altLang="ja-JP" sz="2400" dirty="0"/>
              <a:t>2024</a:t>
            </a:r>
            <a:r>
              <a:rPr lang="ja-JP" altLang="en-US" sz="2400" dirty="0"/>
              <a:t>年</a:t>
            </a:r>
            <a:r>
              <a:rPr lang="en-US" altLang="ja-JP" sz="2400" dirty="0"/>
              <a:t>2</a:t>
            </a:r>
            <a:r>
              <a:rPr lang="ja-JP" altLang="en-US" sz="2400" dirty="0"/>
              <a:t>月　　 小山高専出張　　　　　</a:t>
            </a:r>
            <a:endParaRPr lang="en-US" altLang="ja-JP" sz="2400" dirty="0"/>
          </a:p>
          <a:p>
            <a:endParaRPr lang="en-US" altLang="ja-JP" sz="2400" dirty="0"/>
          </a:p>
        </p:txBody>
      </p:sp>
    </p:spTree>
    <p:extLst>
      <p:ext uri="{BB962C8B-B14F-4D97-AF65-F5344CB8AC3E}">
        <p14:creationId xmlns:p14="http://schemas.microsoft.com/office/powerpoint/2010/main" val="16530135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22853-CE98-2B60-31AE-0053ACFC93F7}"/>
              </a:ext>
            </a:extLst>
          </p:cNvPr>
          <p:cNvSpPr>
            <a:spLocks noGrp="1"/>
          </p:cNvSpPr>
          <p:nvPr>
            <p:ph type="title"/>
          </p:nvPr>
        </p:nvSpPr>
        <p:spPr/>
        <p:txBody>
          <a:bodyPr/>
          <a:lstStyle/>
          <a:p>
            <a:r>
              <a:rPr kumimoji="1" lang="ja-JP" altLang="en-US" dirty="0"/>
              <a:t>機材班</a:t>
            </a:r>
          </a:p>
        </p:txBody>
      </p:sp>
      <p:sp>
        <p:nvSpPr>
          <p:cNvPr id="3" name="コンテンツ プレースホルダー 2">
            <a:extLst>
              <a:ext uri="{FF2B5EF4-FFF2-40B4-BE49-F238E27FC236}">
                <a16:creationId xmlns:a16="http://schemas.microsoft.com/office/drawing/2014/main" id="{76FD57AF-F7E3-3E9C-7289-5216E5F2866F}"/>
              </a:ext>
            </a:extLst>
          </p:cNvPr>
          <p:cNvSpPr>
            <a:spLocks noGrp="1"/>
          </p:cNvSpPr>
          <p:nvPr>
            <p:ph idx="1"/>
          </p:nvPr>
        </p:nvSpPr>
        <p:spPr>
          <a:xfrm>
            <a:off x="838199" y="1825625"/>
            <a:ext cx="11166695" cy="4351338"/>
          </a:xfrm>
        </p:spPr>
        <p:txBody>
          <a:bodyPr>
            <a:normAutofit lnSpcReduction="10000"/>
          </a:bodyPr>
          <a:lstStyle/>
          <a:p>
            <a:pPr marL="0" indent="0">
              <a:buNone/>
            </a:pPr>
            <a:r>
              <a:rPr kumimoji="1" lang="en-US" altLang="ja-JP" dirty="0"/>
              <a:t>2023</a:t>
            </a:r>
            <a:r>
              <a:rPr kumimoji="1" lang="ja-JP" altLang="en-US" dirty="0"/>
              <a:t>年</a:t>
            </a:r>
            <a:endParaRPr kumimoji="1" lang="en-US" altLang="ja-JP" dirty="0"/>
          </a:p>
          <a:p>
            <a:pPr marL="0" indent="0">
              <a:buNone/>
            </a:pPr>
            <a:r>
              <a:rPr kumimoji="1" lang="en-US" altLang="ja-JP" dirty="0"/>
              <a:t>6</a:t>
            </a:r>
            <a:r>
              <a:rPr kumimoji="1" lang="ja-JP" altLang="en-US" dirty="0"/>
              <a:t>月～　　機材の情報収集、</a:t>
            </a:r>
            <a:r>
              <a:rPr lang="ja-JP" altLang="en-US" sz="2800" dirty="0"/>
              <a:t>新潟大学の機材搬入</a:t>
            </a:r>
            <a:endParaRPr lang="en-US" altLang="ja-JP" sz="2800" dirty="0"/>
          </a:p>
          <a:p>
            <a:pPr marL="0" indent="0">
              <a:buNone/>
            </a:pPr>
            <a:endParaRPr lang="en-US" altLang="ja-JP" dirty="0"/>
          </a:p>
          <a:p>
            <a:pPr marL="0" indent="0">
              <a:buNone/>
            </a:pPr>
            <a:r>
              <a:rPr lang="en-US" altLang="ja-JP" sz="2800" dirty="0"/>
              <a:t>7,</a:t>
            </a:r>
            <a:r>
              <a:rPr lang="en-US" altLang="ja-JP" dirty="0"/>
              <a:t>8</a:t>
            </a:r>
            <a:r>
              <a:rPr lang="ja-JP" altLang="en-US" dirty="0"/>
              <a:t>月　　コッククロフトウォルトン回路を制作し、パッシェンの法</a:t>
            </a:r>
            <a:r>
              <a:rPr lang="en-US" altLang="ja-JP" dirty="0"/>
              <a:t>		</a:t>
            </a:r>
            <a:r>
              <a:rPr lang="ja-JP" altLang="en-US" dirty="0"/>
              <a:t>　   則への理解を深める</a:t>
            </a:r>
            <a:endParaRPr lang="en-US" altLang="ja-JP" dirty="0"/>
          </a:p>
          <a:p>
            <a:pPr marL="0" indent="0">
              <a:buNone/>
            </a:pPr>
            <a:endParaRPr lang="en-US" altLang="ja-JP" dirty="0"/>
          </a:p>
          <a:p>
            <a:pPr marL="0" indent="0">
              <a:buNone/>
            </a:pPr>
            <a:r>
              <a:rPr lang="en-US" altLang="ja-JP" dirty="0"/>
              <a:t>10</a:t>
            </a:r>
            <a:r>
              <a:rPr lang="ja-JP" altLang="en-US" dirty="0"/>
              <a:t>月　　 機材名と個数の記録</a:t>
            </a:r>
            <a:endParaRPr lang="en-US" altLang="ja-JP" dirty="0"/>
          </a:p>
          <a:p>
            <a:pPr marL="0" indent="0">
              <a:buNone/>
            </a:pPr>
            <a:endParaRPr lang="en-US" altLang="ja-JP" dirty="0"/>
          </a:p>
          <a:p>
            <a:pPr marL="0" indent="0">
              <a:buNone/>
            </a:pPr>
            <a:r>
              <a:rPr lang="en-US" altLang="ja-JP" sz="2800" dirty="0"/>
              <a:t>12</a:t>
            </a:r>
            <a:r>
              <a:rPr lang="ja-JP" altLang="en-US" sz="2800" dirty="0"/>
              <a:t>月～　 </a:t>
            </a:r>
            <a:r>
              <a:rPr lang="en-US" altLang="ja-JP" sz="2800" dirty="0"/>
              <a:t>RLC</a:t>
            </a:r>
            <a:r>
              <a:rPr lang="ja-JP" altLang="en-US" sz="2800" dirty="0"/>
              <a:t>の測定法の議論、実際に測定</a:t>
            </a:r>
            <a:endParaRPr lang="en-US" altLang="ja-JP" sz="2800" dirty="0"/>
          </a:p>
          <a:p>
            <a:pPr marL="0" indent="0">
              <a:buNone/>
            </a:pPr>
            <a:endParaRPr lang="en-US" altLang="ja-JP" sz="2800" dirty="0"/>
          </a:p>
          <a:p>
            <a:pPr marL="0" indent="0">
              <a:buNone/>
            </a:pPr>
            <a:endParaRPr lang="en-US" altLang="ja-JP" dirty="0"/>
          </a:p>
          <a:p>
            <a:pPr marL="0" indent="0">
              <a:buNone/>
            </a:pPr>
            <a:endParaRPr lang="en-US" altLang="ja-JP" dirty="0"/>
          </a:p>
          <a:p>
            <a:pPr marL="0" indent="0">
              <a:buNone/>
            </a:pPr>
            <a:endParaRPr lang="en-US" altLang="ja-JP" sz="2800" dirty="0"/>
          </a:p>
          <a:p>
            <a:pPr marL="0" indent="0">
              <a:buNone/>
            </a:pPr>
            <a:endParaRPr lang="en-US" altLang="ja-JP" sz="2800" dirty="0"/>
          </a:p>
          <a:p>
            <a:pPr marL="0" indent="0">
              <a:buNone/>
            </a:pPr>
            <a:endParaRPr kumimoji="1" lang="ja-JP" altLang="en-US" dirty="0"/>
          </a:p>
        </p:txBody>
      </p:sp>
    </p:spTree>
    <p:extLst>
      <p:ext uri="{BB962C8B-B14F-4D97-AF65-F5344CB8AC3E}">
        <p14:creationId xmlns:p14="http://schemas.microsoft.com/office/powerpoint/2010/main" val="242552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BAAF7C-E71E-8DDD-7AAE-352783C01E43}"/>
              </a:ext>
            </a:extLst>
          </p:cNvPr>
          <p:cNvSpPr>
            <a:spLocks noGrp="1"/>
          </p:cNvSpPr>
          <p:nvPr>
            <p:ph type="title"/>
          </p:nvPr>
        </p:nvSpPr>
        <p:spPr/>
        <p:txBody>
          <a:bodyPr/>
          <a:lstStyle/>
          <a:p>
            <a:r>
              <a:rPr kumimoji="1" lang="ja-JP" altLang="en-US" dirty="0"/>
              <a:t>シミュレーション班</a:t>
            </a:r>
          </a:p>
        </p:txBody>
      </p:sp>
      <p:sp>
        <p:nvSpPr>
          <p:cNvPr id="3" name="コンテンツ プレースホルダー 2">
            <a:extLst>
              <a:ext uri="{FF2B5EF4-FFF2-40B4-BE49-F238E27FC236}">
                <a16:creationId xmlns:a16="http://schemas.microsoft.com/office/drawing/2014/main" id="{186D1E03-A490-11F7-2E39-E90DB8485732}"/>
              </a:ext>
            </a:extLst>
          </p:cNvPr>
          <p:cNvSpPr>
            <a:spLocks noGrp="1"/>
          </p:cNvSpPr>
          <p:nvPr>
            <p:ph idx="1"/>
          </p:nvPr>
        </p:nvSpPr>
        <p:spPr>
          <a:xfrm>
            <a:off x="699757" y="1502875"/>
            <a:ext cx="10792485" cy="4990000"/>
          </a:xfrm>
        </p:spPr>
        <p:txBody>
          <a:bodyPr>
            <a:normAutofit/>
          </a:bodyPr>
          <a:lstStyle/>
          <a:p>
            <a:pPr marL="0" indent="0">
              <a:buNone/>
            </a:pPr>
            <a:r>
              <a:rPr kumimoji="1" lang="en-US" altLang="ja-JP" dirty="0"/>
              <a:t>2023</a:t>
            </a:r>
            <a:r>
              <a:rPr kumimoji="1" lang="ja-JP" altLang="en-US" dirty="0"/>
              <a:t>年</a:t>
            </a:r>
            <a:r>
              <a:rPr kumimoji="1" lang="en-US" altLang="ja-JP" dirty="0"/>
              <a:t>1</a:t>
            </a:r>
            <a:r>
              <a:rPr kumimoji="1" lang="ja-JP" altLang="en-US" dirty="0"/>
              <a:t>月	</a:t>
            </a:r>
            <a:r>
              <a:rPr kumimoji="1" lang="en-US" altLang="ja-JP" dirty="0"/>
              <a:t>unity</a:t>
            </a:r>
            <a:r>
              <a:rPr kumimoji="1" lang="ja-JP" altLang="en-US" dirty="0"/>
              <a:t>でいじってみた</a:t>
            </a:r>
          </a:p>
          <a:p>
            <a:pPr marL="0" indent="0">
              <a:buNone/>
            </a:pPr>
            <a:r>
              <a:rPr kumimoji="1" lang="en-US" altLang="ja-JP" dirty="0"/>
              <a:t>2023</a:t>
            </a:r>
            <a:r>
              <a:rPr kumimoji="1" lang="ja-JP" altLang="en-US" dirty="0"/>
              <a:t>年</a:t>
            </a:r>
            <a:r>
              <a:rPr kumimoji="1" lang="en-US" altLang="ja-JP" dirty="0"/>
              <a:t>2</a:t>
            </a:r>
            <a:r>
              <a:rPr kumimoji="1" lang="ja-JP" altLang="en-US" dirty="0"/>
              <a:t>月	小山高専行ったら</a:t>
            </a:r>
            <a:r>
              <a:rPr kumimoji="1" lang="en-US" altLang="ja-JP" dirty="0"/>
              <a:t>geant4</a:t>
            </a:r>
            <a:r>
              <a:rPr kumimoji="1" lang="ja-JP" altLang="en-US" dirty="0"/>
              <a:t>の方がいい手事が分かった</a:t>
            </a:r>
          </a:p>
          <a:p>
            <a:pPr marL="0" indent="0">
              <a:buNone/>
            </a:pPr>
            <a:r>
              <a:rPr kumimoji="1" lang="en-US" altLang="ja-JP" dirty="0"/>
              <a:t>2023</a:t>
            </a:r>
            <a:r>
              <a:rPr kumimoji="1" lang="ja-JP" altLang="en-US" dirty="0"/>
              <a:t>年</a:t>
            </a:r>
            <a:r>
              <a:rPr kumimoji="1" lang="en-US" altLang="ja-JP" dirty="0"/>
              <a:t>3</a:t>
            </a:r>
            <a:r>
              <a:rPr kumimoji="1" lang="ja-JP" altLang="en-US" dirty="0"/>
              <a:t>月	</a:t>
            </a:r>
            <a:r>
              <a:rPr kumimoji="1" lang="en-US" altLang="ja-JP" dirty="0"/>
              <a:t>geant4</a:t>
            </a:r>
            <a:r>
              <a:rPr kumimoji="1" lang="ja-JP" altLang="en-US" dirty="0"/>
              <a:t>の環境構築頑張った</a:t>
            </a:r>
          </a:p>
          <a:p>
            <a:pPr marL="0" indent="0">
              <a:buNone/>
            </a:pPr>
            <a:r>
              <a:rPr kumimoji="1" lang="en-US" altLang="ja-JP" dirty="0"/>
              <a:t>2023</a:t>
            </a:r>
            <a:r>
              <a:rPr kumimoji="1" lang="ja-JP" altLang="en-US" dirty="0"/>
              <a:t>年</a:t>
            </a:r>
            <a:r>
              <a:rPr kumimoji="1" lang="en-US" altLang="ja-JP" dirty="0"/>
              <a:t>5</a:t>
            </a:r>
            <a:r>
              <a:rPr kumimoji="1" lang="ja-JP" altLang="en-US" dirty="0"/>
              <a:t>月	</a:t>
            </a:r>
            <a:r>
              <a:rPr kumimoji="1" lang="en-US" altLang="ja-JP" dirty="0"/>
              <a:t>KEK</a:t>
            </a:r>
            <a:r>
              <a:rPr kumimoji="1" lang="ja-JP" altLang="en-US" dirty="0"/>
              <a:t>のサイト見ながら</a:t>
            </a:r>
            <a:r>
              <a:rPr kumimoji="1" lang="en-US" altLang="ja-JP" dirty="0"/>
              <a:t>geant4</a:t>
            </a:r>
            <a:r>
              <a:rPr kumimoji="1" lang="ja-JP" altLang="en-US" dirty="0"/>
              <a:t>を学んだ</a:t>
            </a:r>
          </a:p>
          <a:p>
            <a:pPr marL="0" indent="0">
              <a:buNone/>
            </a:pPr>
            <a:r>
              <a:rPr kumimoji="1" lang="en-US" altLang="ja-JP" dirty="0"/>
              <a:t>2023</a:t>
            </a:r>
            <a:r>
              <a:rPr kumimoji="1" lang="ja-JP" altLang="en-US" dirty="0"/>
              <a:t>年</a:t>
            </a:r>
            <a:r>
              <a:rPr kumimoji="1" lang="en-US" altLang="ja-JP" dirty="0"/>
              <a:t>7</a:t>
            </a:r>
            <a:r>
              <a:rPr kumimoji="1" lang="ja-JP" altLang="en-US" dirty="0"/>
              <a:t>月	</a:t>
            </a:r>
            <a:r>
              <a:rPr kumimoji="1" lang="en-US" altLang="ja-JP" dirty="0" err="1"/>
              <a:t>gometory</a:t>
            </a:r>
            <a:r>
              <a:rPr kumimoji="1" lang="ja-JP" altLang="en-US" dirty="0"/>
              <a:t>ファイルをいじって磁場を使って陽子を曲げることに挑戦→曲がった</a:t>
            </a:r>
          </a:p>
          <a:p>
            <a:pPr marL="0" indent="0">
              <a:buNone/>
            </a:pPr>
            <a:r>
              <a:rPr kumimoji="1" lang="en-US" altLang="ja-JP" dirty="0"/>
              <a:t>2023</a:t>
            </a:r>
            <a:r>
              <a:rPr kumimoji="1" lang="ja-JP" altLang="en-US" dirty="0"/>
              <a:t>年</a:t>
            </a:r>
            <a:r>
              <a:rPr kumimoji="1" lang="en-US" altLang="ja-JP" dirty="0"/>
              <a:t>12</a:t>
            </a:r>
            <a:r>
              <a:rPr kumimoji="1" lang="ja-JP" altLang="en-US" dirty="0"/>
              <a:t>月	外観を部長に教えてもらったので、作ってみた</a:t>
            </a:r>
          </a:p>
          <a:p>
            <a:pPr marL="0" indent="0">
              <a:buNone/>
            </a:pPr>
            <a:r>
              <a:rPr kumimoji="1" lang="ja-JP" altLang="en-US" dirty="0"/>
              <a:t>		陽子を装置の中で回すことを目標にした</a:t>
            </a:r>
          </a:p>
          <a:p>
            <a:pPr marL="0" indent="0">
              <a:buNone/>
            </a:pPr>
            <a:r>
              <a:rPr kumimoji="1" lang="en-US" altLang="ja-JP" dirty="0"/>
              <a:t>2024</a:t>
            </a:r>
            <a:r>
              <a:rPr kumimoji="1" lang="ja-JP" altLang="en-US" dirty="0"/>
              <a:t>年</a:t>
            </a:r>
            <a:r>
              <a:rPr kumimoji="1" lang="en-US" altLang="ja-JP" dirty="0"/>
              <a:t>1</a:t>
            </a:r>
            <a:r>
              <a:rPr kumimoji="1" lang="ja-JP" altLang="en-US" dirty="0"/>
              <a:t>月	まわったーーー</a:t>
            </a:r>
          </a:p>
          <a:p>
            <a:pPr marL="0" indent="0">
              <a:buNone/>
            </a:pPr>
            <a:r>
              <a:rPr kumimoji="1" lang="ja-JP" altLang="en-US" dirty="0"/>
              <a:t>現在	回ったので、時間変化</a:t>
            </a:r>
            <a:r>
              <a:rPr kumimoji="1" lang="en-US" altLang="ja-JP" dirty="0"/>
              <a:t>or</a:t>
            </a:r>
            <a:r>
              <a:rPr kumimoji="1" lang="ja-JP" altLang="en-US" dirty="0"/>
              <a:t>電場を頑張ろうと思ったが、むり</a:t>
            </a:r>
          </a:p>
        </p:txBody>
      </p:sp>
    </p:spTree>
    <p:extLst>
      <p:ext uri="{BB962C8B-B14F-4D97-AF65-F5344CB8AC3E}">
        <p14:creationId xmlns:p14="http://schemas.microsoft.com/office/powerpoint/2010/main" val="45434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D7D94-9775-873C-DCF6-B96DB73D0942}"/>
              </a:ext>
            </a:extLst>
          </p:cNvPr>
          <p:cNvSpPr>
            <a:spLocks noGrp="1"/>
          </p:cNvSpPr>
          <p:nvPr>
            <p:ph type="title"/>
          </p:nvPr>
        </p:nvSpPr>
        <p:spPr/>
        <p:txBody>
          <a:bodyPr/>
          <a:lstStyle/>
          <a:p>
            <a:r>
              <a:rPr kumimoji="1" lang="ja-JP" altLang="en-US" dirty="0"/>
              <a:t>シミュレーション班 交流会前の経歴</a:t>
            </a:r>
          </a:p>
        </p:txBody>
      </p:sp>
      <p:sp>
        <p:nvSpPr>
          <p:cNvPr id="3" name="コンテンツ プレースホルダー 2">
            <a:extLst>
              <a:ext uri="{FF2B5EF4-FFF2-40B4-BE49-F238E27FC236}">
                <a16:creationId xmlns:a16="http://schemas.microsoft.com/office/drawing/2014/main" id="{C9EABAC9-A2C5-A0D7-6573-07C80C90D003}"/>
              </a:ext>
            </a:extLst>
          </p:cNvPr>
          <p:cNvSpPr>
            <a:spLocks noGrp="1"/>
          </p:cNvSpPr>
          <p:nvPr>
            <p:ph idx="1"/>
          </p:nvPr>
        </p:nvSpPr>
        <p:spPr>
          <a:xfrm>
            <a:off x="838200" y="1536867"/>
            <a:ext cx="10515600" cy="4351338"/>
          </a:xfrm>
        </p:spPr>
        <p:txBody>
          <a:bodyPr>
            <a:normAutofit/>
          </a:bodyPr>
          <a:lstStyle/>
          <a:p>
            <a:r>
              <a:rPr kumimoji="1" lang="en-US" altLang="ja-JP" sz="2400" dirty="0"/>
              <a:t>2023</a:t>
            </a:r>
            <a:r>
              <a:rPr kumimoji="1" lang="ja-JP" altLang="en-US" sz="2400" dirty="0"/>
              <a:t>年</a:t>
            </a:r>
            <a:r>
              <a:rPr kumimoji="1" lang="en-US" altLang="ja-JP" sz="2400" dirty="0"/>
              <a:t>2</a:t>
            </a:r>
            <a:r>
              <a:rPr kumimoji="1" lang="ja-JP" altLang="en-US" sz="2400" dirty="0"/>
              <a:t>月　小山高専との交流会</a:t>
            </a:r>
            <a:br>
              <a:rPr kumimoji="1" lang="en-US" altLang="ja-JP" sz="2400" dirty="0"/>
            </a:br>
            <a:r>
              <a:rPr kumimoji="1" lang="ja-JP" altLang="en-US" sz="2400" dirty="0"/>
              <a:t>シミュレーションは</a:t>
            </a:r>
            <a:r>
              <a:rPr kumimoji="1" lang="en-US" altLang="ja-JP" sz="2400" dirty="0"/>
              <a:t>Unity</a:t>
            </a:r>
            <a:r>
              <a:rPr kumimoji="1" lang="ja-JP" altLang="en-US" sz="2400" dirty="0"/>
              <a:t>（</a:t>
            </a:r>
            <a:r>
              <a:rPr kumimoji="1" lang="en-US" altLang="ja-JP" sz="2400" dirty="0"/>
              <a:t>C#</a:t>
            </a:r>
            <a:r>
              <a:rPr kumimoji="1" lang="ja-JP" altLang="en-US" sz="2400" dirty="0"/>
              <a:t>）を用いていた．</a:t>
            </a:r>
            <a:br>
              <a:rPr kumimoji="1" lang="en-US" altLang="ja-JP" sz="2400" dirty="0"/>
            </a:br>
            <a:r>
              <a:rPr kumimoji="1" lang="ja-JP" altLang="en-US" sz="2400" dirty="0"/>
              <a:t>電磁場や混合気体を簡単なモデル（空気抵抗</a:t>
            </a:r>
            <a:r>
              <a:rPr lang="ja-JP" altLang="en-US" sz="2400" dirty="0"/>
              <a:t>無視など）</a:t>
            </a:r>
            <a:r>
              <a:rPr kumimoji="1" lang="ja-JP" altLang="en-US" sz="2400" dirty="0"/>
              <a:t>でプログラムに記述していたため，加速器の製作に耐えうるレベルのシミュレーションが難しいことが分かる</a:t>
            </a:r>
            <a:endParaRPr kumimoji="1" lang="en-US" altLang="ja-JP" sz="2400" dirty="0"/>
          </a:p>
          <a:p>
            <a:pPr marL="0" indent="0">
              <a:buNone/>
            </a:pPr>
            <a:r>
              <a:rPr lang="ja-JP" altLang="en-US" sz="2400" dirty="0"/>
              <a:t>→ </a:t>
            </a:r>
            <a:r>
              <a:rPr lang="en-US" altLang="ja-JP" sz="2400" dirty="0"/>
              <a:t>Geant4</a:t>
            </a:r>
            <a:r>
              <a:rPr lang="ja-JP" altLang="en-US" sz="2400" dirty="0"/>
              <a:t>を用いたシミュレーションに切り替えた</a:t>
            </a:r>
            <a:endParaRPr kumimoji="1" lang="ja-JP" altLang="en-US" sz="2400" dirty="0"/>
          </a:p>
          <a:p>
            <a:pPr marL="0" indent="0">
              <a:buNone/>
            </a:pPr>
            <a:endParaRPr kumimoji="1" lang="en-US" altLang="ja-JP" dirty="0"/>
          </a:p>
          <a:p>
            <a:pPr marL="0" indent="0">
              <a:buNone/>
            </a:pPr>
            <a:endParaRPr kumimoji="1" lang="en-US" altLang="ja-JP" dirty="0"/>
          </a:p>
          <a:p>
            <a:endParaRPr lang="en-US" altLang="ja-JP" dirty="0"/>
          </a:p>
          <a:p>
            <a:pPr marL="0" indent="0">
              <a:buNone/>
            </a:pPr>
            <a:endParaRPr lang="en-US" altLang="ja-JP" dirty="0"/>
          </a:p>
          <a:p>
            <a:pPr marL="0" indent="0">
              <a:buNone/>
            </a:pPr>
            <a:endParaRPr lang="en-US" altLang="ja-JP" dirty="0"/>
          </a:p>
        </p:txBody>
      </p:sp>
      <p:pic>
        <p:nvPicPr>
          <p:cNvPr id="1026" name="Picture 2">
            <a:extLst>
              <a:ext uri="{FF2B5EF4-FFF2-40B4-BE49-F238E27FC236}">
                <a16:creationId xmlns:a16="http://schemas.microsoft.com/office/drawing/2014/main" id="{E1468143-76C3-7C2F-F5DF-CA4C94192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056" y="3813878"/>
            <a:ext cx="6089888" cy="2678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90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77B9F5-15BD-DCEC-E74F-1B641CAF343D}"/>
              </a:ext>
            </a:extLst>
          </p:cNvPr>
          <p:cNvSpPr>
            <a:spLocks noGrp="1"/>
          </p:cNvSpPr>
          <p:nvPr>
            <p:ph type="title"/>
          </p:nvPr>
        </p:nvSpPr>
        <p:spPr/>
        <p:txBody>
          <a:bodyPr/>
          <a:lstStyle/>
          <a:p>
            <a:r>
              <a:rPr kumimoji="1" lang="en-US" altLang="ja-JP" dirty="0"/>
              <a:t>Geant4</a:t>
            </a:r>
            <a:r>
              <a:rPr kumimoji="1" lang="ja-JP" altLang="en-US" dirty="0"/>
              <a:t>によるシミュレーションの目標</a:t>
            </a:r>
          </a:p>
        </p:txBody>
      </p:sp>
      <p:sp>
        <p:nvSpPr>
          <p:cNvPr id="3" name="コンテンツ プレースホルダー 2">
            <a:extLst>
              <a:ext uri="{FF2B5EF4-FFF2-40B4-BE49-F238E27FC236}">
                <a16:creationId xmlns:a16="http://schemas.microsoft.com/office/drawing/2014/main" id="{45053D30-4E5A-49E0-9C2F-E1316B2302A7}"/>
              </a:ext>
            </a:extLst>
          </p:cNvPr>
          <p:cNvSpPr>
            <a:spLocks noGrp="1"/>
          </p:cNvSpPr>
          <p:nvPr>
            <p:ph idx="1"/>
          </p:nvPr>
        </p:nvSpPr>
        <p:spPr/>
        <p:txBody>
          <a:bodyPr>
            <a:normAutofit/>
          </a:bodyPr>
          <a:lstStyle/>
          <a:p>
            <a:r>
              <a:rPr lang="ja-JP" altLang="en-US" sz="2400" dirty="0"/>
              <a:t>サイクロトロンをシミュレーション環境下に構築し，製作する加速器で想定される環境で加速させる粒子にどのような影響を与えるかを調べること</a:t>
            </a:r>
            <a:endParaRPr lang="en-US" altLang="ja-JP" sz="2400" dirty="0"/>
          </a:p>
          <a:p>
            <a:pPr lvl="1"/>
            <a:r>
              <a:rPr kumimoji="1" lang="ja-JP" altLang="en-US" dirty="0"/>
              <a:t>サイクロトロンの</a:t>
            </a:r>
            <a:r>
              <a:rPr lang="ja-JP" altLang="en-US" dirty="0"/>
              <a:t>ジオメトリを作成すること</a:t>
            </a:r>
            <a:endParaRPr lang="en-US" altLang="ja-JP" dirty="0"/>
          </a:p>
          <a:p>
            <a:pPr lvl="1"/>
            <a:r>
              <a:rPr kumimoji="1" lang="ja-JP" altLang="en-US" dirty="0"/>
              <a:t>電磁場のシミュレーション</a:t>
            </a:r>
            <a:endParaRPr kumimoji="1" lang="en-US" altLang="ja-JP" dirty="0"/>
          </a:p>
          <a:p>
            <a:pPr lvl="1"/>
            <a:r>
              <a:rPr lang="en-US" altLang="ja-JP" dirty="0"/>
              <a:t>D</a:t>
            </a:r>
            <a:r>
              <a:rPr lang="ja-JP" altLang="en-US" dirty="0"/>
              <a:t>電極内の混合気体の状態のシミュレーション</a:t>
            </a:r>
            <a:endParaRPr kumimoji="1" lang="en-US" altLang="ja-JP" dirty="0"/>
          </a:p>
        </p:txBody>
      </p:sp>
    </p:spTree>
    <p:extLst>
      <p:ext uri="{BB962C8B-B14F-4D97-AF65-F5344CB8AC3E}">
        <p14:creationId xmlns:p14="http://schemas.microsoft.com/office/powerpoint/2010/main" val="38147646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2812</TotalTime>
  <Words>1351</Words>
  <Application>Microsoft Office PowerPoint</Application>
  <PresentationFormat>ワイド画面</PresentationFormat>
  <Paragraphs>125</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Google Sans</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機材班</vt:lpstr>
      <vt:lpstr>シミュレーション班</vt:lpstr>
      <vt:lpstr>シミュレーション班 交流会前の経歴</vt:lpstr>
      <vt:lpstr>Geant4によるシミュレーションの目標</vt:lpstr>
      <vt:lpstr>シミュレーション班 活動履歴1</vt:lpstr>
      <vt:lpstr>シミュレーション班 活動履歴2</vt:lpstr>
      <vt:lpstr>シミュレーション班 活動履歴3</vt:lpstr>
      <vt:lpstr>シミュレーション班 まとめ</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岡本 恵太_長野</dc:creator>
  <cp:lastModifiedBy>村山大樹_長野</cp:lastModifiedBy>
  <cp:revision>59</cp:revision>
  <dcterms:created xsi:type="dcterms:W3CDTF">2023-10-20T14:25:24Z</dcterms:created>
  <dcterms:modified xsi:type="dcterms:W3CDTF">2024-02-17T06:29:25Z</dcterms:modified>
</cp:coreProperties>
</file>