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2" r:id="rId3"/>
    <p:sldId id="272" r:id="rId4"/>
    <p:sldId id="273" r:id="rId5"/>
    <p:sldId id="268" r:id="rId6"/>
    <p:sldId id="274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6242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ED13F-1A93-4818-9C31-F3E1C94C073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5593-8316-4EEF-ABDC-8DF1BB8D4C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0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B5593-8316-4EEF-ABDC-8DF1BB8D4C9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3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F026E-D1F9-AC3F-F18C-229B2810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C79266-439E-74E2-E35A-9632BB14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E5D7A-40BE-847A-2757-DFC02A1F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54A2F-62FE-C7E2-108D-2067A75D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942CF-498A-D6C0-BB57-B46A935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4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52F9A-FDAC-C548-EFE1-5A3FD0D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879454-5283-B980-B581-4C458C7D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7016D-BCD6-4079-AA56-608E659F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54350-49BD-6CA0-5C14-5D4CBB5C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A551A-022C-2850-B3F7-5E50E96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8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07F9FD-20C8-71FC-96C9-E3CC2BF38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1BE35-E7FC-9B13-0647-9242A7CB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73CF3-E643-EDD2-2E14-BAE35AC6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990AC-AD46-CED4-35C9-2201C679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8FB02-05D3-C9C3-AAC7-3ECBEEC9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1223A-0B8B-98FF-01E0-C4D9D59F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4F7193-5B26-0A5E-854B-819848A0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92402-4EDF-3E2E-A29B-B1D29480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3BB41-2583-4660-F04A-7B7547D7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F84BA-1F10-61F0-239E-6364662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8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733A1-AEA5-925E-0C35-33B464F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CEAFD-F431-12B9-04AA-2BB78967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77B7B-E7C6-17B9-A547-BC6511D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58458-BC4C-0403-B025-8F958CA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B88E4-8EA7-D3F2-49E1-06471837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527C1-3847-C22A-9579-E0B3030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5033D-6AC1-8A45-F119-966492F8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D61ABB-68BA-3FAD-0B29-1AD4842DF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BEE0E-1A31-F2E1-23BB-9AAE0C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963D6-704E-FF1F-C6CC-60D3229B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33F859-3C8D-2301-43D3-4F6B3316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817C0-8738-F5BC-10E4-1B12E6E9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645E64-F3DC-51CC-E9ED-FC21E25E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33C829-B0E2-8C68-D122-A052312E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9EB116-6538-B22E-DD84-48EC09511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30EA5E-9FF5-1A73-E109-552D0D13D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F61BF-3665-4EC6-922E-38293B41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79918-B02C-CDCD-3C68-81398571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E1DC8C-AA74-0659-BA4E-3D3733E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1966C-7CEC-4E8D-8D70-DDE13203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79652E-EFF0-7E0B-0884-47079E0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2EC4ED-2F66-B219-725C-4D05AFA2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F589A3-A7E4-C82C-625F-1400B5E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91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48839F-A6BD-FB4C-694B-8A9464D5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E5E19-CBE1-2F86-8EA6-2C72C7F9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62F30-7930-9010-544F-9C5F83AF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E2DC9-600F-0182-A89C-407DB606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909EDC-99E2-02CE-FDBC-AF5FB951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765F0F-A71A-22F3-037C-E91DDB02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7FEE3E-08CB-4F2D-75EF-C8E39E9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7874B-52D7-70C3-B13A-BE5808C3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A7B3-95C9-EE7E-BF4F-D0DA251B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704FC-D3B2-F407-3517-1C60D22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C719AC-3CA3-F361-3EC3-D43030FA4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CD3383-38F2-9D78-7DE5-555B381C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D5300-9EF0-AA1B-F0FE-C429503B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160D2-1AE4-5224-26ED-2CBC919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AD0EE0-7751-626A-25B7-986F5566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B6BF0-A2CE-7E8D-9832-08EBBD14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042FE-058F-EF2B-2681-D33F41F7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3561A6-8DAB-F7E5-9158-A36B795D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1EE1-E4DD-4C9D-8BB2-9F96681BCE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A8EBB-3033-62E8-1C2A-B4387E757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511CF-7A23-2426-D2EA-968C005F6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B7D4-9F00-4C70-A20B-0B37A8858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D7D94-9775-873C-DCF6-B96DB73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0" y="365125"/>
            <a:ext cx="11167620" cy="1325563"/>
          </a:xfrm>
        </p:spPr>
        <p:txBody>
          <a:bodyPr/>
          <a:lstStyle/>
          <a:p>
            <a:r>
              <a:rPr kumimoji="1" lang="ja-JP" altLang="en-US" b="1" dirty="0"/>
              <a:t>シミュレーション班 交流会前の経歴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復習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EABAC9-A2C5-A0D7-6573-07C80C90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536866"/>
            <a:ext cx="11255604" cy="4797945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2023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月　小山高専交流会時</a:t>
            </a:r>
            <a:endParaRPr kumimoji="1" lang="en-US" altLang="ja-JP" sz="2400" dirty="0"/>
          </a:p>
          <a:p>
            <a:pPr marL="0" indent="0">
              <a:buNone/>
            </a:pPr>
            <a:br>
              <a:rPr kumimoji="1" lang="en-US" altLang="ja-JP" sz="2400" dirty="0"/>
            </a:br>
            <a:r>
              <a:rPr kumimoji="1" lang="ja-JP" altLang="en-US" sz="2400" dirty="0"/>
              <a:t>・　　　　を使用</a:t>
            </a:r>
            <a:r>
              <a:rPr kumimoji="1" lang="en-US" altLang="ja-JP" sz="2400" dirty="0"/>
              <a:t>(C#)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しかし多くの問題点を抱えていた。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・</a:t>
            </a:r>
            <a:r>
              <a:rPr kumimoji="1" lang="ja-JP" altLang="en-US" sz="2400" dirty="0"/>
              <a:t>完全な真空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・粒子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つのみ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粒子同士の作用が考えられない</a:t>
            </a:r>
            <a:r>
              <a:rPr kumimoji="1" lang="en-US" altLang="ja-JP" sz="2400" dirty="0"/>
              <a:t>)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・数値の丸め等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では限界がありそう</a:t>
            </a:r>
            <a:endParaRPr kumimoji="1" lang="en-US" altLang="ja-JP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468143-76C3-7C2F-F5DF-CA4C9419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26" y="1536866"/>
            <a:ext cx="4547647" cy="20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y 5 announced, brings 'massive update' to game developers - Polygon">
            <a:extLst>
              <a:ext uri="{FF2B5EF4-FFF2-40B4-BE49-F238E27FC236}">
                <a16:creationId xmlns:a16="http://schemas.microsoft.com/office/drawing/2014/main" id="{B4F0F8F6-B133-69EE-4C9B-C5B146E2F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" r="7359" b="24774"/>
          <a:stretch/>
        </p:blipFill>
        <p:spPr bwMode="auto">
          <a:xfrm>
            <a:off x="923043" y="2300033"/>
            <a:ext cx="1019193" cy="4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8A755A4-DE35-7DFD-7988-448BFB287C37}"/>
              </a:ext>
            </a:extLst>
          </p:cNvPr>
          <p:cNvSpPr txBox="1">
            <a:spLocks/>
          </p:cNvSpPr>
          <p:nvPr/>
        </p:nvSpPr>
        <p:spPr>
          <a:xfrm>
            <a:off x="8290501" y="3586757"/>
            <a:ext cx="2996526" cy="349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Unity</a:t>
            </a:r>
            <a:r>
              <a:rPr lang="ja-JP" altLang="en-US" sz="1600" dirty="0"/>
              <a:t>でのシミュレーション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079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182E78-CDA7-A053-C1D6-0A25DDC8D254}"/>
              </a:ext>
            </a:extLst>
          </p:cNvPr>
          <p:cNvSpPr txBox="1"/>
          <p:nvPr/>
        </p:nvSpPr>
        <p:spPr>
          <a:xfrm>
            <a:off x="386700" y="1281008"/>
            <a:ext cx="11034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b="1" dirty="0"/>
              <a:t>Geant4</a:t>
            </a:r>
            <a:r>
              <a:rPr lang="ja-JP" altLang="en-US" sz="2400" b="1" dirty="0"/>
              <a:t>とは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CERN(</a:t>
            </a:r>
            <a:r>
              <a:rPr lang="ja-JP" altLang="en-US" sz="2400" dirty="0"/>
              <a:t>欧州原子核研究機構</a:t>
            </a:r>
            <a:r>
              <a:rPr lang="en-US" altLang="ja-JP" sz="2400" dirty="0"/>
              <a:t>)</a:t>
            </a:r>
            <a:r>
              <a:rPr lang="ja-JP" altLang="en-US" sz="2400" dirty="0"/>
              <a:t> により開発</a:t>
            </a:r>
            <a:endParaRPr lang="en-US" altLang="ja-JP" sz="2400" dirty="0"/>
          </a:p>
          <a:p>
            <a:r>
              <a:rPr lang="ja-JP" altLang="en-US" sz="2400" dirty="0"/>
              <a:t>　「</a:t>
            </a:r>
            <a:r>
              <a:rPr lang="ja-JP" altLang="en-US" sz="2400" dirty="0">
                <a:solidFill>
                  <a:srgbClr val="FF0000"/>
                </a:solidFill>
              </a:rPr>
              <a:t>物質中における粒子の飛跡のシミュレーション</a:t>
            </a:r>
            <a:r>
              <a:rPr lang="ja-JP" altLang="en-US" sz="2400" dirty="0"/>
              <a:t>」プラットフォーム </a:t>
            </a:r>
            <a:r>
              <a:rPr lang="en-US" altLang="ja-JP" sz="2400" dirty="0"/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C++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　高エネルギー物理学などの研究に使われている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・可能なこと</a:t>
            </a:r>
            <a:endParaRPr lang="en-US" altLang="ja-JP" sz="2400" dirty="0"/>
          </a:p>
          <a:p>
            <a:r>
              <a:rPr lang="ja-JP" altLang="en-US" sz="2400" dirty="0"/>
              <a:t>　・磁場、電場を考慮した高エネルギー粒子のシミュレーション</a:t>
            </a:r>
            <a:endParaRPr lang="en-US" altLang="ja-JP" sz="2400" dirty="0"/>
          </a:p>
          <a:p>
            <a:r>
              <a:rPr lang="ja-JP" altLang="en-US" sz="2400" dirty="0"/>
              <a:t>　・任意の形状、特性のジオメトリの作成</a:t>
            </a:r>
            <a:endParaRPr lang="en-US" altLang="ja-JP" sz="2400" dirty="0"/>
          </a:p>
          <a:p>
            <a:r>
              <a:rPr lang="ja-JP" altLang="en-US" sz="2400" dirty="0"/>
              <a:t>　・複数粒子の相互作用のシミュレーション</a:t>
            </a:r>
            <a:endParaRPr lang="en-US" altLang="ja-JP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9FB989-35DC-1E94-DF72-35CD94F5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16" y="3959258"/>
            <a:ext cx="4839254" cy="26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E4F69A-6CDD-37A8-3653-11C6912D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75" y="373514"/>
            <a:ext cx="10841610" cy="907494"/>
          </a:xfrm>
        </p:spPr>
        <p:txBody>
          <a:bodyPr/>
          <a:lstStyle/>
          <a:p>
            <a:r>
              <a:rPr kumimoji="1" lang="en-US" altLang="ja-JP" b="1" dirty="0"/>
              <a:t>Geant4</a:t>
            </a:r>
            <a:r>
              <a:rPr kumimoji="1" lang="ja-JP" altLang="en-US" b="1" dirty="0"/>
              <a:t>を使用することに決定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7993DC-C15D-4689-262C-187EDFDE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65" y="1216947"/>
            <a:ext cx="1524000" cy="504825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EB3002D-0533-0073-2FA6-564C183DB6DB}"/>
              </a:ext>
            </a:extLst>
          </p:cNvPr>
          <p:cNvSpPr txBox="1">
            <a:spLocks/>
          </p:cNvSpPr>
          <p:nvPr/>
        </p:nvSpPr>
        <p:spPr>
          <a:xfrm>
            <a:off x="3663762" y="6185609"/>
            <a:ext cx="3229054" cy="44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Geant4</a:t>
            </a:r>
            <a:r>
              <a:rPr lang="ja-JP" altLang="en-US" sz="2400" dirty="0"/>
              <a:t>のアプリ画面→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3203B10-1C17-7D79-E8E7-AA5043B4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5" y="4809608"/>
            <a:ext cx="2512764" cy="1743733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67867DC-3E78-D3C0-9AE9-82EAFF0C89C5}"/>
              </a:ext>
            </a:extLst>
          </p:cNvPr>
          <p:cNvSpPr txBox="1">
            <a:spLocks/>
          </p:cNvSpPr>
          <p:nvPr/>
        </p:nvSpPr>
        <p:spPr>
          <a:xfrm>
            <a:off x="3528705" y="5384682"/>
            <a:ext cx="3229054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←</a:t>
            </a:r>
            <a:r>
              <a:rPr lang="en-US" altLang="ja-JP" sz="2400" dirty="0"/>
              <a:t>γ</a:t>
            </a:r>
            <a:r>
              <a:rPr lang="ja-JP" altLang="en-US" sz="2400" dirty="0"/>
              <a:t>線シミュレート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6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660F289-B1D4-E880-1D32-785AA41715E1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目標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BD0CFE-5BE3-DEF8-F098-F3F37AA27DAD}"/>
              </a:ext>
            </a:extLst>
          </p:cNvPr>
          <p:cNvSpPr txBox="1"/>
          <p:nvPr/>
        </p:nvSpPr>
        <p:spPr>
          <a:xfrm>
            <a:off x="386700" y="1281008"/>
            <a:ext cx="11034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・全体目標</a:t>
            </a:r>
            <a:endParaRPr lang="en-US" altLang="ja-JP" sz="2400" dirty="0"/>
          </a:p>
          <a:p>
            <a:r>
              <a:rPr lang="ja-JP" altLang="en-US" sz="2400" dirty="0"/>
              <a:t>　作成する加速器と同じものをシミュレーション環境下に構築、</a:t>
            </a:r>
            <a:endParaRPr lang="en-US" altLang="ja-JP" sz="2400" dirty="0"/>
          </a:p>
          <a:p>
            <a:r>
              <a:rPr lang="ja-JP" altLang="en-US" sz="2400" dirty="0"/>
              <a:t>　想定される環境での粒子の挙動を測定、</a:t>
            </a:r>
            <a:endParaRPr lang="en-US" altLang="ja-JP" sz="2400" dirty="0"/>
          </a:p>
          <a:p>
            <a:r>
              <a:rPr lang="ja-JP" altLang="en-US" sz="2400" dirty="0"/>
              <a:t>　ファラデーカップでのシミュレーション値を出力する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・水素の流入量を計算したところ、現実的な量を入れようとすると</a:t>
            </a:r>
            <a:endParaRPr lang="en-US" altLang="ja-JP" sz="2400" dirty="0"/>
          </a:p>
          <a:p>
            <a:r>
              <a:rPr lang="ja-JP" altLang="en-US" sz="2400" dirty="0"/>
              <a:t>　気圧が許容範囲を超えてしまった。</a:t>
            </a:r>
            <a:endParaRPr lang="en-US" altLang="ja-JP" sz="2400" dirty="0"/>
          </a:p>
          <a:p>
            <a:r>
              <a:rPr lang="ja-JP" altLang="en-US" sz="2400" dirty="0"/>
              <a:t>　→加速粒子と気体粒子が衝突する可能性が非常に高い</a:t>
            </a:r>
            <a:endParaRPr lang="en-US" altLang="ja-JP" sz="2400" dirty="0"/>
          </a:p>
          <a:p>
            <a:r>
              <a:rPr lang="ja-JP" altLang="en-US" sz="2400" dirty="0"/>
              <a:t>　　→粒子が衝突することを前提としたシミュレーション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・具体的な目標</a:t>
            </a:r>
            <a:endParaRPr lang="en-US" altLang="ja-JP" sz="2400" dirty="0"/>
          </a:p>
          <a:p>
            <a:r>
              <a:rPr lang="ja-JP" altLang="en-US" sz="2400" dirty="0"/>
              <a:t>　どのくらい水素を入れればよいか分からない</a:t>
            </a:r>
            <a:endParaRPr lang="en-US" altLang="ja-JP" sz="2400" dirty="0"/>
          </a:p>
          <a:p>
            <a:r>
              <a:rPr lang="ja-JP" altLang="en-US" sz="2400" b="1" dirty="0"/>
              <a:t>　</a:t>
            </a:r>
            <a:r>
              <a:rPr lang="en-US" altLang="ja-JP" sz="2400" b="1" dirty="0">
                <a:solidFill>
                  <a:srgbClr val="C00000"/>
                </a:solidFill>
              </a:rPr>
              <a:t>『</a:t>
            </a:r>
            <a:r>
              <a:rPr lang="ja-JP" altLang="en-US" sz="2400" b="1" dirty="0">
                <a:solidFill>
                  <a:srgbClr val="C00000"/>
                </a:solidFill>
              </a:rPr>
              <a:t>水素の流入量による「一定速度以上の粒子の放出量」の変化</a:t>
            </a:r>
            <a:r>
              <a:rPr lang="en-US" altLang="ja-JP" sz="2400" b="1" dirty="0">
                <a:solidFill>
                  <a:srgbClr val="C00000"/>
                </a:solidFill>
              </a:rPr>
              <a:t>』</a:t>
            </a:r>
          </a:p>
          <a:p>
            <a:r>
              <a:rPr lang="ja-JP" altLang="en-US" sz="2400" dirty="0"/>
              <a:t>　をシミュレーションにて測定すること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1476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25281-AB33-37D6-6F3C-E66B23C2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3EAF0F8-7D7F-0170-22C9-93E10BF8CDC6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当初計画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BD3F1C-E41C-3C42-5FE1-B1BFCCBBAD5B}"/>
              </a:ext>
            </a:extLst>
          </p:cNvPr>
          <p:cNvSpPr txBox="1"/>
          <p:nvPr/>
        </p:nvSpPr>
        <p:spPr>
          <a:xfrm>
            <a:off x="961532" y="1281008"/>
            <a:ext cx="1045945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400" dirty="0"/>
              <a:t>・</a:t>
            </a:r>
            <a:r>
              <a:rPr lang="en-US" altLang="ja-JP" sz="2400" dirty="0"/>
              <a:t>Geant4</a:t>
            </a:r>
            <a:r>
              <a:rPr lang="ja-JP" altLang="en-US" sz="2400" dirty="0"/>
              <a:t>環境構築等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・基本動作習得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・磁場を作成、陽子を周回軌道に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・本格的なジオメトリ作成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・電場作成、陽子を加速させる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・電場を時間変化</a:t>
            </a:r>
            <a:r>
              <a:rPr lang="en-US" altLang="ja-JP" sz="2400" dirty="0"/>
              <a:t>(sin</a:t>
            </a:r>
            <a:r>
              <a:rPr lang="ja-JP" altLang="en-US" sz="2400" dirty="0"/>
              <a:t>波</a:t>
            </a:r>
            <a:r>
              <a:rPr lang="en-US" altLang="ja-JP" sz="2400" dirty="0"/>
              <a:t>)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・気体作成、衝突による挙動をシミュレート</a:t>
            </a:r>
            <a:endParaRPr lang="en-US" altLang="ja-JP" sz="2400" dirty="0"/>
          </a:p>
          <a:p>
            <a:pPr>
              <a:spcAft>
                <a:spcPts val="1200"/>
              </a:spcAft>
            </a:pPr>
            <a:r>
              <a:rPr lang="ja-JP" altLang="en-US" sz="2400" dirty="0"/>
              <a:t>・気圧</a:t>
            </a:r>
            <a:r>
              <a:rPr lang="en-US" altLang="ja-JP" sz="2400" dirty="0"/>
              <a:t>(</a:t>
            </a:r>
            <a:r>
              <a:rPr lang="ja-JP" altLang="en-US" sz="2400" dirty="0"/>
              <a:t>気体の密度</a:t>
            </a:r>
            <a:r>
              <a:rPr lang="en-US" altLang="ja-JP" sz="2400" dirty="0"/>
              <a:t>)</a:t>
            </a:r>
            <a:r>
              <a:rPr lang="ja-JP" altLang="en-US" sz="2400" dirty="0"/>
              <a:t>を変化させたときの粒子の挙動の変化をシミュレート</a:t>
            </a:r>
            <a:endParaRPr lang="en-US" altLang="ja-JP" sz="2400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0C75EBBE-E35D-8871-5FD9-4439F8C7C9E0}"/>
              </a:ext>
            </a:extLst>
          </p:cNvPr>
          <p:cNvSpPr/>
          <p:nvPr/>
        </p:nvSpPr>
        <p:spPr>
          <a:xfrm>
            <a:off x="744716" y="1281008"/>
            <a:ext cx="216816" cy="412420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3A3BE-702A-A800-1851-BB4527EA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9210773" cy="444551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環境構築</a:t>
            </a:r>
            <a:r>
              <a:rPr lang="en-US" altLang="ja-JP" sz="2400" b="1" dirty="0"/>
              <a:t>(4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r>
              <a:rPr lang="ja-JP" altLang="en-US" sz="2400" b="1" dirty="0"/>
              <a:t>　</a:t>
            </a:r>
            <a:br>
              <a:rPr lang="en-US" altLang="ja-JP" sz="2400" dirty="0"/>
            </a:br>
            <a:r>
              <a:rPr lang="en-US" altLang="ja-JP" sz="2400" dirty="0"/>
              <a:t>KEK</a:t>
            </a:r>
            <a:r>
              <a:rPr lang="ja-JP" altLang="en-US" sz="2400" dirty="0"/>
              <a:t>が公開している</a:t>
            </a:r>
            <a:r>
              <a:rPr lang="en-US" altLang="ja-JP" sz="2400" dirty="0"/>
              <a:t>Geant4 </a:t>
            </a:r>
            <a:r>
              <a:rPr lang="ja-JP" altLang="en-US" sz="2400" dirty="0"/>
              <a:t>初心者講習会の資料等を基に</a:t>
            </a:r>
            <a:br>
              <a:rPr lang="en-US" altLang="ja-JP" sz="2400" dirty="0"/>
            </a:br>
            <a:r>
              <a:rPr lang="ja-JP" altLang="en-US" sz="2400" dirty="0"/>
              <a:t>仮想環境</a:t>
            </a:r>
            <a:r>
              <a:rPr lang="en-US" altLang="ja-JP" sz="2400" dirty="0"/>
              <a:t>(VMWare)</a:t>
            </a:r>
            <a:r>
              <a:rPr lang="ja-JP" altLang="en-US" sz="2400" dirty="0"/>
              <a:t>で環境構築、実際にいじってみる</a:t>
            </a:r>
            <a:br>
              <a:rPr lang="en-US" altLang="ja-JP" sz="2400" dirty="0"/>
            </a:br>
            <a:r>
              <a:rPr lang="ja-JP" altLang="en-US" sz="2400" dirty="0"/>
              <a:t>　→仮想環境や</a:t>
            </a:r>
            <a:r>
              <a:rPr lang="en-US" altLang="ja-JP" sz="2400" dirty="0"/>
              <a:t>CUI</a:t>
            </a:r>
            <a:r>
              <a:rPr lang="ja-JP" altLang="en-US" sz="2400" dirty="0"/>
              <a:t>での操作等、慣れない事に非常に手間取った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磁場作成</a:t>
            </a:r>
            <a:r>
              <a:rPr lang="en-US" altLang="ja-JP" sz="2400" b="1" dirty="0"/>
              <a:t>(6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~7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簡単な形状で磁場を作成</a:t>
            </a:r>
            <a:br>
              <a:rPr lang="en-US" altLang="ja-JP" sz="2400" dirty="0"/>
            </a:br>
            <a:r>
              <a:rPr lang="ja-JP" altLang="en-US" sz="2400" dirty="0"/>
              <a:t>元は磁石を作成し、磁場のふくらみも</a:t>
            </a:r>
            <a:br>
              <a:rPr lang="en-US" altLang="ja-JP" sz="2400" dirty="0"/>
            </a:br>
            <a:r>
              <a:rPr lang="ja-JP" altLang="en-US" sz="2400" dirty="0"/>
              <a:t>シミュレート予定だったが無理そうだったので</a:t>
            </a:r>
            <a:br>
              <a:rPr lang="en-US" altLang="ja-JP" sz="2400" dirty="0"/>
            </a:br>
            <a:r>
              <a:rPr lang="en-US" altLang="ja-JP" sz="2400" dirty="0"/>
              <a:t>“</a:t>
            </a:r>
            <a:r>
              <a:rPr lang="ja-JP" altLang="en-US" sz="2400" dirty="0"/>
              <a:t>一様な磁場</a:t>
            </a:r>
            <a:r>
              <a:rPr lang="en-US" altLang="ja-JP" sz="2400" dirty="0"/>
              <a:t>”</a:t>
            </a:r>
            <a:r>
              <a:rPr lang="ja-JP" altLang="en-US" sz="2400" dirty="0"/>
              <a:t>を配置</a:t>
            </a:r>
            <a:br>
              <a:rPr lang="en-US" altLang="ja-JP" sz="2400" dirty="0"/>
            </a:br>
            <a:r>
              <a:rPr lang="ja-JP" altLang="en-US" sz="2400" dirty="0"/>
              <a:t>　→粒子を曲げることができた．</a:t>
            </a:r>
            <a:endParaRPr kumimoji="1" lang="ja-JP" altLang="en-US" sz="24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ファン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DBCD58E3-65BA-DC6E-9E36-FEE28EF2F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r="674" b="4038"/>
          <a:stretch/>
        </p:blipFill>
        <p:spPr>
          <a:xfrm>
            <a:off x="8644379" y="2906681"/>
            <a:ext cx="3369905" cy="3748643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159E50D-1F84-65F2-8645-0C94FB2CDB40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環境構築・磁場作成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93B726F-4ECB-2218-B522-B2AB21A9A56E}"/>
              </a:ext>
            </a:extLst>
          </p:cNvPr>
          <p:cNvSpPr txBox="1">
            <a:spLocks/>
          </p:cNvSpPr>
          <p:nvPr/>
        </p:nvSpPr>
        <p:spPr>
          <a:xfrm>
            <a:off x="6584249" y="6215045"/>
            <a:ext cx="2060130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曲がった！→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480C5F3-57F3-0041-4863-9E8FA2053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0844" r="20993" b="17994"/>
          <a:stretch/>
        </p:blipFill>
        <p:spPr>
          <a:xfrm>
            <a:off x="1085283" y="5449470"/>
            <a:ext cx="2462339" cy="1410345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74B4E60-463F-7F41-11D1-40A1570F4F6F}"/>
              </a:ext>
            </a:extLst>
          </p:cNvPr>
          <p:cNvSpPr txBox="1">
            <a:spLocks/>
          </p:cNvSpPr>
          <p:nvPr/>
        </p:nvSpPr>
        <p:spPr>
          <a:xfrm>
            <a:off x="3467101" y="5934502"/>
            <a:ext cx="2548378" cy="44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←</a:t>
            </a:r>
            <a:r>
              <a:rPr lang="en-US" altLang="ja-JP" sz="2400" dirty="0"/>
              <a:t>”</a:t>
            </a:r>
            <a:r>
              <a:rPr lang="ja-JP" altLang="en-US" sz="2400" dirty="0"/>
              <a:t>磁場を配置</a:t>
            </a:r>
            <a:r>
              <a:rPr lang="en-US" altLang="ja-JP" sz="2400" dirty="0"/>
              <a:t>”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8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5FFE2C0A-8BAB-CCB7-249D-2C208F928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0567D31-A785-B87C-3F95-FD960CA6201A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ジオメトリ作成・電場作成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A993E3-2EAF-AC85-0DEB-AF4897E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29"/>
            <a:ext cx="7551656" cy="5256221"/>
          </a:xfrm>
        </p:spPr>
        <p:txBody>
          <a:bodyPr>
            <a:normAutofit lnSpcReduction="10000"/>
          </a:bodyPr>
          <a:lstStyle/>
          <a:p>
            <a:r>
              <a:rPr lang="ja-JP" altLang="en-US" sz="2400" b="1" dirty="0"/>
              <a:t>ジオメトリ作成</a:t>
            </a:r>
            <a:r>
              <a:rPr lang="en-US" altLang="ja-JP" sz="2400" b="1" dirty="0"/>
              <a:t>(12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~1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)</a:t>
            </a:r>
            <a:br>
              <a:rPr lang="ja-JP" altLang="en-US" sz="2400" u="sng" dirty="0"/>
            </a:br>
            <a:r>
              <a:rPr lang="ja-JP" altLang="en-US" sz="2400" dirty="0"/>
              <a:t>制作する加速器に正確な形状にする</a:t>
            </a:r>
            <a:br>
              <a:rPr lang="ja-JP" altLang="en-US" sz="2400" dirty="0"/>
            </a:br>
            <a:r>
              <a:rPr lang="ja-JP" altLang="en-US" sz="2400" dirty="0"/>
              <a:t>電場、磁場共に一様なものを設置することに決定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b="1" dirty="0"/>
              <a:t>電場作成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月～</a:t>
            </a:r>
            <a:r>
              <a:rPr lang="en-US" altLang="ja-JP" sz="2400" b="1" dirty="0"/>
              <a:t>)</a:t>
            </a:r>
            <a:r>
              <a:rPr lang="ja-JP" altLang="en-US" sz="1200" dirty="0"/>
              <a:t>むり、沼、一生できない</a:t>
            </a:r>
            <a:br>
              <a:rPr lang="en-US" altLang="ja-JP" sz="2400" dirty="0"/>
            </a:br>
            <a:r>
              <a:rPr lang="ja-JP" altLang="en-US" sz="2400" dirty="0"/>
              <a:t>とりあえず右下図のように向きの違う電場を設置</a:t>
            </a:r>
            <a:br>
              <a:rPr lang="en-US" altLang="ja-JP" sz="2400" dirty="0"/>
            </a:br>
            <a:r>
              <a:rPr lang="ja-JP" altLang="en-US" sz="2400" dirty="0"/>
              <a:t>　→</a:t>
            </a:r>
            <a:r>
              <a:rPr lang="ja-JP" altLang="en-US" sz="2400" b="1" dirty="0"/>
              <a:t>粒子が電場に触れた瞬間アプリが落ちる！</a:t>
            </a:r>
            <a:endParaRPr lang="en-US" altLang="ja-JP" sz="2400" b="1" dirty="0"/>
          </a:p>
          <a:p>
            <a:pPr marL="457200" lvl="1" indent="0">
              <a:buNone/>
            </a:pPr>
            <a:r>
              <a:rPr lang="ja-JP" altLang="en-US" sz="2000" dirty="0"/>
              <a:t>　コンパイルエラーなし、ただただ落ちる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ja-JP" altLang="en-US" sz="2000" dirty="0"/>
              <a:t>電場の強さを変更</a:t>
            </a:r>
            <a:r>
              <a:rPr lang="en-US" altLang="ja-JP" sz="2000" dirty="0"/>
              <a:t>(</a:t>
            </a:r>
            <a:r>
              <a:rPr lang="ja-JP" altLang="en-US" sz="2000" dirty="0"/>
              <a:t>強すぎた</a:t>
            </a:r>
            <a:r>
              <a:rPr lang="en-US" altLang="ja-JP" sz="2000" dirty="0"/>
              <a:t>?)</a:t>
            </a:r>
          </a:p>
          <a:p>
            <a:pPr lvl="1"/>
            <a:r>
              <a:rPr lang="ja-JP" altLang="en-US" sz="2000" dirty="0"/>
              <a:t>電場のみで実行</a:t>
            </a:r>
            <a:r>
              <a:rPr lang="en-US" altLang="ja-JP" sz="2000" dirty="0"/>
              <a:t>(</a:t>
            </a:r>
            <a:r>
              <a:rPr lang="ja-JP" altLang="en-US" sz="2000" dirty="0"/>
              <a:t>磁場による干渉？</a:t>
            </a:r>
            <a:r>
              <a:rPr lang="en-US" altLang="ja-JP" sz="2000" dirty="0"/>
              <a:t>)</a:t>
            </a:r>
          </a:p>
          <a:p>
            <a:pPr lvl="1"/>
            <a:r>
              <a:rPr lang="en-US" altLang="ja-JP" sz="2000" dirty="0"/>
              <a:t>Windows</a:t>
            </a:r>
            <a:r>
              <a:rPr lang="ja-JP" altLang="en-US" sz="2000" dirty="0"/>
              <a:t>環境で実行</a:t>
            </a:r>
            <a:r>
              <a:rPr lang="en-US" altLang="ja-JP" sz="2000" dirty="0"/>
              <a:t>(OS</a:t>
            </a:r>
            <a:r>
              <a:rPr lang="ja-JP" altLang="en-US" sz="2000" dirty="0"/>
              <a:t>？</a:t>
            </a:r>
            <a:r>
              <a:rPr lang="en-US" altLang="ja-JP" sz="2000" dirty="0"/>
              <a:t>)</a:t>
            </a:r>
          </a:p>
          <a:p>
            <a:pPr lvl="1"/>
            <a:r>
              <a:rPr lang="ja-JP" altLang="en-US" sz="2000" dirty="0"/>
              <a:t>出力変更</a:t>
            </a:r>
            <a:r>
              <a:rPr lang="en-US" altLang="ja-JP" sz="2000" dirty="0"/>
              <a:t>(</a:t>
            </a:r>
            <a:r>
              <a:rPr lang="ja-JP" altLang="en-US" sz="2000" dirty="0"/>
              <a:t>出力結果が多すぎた？</a:t>
            </a:r>
            <a:r>
              <a:rPr lang="en-US" altLang="ja-JP" sz="2000" dirty="0"/>
              <a:t>)</a:t>
            </a:r>
          </a:p>
          <a:p>
            <a:pPr lvl="1"/>
            <a:r>
              <a:rPr lang="ja-JP" altLang="en-US" sz="2000" dirty="0"/>
              <a:t>電場の向き、陽子の速さ変更</a:t>
            </a:r>
            <a:endParaRPr lang="en-US" altLang="ja-JP" sz="2000" dirty="0"/>
          </a:p>
          <a:p>
            <a:pPr lvl="1"/>
            <a:r>
              <a:rPr lang="en-US" altLang="ja-JP" sz="2000" dirty="0"/>
              <a:t>G4UserElectricField(</a:t>
            </a:r>
            <a:r>
              <a:rPr lang="ja-JP" altLang="en-US" sz="2000" dirty="0"/>
              <a:t>自作タイプ</a:t>
            </a:r>
            <a:r>
              <a:rPr lang="en-US" altLang="ja-JP" sz="2000" dirty="0"/>
              <a:t>)</a:t>
            </a:r>
            <a:r>
              <a:rPr lang="ja-JP" altLang="en-US" sz="2000" dirty="0"/>
              <a:t>で</a:t>
            </a:r>
            <a:r>
              <a:rPr lang="en-US" altLang="ja-JP" sz="2000" dirty="0"/>
              <a:t>3</a:t>
            </a:r>
            <a:r>
              <a:rPr lang="ja-JP" altLang="en-US" sz="2000" dirty="0"/>
              <a:t>通り実行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→結局落ちる</a:t>
            </a:r>
            <a:br>
              <a:rPr lang="en-US" altLang="ja-JP" sz="1600" dirty="0"/>
            </a:br>
            <a:endParaRPr lang="en-US" altLang="ja-JP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C8DCCC-AA3F-1F55-117A-8D2A38A02EFC}"/>
              </a:ext>
            </a:extLst>
          </p:cNvPr>
          <p:cNvSpPr/>
          <p:nvPr/>
        </p:nvSpPr>
        <p:spPr>
          <a:xfrm>
            <a:off x="1263192" y="4213782"/>
            <a:ext cx="5797484" cy="186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6AE71F0-C272-613D-F7AD-72DE4978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t="31340" r="32360" b="41443"/>
          <a:stretch/>
        </p:blipFill>
        <p:spPr>
          <a:xfrm>
            <a:off x="9134573" y="4556209"/>
            <a:ext cx="3057427" cy="23017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FC8362-EFDE-3C97-DE05-1D1669BD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9042" y="0"/>
            <a:ext cx="3852957" cy="4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7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83F62-33A9-4A29-4365-2E6004F1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008"/>
            <a:ext cx="10515600" cy="5203479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時間変化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月中旬～</a:t>
            </a:r>
            <a:r>
              <a:rPr lang="en-US" altLang="ja-JP" sz="2400" b="1" dirty="0"/>
              <a:t>)</a:t>
            </a:r>
            <a:br>
              <a:rPr lang="en-US" altLang="ja-JP" sz="2400" u="sng" dirty="0"/>
            </a:br>
            <a:r>
              <a:rPr lang="ja-JP" altLang="en-US" sz="2400" dirty="0"/>
              <a:t>できないっぽい→あれ、できそう</a:t>
            </a:r>
            <a:r>
              <a:rPr lang="en-US" altLang="ja-JP" sz="2400" dirty="0"/>
              <a:t>…?</a:t>
            </a:r>
            <a:r>
              <a:rPr lang="ja-JP" altLang="en-US" sz="2400" dirty="0"/>
              <a:t>→できない。を繰り返した</a:t>
            </a:r>
            <a:br>
              <a:rPr lang="en-US" altLang="ja-JP" sz="2400" dirty="0"/>
            </a:br>
            <a:r>
              <a:rPr lang="ja-JP" altLang="en-US" sz="2400" dirty="0"/>
              <a:t>「シミュレーション中のある段階ごとの磁場・電場の変化は可能だが</a:t>
            </a:r>
            <a:br>
              <a:rPr lang="en-US" altLang="ja-JP" sz="2400" dirty="0"/>
            </a:br>
            <a:r>
              <a:rPr lang="ja-JP" altLang="en-US" sz="2400" dirty="0"/>
              <a:t>　正確な時間毎の変化はできなそう」と結論</a:t>
            </a:r>
            <a:br>
              <a:rPr lang="en-US" altLang="ja-JP" sz="2400" dirty="0"/>
            </a:br>
            <a:r>
              <a:rPr lang="ja-JP" altLang="en-US" sz="2400" dirty="0"/>
              <a:t>これにより電場の時間変化のシミュレーションが厳しいという現実を知る</a:t>
            </a:r>
            <a:br>
              <a:rPr lang="en-US" altLang="ja-JP" sz="2400" dirty="0"/>
            </a:br>
            <a:r>
              <a:rPr lang="ja-JP" altLang="en-US" sz="2400" dirty="0"/>
              <a:t>　→再加速軌道に復帰する粒子が実際よりも多くなる</a:t>
            </a:r>
            <a:br>
              <a:rPr lang="en-US" altLang="ja-JP" sz="2400" dirty="0"/>
            </a:br>
            <a:r>
              <a:rPr lang="ja-JP" altLang="en-US" sz="2400" dirty="0"/>
              <a:t>　　→それでも気圧</a:t>
            </a:r>
            <a:r>
              <a:rPr lang="en-US" altLang="ja-JP" sz="2400" dirty="0"/>
              <a:t>(</a:t>
            </a:r>
            <a:r>
              <a:rPr lang="ja-JP" altLang="en-US" sz="2400" dirty="0"/>
              <a:t>空気の密度</a:t>
            </a:r>
            <a:r>
              <a:rPr lang="en-US" altLang="ja-JP" sz="2400" dirty="0"/>
              <a:t>)</a:t>
            </a:r>
            <a:r>
              <a:rPr lang="ja-JP" altLang="en-US" sz="2400" dirty="0"/>
              <a:t>による粒子の放出量の</a:t>
            </a:r>
            <a:r>
              <a:rPr lang="ja-JP" altLang="en-US" sz="2400" b="1" dirty="0"/>
              <a:t>変化</a:t>
            </a:r>
            <a:r>
              <a:rPr lang="ja-JP" altLang="en-US" sz="2400" dirty="0"/>
              <a:t>は観測可能</a:t>
            </a:r>
            <a:br>
              <a:rPr lang="en-US" altLang="ja-JP" sz="2400" dirty="0"/>
            </a:br>
            <a:r>
              <a:rPr lang="ja-JP" altLang="en-US" sz="2400" dirty="0"/>
              <a:t>　　　ではないかと考え継続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b="1" dirty="0"/>
              <a:t>気体作成</a:t>
            </a:r>
            <a:r>
              <a:rPr lang="en-US" altLang="ja-JP" sz="2400" b="1" dirty="0"/>
              <a:t>(1</a:t>
            </a:r>
            <a:r>
              <a:rPr lang="ja-JP" altLang="en-US" sz="2400" b="1" dirty="0"/>
              <a:t>月中旬～</a:t>
            </a:r>
            <a:r>
              <a:rPr lang="en-US" altLang="ja-JP" sz="2400" b="1" dirty="0"/>
              <a:t>)</a:t>
            </a:r>
            <a:br>
              <a:rPr lang="en-US" altLang="ja-JP" sz="2400" dirty="0"/>
            </a:br>
            <a:r>
              <a:rPr lang="ja-JP" altLang="en-US" sz="2400" dirty="0"/>
              <a:t>気体の種類</a:t>
            </a:r>
            <a:r>
              <a:rPr lang="en-US" altLang="ja-JP" sz="2400" dirty="0"/>
              <a:t>(</a:t>
            </a:r>
            <a:r>
              <a:rPr lang="ja-JP" altLang="en-US" sz="2400" dirty="0"/>
              <a:t>水素</a:t>
            </a:r>
            <a:r>
              <a:rPr lang="en-US" altLang="ja-JP" sz="2400" dirty="0"/>
              <a:t>)</a:t>
            </a:r>
            <a:r>
              <a:rPr lang="ja-JP" altLang="en-US" sz="2400" dirty="0"/>
              <a:t>・気圧・密度・温度を設定</a:t>
            </a:r>
            <a:br>
              <a:rPr lang="en-US" altLang="ja-JP" sz="2400" dirty="0"/>
            </a:br>
            <a:r>
              <a:rPr lang="ja-JP" altLang="en-US" sz="2400" dirty="0"/>
              <a:t>陽子との衝突は確認できた</a:t>
            </a:r>
            <a:br>
              <a:rPr lang="en-US" altLang="ja-JP" sz="2400" dirty="0"/>
            </a:br>
            <a:r>
              <a:rPr lang="ja-JP" altLang="en-US" sz="2400" dirty="0"/>
              <a:t>→正しく作れているかは未確認</a:t>
            </a:r>
            <a:endParaRPr lang="en-US" altLang="ja-JP" sz="2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BDAAB31-8278-9647-4EC9-FD15DC95DDD1}"/>
              </a:ext>
            </a:extLst>
          </p:cNvPr>
          <p:cNvSpPr txBox="1">
            <a:spLocks/>
          </p:cNvSpPr>
          <p:nvPr/>
        </p:nvSpPr>
        <p:spPr>
          <a:xfrm>
            <a:off x="579375" y="373514"/>
            <a:ext cx="10841610" cy="90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活動記録　</a:t>
            </a:r>
            <a:r>
              <a:rPr lang="ja-JP" altLang="en-US" sz="3200" b="1" dirty="0"/>
              <a:t>時間変化・気体作成</a:t>
            </a:r>
          </a:p>
        </p:txBody>
      </p:sp>
      <p:pic>
        <p:nvPicPr>
          <p:cNvPr id="8" name="図 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4D223FD-75F0-65CC-F9FA-F4D8F066F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3" y="3822970"/>
            <a:ext cx="4968148" cy="303503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397A9-109D-2529-F89E-1E903006B8E7}"/>
              </a:ext>
            </a:extLst>
          </p:cNvPr>
          <p:cNvSpPr txBox="1"/>
          <p:nvPr/>
        </p:nvSpPr>
        <p:spPr>
          <a:xfrm>
            <a:off x="1124247" y="5955055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気体粒子と陽子の衝突によって衝突電離　</a:t>
            </a:r>
            <a:endParaRPr lang="en-US" altLang="ja-JP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r"/>
            <a:r>
              <a:rPr lang="ja-JP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電子が放出→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4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CF2AB-8FB1-36BE-630C-CCDC576D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シミュレーション班 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48B1A-D711-0773-7FF3-DB160E1D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0439" cy="4895686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シミュレーション環境を</a:t>
            </a:r>
            <a:r>
              <a:rPr lang="en-US" altLang="ja-JP" sz="2400" dirty="0"/>
              <a:t>Geant4</a:t>
            </a:r>
            <a:r>
              <a:rPr lang="ja-JP" altLang="en-US" sz="2400" dirty="0"/>
              <a:t>に変更した</a:t>
            </a:r>
            <a:endParaRPr lang="en-US" altLang="ja-JP" sz="2400" dirty="0"/>
          </a:p>
          <a:p>
            <a:r>
              <a:rPr lang="ja-JP" altLang="en-US" sz="2400" dirty="0"/>
              <a:t>磁場の作成、ジオメトリ作成はできた</a:t>
            </a:r>
          </a:p>
          <a:p>
            <a:r>
              <a:rPr lang="ja-JP" altLang="en-US" sz="2400" dirty="0"/>
              <a:t>気体作成、衝突による挙動をある程度</a:t>
            </a:r>
            <a:br>
              <a:rPr lang="en-US" altLang="ja-JP" sz="2400" dirty="0"/>
            </a:br>
            <a:r>
              <a:rPr lang="ja-JP" altLang="en-US" sz="2400" dirty="0"/>
              <a:t>シミュレートすることが出来た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dirty="0"/>
              <a:t>時間変化は厳しそう</a:t>
            </a:r>
            <a:endParaRPr lang="en-US" altLang="ja-JP" sz="2400" dirty="0"/>
          </a:p>
          <a:p>
            <a:r>
              <a:rPr lang="ja-JP" altLang="en-US" sz="2400" dirty="0"/>
              <a:t>電場の作成ができない</a:t>
            </a:r>
            <a:br>
              <a:rPr lang="en-US" altLang="ja-JP" sz="2400" dirty="0"/>
            </a:br>
            <a:r>
              <a:rPr lang="ja-JP" altLang="en-US" sz="2400" dirty="0"/>
              <a:t>電場が必須だが電場の問題の</a:t>
            </a:r>
            <a:br>
              <a:rPr lang="en-US" altLang="ja-JP" sz="2400" dirty="0"/>
            </a:br>
            <a:r>
              <a:rPr lang="ja-JP" altLang="en-US" sz="2400" dirty="0"/>
              <a:t>解決の糸口も見つけられていない状況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→</a:t>
            </a:r>
            <a:r>
              <a:rPr lang="ja-JP" altLang="en-US" sz="2400" b="1" dirty="0">
                <a:solidFill>
                  <a:srgbClr val="FF0000"/>
                </a:solidFill>
              </a:rPr>
              <a:t>知恵を貸していただきたい！！！！！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・情報の共有に齟齬が生じていた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913C8A-F424-8BFB-4478-0FC369A578ED}"/>
              </a:ext>
            </a:extLst>
          </p:cNvPr>
          <p:cNvSpPr txBox="1"/>
          <p:nvPr/>
        </p:nvSpPr>
        <p:spPr>
          <a:xfrm>
            <a:off x="7414069" y="588347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現段階での加速器のジオメトリ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DA938CD-5E44-48BB-40FB-C10FF24F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1" t="15158" r="30416" b="24639"/>
          <a:stretch/>
        </p:blipFill>
        <p:spPr>
          <a:xfrm>
            <a:off x="7527190" y="1480679"/>
            <a:ext cx="3143951" cy="43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891</Words>
  <Application>Microsoft Office PowerPoint</Application>
  <PresentationFormat>ワイド画面</PresentationFormat>
  <Paragraphs>79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-apple-system</vt:lpstr>
      <vt:lpstr>游ゴシック</vt:lpstr>
      <vt:lpstr>游ゴシック Light</vt:lpstr>
      <vt:lpstr>Arial</vt:lpstr>
      <vt:lpstr>Office テーマ</vt:lpstr>
      <vt:lpstr>シミュレーション班 交流会前の経歴(復習)</vt:lpstr>
      <vt:lpstr>Geant4を使用することに決定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シミュレーション班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恵太_長野</dc:creator>
  <cp:lastModifiedBy>伊藤 颯路_長野</cp:lastModifiedBy>
  <cp:revision>63</cp:revision>
  <dcterms:created xsi:type="dcterms:W3CDTF">2023-10-20T14:25:24Z</dcterms:created>
  <dcterms:modified xsi:type="dcterms:W3CDTF">2024-02-20T15:49:32Z</dcterms:modified>
</cp:coreProperties>
</file>