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60" r:id="rId4"/>
    <p:sldId id="259" r:id="rId5"/>
    <p:sldId id="261" r:id="rId6"/>
    <p:sldId id="269" r:id="rId7"/>
    <p:sldId id="270" r:id="rId8"/>
    <p:sldId id="263" r:id="rId9"/>
    <p:sldId id="292" r:id="rId10"/>
    <p:sldId id="262" r:id="rId11"/>
    <p:sldId id="271" r:id="rId12"/>
    <p:sldId id="264" r:id="rId13"/>
    <p:sldId id="288" r:id="rId14"/>
    <p:sldId id="266" r:id="rId15"/>
    <p:sldId id="280" r:id="rId16"/>
    <p:sldId id="281" r:id="rId17"/>
    <p:sldId id="286" r:id="rId18"/>
    <p:sldId id="272" r:id="rId19"/>
    <p:sldId id="283" r:id="rId20"/>
    <p:sldId id="289" r:id="rId21"/>
    <p:sldId id="284" r:id="rId22"/>
    <p:sldId id="287" r:id="rId23"/>
    <p:sldId id="285" r:id="rId24"/>
    <p:sldId id="290" r:id="rId25"/>
    <p:sldId id="282" r:id="rId26"/>
    <p:sldId id="273" r:id="rId27"/>
    <p:sldId id="274" r:id="rId28"/>
    <p:sldId id="275" r:id="rId29"/>
    <p:sldId id="276" r:id="rId30"/>
    <p:sldId id="291"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A927D-F3E2-4A13-A4EA-CB614FC76B60}" type="doc">
      <dgm:prSet loTypeId="urn:microsoft.com/office/officeart/2005/8/layout/gear1" loCatId="cycle" qsTypeId="urn:microsoft.com/office/officeart/2005/8/quickstyle/3d1" qsCatId="3D" csTypeId="urn:microsoft.com/office/officeart/2005/8/colors/accent1_2" csCatId="accent1" phldr="1"/>
      <dgm:spPr/>
      <dgm:t>
        <a:bodyPr/>
        <a:lstStyle/>
        <a:p>
          <a:endParaRPr lang="en-IN"/>
        </a:p>
      </dgm:t>
    </dgm:pt>
    <dgm:pt modelId="{6E6C37CF-9B67-493D-978B-D99DFD09E46A}">
      <dgm:prSet phldrT="[Text]" custT="1"/>
      <dgm:spPr/>
      <dgm:t>
        <a:bodyPr/>
        <a:lstStyle/>
        <a:p>
          <a:pPr>
            <a:lnSpc>
              <a:spcPct val="100000"/>
            </a:lnSpc>
          </a:pPr>
          <a:r>
            <a:rPr lang="en-IN" sz="2000" b="0" i="0" dirty="0"/>
            <a:t>Mixup Data Augmentation</a:t>
          </a:r>
          <a:endParaRPr lang="en-IN" sz="2000" dirty="0"/>
        </a:p>
      </dgm:t>
    </dgm:pt>
    <dgm:pt modelId="{C7DA796D-EFBF-459E-970A-E694CBB73143}" type="parTrans" cxnId="{705AE4CB-CCE6-45DB-8FED-A84EA9E7A01C}">
      <dgm:prSet/>
      <dgm:spPr/>
      <dgm:t>
        <a:bodyPr/>
        <a:lstStyle/>
        <a:p>
          <a:endParaRPr lang="en-IN"/>
        </a:p>
      </dgm:t>
    </dgm:pt>
    <dgm:pt modelId="{EC0F6138-8B59-4584-AC55-84754EE24E26}" type="sibTrans" cxnId="{705AE4CB-CCE6-45DB-8FED-A84EA9E7A01C}">
      <dgm:prSet/>
      <dgm:spPr/>
      <dgm:t>
        <a:bodyPr/>
        <a:lstStyle/>
        <a:p>
          <a:pPr>
            <a:lnSpc>
              <a:spcPct val="100000"/>
            </a:lnSpc>
          </a:pPr>
          <a:endParaRPr lang="en-IN"/>
        </a:p>
      </dgm:t>
    </dgm:pt>
    <dgm:pt modelId="{B0C4B2A1-7E89-4F5B-AD05-1B4D6DC2DBF6}">
      <dgm:prSet phldrT="[Text]" custT="1"/>
      <dgm:spPr/>
      <dgm:t>
        <a:bodyPr/>
        <a:lstStyle/>
        <a:p>
          <a:pPr>
            <a:lnSpc>
              <a:spcPct val="100000"/>
            </a:lnSpc>
          </a:pPr>
          <a:r>
            <a:rPr lang="en-IN" sz="2000" b="0" i="0" dirty="0"/>
            <a:t>FP16 Training</a:t>
          </a:r>
          <a:endParaRPr lang="en-IN" sz="2000" dirty="0"/>
        </a:p>
      </dgm:t>
    </dgm:pt>
    <dgm:pt modelId="{944C7554-CC9B-4BB6-B87F-E7A02A774514}" type="parTrans" cxnId="{F9D7C126-E491-4DB6-B049-A810FAF44185}">
      <dgm:prSet/>
      <dgm:spPr/>
      <dgm:t>
        <a:bodyPr/>
        <a:lstStyle/>
        <a:p>
          <a:endParaRPr lang="en-IN"/>
        </a:p>
      </dgm:t>
    </dgm:pt>
    <dgm:pt modelId="{AEF160DD-009C-424E-A358-AF597A3580CF}" type="sibTrans" cxnId="{F9D7C126-E491-4DB6-B049-A810FAF44185}">
      <dgm:prSet/>
      <dgm:spPr/>
      <dgm:t>
        <a:bodyPr/>
        <a:lstStyle/>
        <a:p>
          <a:pPr>
            <a:lnSpc>
              <a:spcPct val="100000"/>
            </a:lnSpc>
          </a:pPr>
          <a:endParaRPr lang="en-IN"/>
        </a:p>
      </dgm:t>
    </dgm:pt>
    <dgm:pt modelId="{51883764-5DFD-492A-B213-CEFAC4D6A9F7}">
      <dgm:prSet phldrT="[Text]" phldr="1" custLinFactNeighborX="-35850" custLinFactNeighborY="-1779"/>
      <dgm:spPr/>
      <dgm:t>
        <a:bodyPr/>
        <a:lstStyle/>
        <a:p>
          <a:pPr>
            <a:lnSpc>
              <a:spcPct val="100000"/>
            </a:lnSpc>
          </a:pPr>
          <a:endParaRPr lang="en-IN"/>
        </a:p>
      </dgm:t>
    </dgm:pt>
    <dgm:pt modelId="{720B03D7-42AD-4BBC-834D-6F213953D274}" type="parTrans" cxnId="{559F1FBC-2D7D-4553-9DBA-E2BB81C415F7}">
      <dgm:prSet/>
      <dgm:spPr/>
      <dgm:t>
        <a:bodyPr/>
        <a:lstStyle/>
        <a:p>
          <a:endParaRPr lang="en-IN"/>
        </a:p>
      </dgm:t>
    </dgm:pt>
    <dgm:pt modelId="{D51B9258-E1AA-499D-9431-89F53518CF5E}" type="sibTrans" cxnId="{559F1FBC-2D7D-4553-9DBA-E2BB81C415F7}">
      <dgm:prSet custLinFactNeighborX="-27367" custLinFactNeighborY="2670"/>
      <dgm:spPr/>
      <dgm:t>
        <a:bodyPr/>
        <a:lstStyle/>
        <a:p>
          <a:endParaRPr lang="en-IN"/>
        </a:p>
      </dgm:t>
    </dgm:pt>
    <dgm:pt modelId="{6AE0622C-EBA0-46FF-9D4C-216D23A4C20A}">
      <dgm:prSet phldrT="[Text]" custT="1"/>
      <dgm:spPr/>
      <dgm:t>
        <a:bodyPr/>
        <a:lstStyle/>
        <a:p>
          <a:pPr>
            <a:lnSpc>
              <a:spcPct val="100000"/>
            </a:lnSpc>
          </a:pPr>
          <a:r>
            <a:rPr lang="en-IN" sz="2000" b="0" i="0" dirty="0"/>
            <a:t>Learning Rate Warmup</a:t>
          </a:r>
          <a:endParaRPr lang="en-IN" sz="2000" b="1" dirty="0">
            <a:latin typeface="+mn-lt"/>
          </a:endParaRPr>
        </a:p>
      </dgm:t>
    </dgm:pt>
    <dgm:pt modelId="{8B6B3C83-4810-4714-8AA7-4FE494352E65}" type="sibTrans" cxnId="{112FF577-DBC8-446F-B5BF-F8C39898C35A}">
      <dgm:prSet/>
      <dgm:spPr/>
      <dgm:t>
        <a:bodyPr/>
        <a:lstStyle/>
        <a:p>
          <a:pPr>
            <a:lnSpc>
              <a:spcPct val="100000"/>
            </a:lnSpc>
          </a:pPr>
          <a:endParaRPr lang="en-IN"/>
        </a:p>
      </dgm:t>
    </dgm:pt>
    <dgm:pt modelId="{3E3DA367-B33A-4B7C-B3AC-3973383469FF}" type="parTrans" cxnId="{112FF577-DBC8-446F-B5BF-F8C39898C35A}">
      <dgm:prSet/>
      <dgm:spPr/>
      <dgm:t>
        <a:bodyPr/>
        <a:lstStyle/>
        <a:p>
          <a:endParaRPr lang="en-IN"/>
        </a:p>
      </dgm:t>
    </dgm:pt>
    <dgm:pt modelId="{03760F60-D831-45C3-A332-3E14A6A4BC72}" type="pres">
      <dgm:prSet presAssocID="{D86A927D-F3E2-4A13-A4EA-CB614FC76B60}" presName="composite" presStyleCnt="0">
        <dgm:presLayoutVars>
          <dgm:chMax val="3"/>
          <dgm:animLvl val="lvl"/>
          <dgm:resizeHandles val="exact"/>
        </dgm:presLayoutVars>
      </dgm:prSet>
      <dgm:spPr/>
    </dgm:pt>
    <dgm:pt modelId="{20ADC579-343B-46AD-9871-8E92E66ABCB6}" type="pres">
      <dgm:prSet presAssocID="{6E6C37CF-9B67-493D-978B-D99DFD09E46A}" presName="gear1" presStyleLbl="node1" presStyleIdx="0" presStyleCnt="3" custScaleX="130896" custScaleY="130896" custLinFactNeighborX="54311" custLinFactNeighborY="-44980">
        <dgm:presLayoutVars>
          <dgm:chMax val="1"/>
          <dgm:bulletEnabled val="1"/>
        </dgm:presLayoutVars>
      </dgm:prSet>
      <dgm:spPr/>
    </dgm:pt>
    <dgm:pt modelId="{73FFC968-8A16-4AA8-B0C8-CD8EED13E589}" type="pres">
      <dgm:prSet presAssocID="{6E6C37CF-9B67-493D-978B-D99DFD09E46A}" presName="gear1srcNode" presStyleLbl="node1" presStyleIdx="0" presStyleCnt="3"/>
      <dgm:spPr/>
    </dgm:pt>
    <dgm:pt modelId="{ADFF1155-6667-44AA-841A-4A8137BDA7E7}" type="pres">
      <dgm:prSet presAssocID="{6E6C37CF-9B67-493D-978B-D99DFD09E46A}" presName="gear1dstNode" presStyleLbl="node1" presStyleIdx="0" presStyleCnt="3"/>
      <dgm:spPr/>
    </dgm:pt>
    <dgm:pt modelId="{2B504473-A096-4EB0-8028-9E24EA964C63}" type="pres">
      <dgm:prSet presAssocID="{6AE0622C-EBA0-46FF-9D4C-216D23A4C20A}" presName="gear2" presStyleLbl="node1" presStyleIdx="1" presStyleCnt="3" custAng="795949" custScaleX="138147" custScaleY="131573" custLinFactNeighborX="-35272" custLinFactNeighborY="29337">
        <dgm:presLayoutVars>
          <dgm:chMax val="1"/>
          <dgm:bulletEnabled val="1"/>
        </dgm:presLayoutVars>
      </dgm:prSet>
      <dgm:spPr/>
    </dgm:pt>
    <dgm:pt modelId="{E8B92287-B17A-45F9-B562-D4F3F46AC7C7}" type="pres">
      <dgm:prSet presAssocID="{6AE0622C-EBA0-46FF-9D4C-216D23A4C20A}" presName="gear2srcNode" presStyleLbl="node1" presStyleIdx="1" presStyleCnt="3"/>
      <dgm:spPr/>
    </dgm:pt>
    <dgm:pt modelId="{64FE0D12-A64D-4FA5-9D83-E628D708F538}" type="pres">
      <dgm:prSet presAssocID="{6AE0622C-EBA0-46FF-9D4C-216D23A4C20A}" presName="gear2dstNode" presStyleLbl="node1" presStyleIdx="1" presStyleCnt="3"/>
      <dgm:spPr/>
    </dgm:pt>
    <dgm:pt modelId="{F7BCA2DB-A3E6-4DA7-8C47-955021567B8B}" type="pres">
      <dgm:prSet presAssocID="{B0C4B2A1-7E89-4F5B-AD05-1B4D6DC2DBF6}" presName="gear3" presStyleLbl="node1" presStyleIdx="2" presStyleCnt="3" custScaleX="112131" custScaleY="109387" custLinFactNeighborX="-11544" custLinFactNeighborY="7806"/>
      <dgm:spPr/>
    </dgm:pt>
    <dgm:pt modelId="{E9D386A4-78BE-4DA1-9489-633A9358962D}" type="pres">
      <dgm:prSet presAssocID="{B0C4B2A1-7E89-4F5B-AD05-1B4D6DC2DBF6}" presName="gear3tx" presStyleLbl="node1" presStyleIdx="2" presStyleCnt="3">
        <dgm:presLayoutVars>
          <dgm:chMax val="1"/>
          <dgm:bulletEnabled val="1"/>
        </dgm:presLayoutVars>
      </dgm:prSet>
      <dgm:spPr/>
    </dgm:pt>
    <dgm:pt modelId="{940B406A-502A-40F6-8185-1944F4C62817}" type="pres">
      <dgm:prSet presAssocID="{B0C4B2A1-7E89-4F5B-AD05-1B4D6DC2DBF6}" presName="gear3srcNode" presStyleLbl="node1" presStyleIdx="2" presStyleCnt="3"/>
      <dgm:spPr/>
    </dgm:pt>
    <dgm:pt modelId="{430D457A-F215-4932-90A0-0BAF25D6B9AA}" type="pres">
      <dgm:prSet presAssocID="{B0C4B2A1-7E89-4F5B-AD05-1B4D6DC2DBF6}" presName="gear3dstNode" presStyleLbl="node1" presStyleIdx="2" presStyleCnt="3"/>
      <dgm:spPr/>
    </dgm:pt>
    <dgm:pt modelId="{DFC5A6BA-AC01-401D-9592-E7C35E99A465}" type="pres">
      <dgm:prSet presAssocID="{EC0F6138-8B59-4584-AC55-84754EE24E26}" presName="connector1" presStyleLbl="sibTrans2D1" presStyleIdx="0" presStyleCnt="3" custLinFactNeighborX="57228" custLinFactNeighborY="-39384"/>
      <dgm:spPr/>
    </dgm:pt>
    <dgm:pt modelId="{53EE2E35-36E0-4564-9196-A79C9ADBEEF4}" type="pres">
      <dgm:prSet presAssocID="{8B6B3C83-4810-4714-8AA7-4FE494352E65}" presName="connector2" presStyleLbl="sibTrans2D1" presStyleIdx="1" presStyleCnt="3" custAng="1653620" custLinFactNeighborX="-43167" custLinFactNeighborY="16531"/>
      <dgm:spPr/>
    </dgm:pt>
    <dgm:pt modelId="{FE26A44A-3CB2-4A76-9C64-0FFD99BA8475}" type="pres">
      <dgm:prSet presAssocID="{AEF160DD-009C-424E-A358-AF597A3580CF}" presName="connector3" presStyleLbl="sibTrans2D1" presStyleIdx="2" presStyleCnt="3" custAng="3005092" custLinFactNeighborX="-4291" custLinFactNeighborY="1582"/>
      <dgm:spPr/>
    </dgm:pt>
  </dgm:ptLst>
  <dgm:cxnLst>
    <dgm:cxn modelId="{B680E101-35C7-4510-9372-8F59BD3D62E0}" type="presOf" srcId="{B0C4B2A1-7E89-4F5B-AD05-1B4D6DC2DBF6}" destId="{430D457A-F215-4932-90A0-0BAF25D6B9AA}" srcOrd="3" destOrd="0" presId="urn:microsoft.com/office/officeart/2005/8/layout/gear1"/>
    <dgm:cxn modelId="{888EF21C-DD58-4FC0-BFA3-BC35693279C9}" type="presOf" srcId="{AEF160DD-009C-424E-A358-AF597A3580CF}" destId="{FE26A44A-3CB2-4A76-9C64-0FFD99BA8475}" srcOrd="0" destOrd="0" presId="urn:microsoft.com/office/officeart/2005/8/layout/gear1"/>
    <dgm:cxn modelId="{7368C31E-7414-4605-9555-6299ED07BFFA}" type="presOf" srcId="{6E6C37CF-9B67-493D-978B-D99DFD09E46A}" destId="{ADFF1155-6667-44AA-841A-4A8137BDA7E7}" srcOrd="2" destOrd="0" presId="urn:microsoft.com/office/officeart/2005/8/layout/gear1"/>
    <dgm:cxn modelId="{F9D7C126-E491-4DB6-B049-A810FAF44185}" srcId="{D86A927D-F3E2-4A13-A4EA-CB614FC76B60}" destId="{B0C4B2A1-7E89-4F5B-AD05-1B4D6DC2DBF6}" srcOrd="2" destOrd="0" parTransId="{944C7554-CC9B-4BB6-B87F-E7A02A774514}" sibTransId="{AEF160DD-009C-424E-A358-AF597A3580CF}"/>
    <dgm:cxn modelId="{52D1082C-0917-4AC5-9816-A6C342F7A2B6}" type="presOf" srcId="{EC0F6138-8B59-4584-AC55-84754EE24E26}" destId="{DFC5A6BA-AC01-401D-9592-E7C35E99A465}" srcOrd="0" destOrd="0" presId="urn:microsoft.com/office/officeart/2005/8/layout/gear1"/>
    <dgm:cxn modelId="{7DAB2735-4E91-43E7-A5F8-9183F09F873E}" type="presOf" srcId="{6AE0622C-EBA0-46FF-9D4C-216D23A4C20A}" destId="{E8B92287-B17A-45F9-B562-D4F3F46AC7C7}" srcOrd="1" destOrd="0" presId="urn:microsoft.com/office/officeart/2005/8/layout/gear1"/>
    <dgm:cxn modelId="{976BD842-D2B5-4585-BB88-7B4A6083D4E8}" type="presOf" srcId="{B0C4B2A1-7E89-4F5B-AD05-1B4D6DC2DBF6}" destId="{F7BCA2DB-A3E6-4DA7-8C47-955021567B8B}" srcOrd="0" destOrd="0" presId="urn:microsoft.com/office/officeart/2005/8/layout/gear1"/>
    <dgm:cxn modelId="{5E6A1E70-6D8D-4516-9A4F-A229E5E23810}" type="presOf" srcId="{6AE0622C-EBA0-46FF-9D4C-216D23A4C20A}" destId="{64FE0D12-A64D-4FA5-9D83-E628D708F538}" srcOrd="2" destOrd="0" presId="urn:microsoft.com/office/officeart/2005/8/layout/gear1"/>
    <dgm:cxn modelId="{E48A4E70-A9E1-445C-B01B-C44517F36DF8}" type="presOf" srcId="{B0C4B2A1-7E89-4F5B-AD05-1B4D6DC2DBF6}" destId="{E9D386A4-78BE-4DA1-9489-633A9358962D}" srcOrd="1" destOrd="0" presId="urn:microsoft.com/office/officeart/2005/8/layout/gear1"/>
    <dgm:cxn modelId="{79C0F676-4AC2-4B24-990D-6E14796EFF7F}" type="presOf" srcId="{6E6C37CF-9B67-493D-978B-D99DFD09E46A}" destId="{73FFC968-8A16-4AA8-B0C8-CD8EED13E589}" srcOrd="1" destOrd="0" presId="urn:microsoft.com/office/officeart/2005/8/layout/gear1"/>
    <dgm:cxn modelId="{112FF577-DBC8-446F-B5BF-F8C39898C35A}" srcId="{D86A927D-F3E2-4A13-A4EA-CB614FC76B60}" destId="{6AE0622C-EBA0-46FF-9D4C-216D23A4C20A}" srcOrd="1" destOrd="0" parTransId="{3E3DA367-B33A-4B7C-B3AC-3973383469FF}" sibTransId="{8B6B3C83-4810-4714-8AA7-4FE494352E65}"/>
    <dgm:cxn modelId="{FB103489-D57D-4186-A3CA-F96E39B3E302}" type="presOf" srcId="{8B6B3C83-4810-4714-8AA7-4FE494352E65}" destId="{53EE2E35-36E0-4564-9196-A79C9ADBEEF4}" srcOrd="0" destOrd="0" presId="urn:microsoft.com/office/officeart/2005/8/layout/gear1"/>
    <dgm:cxn modelId="{798BB08C-383D-48FB-90B0-27968737DC0B}" type="presOf" srcId="{6AE0622C-EBA0-46FF-9D4C-216D23A4C20A}" destId="{2B504473-A096-4EB0-8028-9E24EA964C63}" srcOrd="0" destOrd="0" presId="urn:microsoft.com/office/officeart/2005/8/layout/gear1"/>
    <dgm:cxn modelId="{40BF13A9-4523-41DE-8AD5-40CAB9043A67}" type="presOf" srcId="{D86A927D-F3E2-4A13-A4EA-CB614FC76B60}" destId="{03760F60-D831-45C3-A332-3E14A6A4BC72}" srcOrd="0" destOrd="0" presId="urn:microsoft.com/office/officeart/2005/8/layout/gear1"/>
    <dgm:cxn modelId="{310A8FB1-9442-47F8-8CA2-A9FB3A19458B}" type="presOf" srcId="{B0C4B2A1-7E89-4F5B-AD05-1B4D6DC2DBF6}" destId="{940B406A-502A-40F6-8185-1944F4C62817}" srcOrd="2" destOrd="0" presId="urn:microsoft.com/office/officeart/2005/8/layout/gear1"/>
    <dgm:cxn modelId="{559F1FBC-2D7D-4553-9DBA-E2BB81C415F7}" srcId="{D86A927D-F3E2-4A13-A4EA-CB614FC76B60}" destId="{51883764-5DFD-492A-B213-CEFAC4D6A9F7}" srcOrd="3" destOrd="0" parTransId="{720B03D7-42AD-4BBC-834D-6F213953D274}" sibTransId="{D51B9258-E1AA-499D-9431-89F53518CF5E}"/>
    <dgm:cxn modelId="{705AE4CB-CCE6-45DB-8FED-A84EA9E7A01C}" srcId="{D86A927D-F3E2-4A13-A4EA-CB614FC76B60}" destId="{6E6C37CF-9B67-493D-978B-D99DFD09E46A}" srcOrd="0" destOrd="0" parTransId="{C7DA796D-EFBF-459E-970A-E694CBB73143}" sibTransId="{EC0F6138-8B59-4584-AC55-84754EE24E26}"/>
    <dgm:cxn modelId="{1EC089F2-FA4B-4294-ACBF-508677F0FF91}" type="presOf" srcId="{6E6C37CF-9B67-493D-978B-D99DFD09E46A}" destId="{20ADC579-343B-46AD-9871-8E92E66ABCB6}" srcOrd="0" destOrd="0" presId="urn:microsoft.com/office/officeart/2005/8/layout/gear1"/>
    <dgm:cxn modelId="{34DF1D28-21D7-483F-B467-AE2DDCDE1FB6}" type="presParOf" srcId="{03760F60-D831-45C3-A332-3E14A6A4BC72}" destId="{20ADC579-343B-46AD-9871-8E92E66ABCB6}" srcOrd="0" destOrd="0" presId="urn:microsoft.com/office/officeart/2005/8/layout/gear1"/>
    <dgm:cxn modelId="{72520CFA-3A03-41B0-9838-9C82E33B522F}" type="presParOf" srcId="{03760F60-D831-45C3-A332-3E14A6A4BC72}" destId="{73FFC968-8A16-4AA8-B0C8-CD8EED13E589}" srcOrd="1" destOrd="0" presId="urn:microsoft.com/office/officeart/2005/8/layout/gear1"/>
    <dgm:cxn modelId="{1C43BA6B-75F7-47AC-8A55-24CDF88112CB}" type="presParOf" srcId="{03760F60-D831-45C3-A332-3E14A6A4BC72}" destId="{ADFF1155-6667-44AA-841A-4A8137BDA7E7}" srcOrd="2" destOrd="0" presId="urn:microsoft.com/office/officeart/2005/8/layout/gear1"/>
    <dgm:cxn modelId="{2A3ED98F-4E5C-48A3-BF9D-11131583997A}" type="presParOf" srcId="{03760F60-D831-45C3-A332-3E14A6A4BC72}" destId="{2B504473-A096-4EB0-8028-9E24EA964C63}" srcOrd="3" destOrd="0" presId="urn:microsoft.com/office/officeart/2005/8/layout/gear1"/>
    <dgm:cxn modelId="{8CC174FF-4E6C-48F3-9650-05EC2FE94ACF}" type="presParOf" srcId="{03760F60-D831-45C3-A332-3E14A6A4BC72}" destId="{E8B92287-B17A-45F9-B562-D4F3F46AC7C7}" srcOrd="4" destOrd="0" presId="urn:microsoft.com/office/officeart/2005/8/layout/gear1"/>
    <dgm:cxn modelId="{BFA5E563-156D-4771-99D7-41EED1B30B98}" type="presParOf" srcId="{03760F60-D831-45C3-A332-3E14A6A4BC72}" destId="{64FE0D12-A64D-4FA5-9D83-E628D708F538}" srcOrd="5" destOrd="0" presId="urn:microsoft.com/office/officeart/2005/8/layout/gear1"/>
    <dgm:cxn modelId="{799BA632-F0A4-43E9-BA1E-6E0940A0BC44}" type="presParOf" srcId="{03760F60-D831-45C3-A332-3E14A6A4BC72}" destId="{F7BCA2DB-A3E6-4DA7-8C47-955021567B8B}" srcOrd="6" destOrd="0" presId="urn:microsoft.com/office/officeart/2005/8/layout/gear1"/>
    <dgm:cxn modelId="{AAB53019-19A3-4E67-B5B3-81A4E24B762A}" type="presParOf" srcId="{03760F60-D831-45C3-A332-3E14A6A4BC72}" destId="{E9D386A4-78BE-4DA1-9489-633A9358962D}" srcOrd="7" destOrd="0" presId="urn:microsoft.com/office/officeart/2005/8/layout/gear1"/>
    <dgm:cxn modelId="{5E578057-F91B-49B3-8889-FE5D125105E4}" type="presParOf" srcId="{03760F60-D831-45C3-A332-3E14A6A4BC72}" destId="{940B406A-502A-40F6-8185-1944F4C62817}" srcOrd="8" destOrd="0" presId="urn:microsoft.com/office/officeart/2005/8/layout/gear1"/>
    <dgm:cxn modelId="{6D9EFEBE-229D-4D26-A811-B219B0DA8B72}" type="presParOf" srcId="{03760F60-D831-45C3-A332-3E14A6A4BC72}" destId="{430D457A-F215-4932-90A0-0BAF25D6B9AA}" srcOrd="9" destOrd="0" presId="urn:microsoft.com/office/officeart/2005/8/layout/gear1"/>
    <dgm:cxn modelId="{151666C0-F918-4C82-837F-223F8155114E}" type="presParOf" srcId="{03760F60-D831-45C3-A332-3E14A6A4BC72}" destId="{DFC5A6BA-AC01-401D-9592-E7C35E99A465}" srcOrd="10" destOrd="0" presId="urn:microsoft.com/office/officeart/2005/8/layout/gear1"/>
    <dgm:cxn modelId="{7E2A90F5-26BC-44EB-B53A-3482E1358FE2}" type="presParOf" srcId="{03760F60-D831-45C3-A332-3E14A6A4BC72}" destId="{53EE2E35-36E0-4564-9196-A79C9ADBEEF4}" srcOrd="11" destOrd="0" presId="urn:microsoft.com/office/officeart/2005/8/layout/gear1"/>
    <dgm:cxn modelId="{2ECBF46A-214F-49A3-8396-E3CE6F5A93AE}" type="presParOf" srcId="{03760F60-D831-45C3-A332-3E14A6A4BC72}" destId="{FE26A44A-3CB2-4A76-9C64-0FFD99BA847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DC579-343B-46AD-9871-8E92E66ABCB6}">
      <dsp:nvSpPr>
        <dsp:cNvPr id="0" name=""/>
        <dsp:cNvSpPr/>
      </dsp:nvSpPr>
      <dsp:spPr>
        <a:xfrm>
          <a:off x="4768836" y="335466"/>
          <a:ext cx="2794355" cy="2794355"/>
        </a:xfrm>
        <a:prstGeom prst="gear9">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en-IN" sz="2000" b="0" i="0" kern="1200" dirty="0"/>
            <a:t>Mixup Data Augmentation</a:t>
          </a:r>
          <a:endParaRPr lang="en-IN" sz="2000" kern="1200" dirty="0"/>
        </a:p>
      </dsp:txBody>
      <dsp:txXfrm>
        <a:off x="5330626" y="990030"/>
        <a:ext cx="1670775" cy="1436356"/>
      </dsp:txXfrm>
    </dsp:sp>
    <dsp:sp modelId="{2B504473-A096-4EB0-8028-9E24EA964C63}">
      <dsp:nvSpPr>
        <dsp:cNvPr id="0" name=""/>
        <dsp:cNvSpPr/>
      </dsp:nvSpPr>
      <dsp:spPr>
        <a:xfrm rot="795949">
          <a:off x="1853378" y="1331272"/>
          <a:ext cx="2144835" cy="2042769"/>
        </a:xfrm>
        <a:prstGeom prst="gear6">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en-IN" sz="2000" b="0" i="0" kern="1200" dirty="0"/>
            <a:t>Learning Rate Warmup</a:t>
          </a:r>
          <a:endParaRPr lang="en-IN" sz="2000" b="1" kern="1200" dirty="0">
            <a:latin typeface="+mn-lt"/>
          </a:endParaRPr>
        </a:p>
      </dsp:txBody>
      <dsp:txXfrm>
        <a:off x="2382488" y="1848653"/>
        <a:ext cx="1086615" cy="1008007"/>
      </dsp:txXfrm>
    </dsp:sp>
    <dsp:sp modelId="{F7BCA2DB-A3E6-4DA7-8C47-955021567B8B}">
      <dsp:nvSpPr>
        <dsp:cNvPr id="0" name=""/>
        <dsp:cNvSpPr/>
      </dsp:nvSpPr>
      <dsp:spPr>
        <a:xfrm rot="20700000">
          <a:off x="3251750" y="131446"/>
          <a:ext cx="1721022" cy="1648723"/>
        </a:xfrm>
        <a:prstGeom prst="gear6">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en-IN" sz="2000" b="0" i="0" kern="1200" dirty="0"/>
            <a:t>FP16 Training</a:t>
          </a:r>
          <a:endParaRPr lang="en-IN" sz="2000" kern="1200" dirty="0"/>
        </a:p>
      </dsp:txBody>
      <dsp:txXfrm rot="-20700000">
        <a:off x="3633509" y="488771"/>
        <a:ext cx="957504" cy="934073"/>
      </dsp:txXfrm>
    </dsp:sp>
    <dsp:sp modelId="{DFC5A6BA-AC01-401D-9592-E7C35E99A465}">
      <dsp:nvSpPr>
        <dsp:cNvPr id="0" name=""/>
        <dsp:cNvSpPr/>
      </dsp:nvSpPr>
      <dsp:spPr>
        <a:xfrm>
          <a:off x="5335414" y="229090"/>
          <a:ext cx="2732531" cy="2732531"/>
        </a:xfrm>
        <a:prstGeom prst="circularArrow">
          <a:avLst>
            <a:gd name="adj1" fmla="val 4687"/>
            <a:gd name="adj2" fmla="val 299029"/>
            <a:gd name="adj3" fmla="val 2508344"/>
            <a:gd name="adj4" fmla="val 15878230"/>
            <a:gd name="adj5" fmla="val 5469"/>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3EE2E35-36E0-4564-9196-A79C9ADBEEF4}">
      <dsp:nvSpPr>
        <dsp:cNvPr id="0" name=""/>
        <dsp:cNvSpPr/>
      </dsp:nvSpPr>
      <dsp:spPr>
        <a:xfrm rot="1653620">
          <a:off x="1565156" y="1106906"/>
          <a:ext cx="1985355" cy="1985355"/>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E26A44A-3CB2-4A76-9C64-0FFD99BA8475}">
      <dsp:nvSpPr>
        <dsp:cNvPr id="0" name=""/>
        <dsp:cNvSpPr/>
      </dsp:nvSpPr>
      <dsp:spPr>
        <a:xfrm rot="3005092">
          <a:off x="3123009" y="-248221"/>
          <a:ext cx="2140612" cy="2140612"/>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248920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6011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944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2167017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364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270295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3220597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239540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405358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AAA08-6BBD-471A-864D-43ECC10849F8}"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259570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AAA08-6BBD-471A-864D-43ECC10849F8}"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54424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AAA08-6BBD-471A-864D-43ECC10849F8}"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148008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AAA08-6BBD-471A-864D-43ECC10849F8}"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324453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AAA08-6BBD-471A-864D-43ECC10849F8}"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347306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AAA08-6BBD-471A-864D-43ECC10849F8}"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329308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AAA08-6BBD-471A-864D-43ECC10849F8}"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437A1-0698-4CC8-8977-9B7AD4EF9D60}" type="slidenum">
              <a:rPr lang="en-IN" smtClean="0"/>
              <a:t>‹#›</a:t>
            </a:fld>
            <a:endParaRPr lang="en-IN"/>
          </a:p>
        </p:txBody>
      </p:sp>
    </p:spTree>
    <p:extLst>
      <p:ext uri="{BB962C8B-B14F-4D97-AF65-F5344CB8AC3E}">
        <p14:creationId xmlns:p14="http://schemas.microsoft.com/office/powerpoint/2010/main" val="970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7AAA08-6BBD-471A-864D-43ECC10849F8}" type="datetimeFigureOut">
              <a:rPr lang="en-IN" smtClean="0"/>
              <a:t>24-05-2020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8437A1-0698-4CC8-8977-9B7AD4EF9D60}" type="slidenum">
              <a:rPr lang="en-IN" smtClean="0"/>
              <a:t>‹#›</a:t>
            </a:fld>
            <a:endParaRPr lang="en-IN"/>
          </a:p>
        </p:txBody>
      </p:sp>
    </p:spTree>
    <p:extLst>
      <p:ext uri="{BB962C8B-B14F-4D97-AF65-F5344CB8AC3E}">
        <p14:creationId xmlns:p14="http://schemas.microsoft.com/office/powerpoint/2010/main" val="2406012168"/>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stai/imagenette" TargetMode="External"/><Relationship Id="rId2" Type="http://schemas.openxmlformats.org/officeDocument/2006/relationships/hyperlink" Target="https://arxiv.org/abs/1812.01187"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FB3F-45D0-4958-B36E-16C77FB78096}"/>
              </a:ext>
            </a:extLst>
          </p:cNvPr>
          <p:cNvSpPr>
            <a:spLocks noGrp="1"/>
          </p:cNvSpPr>
          <p:nvPr>
            <p:ph type="ctrTitle"/>
          </p:nvPr>
        </p:nvSpPr>
        <p:spPr>
          <a:xfrm>
            <a:off x="781354" y="1171335"/>
            <a:ext cx="10629292" cy="2601864"/>
          </a:xfrm>
        </p:spPr>
        <p:txBody>
          <a:bodyPr>
            <a:normAutofit/>
          </a:bodyPr>
          <a:lstStyle/>
          <a:p>
            <a:pPr algn="l"/>
            <a:r>
              <a:rPr lang="en-IN" sz="4400" dirty="0">
                <a:solidFill>
                  <a:schemeClr val="tx1">
                    <a:lumMod val="85000"/>
                  </a:schemeClr>
                </a:solidFill>
                <a:latin typeface="Britannic Bold" panose="020B0903060703020204" pitchFamily="34" charset="0"/>
                <a:cs typeface="Arabic Typesetting" panose="020B0604020202020204" pitchFamily="66" charset="-78"/>
              </a:rPr>
              <a:t>Bag of Tricks for </a:t>
            </a:r>
            <a:br>
              <a:rPr lang="en-IN" sz="4400" dirty="0">
                <a:solidFill>
                  <a:schemeClr val="tx1">
                    <a:lumMod val="85000"/>
                  </a:schemeClr>
                </a:solidFill>
                <a:latin typeface="Britannic Bold" panose="020B0903060703020204" pitchFamily="34" charset="0"/>
                <a:cs typeface="Arabic Typesetting" panose="020B0604020202020204" pitchFamily="66" charset="-78"/>
              </a:rPr>
            </a:br>
            <a:r>
              <a:rPr lang="en-IN" sz="4400" dirty="0">
                <a:solidFill>
                  <a:schemeClr val="tx1">
                    <a:lumMod val="85000"/>
                  </a:schemeClr>
                </a:solidFill>
                <a:latin typeface="Britannic Bold" panose="020B0903060703020204" pitchFamily="34" charset="0"/>
                <a:cs typeface="Arabic Typesetting" panose="020B0604020202020204" pitchFamily="66" charset="-78"/>
              </a:rPr>
              <a:t>Image Classiﬁcation with </a:t>
            </a:r>
            <a:br>
              <a:rPr lang="en-IN" sz="4400" dirty="0">
                <a:solidFill>
                  <a:schemeClr val="tx1">
                    <a:lumMod val="85000"/>
                  </a:schemeClr>
                </a:solidFill>
                <a:latin typeface="Britannic Bold" panose="020B0903060703020204" pitchFamily="34" charset="0"/>
                <a:cs typeface="Arabic Typesetting" panose="020B0604020202020204" pitchFamily="66" charset="-78"/>
              </a:rPr>
            </a:br>
            <a:r>
              <a:rPr lang="en-IN" sz="4400" dirty="0">
                <a:solidFill>
                  <a:schemeClr val="tx1">
                    <a:lumMod val="85000"/>
                  </a:schemeClr>
                </a:solidFill>
                <a:latin typeface="Britannic Bold" panose="020B0903060703020204" pitchFamily="34" charset="0"/>
                <a:cs typeface="Arabic Typesetting" panose="020B0604020202020204" pitchFamily="66" charset="-78"/>
              </a:rPr>
              <a:t>Convolutional Neural Networks</a:t>
            </a:r>
          </a:p>
        </p:txBody>
      </p:sp>
      <p:sp>
        <p:nvSpPr>
          <p:cNvPr id="3" name="Subtitle 2">
            <a:extLst>
              <a:ext uri="{FF2B5EF4-FFF2-40B4-BE49-F238E27FC236}">
                <a16:creationId xmlns:a16="http://schemas.microsoft.com/office/drawing/2014/main" id="{754B9CE5-6624-4ACC-8D9E-08C0CF0FC0EF}"/>
              </a:ext>
            </a:extLst>
          </p:cNvPr>
          <p:cNvSpPr>
            <a:spLocks noGrp="1"/>
          </p:cNvSpPr>
          <p:nvPr>
            <p:ph type="subTitle" idx="1"/>
          </p:nvPr>
        </p:nvSpPr>
        <p:spPr>
          <a:xfrm>
            <a:off x="842597" y="4711412"/>
            <a:ext cx="7766936" cy="1096899"/>
          </a:xfrm>
        </p:spPr>
        <p:txBody>
          <a:bodyPr>
            <a:normAutofit lnSpcReduction="10000"/>
          </a:bodyPr>
          <a:lstStyle/>
          <a:p>
            <a:pPr algn="l"/>
            <a:r>
              <a:rPr lang="en-IN" dirty="0">
                <a:solidFill>
                  <a:schemeClr val="tx1">
                    <a:lumMod val="95000"/>
                  </a:schemeClr>
                </a:solidFill>
                <a:latin typeface="Candara Light" panose="020E0502030303020204" pitchFamily="34" charset="0"/>
              </a:rPr>
              <a:t>Nemish Murawat </a:t>
            </a:r>
            <a:r>
              <a:rPr lang="en-IN" dirty="0">
                <a:solidFill>
                  <a:schemeClr val="tx1"/>
                </a:solidFill>
                <a:latin typeface="Candara Light" panose="020E0502030303020204" pitchFamily="34" charset="0"/>
              </a:rPr>
              <a:t>– 2016B2A30795P</a:t>
            </a:r>
          </a:p>
          <a:p>
            <a:pPr algn="l"/>
            <a:r>
              <a:rPr lang="en-IN" dirty="0">
                <a:solidFill>
                  <a:schemeClr val="tx1"/>
                </a:solidFill>
                <a:latin typeface="Candara Light" panose="020E0502030303020204" pitchFamily="34" charset="0"/>
              </a:rPr>
              <a:t>Pooja Tulsyan - 2016B2A70721P</a:t>
            </a:r>
          </a:p>
          <a:p>
            <a:pPr algn="l"/>
            <a:r>
              <a:rPr lang="en-IN" dirty="0">
                <a:solidFill>
                  <a:schemeClr val="tx1"/>
                </a:solidFill>
                <a:latin typeface="Candara Light" panose="020E0502030303020204" pitchFamily="34" charset="0"/>
              </a:rPr>
              <a:t>Akshika Goel - 2016B5A70672P</a:t>
            </a:r>
          </a:p>
        </p:txBody>
      </p:sp>
    </p:spTree>
    <p:extLst>
      <p:ext uri="{BB962C8B-B14F-4D97-AF65-F5344CB8AC3E}">
        <p14:creationId xmlns:p14="http://schemas.microsoft.com/office/powerpoint/2010/main" val="3015278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4DC5-5834-4374-8F6D-66EB51C24BDA}"/>
              </a:ext>
            </a:extLst>
          </p:cNvPr>
          <p:cNvSpPr>
            <a:spLocks noGrp="1"/>
          </p:cNvSpPr>
          <p:nvPr>
            <p:ph type="title"/>
          </p:nvPr>
        </p:nvSpPr>
        <p:spPr/>
        <p:txBody>
          <a:bodyPr/>
          <a:lstStyle/>
          <a:p>
            <a:r>
              <a:rPr lang="en-IN">
                <a:latin typeface="Britannic Bold" panose="020B0903060703020204" pitchFamily="34" charset="0"/>
              </a:rPr>
              <a:t>TRICKS FOR EFFICIENT TRAINING</a:t>
            </a:r>
            <a:endParaRPr lang="en-IN" dirty="0">
              <a:latin typeface="Britannic Bold" panose="020B0903060703020204" pitchFamily="34" charset="0"/>
            </a:endParaRPr>
          </a:p>
        </p:txBody>
      </p:sp>
      <p:graphicFrame>
        <p:nvGraphicFramePr>
          <p:cNvPr id="14" name="Content Placeholder 13">
            <a:extLst>
              <a:ext uri="{FF2B5EF4-FFF2-40B4-BE49-F238E27FC236}">
                <a16:creationId xmlns:a16="http://schemas.microsoft.com/office/drawing/2014/main" id="{B92FEC56-A865-40B5-9818-D7F76E963359}"/>
              </a:ext>
            </a:extLst>
          </p:cNvPr>
          <p:cNvGraphicFramePr>
            <a:graphicFrameLocks noGrp="1"/>
          </p:cNvGraphicFramePr>
          <p:nvPr>
            <p:ph idx="1"/>
            <p:extLst>
              <p:ext uri="{D42A27DB-BD31-4B8C-83A1-F6EECF244321}">
                <p14:modId xmlns:p14="http://schemas.microsoft.com/office/powerpoint/2010/main" val="2732507054"/>
              </p:ext>
            </p:extLst>
          </p:nvPr>
        </p:nvGraphicFramePr>
        <p:xfrm>
          <a:off x="438713" y="1696354"/>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Group 28">
            <a:extLst>
              <a:ext uri="{FF2B5EF4-FFF2-40B4-BE49-F238E27FC236}">
                <a16:creationId xmlns:a16="http://schemas.microsoft.com/office/drawing/2014/main" id="{D54ED242-A87F-4C58-B05C-32C69FDD8B71}"/>
              </a:ext>
            </a:extLst>
          </p:cNvPr>
          <p:cNvGrpSpPr/>
          <p:nvPr/>
        </p:nvGrpSpPr>
        <p:grpSpPr>
          <a:xfrm rot="21109226">
            <a:off x="4145798" y="4251231"/>
            <a:ext cx="2134790" cy="2134790"/>
            <a:chOff x="4857131" y="868843"/>
            <a:chExt cx="2134790" cy="2134790"/>
          </a:xfrm>
          <a:scene3d>
            <a:camera prst="orthographicFront"/>
            <a:lightRig rig="flat" dir="t"/>
          </a:scene3d>
        </p:grpSpPr>
        <p:sp>
          <p:nvSpPr>
            <p:cNvPr id="31" name="Shape 30">
              <a:extLst>
                <a:ext uri="{FF2B5EF4-FFF2-40B4-BE49-F238E27FC236}">
                  <a16:creationId xmlns:a16="http://schemas.microsoft.com/office/drawing/2014/main" id="{4026E2DC-ED77-4B08-8FB0-3660F0CA8B68}"/>
                </a:ext>
              </a:extLst>
            </p:cNvPr>
            <p:cNvSpPr/>
            <p:nvPr/>
          </p:nvSpPr>
          <p:spPr>
            <a:xfrm>
              <a:off x="4857131" y="868843"/>
              <a:ext cx="2134790" cy="2134790"/>
            </a:xfrm>
            <a:prstGeom prst="gear9">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Shape 4">
              <a:extLst>
                <a:ext uri="{FF2B5EF4-FFF2-40B4-BE49-F238E27FC236}">
                  <a16:creationId xmlns:a16="http://schemas.microsoft.com/office/drawing/2014/main" id="{F40F7564-6955-4B78-82C0-FE3D26E5C5B9}"/>
                </a:ext>
              </a:extLst>
            </p:cNvPr>
            <p:cNvSpPr txBox="1"/>
            <p:nvPr/>
          </p:nvSpPr>
          <p:spPr>
            <a:xfrm>
              <a:off x="5286319" y="1368907"/>
              <a:ext cx="1276414" cy="10973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endParaRPr lang="en-IN" sz="2000" kern="1200" dirty="0"/>
            </a:p>
          </p:txBody>
        </p:sp>
      </p:grpSp>
      <p:sp>
        <p:nvSpPr>
          <p:cNvPr id="19" name="TextBox 18">
            <a:extLst>
              <a:ext uri="{FF2B5EF4-FFF2-40B4-BE49-F238E27FC236}">
                <a16:creationId xmlns:a16="http://schemas.microsoft.com/office/drawing/2014/main" id="{FD62E7AE-085B-459E-8C75-6B65F4DC94E1}"/>
              </a:ext>
            </a:extLst>
          </p:cNvPr>
          <p:cNvSpPr txBox="1"/>
          <p:nvPr/>
        </p:nvSpPr>
        <p:spPr>
          <a:xfrm rot="21181622">
            <a:off x="4489306" y="4866815"/>
            <a:ext cx="1442462" cy="923330"/>
          </a:xfrm>
          <a:prstGeom prst="rect">
            <a:avLst/>
          </a:prstGeom>
          <a:noFill/>
        </p:spPr>
        <p:txBody>
          <a:bodyPr wrap="square" rtlCol="0">
            <a:spAutoFit/>
          </a:bodyPr>
          <a:lstStyle/>
          <a:p>
            <a:pPr algn="ctr"/>
            <a:r>
              <a:rPr lang="en-IN" dirty="0"/>
              <a:t>Zero Gamma For Batchnorm</a:t>
            </a:r>
          </a:p>
        </p:txBody>
      </p:sp>
      <p:sp>
        <p:nvSpPr>
          <p:cNvPr id="35" name="Arrow: Circular 34">
            <a:extLst>
              <a:ext uri="{FF2B5EF4-FFF2-40B4-BE49-F238E27FC236}">
                <a16:creationId xmlns:a16="http://schemas.microsoft.com/office/drawing/2014/main" id="{57194E65-EAA6-4E69-86C6-C144A9A0AFA8}"/>
              </a:ext>
            </a:extLst>
          </p:cNvPr>
          <p:cNvSpPr/>
          <p:nvPr/>
        </p:nvSpPr>
        <p:spPr>
          <a:xfrm rot="5202822">
            <a:off x="3844271" y="4058484"/>
            <a:ext cx="2732531" cy="2732531"/>
          </a:xfrm>
          <a:prstGeom prst="circularArrow">
            <a:avLst>
              <a:gd name="adj1" fmla="val 4687"/>
              <a:gd name="adj2" fmla="val 299029"/>
              <a:gd name="adj3" fmla="val 2508344"/>
              <a:gd name="adj4" fmla="val 15878230"/>
              <a:gd name="adj5" fmla="val 5469"/>
            </a:avLst>
          </a:prstGeom>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378124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323D443A-5F52-42F2-9170-359D94051047}"/>
              </a:ext>
            </a:extLst>
          </p:cNvPr>
          <p:cNvSpPr/>
          <p:nvPr/>
        </p:nvSpPr>
        <p:spPr>
          <a:xfrm>
            <a:off x="1908313" y="1316935"/>
            <a:ext cx="6798364" cy="4224130"/>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latin typeface="Candara Light" panose="020E0502030303020204" pitchFamily="34" charset="0"/>
            </a:endParaRPr>
          </a:p>
          <a:p>
            <a:pPr algn="ctr"/>
            <a:r>
              <a:rPr lang="en-IN" sz="2800" b="1" dirty="0">
                <a:latin typeface="Candara Light" panose="020E0502030303020204" pitchFamily="34" charset="0"/>
              </a:rPr>
              <a:t>Learning rate warmup</a:t>
            </a:r>
          </a:p>
          <a:p>
            <a:pPr algn="ctr"/>
            <a:endParaRPr lang="en-IN" sz="2800" b="1" dirty="0">
              <a:latin typeface="Candara Light" panose="020E0502030303020204" pitchFamily="34" charset="0"/>
            </a:endParaRPr>
          </a:p>
          <a:p>
            <a:pPr algn="ctr"/>
            <a:r>
              <a:rPr lang="en-US" sz="2000" b="1" dirty="0">
                <a:latin typeface="Candara Light" panose="020E0502030303020204" pitchFamily="34" charset="0"/>
              </a:rPr>
              <a:t> </a:t>
            </a:r>
            <a:r>
              <a:rPr lang="en-US" sz="2000" dirty="0">
                <a:latin typeface="Candara Light" panose="020E0502030303020204" pitchFamily="34" charset="0"/>
              </a:rPr>
              <a:t>Increases the learning rate from 0 to the initial learning rate linearly. We used the ﬁrst m batches (5 data epochs) to warm up, and the initial learning rate is η , then at batch i , 1 ≤  i  ≤ m , we set the learning rate to be iη/m.  </a:t>
            </a:r>
          </a:p>
          <a:p>
            <a:pPr algn="ctr"/>
            <a:endParaRPr lang="en-IN" b="1" dirty="0">
              <a:latin typeface="Candara Light" panose="020E0502030303020204" pitchFamily="34" charset="0"/>
            </a:endParaRPr>
          </a:p>
          <a:p>
            <a:pPr algn="ctr"/>
            <a:endParaRPr lang="en-IN" sz="2000" b="1" dirty="0">
              <a:latin typeface="Candara Light" panose="020E0502030303020204" pitchFamily="34" charset="0"/>
            </a:endParaRPr>
          </a:p>
          <a:p>
            <a:pPr algn="ctr"/>
            <a:endParaRPr lang="en-IN" b="1" dirty="0">
              <a:latin typeface="Candara Light" panose="020E0502030303020204" pitchFamily="34" charset="0"/>
            </a:endParaRPr>
          </a:p>
          <a:p>
            <a:pPr algn="ctr"/>
            <a:endParaRPr lang="en-IN" b="1" dirty="0"/>
          </a:p>
        </p:txBody>
      </p:sp>
    </p:spTree>
    <p:extLst>
      <p:ext uri="{BB962C8B-B14F-4D97-AF65-F5344CB8AC3E}">
        <p14:creationId xmlns:p14="http://schemas.microsoft.com/office/powerpoint/2010/main" val="277322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0FA4A2-42BE-459A-8B99-C13965D7C200}"/>
              </a:ext>
            </a:extLst>
          </p:cNvPr>
          <p:cNvSpPr>
            <a:spLocks noGrp="1"/>
          </p:cNvSpPr>
          <p:nvPr>
            <p:ph type="title"/>
          </p:nvPr>
        </p:nvSpPr>
        <p:spPr>
          <a:xfrm>
            <a:off x="2137884" y="1020416"/>
            <a:ext cx="8424281" cy="819795"/>
          </a:xfrm>
        </p:spPr>
        <p:txBody>
          <a:bodyPr vert="horz" lIns="91440" tIns="45720" rIns="91440" bIns="45720" rtlCol="0" anchor="b">
            <a:normAutofit/>
          </a:bodyPr>
          <a:lstStyle/>
          <a:p>
            <a:r>
              <a:rPr lang="en-US" dirty="0">
                <a:latin typeface="Britannic Bold" panose="020B0903060703020204" pitchFamily="34" charset="0"/>
              </a:rPr>
              <a:t>RESULTS(Loss function)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Bullseye">
            <a:extLst>
              <a:ext uri="{FF2B5EF4-FFF2-40B4-BE49-F238E27FC236}">
                <a16:creationId xmlns:a16="http://schemas.microsoft.com/office/drawing/2014/main" id="{8026C06D-D311-4C64-8041-B3394CCE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104" y="793306"/>
            <a:ext cx="1260781" cy="1260781"/>
          </a:xfrm>
          <a:prstGeom prst="rect">
            <a:avLst/>
          </a:prstGeom>
        </p:spPr>
      </p:pic>
      <p:pic>
        <p:nvPicPr>
          <p:cNvPr id="26" name="Picture 25" descr="A picture containing screenshot&#10;&#10;Description automatically generated">
            <a:extLst>
              <a:ext uri="{FF2B5EF4-FFF2-40B4-BE49-F238E27FC236}">
                <a16:creationId xmlns:a16="http://schemas.microsoft.com/office/drawing/2014/main" id="{23824FD7-B79A-41F0-901E-94B38651E9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328" y="2379387"/>
            <a:ext cx="3939899" cy="4002141"/>
          </a:xfrm>
          <a:prstGeom prst="rect">
            <a:avLst/>
          </a:prstGeom>
        </p:spPr>
      </p:pic>
      <p:pic>
        <p:nvPicPr>
          <p:cNvPr id="28" name="Picture 27" descr="A close up of text on a white background&#10;&#10;Description automatically generated">
            <a:extLst>
              <a:ext uri="{FF2B5EF4-FFF2-40B4-BE49-F238E27FC236}">
                <a16:creationId xmlns:a16="http://schemas.microsoft.com/office/drawing/2014/main" id="{39ECA1C7-3BE0-4BF4-BE37-742235000D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115" y="2379387"/>
            <a:ext cx="3939900" cy="4002142"/>
          </a:xfrm>
          <a:prstGeom prst="rect">
            <a:avLst/>
          </a:prstGeom>
        </p:spPr>
      </p:pic>
    </p:spTree>
    <p:extLst>
      <p:ext uri="{BB962C8B-B14F-4D97-AF65-F5344CB8AC3E}">
        <p14:creationId xmlns:p14="http://schemas.microsoft.com/office/powerpoint/2010/main" val="389734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83BE4099-2863-4678-A050-D5CBF6F0E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29" y="1418346"/>
            <a:ext cx="3958768" cy="4021308"/>
          </a:xfrm>
          <a:prstGeom prst="rect">
            <a:avLst/>
          </a:prstGeom>
        </p:spPr>
      </p:pic>
      <p:pic>
        <p:nvPicPr>
          <p:cNvPr id="7" name="Picture 6">
            <a:extLst>
              <a:ext uri="{FF2B5EF4-FFF2-40B4-BE49-F238E27FC236}">
                <a16:creationId xmlns:a16="http://schemas.microsoft.com/office/drawing/2014/main" id="{D3E0F14C-F705-44BC-98AF-C2B68922D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546" y="1418346"/>
            <a:ext cx="4002546" cy="4021308"/>
          </a:xfrm>
          <a:prstGeom prst="rect">
            <a:avLst/>
          </a:prstGeom>
        </p:spPr>
      </p:pic>
    </p:spTree>
    <p:extLst>
      <p:ext uri="{BB962C8B-B14F-4D97-AF65-F5344CB8AC3E}">
        <p14:creationId xmlns:p14="http://schemas.microsoft.com/office/powerpoint/2010/main" val="17100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9538F66-8616-4AF2-9C96-B7C46E808C01}"/>
              </a:ext>
            </a:extLst>
          </p:cNvPr>
          <p:cNvGraphicFramePr>
            <a:graphicFrameLocks noGrp="1"/>
          </p:cNvGraphicFramePr>
          <p:nvPr>
            <p:extLst>
              <p:ext uri="{D42A27DB-BD31-4B8C-83A1-F6EECF244321}">
                <p14:modId xmlns:p14="http://schemas.microsoft.com/office/powerpoint/2010/main" val="540769590"/>
              </p:ext>
            </p:extLst>
          </p:nvPr>
        </p:nvGraphicFramePr>
        <p:xfrm>
          <a:off x="521248" y="2643476"/>
          <a:ext cx="10875624" cy="3072033"/>
        </p:xfrm>
        <a:graphic>
          <a:graphicData uri="http://schemas.openxmlformats.org/drawingml/2006/table">
            <a:tbl>
              <a:tblPr firstRow="1" bandRow="1">
                <a:tableStyleId>{5C22544A-7EE6-4342-B048-85BDC9FD1C3A}</a:tableStyleId>
              </a:tblPr>
              <a:tblGrid>
                <a:gridCol w="1359453">
                  <a:extLst>
                    <a:ext uri="{9D8B030D-6E8A-4147-A177-3AD203B41FA5}">
                      <a16:colId xmlns:a16="http://schemas.microsoft.com/office/drawing/2014/main" val="279063381"/>
                    </a:ext>
                  </a:extLst>
                </a:gridCol>
                <a:gridCol w="1359453">
                  <a:extLst>
                    <a:ext uri="{9D8B030D-6E8A-4147-A177-3AD203B41FA5}">
                      <a16:colId xmlns:a16="http://schemas.microsoft.com/office/drawing/2014/main" val="518607136"/>
                    </a:ext>
                  </a:extLst>
                </a:gridCol>
                <a:gridCol w="1359453">
                  <a:extLst>
                    <a:ext uri="{9D8B030D-6E8A-4147-A177-3AD203B41FA5}">
                      <a16:colId xmlns:a16="http://schemas.microsoft.com/office/drawing/2014/main" val="109951239"/>
                    </a:ext>
                  </a:extLst>
                </a:gridCol>
                <a:gridCol w="1359453">
                  <a:extLst>
                    <a:ext uri="{9D8B030D-6E8A-4147-A177-3AD203B41FA5}">
                      <a16:colId xmlns:a16="http://schemas.microsoft.com/office/drawing/2014/main" val="1248168485"/>
                    </a:ext>
                  </a:extLst>
                </a:gridCol>
                <a:gridCol w="1382644">
                  <a:extLst>
                    <a:ext uri="{9D8B030D-6E8A-4147-A177-3AD203B41FA5}">
                      <a16:colId xmlns:a16="http://schemas.microsoft.com/office/drawing/2014/main" val="1448582732"/>
                    </a:ext>
                  </a:extLst>
                </a:gridCol>
                <a:gridCol w="1336262">
                  <a:extLst>
                    <a:ext uri="{9D8B030D-6E8A-4147-A177-3AD203B41FA5}">
                      <a16:colId xmlns:a16="http://schemas.microsoft.com/office/drawing/2014/main" val="3217313843"/>
                    </a:ext>
                  </a:extLst>
                </a:gridCol>
                <a:gridCol w="1359453">
                  <a:extLst>
                    <a:ext uri="{9D8B030D-6E8A-4147-A177-3AD203B41FA5}">
                      <a16:colId xmlns:a16="http://schemas.microsoft.com/office/drawing/2014/main" val="3161598534"/>
                    </a:ext>
                  </a:extLst>
                </a:gridCol>
                <a:gridCol w="1359453">
                  <a:extLst>
                    <a:ext uri="{9D8B030D-6E8A-4147-A177-3AD203B41FA5}">
                      <a16:colId xmlns:a16="http://schemas.microsoft.com/office/drawing/2014/main" val="2106321921"/>
                    </a:ext>
                  </a:extLst>
                </a:gridCol>
              </a:tblGrid>
              <a:tr h="689729">
                <a:tc>
                  <a:txBody>
                    <a:bodyPr/>
                    <a:lstStyle/>
                    <a:p>
                      <a:r>
                        <a:rPr lang="en-IN" dirty="0"/>
                        <a:t>MODEL</a:t>
                      </a:r>
                    </a:p>
                  </a:txBody>
                  <a:tcPr/>
                </a:tc>
                <a:tc>
                  <a:txBody>
                    <a:bodyPr/>
                    <a:lstStyle/>
                    <a:p>
                      <a:r>
                        <a:rPr lang="en-IN" dirty="0"/>
                        <a:t>DATASET</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extLst>
                  <a:ext uri="{0D108BD9-81ED-4DB2-BD59-A6C34878D82A}">
                    <a16:rowId xmlns:a16="http://schemas.microsoft.com/office/drawing/2014/main" val="1880351023"/>
                  </a:ext>
                </a:extLst>
              </a:tr>
              <a:tr h="595576">
                <a:tc>
                  <a:txBody>
                    <a:bodyPr/>
                    <a:lstStyle/>
                    <a:p>
                      <a:r>
                        <a:rPr lang="en-IN" dirty="0"/>
                        <a:t>Resnet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87.18%</a:t>
                      </a:r>
                      <a:endParaRPr lang="en-IN" dirty="0"/>
                    </a:p>
                  </a:txBody>
                  <a:tcPr/>
                </a:tc>
                <a:tc>
                  <a:txBody>
                    <a:bodyPr/>
                    <a:lstStyle/>
                    <a:p>
                      <a:r>
                        <a:rPr lang="en-IN" sz="1800" b="0" i="0" kern="1200" dirty="0">
                          <a:solidFill>
                            <a:schemeClr val="dk1"/>
                          </a:solidFill>
                          <a:effectLst/>
                          <a:latin typeface="+mn-lt"/>
                          <a:ea typeface="+mn-ea"/>
                          <a:cs typeface="+mn-cs"/>
                        </a:rPr>
                        <a:t>96.68%</a:t>
                      </a:r>
                      <a:endParaRPr lang="en-IN" dirty="0"/>
                    </a:p>
                  </a:txBody>
                  <a:tcPr/>
                </a:tc>
                <a:tc>
                  <a:txBody>
                    <a:bodyPr/>
                    <a:lstStyle/>
                    <a:p>
                      <a:r>
                        <a:rPr lang="en-IN" sz="1800" b="0" i="0" kern="1200" dirty="0">
                          <a:solidFill>
                            <a:schemeClr val="dk1"/>
                          </a:solidFill>
                          <a:effectLst/>
                          <a:latin typeface="+mn-lt"/>
                          <a:ea typeface="+mn-ea"/>
                          <a:cs typeface="+mn-cs"/>
                        </a:rPr>
                        <a:t>99.00%</a:t>
                      </a:r>
                      <a:endParaRPr lang="en-IN" dirty="0"/>
                    </a:p>
                  </a:txBody>
                  <a:tcPr/>
                </a:tc>
                <a:tc>
                  <a:txBody>
                    <a:bodyPr/>
                    <a:lstStyle/>
                    <a:p>
                      <a:r>
                        <a:rPr lang="en-IN" sz="1800" b="0" i="0" kern="1200" dirty="0">
                          <a:solidFill>
                            <a:schemeClr val="dk1"/>
                          </a:solidFill>
                          <a:effectLst/>
                          <a:latin typeface="+mn-lt"/>
                          <a:ea typeface="+mn-ea"/>
                          <a:cs typeface="+mn-cs"/>
                        </a:rPr>
                        <a:t>88.48%</a:t>
                      </a:r>
                      <a:endParaRPr lang="en-IN" dirty="0"/>
                    </a:p>
                  </a:txBody>
                  <a:tcPr/>
                </a:tc>
                <a:tc>
                  <a:txBody>
                    <a:bodyPr/>
                    <a:lstStyle/>
                    <a:p>
                      <a:r>
                        <a:rPr lang="en-IN" sz="1800" b="0" i="0" kern="1200" dirty="0">
                          <a:solidFill>
                            <a:schemeClr val="dk1"/>
                          </a:solidFill>
                          <a:effectLst/>
                          <a:latin typeface="+mn-lt"/>
                          <a:ea typeface="+mn-ea"/>
                          <a:cs typeface="+mn-cs"/>
                        </a:rPr>
                        <a:t>97.17%</a:t>
                      </a:r>
                      <a:endParaRPr lang="en-IN" dirty="0"/>
                    </a:p>
                  </a:txBody>
                  <a:tcPr/>
                </a:tc>
                <a:tc>
                  <a:txBody>
                    <a:bodyPr/>
                    <a:lstStyle/>
                    <a:p>
                      <a:r>
                        <a:rPr lang="en-IN" sz="1800" b="0" i="0" kern="1200" dirty="0">
                          <a:solidFill>
                            <a:schemeClr val="dk1"/>
                          </a:solidFill>
                          <a:effectLst/>
                          <a:latin typeface="+mn-lt"/>
                          <a:ea typeface="+mn-ea"/>
                          <a:cs typeface="+mn-cs"/>
                        </a:rPr>
                        <a:t>99.05%</a:t>
                      </a:r>
                      <a:endParaRPr lang="en-IN" dirty="0"/>
                    </a:p>
                  </a:txBody>
                  <a:tcPr/>
                </a:tc>
                <a:extLst>
                  <a:ext uri="{0D108BD9-81ED-4DB2-BD59-A6C34878D82A}">
                    <a16:rowId xmlns:a16="http://schemas.microsoft.com/office/drawing/2014/main" val="621458603"/>
                  </a:ext>
                </a:extLst>
              </a:tr>
              <a:tr h="595576">
                <a:tc>
                  <a:txBody>
                    <a:bodyPr/>
                    <a:lstStyle/>
                    <a:p>
                      <a:r>
                        <a:rPr lang="en-IN" dirty="0"/>
                        <a:t>Resnet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68.28%</a:t>
                      </a:r>
                      <a:endParaRPr lang="en-IN" dirty="0"/>
                    </a:p>
                  </a:txBody>
                  <a:tcPr/>
                </a:tc>
                <a:tc>
                  <a:txBody>
                    <a:bodyPr/>
                    <a:lstStyle/>
                    <a:p>
                      <a:r>
                        <a:rPr lang="en-IN" sz="1800" b="0" i="0" kern="1200" dirty="0">
                          <a:solidFill>
                            <a:schemeClr val="dk1"/>
                          </a:solidFill>
                          <a:effectLst/>
                          <a:latin typeface="+mn-lt"/>
                          <a:ea typeface="+mn-ea"/>
                          <a:cs typeface="+mn-cs"/>
                        </a:rPr>
                        <a:t>89.99%</a:t>
                      </a:r>
                      <a:endParaRPr lang="en-IN" dirty="0"/>
                    </a:p>
                  </a:txBody>
                  <a:tcPr/>
                </a:tc>
                <a:tc>
                  <a:txBody>
                    <a:bodyPr/>
                    <a:lstStyle/>
                    <a:p>
                      <a:r>
                        <a:rPr lang="en-IN" sz="1800" b="0" i="0" kern="1200" dirty="0">
                          <a:solidFill>
                            <a:schemeClr val="dk1"/>
                          </a:solidFill>
                          <a:effectLst/>
                          <a:latin typeface="+mn-lt"/>
                          <a:ea typeface="+mn-ea"/>
                          <a:cs typeface="+mn-cs"/>
                        </a:rPr>
                        <a:t>96.30%</a:t>
                      </a:r>
                      <a:endParaRPr lang="en-IN" dirty="0"/>
                    </a:p>
                  </a:txBody>
                  <a:tcPr/>
                </a:tc>
                <a:tc>
                  <a:txBody>
                    <a:bodyPr/>
                    <a:lstStyle/>
                    <a:p>
                      <a:r>
                        <a:rPr lang="en-IN" sz="1800" b="0" i="0" kern="1200" dirty="0">
                          <a:solidFill>
                            <a:schemeClr val="dk1"/>
                          </a:solidFill>
                          <a:effectLst/>
                          <a:latin typeface="+mn-lt"/>
                          <a:ea typeface="+mn-ea"/>
                          <a:cs typeface="+mn-cs"/>
                        </a:rPr>
                        <a:t>79.84%</a:t>
                      </a:r>
                      <a:endParaRPr lang="en-IN" dirty="0"/>
                    </a:p>
                  </a:txBody>
                  <a:tcPr/>
                </a:tc>
                <a:tc>
                  <a:txBody>
                    <a:bodyPr/>
                    <a:lstStyle/>
                    <a:p>
                      <a:r>
                        <a:rPr lang="en-IN" sz="1800" b="0" i="0" kern="1200" dirty="0">
                          <a:solidFill>
                            <a:schemeClr val="dk1"/>
                          </a:solidFill>
                          <a:effectLst/>
                          <a:latin typeface="+mn-lt"/>
                          <a:ea typeface="+mn-ea"/>
                          <a:cs typeface="+mn-cs"/>
                        </a:rPr>
                        <a:t>94.42%</a:t>
                      </a:r>
                      <a:endParaRPr lang="en-IN" dirty="0"/>
                    </a:p>
                  </a:txBody>
                  <a:tcPr/>
                </a:tc>
                <a:tc>
                  <a:txBody>
                    <a:bodyPr/>
                    <a:lstStyle/>
                    <a:p>
                      <a:r>
                        <a:rPr lang="en-IN" sz="1800" b="0" i="0" kern="1200" dirty="0">
                          <a:solidFill>
                            <a:schemeClr val="dk1"/>
                          </a:solidFill>
                          <a:effectLst/>
                          <a:latin typeface="+mn-lt"/>
                          <a:ea typeface="+mn-ea"/>
                          <a:cs typeface="+mn-cs"/>
                        </a:rPr>
                        <a:t>97.88%</a:t>
                      </a:r>
                      <a:endParaRPr lang="en-IN" dirty="0"/>
                    </a:p>
                  </a:txBody>
                  <a:tcPr/>
                </a:tc>
                <a:extLst>
                  <a:ext uri="{0D108BD9-81ED-4DB2-BD59-A6C34878D82A}">
                    <a16:rowId xmlns:a16="http://schemas.microsoft.com/office/drawing/2014/main" val="3814646015"/>
                  </a:ext>
                </a:extLst>
              </a:tr>
              <a:tr h="595576">
                <a:tc>
                  <a:txBody>
                    <a:bodyPr/>
                    <a:lstStyle/>
                    <a:p>
                      <a:r>
                        <a:rPr lang="en-IN" dirty="0"/>
                        <a:t>Mobilenet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88.05%</a:t>
                      </a:r>
                      <a:endParaRPr lang="en-IN" dirty="0"/>
                    </a:p>
                  </a:txBody>
                  <a:tcPr/>
                </a:tc>
                <a:tc>
                  <a:txBody>
                    <a:bodyPr/>
                    <a:lstStyle/>
                    <a:p>
                      <a:r>
                        <a:rPr lang="en-IN" sz="1800" b="0" i="0" kern="1200" dirty="0">
                          <a:solidFill>
                            <a:schemeClr val="dk1"/>
                          </a:solidFill>
                          <a:effectLst/>
                          <a:latin typeface="+mn-lt"/>
                          <a:ea typeface="+mn-ea"/>
                          <a:cs typeface="+mn-cs"/>
                        </a:rPr>
                        <a:t>97.19%</a:t>
                      </a:r>
                      <a:endParaRPr lang="en-IN" dirty="0"/>
                    </a:p>
                  </a:txBody>
                  <a:tcPr/>
                </a:tc>
                <a:tc>
                  <a:txBody>
                    <a:bodyPr/>
                    <a:lstStyle/>
                    <a:p>
                      <a:r>
                        <a:rPr lang="en-IN" sz="1800" b="0" i="0" kern="1200" dirty="0">
                          <a:solidFill>
                            <a:schemeClr val="dk1"/>
                          </a:solidFill>
                          <a:effectLst/>
                          <a:latin typeface="+mn-lt"/>
                          <a:ea typeface="+mn-ea"/>
                          <a:cs typeface="+mn-cs"/>
                        </a:rPr>
                        <a:t>99.23%</a:t>
                      </a:r>
                      <a:endParaRPr lang="en-IN" dirty="0"/>
                    </a:p>
                  </a:txBody>
                  <a:tcPr/>
                </a:tc>
                <a:tc>
                  <a:txBody>
                    <a:bodyPr/>
                    <a:lstStyle/>
                    <a:p>
                      <a:r>
                        <a:rPr lang="en-IN" sz="1800" b="0" i="0" kern="1200" dirty="0">
                          <a:solidFill>
                            <a:schemeClr val="dk1"/>
                          </a:solidFill>
                          <a:effectLst/>
                          <a:latin typeface="+mn-lt"/>
                          <a:ea typeface="+mn-ea"/>
                          <a:cs typeface="+mn-cs"/>
                        </a:rPr>
                        <a:t>89.96%</a:t>
                      </a:r>
                      <a:endParaRPr lang="en-IN" dirty="0"/>
                    </a:p>
                  </a:txBody>
                  <a:tcPr/>
                </a:tc>
                <a:tc>
                  <a:txBody>
                    <a:bodyPr/>
                    <a:lstStyle/>
                    <a:p>
                      <a:r>
                        <a:rPr lang="en-IN" sz="1800" b="0" i="0" kern="1200" dirty="0">
                          <a:solidFill>
                            <a:schemeClr val="dk1"/>
                          </a:solidFill>
                          <a:effectLst/>
                          <a:latin typeface="+mn-lt"/>
                          <a:ea typeface="+mn-ea"/>
                          <a:cs typeface="+mn-cs"/>
                        </a:rPr>
                        <a:t>97.60%</a:t>
                      </a:r>
                      <a:endParaRPr lang="en-IN" dirty="0"/>
                    </a:p>
                  </a:txBody>
                  <a:tcPr/>
                </a:tc>
                <a:tc>
                  <a:txBody>
                    <a:bodyPr/>
                    <a:lstStyle/>
                    <a:p>
                      <a:r>
                        <a:rPr lang="en-IN" sz="1800" b="0" i="0" kern="1200" dirty="0">
                          <a:solidFill>
                            <a:schemeClr val="dk1"/>
                          </a:solidFill>
                          <a:effectLst/>
                          <a:latin typeface="+mn-lt"/>
                          <a:ea typeface="+mn-ea"/>
                          <a:cs typeface="+mn-cs"/>
                        </a:rPr>
                        <a:t>99.33%</a:t>
                      </a:r>
                      <a:endParaRPr lang="en-IN" dirty="0"/>
                    </a:p>
                  </a:txBody>
                  <a:tcPr/>
                </a:tc>
                <a:extLst>
                  <a:ext uri="{0D108BD9-81ED-4DB2-BD59-A6C34878D82A}">
                    <a16:rowId xmlns:a16="http://schemas.microsoft.com/office/drawing/2014/main" val="4213133031"/>
                  </a:ext>
                </a:extLst>
              </a:tr>
              <a:tr h="595576">
                <a:tc>
                  <a:txBody>
                    <a:bodyPr/>
                    <a:lstStyle/>
                    <a:p>
                      <a:r>
                        <a:rPr lang="en-IN" dirty="0"/>
                        <a:t>Mobilenet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72.79%</a:t>
                      </a:r>
                      <a:endParaRPr lang="en-IN" dirty="0"/>
                    </a:p>
                  </a:txBody>
                  <a:tcPr/>
                </a:tc>
                <a:tc>
                  <a:txBody>
                    <a:bodyPr/>
                    <a:lstStyle/>
                    <a:p>
                      <a:r>
                        <a:rPr lang="en-IN" sz="1800" b="0" i="0" kern="1200" dirty="0">
                          <a:solidFill>
                            <a:schemeClr val="dk1"/>
                          </a:solidFill>
                          <a:effectLst/>
                          <a:latin typeface="+mn-lt"/>
                          <a:ea typeface="+mn-ea"/>
                          <a:cs typeface="+mn-cs"/>
                        </a:rPr>
                        <a:t>90.89%</a:t>
                      </a:r>
                      <a:endParaRPr lang="en-IN" dirty="0"/>
                    </a:p>
                  </a:txBody>
                  <a:tcPr/>
                </a:tc>
                <a:tc>
                  <a:txBody>
                    <a:bodyPr/>
                    <a:lstStyle/>
                    <a:p>
                      <a:r>
                        <a:rPr lang="en-IN" sz="1800" b="0" i="0" kern="1200" dirty="0">
                          <a:solidFill>
                            <a:schemeClr val="dk1"/>
                          </a:solidFill>
                          <a:effectLst/>
                          <a:latin typeface="+mn-lt"/>
                          <a:ea typeface="+mn-ea"/>
                          <a:cs typeface="+mn-cs"/>
                        </a:rPr>
                        <a:t>96.46%</a:t>
                      </a:r>
                      <a:endParaRPr lang="en-IN" dirty="0"/>
                    </a:p>
                  </a:txBody>
                  <a:tcPr/>
                </a:tc>
                <a:tc>
                  <a:txBody>
                    <a:bodyPr/>
                    <a:lstStyle/>
                    <a:p>
                      <a:r>
                        <a:rPr lang="en-IN" sz="1800" b="0" i="0" kern="1200" dirty="0">
                          <a:solidFill>
                            <a:schemeClr val="dk1"/>
                          </a:solidFill>
                          <a:effectLst/>
                          <a:latin typeface="+mn-lt"/>
                          <a:ea typeface="+mn-ea"/>
                          <a:cs typeface="+mn-cs"/>
                        </a:rPr>
                        <a:t>81.54%</a:t>
                      </a:r>
                      <a:endParaRPr lang="en-IN" dirty="0"/>
                    </a:p>
                  </a:txBody>
                  <a:tcPr/>
                </a:tc>
                <a:tc>
                  <a:txBody>
                    <a:bodyPr/>
                    <a:lstStyle/>
                    <a:p>
                      <a:r>
                        <a:rPr lang="en-IN" sz="1800" b="0" i="0" kern="1200" dirty="0">
                          <a:solidFill>
                            <a:schemeClr val="dk1"/>
                          </a:solidFill>
                          <a:effectLst/>
                          <a:latin typeface="+mn-lt"/>
                          <a:ea typeface="+mn-ea"/>
                          <a:cs typeface="+mn-cs"/>
                        </a:rPr>
                        <a:t>95.31%</a:t>
                      </a:r>
                      <a:endParaRPr lang="en-IN" dirty="0"/>
                    </a:p>
                  </a:txBody>
                  <a:tcPr/>
                </a:tc>
                <a:tc>
                  <a:txBody>
                    <a:bodyPr/>
                    <a:lstStyle/>
                    <a:p>
                      <a:r>
                        <a:rPr lang="en-IN" sz="1800" b="0" i="0" kern="1200" dirty="0">
                          <a:solidFill>
                            <a:schemeClr val="dk1"/>
                          </a:solidFill>
                          <a:effectLst/>
                          <a:latin typeface="+mn-lt"/>
                          <a:ea typeface="+mn-ea"/>
                          <a:cs typeface="+mn-cs"/>
                        </a:rPr>
                        <a:t>98.19%</a:t>
                      </a:r>
                      <a:endParaRPr lang="en-IN" dirty="0"/>
                    </a:p>
                  </a:txBody>
                  <a:tcPr/>
                </a:tc>
                <a:extLst>
                  <a:ext uri="{0D108BD9-81ED-4DB2-BD59-A6C34878D82A}">
                    <a16:rowId xmlns:a16="http://schemas.microsoft.com/office/drawing/2014/main" val="526472299"/>
                  </a:ext>
                </a:extLst>
              </a:tr>
            </a:tbl>
          </a:graphicData>
        </a:graphic>
      </p:graphicFrame>
      <p:graphicFrame>
        <p:nvGraphicFramePr>
          <p:cNvPr id="12" name="Table 12">
            <a:extLst>
              <a:ext uri="{FF2B5EF4-FFF2-40B4-BE49-F238E27FC236}">
                <a16:creationId xmlns:a16="http://schemas.microsoft.com/office/drawing/2014/main" id="{A5224556-9BA1-470E-A3C6-9F505A60E257}"/>
              </a:ext>
            </a:extLst>
          </p:cNvPr>
          <p:cNvGraphicFramePr>
            <a:graphicFrameLocks noGrp="1"/>
          </p:cNvGraphicFramePr>
          <p:nvPr>
            <p:extLst>
              <p:ext uri="{D42A27DB-BD31-4B8C-83A1-F6EECF244321}">
                <p14:modId xmlns:p14="http://schemas.microsoft.com/office/powerpoint/2010/main" val="2027229298"/>
              </p:ext>
            </p:extLst>
          </p:nvPr>
        </p:nvGraphicFramePr>
        <p:xfrm>
          <a:off x="521248" y="2235409"/>
          <a:ext cx="10875622" cy="370840"/>
        </p:xfrm>
        <a:graphic>
          <a:graphicData uri="http://schemas.openxmlformats.org/drawingml/2006/table">
            <a:tbl>
              <a:tblPr firstRow="1" bandRow="1">
                <a:tableStyleId>{5C22544A-7EE6-4342-B048-85BDC9FD1C3A}</a:tableStyleId>
              </a:tblPr>
              <a:tblGrid>
                <a:gridCol w="2711796">
                  <a:extLst>
                    <a:ext uri="{9D8B030D-6E8A-4147-A177-3AD203B41FA5}">
                      <a16:colId xmlns:a16="http://schemas.microsoft.com/office/drawing/2014/main" val="769409786"/>
                    </a:ext>
                  </a:extLst>
                </a:gridCol>
                <a:gridCol w="4096137">
                  <a:extLst>
                    <a:ext uri="{9D8B030D-6E8A-4147-A177-3AD203B41FA5}">
                      <a16:colId xmlns:a16="http://schemas.microsoft.com/office/drawing/2014/main" val="2201254360"/>
                    </a:ext>
                  </a:extLst>
                </a:gridCol>
                <a:gridCol w="4067689">
                  <a:extLst>
                    <a:ext uri="{9D8B030D-6E8A-4147-A177-3AD203B41FA5}">
                      <a16:colId xmlns:a16="http://schemas.microsoft.com/office/drawing/2014/main" val="3658963170"/>
                    </a:ext>
                  </a:extLst>
                </a:gridCol>
              </a:tblGrid>
              <a:tr h="370840">
                <a:tc>
                  <a:txBody>
                    <a:bodyPr/>
                    <a:lstStyle/>
                    <a:p>
                      <a:endParaRPr lang="en-IN" dirty="0"/>
                    </a:p>
                  </a:txBody>
                  <a:tcPr/>
                </a:tc>
                <a:tc>
                  <a:txBody>
                    <a:bodyPr/>
                    <a:lstStyle/>
                    <a:p>
                      <a:r>
                        <a:rPr lang="en-IN" dirty="0"/>
                        <a:t>Baseline</a:t>
                      </a:r>
                    </a:p>
                  </a:txBody>
                  <a:tcPr/>
                </a:tc>
                <a:tc>
                  <a:txBody>
                    <a:bodyPr/>
                    <a:lstStyle/>
                    <a:p>
                      <a:r>
                        <a:rPr lang="en-IN" dirty="0"/>
                        <a:t>Learning Rate Warmup</a:t>
                      </a:r>
                    </a:p>
                  </a:txBody>
                  <a:tcPr/>
                </a:tc>
                <a:extLst>
                  <a:ext uri="{0D108BD9-81ED-4DB2-BD59-A6C34878D82A}">
                    <a16:rowId xmlns:a16="http://schemas.microsoft.com/office/drawing/2014/main" val="408026934"/>
                  </a:ext>
                </a:extLst>
              </a:tr>
            </a:tbl>
          </a:graphicData>
        </a:graphic>
      </p:graphicFrame>
      <p:sp>
        <p:nvSpPr>
          <p:cNvPr id="4" name="Title 1">
            <a:extLst>
              <a:ext uri="{FF2B5EF4-FFF2-40B4-BE49-F238E27FC236}">
                <a16:creationId xmlns:a16="http://schemas.microsoft.com/office/drawing/2014/main" id="{D4D0E2AE-6694-4F6F-91A6-722A2E67598B}"/>
              </a:ext>
            </a:extLst>
          </p:cNvPr>
          <p:cNvSpPr>
            <a:spLocks noGrp="1"/>
          </p:cNvSpPr>
          <p:nvPr>
            <p:ph type="title"/>
          </p:nvPr>
        </p:nvSpPr>
        <p:spPr>
          <a:xfrm>
            <a:off x="1883859" y="732593"/>
            <a:ext cx="8424281" cy="819795"/>
          </a:xfrm>
        </p:spPr>
        <p:txBody>
          <a:bodyPr vert="horz" lIns="91440" tIns="45720" rIns="91440" bIns="45720" rtlCol="0" anchor="b">
            <a:normAutofit/>
          </a:bodyPr>
          <a:lstStyle/>
          <a:p>
            <a:r>
              <a:rPr lang="en-US" dirty="0">
                <a:latin typeface="Britannic Bold" panose="020B0903060703020204" pitchFamily="34" charset="0"/>
              </a:rPr>
              <a:t>RESULTS(Accuracy)</a:t>
            </a:r>
          </a:p>
        </p:txBody>
      </p:sp>
      <p:pic>
        <p:nvPicPr>
          <p:cNvPr id="5" name="Graphic 4" descr="Bullseye">
            <a:extLst>
              <a:ext uri="{FF2B5EF4-FFF2-40B4-BE49-F238E27FC236}">
                <a16:creationId xmlns:a16="http://schemas.microsoft.com/office/drawing/2014/main" id="{D92C9CE2-C545-492E-833A-8A0D9464C8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339" y="477783"/>
            <a:ext cx="1260781" cy="1260781"/>
          </a:xfrm>
          <a:prstGeom prst="rect">
            <a:avLst/>
          </a:prstGeom>
        </p:spPr>
      </p:pic>
    </p:spTree>
    <p:extLst>
      <p:ext uri="{BB962C8B-B14F-4D97-AF65-F5344CB8AC3E}">
        <p14:creationId xmlns:p14="http://schemas.microsoft.com/office/powerpoint/2010/main" val="397570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Alternate Process 15">
            <a:extLst>
              <a:ext uri="{FF2B5EF4-FFF2-40B4-BE49-F238E27FC236}">
                <a16:creationId xmlns:a16="http://schemas.microsoft.com/office/drawing/2014/main" id="{6E4147B5-8F8E-48E9-89F1-DF9DDDF2E9B8}"/>
              </a:ext>
            </a:extLst>
          </p:cNvPr>
          <p:cNvSpPr/>
          <p:nvPr/>
        </p:nvSpPr>
        <p:spPr>
          <a:xfrm>
            <a:off x="1948069" y="1098274"/>
            <a:ext cx="6712226" cy="4661452"/>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Candara Light" panose="020E0502030303020204" pitchFamily="34" charset="0"/>
              </a:rPr>
              <a:t>Zero Gamma For Batchnorm</a:t>
            </a:r>
          </a:p>
          <a:p>
            <a:pPr algn="ctr"/>
            <a:endParaRPr lang="en-IN" sz="2400" b="1" dirty="0">
              <a:latin typeface="Candara Light" panose="020E0502030303020204" pitchFamily="34" charset="0"/>
            </a:endParaRPr>
          </a:p>
          <a:p>
            <a:pPr algn="ctr"/>
            <a:r>
              <a:rPr lang="en-US" sz="2000" dirty="0">
                <a:latin typeface="Candara Light" panose="020E0502030303020204" pitchFamily="34" charset="0"/>
              </a:rPr>
              <a:t>We initialize γ = 0 for all BN layers that sit at the end of a residual block. Therefore, all residual blocks just return their inputs, mimics network that has less number of layers and is easier to train at the initial stage.</a:t>
            </a:r>
          </a:p>
          <a:p>
            <a:pPr algn="ctr"/>
            <a:endParaRPr lang="en-IN" sz="2000" dirty="0">
              <a:latin typeface="Candara Light" panose="020E0502030303020204" pitchFamily="34" charset="0"/>
            </a:endParaRPr>
          </a:p>
          <a:p>
            <a:pPr algn="ctr"/>
            <a:endParaRPr lang="en-IN" sz="2000" b="1" dirty="0">
              <a:latin typeface="Candara Light" panose="020E0502030303020204" pitchFamily="34" charset="0"/>
            </a:endParaRPr>
          </a:p>
        </p:txBody>
      </p:sp>
    </p:spTree>
    <p:extLst>
      <p:ext uri="{BB962C8B-B14F-4D97-AF65-F5344CB8AC3E}">
        <p14:creationId xmlns:p14="http://schemas.microsoft.com/office/powerpoint/2010/main" val="230857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0FA4A2-42BE-459A-8B99-C13965D7C200}"/>
              </a:ext>
            </a:extLst>
          </p:cNvPr>
          <p:cNvSpPr>
            <a:spLocks noGrp="1"/>
          </p:cNvSpPr>
          <p:nvPr>
            <p:ph type="title"/>
          </p:nvPr>
        </p:nvSpPr>
        <p:spPr>
          <a:xfrm>
            <a:off x="2050998" y="1007180"/>
            <a:ext cx="8511168" cy="833032"/>
          </a:xfrm>
        </p:spPr>
        <p:txBody>
          <a:bodyPr vert="horz" lIns="91440" tIns="45720" rIns="91440" bIns="45720" rtlCol="0" anchor="b">
            <a:normAutofit/>
          </a:bodyPr>
          <a:lstStyle/>
          <a:p>
            <a:r>
              <a:rPr lang="en-US" dirty="0">
                <a:latin typeface="Britannic Bold" panose="020B0903060703020204" pitchFamily="34" charset="0"/>
              </a:rPr>
              <a:t>RESULTS(Loss function)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Bullseye">
            <a:extLst>
              <a:ext uri="{FF2B5EF4-FFF2-40B4-BE49-F238E27FC236}">
                <a16:creationId xmlns:a16="http://schemas.microsoft.com/office/drawing/2014/main" id="{8026C06D-D311-4C64-8041-B3394CCE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104" y="793306"/>
            <a:ext cx="1260781" cy="1260781"/>
          </a:xfrm>
          <a:prstGeom prst="rect">
            <a:avLst/>
          </a:prstGeom>
        </p:spPr>
      </p:pic>
      <p:pic>
        <p:nvPicPr>
          <p:cNvPr id="35" name="Picture 34" descr="A close up of a map&#10;&#10;Description automatically generated">
            <a:extLst>
              <a:ext uri="{FF2B5EF4-FFF2-40B4-BE49-F238E27FC236}">
                <a16:creationId xmlns:a16="http://schemas.microsoft.com/office/drawing/2014/main" id="{B9D1F3C5-7485-4B2F-9EB1-95A84293E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907" y="2054086"/>
            <a:ext cx="4102115" cy="4121344"/>
          </a:xfrm>
          <a:prstGeom prst="rect">
            <a:avLst/>
          </a:prstGeom>
        </p:spPr>
      </p:pic>
      <p:pic>
        <p:nvPicPr>
          <p:cNvPr id="37" name="Picture 36">
            <a:extLst>
              <a:ext uri="{FF2B5EF4-FFF2-40B4-BE49-F238E27FC236}">
                <a16:creationId xmlns:a16="http://schemas.microsoft.com/office/drawing/2014/main" id="{A54C44D6-4DCB-4BD9-B319-9A7C5D017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675" y="2054086"/>
            <a:ext cx="4057249" cy="4121344"/>
          </a:xfrm>
          <a:prstGeom prst="rect">
            <a:avLst/>
          </a:prstGeom>
        </p:spPr>
      </p:pic>
    </p:spTree>
    <p:extLst>
      <p:ext uri="{BB962C8B-B14F-4D97-AF65-F5344CB8AC3E}">
        <p14:creationId xmlns:p14="http://schemas.microsoft.com/office/powerpoint/2010/main" val="36467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A5224556-9BA1-470E-A3C6-9F505A60E257}"/>
              </a:ext>
            </a:extLst>
          </p:cNvPr>
          <p:cNvGraphicFramePr>
            <a:graphicFrameLocks noGrp="1"/>
          </p:cNvGraphicFramePr>
          <p:nvPr>
            <p:extLst>
              <p:ext uri="{D42A27DB-BD31-4B8C-83A1-F6EECF244321}">
                <p14:modId xmlns:p14="http://schemas.microsoft.com/office/powerpoint/2010/main" val="3976087887"/>
              </p:ext>
            </p:extLst>
          </p:nvPr>
        </p:nvGraphicFramePr>
        <p:xfrm>
          <a:off x="521249" y="2570823"/>
          <a:ext cx="10875622" cy="365760"/>
        </p:xfrm>
        <a:graphic>
          <a:graphicData uri="http://schemas.openxmlformats.org/drawingml/2006/table">
            <a:tbl>
              <a:tblPr firstRow="1" bandRow="1">
                <a:tableStyleId>{5C22544A-7EE6-4342-B048-85BDC9FD1C3A}</a:tableStyleId>
              </a:tblPr>
              <a:tblGrid>
                <a:gridCol w="2711796">
                  <a:extLst>
                    <a:ext uri="{9D8B030D-6E8A-4147-A177-3AD203B41FA5}">
                      <a16:colId xmlns:a16="http://schemas.microsoft.com/office/drawing/2014/main" val="769409786"/>
                    </a:ext>
                  </a:extLst>
                </a:gridCol>
                <a:gridCol w="4096137">
                  <a:extLst>
                    <a:ext uri="{9D8B030D-6E8A-4147-A177-3AD203B41FA5}">
                      <a16:colId xmlns:a16="http://schemas.microsoft.com/office/drawing/2014/main" val="2201254360"/>
                    </a:ext>
                  </a:extLst>
                </a:gridCol>
                <a:gridCol w="4067689">
                  <a:extLst>
                    <a:ext uri="{9D8B030D-6E8A-4147-A177-3AD203B41FA5}">
                      <a16:colId xmlns:a16="http://schemas.microsoft.com/office/drawing/2014/main" val="3658963170"/>
                    </a:ext>
                  </a:extLst>
                </a:gridCol>
              </a:tblGrid>
              <a:tr h="364102">
                <a:tc>
                  <a:txBody>
                    <a:bodyPr/>
                    <a:lstStyle/>
                    <a:p>
                      <a:endParaRPr lang="en-IN" dirty="0"/>
                    </a:p>
                  </a:txBody>
                  <a:tcPr/>
                </a:tc>
                <a:tc>
                  <a:txBody>
                    <a:bodyPr/>
                    <a:lstStyle/>
                    <a:p>
                      <a:r>
                        <a:rPr lang="en-IN" dirty="0"/>
                        <a:t>Baseline</a:t>
                      </a:r>
                    </a:p>
                  </a:txBody>
                  <a:tcPr/>
                </a:tc>
                <a:tc>
                  <a:txBody>
                    <a:bodyPr/>
                    <a:lstStyle/>
                    <a:p>
                      <a:pPr algn="l"/>
                      <a:r>
                        <a:rPr lang="en-IN" sz="1800" b="1" dirty="0">
                          <a:latin typeface="+mj-lt"/>
                        </a:rPr>
                        <a:t>Zero Gamma For Batchnorm</a:t>
                      </a:r>
                    </a:p>
                  </a:txBody>
                  <a:tcPr/>
                </a:tc>
                <a:extLst>
                  <a:ext uri="{0D108BD9-81ED-4DB2-BD59-A6C34878D82A}">
                    <a16:rowId xmlns:a16="http://schemas.microsoft.com/office/drawing/2014/main" val="408026934"/>
                  </a:ext>
                </a:extLst>
              </a:tr>
            </a:tbl>
          </a:graphicData>
        </a:graphic>
      </p:graphicFrame>
      <p:graphicFrame>
        <p:nvGraphicFramePr>
          <p:cNvPr id="4" name="Table 4">
            <a:extLst>
              <a:ext uri="{FF2B5EF4-FFF2-40B4-BE49-F238E27FC236}">
                <a16:creationId xmlns:a16="http://schemas.microsoft.com/office/drawing/2014/main" id="{8C33CB6C-567F-44DB-9418-6C1BF020C5ED}"/>
              </a:ext>
            </a:extLst>
          </p:cNvPr>
          <p:cNvGraphicFramePr>
            <a:graphicFrameLocks noGrp="1"/>
          </p:cNvGraphicFramePr>
          <p:nvPr>
            <p:extLst>
              <p:ext uri="{D42A27DB-BD31-4B8C-83A1-F6EECF244321}">
                <p14:modId xmlns:p14="http://schemas.microsoft.com/office/powerpoint/2010/main" val="1634924629"/>
              </p:ext>
            </p:extLst>
          </p:nvPr>
        </p:nvGraphicFramePr>
        <p:xfrm>
          <a:off x="521247" y="2936583"/>
          <a:ext cx="10875624" cy="2060860"/>
        </p:xfrm>
        <a:graphic>
          <a:graphicData uri="http://schemas.openxmlformats.org/drawingml/2006/table">
            <a:tbl>
              <a:tblPr firstRow="1" bandRow="1">
                <a:tableStyleId>{5C22544A-7EE6-4342-B048-85BDC9FD1C3A}</a:tableStyleId>
              </a:tblPr>
              <a:tblGrid>
                <a:gridCol w="1359453">
                  <a:extLst>
                    <a:ext uri="{9D8B030D-6E8A-4147-A177-3AD203B41FA5}">
                      <a16:colId xmlns:a16="http://schemas.microsoft.com/office/drawing/2014/main" val="720709651"/>
                    </a:ext>
                  </a:extLst>
                </a:gridCol>
                <a:gridCol w="1359453">
                  <a:extLst>
                    <a:ext uri="{9D8B030D-6E8A-4147-A177-3AD203B41FA5}">
                      <a16:colId xmlns:a16="http://schemas.microsoft.com/office/drawing/2014/main" val="2444799514"/>
                    </a:ext>
                  </a:extLst>
                </a:gridCol>
                <a:gridCol w="1359453">
                  <a:extLst>
                    <a:ext uri="{9D8B030D-6E8A-4147-A177-3AD203B41FA5}">
                      <a16:colId xmlns:a16="http://schemas.microsoft.com/office/drawing/2014/main" val="2530371640"/>
                    </a:ext>
                  </a:extLst>
                </a:gridCol>
                <a:gridCol w="1359453">
                  <a:extLst>
                    <a:ext uri="{9D8B030D-6E8A-4147-A177-3AD203B41FA5}">
                      <a16:colId xmlns:a16="http://schemas.microsoft.com/office/drawing/2014/main" val="1290592769"/>
                    </a:ext>
                  </a:extLst>
                </a:gridCol>
                <a:gridCol w="1359453">
                  <a:extLst>
                    <a:ext uri="{9D8B030D-6E8A-4147-A177-3AD203B41FA5}">
                      <a16:colId xmlns:a16="http://schemas.microsoft.com/office/drawing/2014/main" val="1988614312"/>
                    </a:ext>
                  </a:extLst>
                </a:gridCol>
                <a:gridCol w="1359453">
                  <a:extLst>
                    <a:ext uri="{9D8B030D-6E8A-4147-A177-3AD203B41FA5}">
                      <a16:colId xmlns:a16="http://schemas.microsoft.com/office/drawing/2014/main" val="3267932905"/>
                    </a:ext>
                  </a:extLst>
                </a:gridCol>
                <a:gridCol w="1359453">
                  <a:extLst>
                    <a:ext uri="{9D8B030D-6E8A-4147-A177-3AD203B41FA5}">
                      <a16:colId xmlns:a16="http://schemas.microsoft.com/office/drawing/2014/main" val="2391666903"/>
                    </a:ext>
                  </a:extLst>
                </a:gridCol>
                <a:gridCol w="1359453">
                  <a:extLst>
                    <a:ext uri="{9D8B030D-6E8A-4147-A177-3AD203B41FA5}">
                      <a16:colId xmlns:a16="http://schemas.microsoft.com/office/drawing/2014/main" val="572005961"/>
                    </a:ext>
                  </a:extLst>
                </a:gridCol>
              </a:tblGrid>
              <a:tr h="839412">
                <a:tc>
                  <a:txBody>
                    <a:bodyPr/>
                    <a:lstStyle/>
                    <a:p>
                      <a:r>
                        <a:rPr lang="en-IN" dirty="0"/>
                        <a:t>MODEL</a:t>
                      </a:r>
                    </a:p>
                  </a:txBody>
                  <a:tcPr/>
                </a:tc>
                <a:tc>
                  <a:txBody>
                    <a:bodyPr/>
                    <a:lstStyle/>
                    <a:p>
                      <a:r>
                        <a:rPr lang="en-IN" dirty="0"/>
                        <a:t>DATASET</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extLst>
                  <a:ext uri="{0D108BD9-81ED-4DB2-BD59-A6C34878D82A}">
                    <a16:rowId xmlns:a16="http://schemas.microsoft.com/office/drawing/2014/main" val="293127379"/>
                  </a:ext>
                </a:extLst>
              </a:tr>
              <a:tr h="633860">
                <a:tc>
                  <a:txBody>
                    <a:bodyPr/>
                    <a:lstStyle/>
                    <a:p>
                      <a:r>
                        <a:rPr lang="en-IN" dirty="0"/>
                        <a:t>Resnet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87.18%</a:t>
                      </a:r>
                      <a:endParaRPr lang="en-IN" dirty="0"/>
                    </a:p>
                  </a:txBody>
                  <a:tcPr/>
                </a:tc>
                <a:tc>
                  <a:txBody>
                    <a:bodyPr/>
                    <a:lstStyle/>
                    <a:p>
                      <a:r>
                        <a:rPr lang="en-IN" sz="1800" b="0" i="0" kern="1200" dirty="0">
                          <a:solidFill>
                            <a:schemeClr val="dk1"/>
                          </a:solidFill>
                          <a:effectLst/>
                          <a:latin typeface="+mn-lt"/>
                          <a:ea typeface="+mn-ea"/>
                          <a:cs typeface="+mn-cs"/>
                        </a:rPr>
                        <a:t>96.68%</a:t>
                      </a:r>
                      <a:endParaRPr lang="en-IN" dirty="0"/>
                    </a:p>
                  </a:txBody>
                  <a:tcPr/>
                </a:tc>
                <a:tc>
                  <a:txBody>
                    <a:bodyPr/>
                    <a:lstStyle/>
                    <a:p>
                      <a:r>
                        <a:rPr lang="en-IN" sz="1800" b="0" i="0" kern="1200" dirty="0">
                          <a:solidFill>
                            <a:schemeClr val="dk1"/>
                          </a:solidFill>
                          <a:effectLst/>
                          <a:latin typeface="+mn-lt"/>
                          <a:ea typeface="+mn-ea"/>
                          <a:cs typeface="+mn-cs"/>
                        </a:rPr>
                        <a:t>99.00%</a:t>
                      </a:r>
                      <a:endParaRPr lang="en-IN" dirty="0"/>
                    </a:p>
                  </a:txBody>
                  <a:tcPr/>
                </a:tc>
                <a:tc>
                  <a:txBody>
                    <a:bodyPr/>
                    <a:lstStyle/>
                    <a:p>
                      <a:r>
                        <a:rPr lang="en-IN" dirty="0"/>
                        <a:t>88.33%</a:t>
                      </a:r>
                    </a:p>
                  </a:txBody>
                  <a:tcPr/>
                </a:tc>
                <a:tc>
                  <a:txBody>
                    <a:bodyPr/>
                    <a:lstStyle/>
                    <a:p>
                      <a:r>
                        <a:rPr lang="en-IN" dirty="0"/>
                        <a:t>97.07%</a:t>
                      </a:r>
                    </a:p>
                  </a:txBody>
                  <a:tcPr/>
                </a:tc>
                <a:tc>
                  <a:txBody>
                    <a:bodyPr/>
                    <a:lstStyle/>
                    <a:p>
                      <a:r>
                        <a:rPr lang="en-IN" dirty="0"/>
                        <a:t>99.13%</a:t>
                      </a:r>
                    </a:p>
                  </a:txBody>
                  <a:tcPr/>
                </a:tc>
                <a:extLst>
                  <a:ext uri="{0D108BD9-81ED-4DB2-BD59-A6C34878D82A}">
                    <a16:rowId xmlns:a16="http://schemas.microsoft.com/office/drawing/2014/main" val="2268874315"/>
                  </a:ext>
                </a:extLst>
              </a:tr>
              <a:tr h="587588">
                <a:tc>
                  <a:txBody>
                    <a:bodyPr/>
                    <a:lstStyle/>
                    <a:p>
                      <a:r>
                        <a:rPr lang="en-IN" dirty="0"/>
                        <a:t>Resnet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68.28%</a:t>
                      </a:r>
                      <a:endParaRPr lang="en-IN" dirty="0"/>
                    </a:p>
                  </a:txBody>
                  <a:tcPr/>
                </a:tc>
                <a:tc>
                  <a:txBody>
                    <a:bodyPr/>
                    <a:lstStyle/>
                    <a:p>
                      <a:r>
                        <a:rPr lang="en-IN" sz="1800" b="0" i="0" kern="1200" dirty="0">
                          <a:solidFill>
                            <a:schemeClr val="dk1"/>
                          </a:solidFill>
                          <a:effectLst/>
                          <a:latin typeface="+mn-lt"/>
                          <a:ea typeface="+mn-ea"/>
                          <a:cs typeface="+mn-cs"/>
                        </a:rPr>
                        <a:t>89.99%</a:t>
                      </a:r>
                      <a:endParaRPr lang="en-IN" dirty="0"/>
                    </a:p>
                  </a:txBody>
                  <a:tcPr/>
                </a:tc>
                <a:tc>
                  <a:txBody>
                    <a:bodyPr/>
                    <a:lstStyle/>
                    <a:p>
                      <a:r>
                        <a:rPr lang="en-IN" sz="1800" b="0" i="0" kern="1200" dirty="0">
                          <a:solidFill>
                            <a:schemeClr val="dk1"/>
                          </a:solidFill>
                          <a:effectLst/>
                          <a:latin typeface="+mn-lt"/>
                          <a:ea typeface="+mn-ea"/>
                          <a:cs typeface="+mn-cs"/>
                        </a:rPr>
                        <a:t>96.30%</a:t>
                      </a:r>
                      <a:endParaRPr lang="en-IN" dirty="0"/>
                    </a:p>
                  </a:txBody>
                  <a:tcPr/>
                </a:tc>
                <a:tc>
                  <a:txBody>
                    <a:bodyPr/>
                    <a:lstStyle/>
                    <a:p>
                      <a:r>
                        <a:rPr lang="en-IN" dirty="0"/>
                        <a:t>78.36%</a:t>
                      </a:r>
                    </a:p>
                  </a:txBody>
                  <a:tcPr/>
                </a:tc>
                <a:tc>
                  <a:txBody>
                    <a:bodyPr/>
                    <a:lstStyle/>
                    <a:p>
                      <a:r>
                        <a:rPr lang="en-IN" dirty="0"/>
                        <a:t>94.34%</a:t>
                      </a:r>
                    </a:p>
                  </a:txBody>
                  <a:tcPr/>
                </a:tc>
                <a:tc>
                  <a:txBody>
                    <a:bodyPr/>
                    <a:lstStyle/>
                    <a:p>
                      <a:r>
                        <a:rPr lang="en-IN" dirty="0"/>
                        <a:t>97.88%</a:t>
                      </a:r>
                    </a:p>
                  </a:txBody>
                  <a:tcPr/>
                </a:tc>
                <a:extLst>
                  <a:ext uri="{0D108BD9-81ED-4DB2-BD59-A6C34878D82A}">
                    <a16:rowId xmlns:a16="http://schemas.microsoft.com/office/drawing/2014/main" val="3070665482"/>
                  </a:ext>
                </a:extLst>
              </a:tr>
            </a:tbl>
          </a:graphicData>
        </a:graphic>
      </p:graphicFrame>
      <p:sp>
        <p:nvSpPr>
          <p:cNvPr id="5" name="Title 1">
            <a:extLst>
              <a:ext uri="{FF2B5EF4-FFF2-40B4-BE49-F238E27FC236}">
                <a16:creationId xmlns:a16="http://schemas.microsoft.com/office/drawing/2014/main" id="{5A8C60FF-EEA6-4861-B3B2-C21888253219}"/>
              </a:ext>
            </a:extLst>
          </p:cNvPr>
          <p:cNvSpPr>
            <a:spLocks noGrp="1"/>
          </p:cNvSpPr>
          <p:nvPr>
            <p:ph type="title"/>
          </p:nvPr>
        </p:nvSpPr>
        <p:spPr>
          <a:xfrm>
            <a:off x="1746919" y="785966"/>
            <a:ext cx="8424281" cy="819795"/>
          </a:xfrm>
        </p:spPr>
        <p:txBody>
          <a:bodyPr vert="horz" lIns="91440" tIns="45720" rIns="91440" bIns="45720" rtlCol="0" anchor="b">
            <a:normAutofit/>
          </a:bodyPr>
          <a:lstStyle/>
          <a:p>
            <a:r>
              <a:rPr lang="en-US" dirty="0">
                <a:latin typeface="Britannic Bold" panose="020B0903060703020204" pitchFamily="34" charset="0"/>
              </a:rPr>
              <a:t>RESULTS(Accuracy)</a:t>
            </a:r>
          </a:p>
        </p:txBody>
      </p:sp>
      <p:pic>
        <p:nvPicPr>
          <p:cNvPr id="6" name="Graphic 5" descr="Bullseye">
            <a:extLst>
              <a:ext uri="{FF2B5EF4-FFF2-40B4-BE49-F238E27FC236}">
                <a16:creationId xmlns:a16="http://schemas.microsoft.com/office/drawing/2014/main" id="{A89724A2-CB60-44FD-AEB6-C45B138710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564" y="565472"/>
            <a:ext cx="1260781" cy="1260781"/>
          </a:xfrm>
          <a:prstGeom prst="rect">
            <a:avLst/>
          </a:prstGeom>
        </p:spPr>
      </p:pic>
    </p:spTree>
    <p:extLst>
      <p:ext uri="{BB962C8B-B14F-4D97-AF65-F5344CB8AC3E}">
        <p14:creationId xmlns:p14="http://schemas.microsoft.com/office/powerpoint/2010/main" val="361410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323D443A-5F52-42F2-9170-359D94051047}"/>
              </a:ext>
            </a:extLst>
          </p:cNvPr>
          <p:cNvSpPr/>
          <p:nvPr/>
        </p:nvSpPr>
        <p:spPr>
          <a:xfrm>
            <a:off x="1618396" y="1257300"/>
            <a:ext cx="7353326" cy="4343400"/>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latin typeface="Candara Light" panose="020E0502030303020204" pitchFamily="34" charset="0"/>
            </a:endParaRPr>
          </a:p>
          <a:p>
            <a:pPr lvl="0" algn="ctr">
              <a:lnSpc>
                <a:spcPct val="100000"/>
              </a:lnSpc>
            </a:pPr>
            <a:r>
              <a:rPr lang="en-IN" sz="2800" dirty="0"/>
              <a:t>Mixup Data Augmentation</a:t>
            </a:r>
          </a:p>
          <a:p>
            <a:pPr lvl="0" algn="ctr">
              <a:lnSpc>
                <a:spcPct val="100000"/>
              </a:lnSpc>
            </a:pPr>
            <a:endParaRPr lang="en-IN" sz="2800" dirty="0"/>
          </a:p>
          <a:p>
            <a:pPr algn="ctr"/>
            <a:r>
              <a:rPr lang="en-IN" sz="2000" dirty="0">
                <a:latin typeface="Candara Light" panose="020E0502030303020204" pitchFamily="34" charset="0"/>
              </a:rPr>
              <a:t>R</a:t>
            </a:r>
            <a:r>
              <a:rPr lang="en-US" sz="2000" dirty="0">
                <a:latin typeface="Candara Light" panose="020E0502030303020204" pitchFamily="34" charset="0"/>
              </a:rPr>
              <a:t>andomly sample two examples (xi,yi) and (xj,yj). Then form a new example by a weighted linear interpolation of these two examples:</a:t>
            </a:r>
          </a:p>
          <a:p>
            <a:pPr algn="ctr"/>
            <a:r>
              <a:rPr lang="en-US" sz="2000" dirty="0">
                <a:latin typeface="Candara Light" panose="020E0502030303020204" pitchFamily="34" charset="0"/>
              </a:rPr>
              <a:t>x = λxi + (1−λ)xj, </a:t>
            </a:r>
          </a:p>
          <a:p>
            <a:pPr algn="ctr"/>
            <a:r>
              <a:rPr lang="en-US" sz="2000" dirty="0">
                <a:latin typeface="Candara Light" panose="020E0502030303020204" pitchFamily="34" charset="0"/>
              </a:rPr>
              <a:t>y = λyi + (1−λ)yj,</a:t>
            </a:r>
          </a:p>
          <a:p>
            <a:pPr algn="ctr"/>
            <a:r>
              <a:rPr lang="en-US" sz="2000" dirty="0">
                <a:latin typeface="Candara Light" panose="020E0502030303020204" pitchFamily="34" charset="0"/>
              </a:rPr>
              <a:t>where λ ∈ [0,1] is a random number drawn from the Beta (α,α) distribution</a:t>
            </a:r>
            <a:endParaRPr lang="en-IN" sz="2000" b="1" dirty="0">
              <a:latin typeface="Candara Light" panose="020E0502030303020204" pitchFamily="34" charset="0"/>
            </a:endParaRPr>
          </a:p>
          <a:p>
            <a:pPr algn="ctr"/>
            <a:endParaRPr lang="en-IN" b="1" dirty="0">
              <a:latin typeface="Candara Light" panose="020E0502030303020204" pitchFamily="34" charset="0"/>
            </a:endParaRPr>
          </a:p>
          <a:p>
            <a:pPr algn="ctr"/>
            <a:endParaRPr lang="en-IN" b="1" dirty="0"/>
          </a:p>
        </p:txBody>
      </p:sp>
    </p:spTree>
    <p:extLst>
      <p:ext uri="{BB962C8B-B14F-4D97-AF65-F5344CB8AC3E}">
        <p14:creationId xmlns:p14="http://schemas.microsoft.com/office/powerpoint/2010/main" val="133420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0FA4A2-42BE-459A-8B99-C13965D7C200}"/>
              </a:ext>
            </a:extLst>
          </p:cNvPr>
          <p:cNvSpPr>
            <a:spLocks noGrp="1"/>
          </p:cNvSpPr>
          <p:nvPr>
            <p:ph type="title"/>
          </p:nvPr>
        </p:nvSpPr>
        <p:spPr>
          <a:xfrm>
            <a:off x="2050998" y="1007180"/>
            <a:ext cx="8511168" cy="833032"/>
          </a:xfrm>
        </p:spPr>
        <p:txBody>
          <a:bodyPr vert="horz" lIns="91440" tIns="45720" rIns="91440" bIns="45720" rtlCol="0" anchor="b">
            <a:normAutofit/>
          </a:bodyPr>
          <a:lstStyle/>
          <a:p>
            <a:r>
              <a:rPr lang="en-US" dirty="0">
                <a:latin typeface="Britannic Bold" panose="020B0903060703020204" pitchFamily="34" charset="0"/>
              </a:rPr>
              <a:t>RESULTS(Loss function)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Bullseye">
            <a:extLst>
              <a:ext uri="{FF2B5EF4-FFF2-40B4-BE49-F238E27FC236}">
                <a16:creationId xmlns:a16="http://schemas.microsoft.com/office/drawing/2014/main" id="{8026C06D-D311-4C64-8041-B3394CCE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104" y="793306"/>
            <a:ext cx="1260781" cy="1260781"/>
          </a:xfrm>
          <a:prstGeom prst="rect">
            <a:avLst/>
          </a:prstGeom>
        </p:spPr>
      </p:pic>
      <p:pic>
        <p:nvPicPr>
          <p:cNvPr id="21" name="Picture 20" descr="A close up of text on a white background&#10;&#10;Description automatically generated">
            <a:extLst>
              <a:ext uri="{FF2B5EF4-FFF2-40B4-BE49-F238E27FC236}">
                <a16:creationId xmlns:a16="http://schemas.microsoft.com/office/drawing/2014/main" id="{B0AE384C-E0E3-4452-8B5F-65C582E2C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4064" y="2267960"/>
            <a:ext cx="4287428" cy="4307525"/>
          </a:xfrm>
          <a:prstGeom prst="rect">
            <a:avLst/>
          </a:prstGeom>
        </p:spPr>
      </p:pic>
      <p:pic>
        <p:nvPicPr>
          <p:cNvPr id="1026" name="Picture 2">
            <a:extLst>
              <a:ext uri="{FF2B5EF4-FFF2-40B4-BE49-F238E27FC236}">
                <a16:creationId xmlns:a16="http://schemas.microsoft.com/office/drawing/2014/main" id="{6D7D822E-B273-4EA2-A354-FAF1EDF9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720" y="2267961"/>
            <a:ext cx="4203624" cy="430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2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Title 98">
            <a:extLst>
              <a:ext uri="{FF2B5EF4-FFF2-40B4-BE49-F238E27FC236}">
                <a16:creationId xmlns:a16="http://schemas.microsoft.com/office/drawing/2014/main" id="{E86F94FB-6DD5-4C1B-8774-6F8C048242B6}"/>
              </a:ext>
            </a:extLst>
          </p:cNvPr>
          <p:cNvSpPr>
            <a:spLocks noGrp="1"/>
          </p:cNvSpPr>
          <p:nvPr>
            <p:ph type="title"/>
          </p:nvPr>
        </p:nvSpPr>
        <p:spPr>
          <a:xfrm>
            <a:off x="1143806" y="600673"/>
            <a:ext cx="8596668" cy="1320800"/>
          </a:xfrm>
        </p:spPr>
        <p:txBody>
          <a:bodyPr vert="horz" lIns="91440" tIns="45720" rIns="91440" bIns="45720" rtlCol="0" anchor="t">
            <a:normAutofit/>
          </a:bodyPr>
          <a:lstStyle/>
          <a:p>
            <a:r>
              <a:rPr lang="en-US" sz="3600" dirty="0">
                <a:latin typeface="Britannic Bold" panose="020B0903060703020204" pitchFamily="34" charset="0"/>
              </a:rPr>
              <a:t>OBJECTIVE</a:t>
            </a:r>
          </a:p>
        </p:txBody>
      </p:sp>
      <p:sp>
        <p:nvSpPr>
          <p:cNvPr id="191" name="Text Placeholder 100">
            <a:extLst>
              <a:ext uri="{FF2B5EF4-FFF2-40B4-BE49-F238E27FC236}">
                <a16:creationId xmlns:a16="http://schemas.microsoft.com/office/drawing/2014/main" id="{34DF6C79-D895-44E2-83A5-3949B3286CA2}"/>
              </a:ext>
            </a:extLst>
          </p:cNvPr>
          <p:cNvSpPr>
            <a:spLocks noGrp="1"/>
          </p:cNvSpPr>
          <p:nvPr>
            <p:ph type="body" idx="1"/>
          </p:nvPr>
        </p:nvSpPr>
        <p:spPr>
          <a:xfrm>
            <a:off x="1143806" y="1710831"/>
            <a:ext cx="7737796" cy="3880773"/>
          </a:xfrm>
        </p:spPr>
        <p:txBody>
          <a:bodyPr vert="horz" lIns="91440" tIns="45720" rIns="91440" bIns="45720" rtlCol="0">
            <a:normAutofit/>
          </a:bodyPr>
          <a:lstStyle/>
          <a:p>
            <a:pPr>
              <a:buFont typeface="Wingdings 3" charset="2"/>
              <a:buChar char=""/>
            </a:pPr>
            <a:r>
              <a:rPr lang="en-US" dirty="0">
                <a:solidFill>
                  <a:schemeClr val="tx1">
                    <a:lumMod val="95000"/>
                  </a:schemeClr>
                </a:solidFill>
                <a:latin typeface="Candara Light" panose="020E0502030303020204" pitchFamily="34" charset="0"/>
              </a:rPr>
              <a:t> </a:t>
            </a:r>
            <a:r>
              <a:rPr lang="en-US" sz="2000" dirty="0">
                <a:solidFill>
                  <a:schemeClr val="tx1">
                    <a:lumMod val="95000"/>
                  </a:schemeClr>
                </a:solidFill>
                <a:latin typeface="Candara Light" panose="020E0502030303020204" pitchFamily="34" charset="0"/>
              </a:rPr>
              <a:t>Examine a collection of  training procedure reﬁnements, such as changes in data augmentations, optimization methods and empirically evaluate their impact on the ﬁnal model accuracy through ablation study.</a:t>
            </a:r>
          </a:p>
          <a:p>
            <a:pPr>
              <a:buFont typeface="Wingdings 3" charset="2"/>
              <a:buChar char=""/>
            </a:pPr>
            <a:r>
              <a:rPr lang="en-US" sz="2000" dirty="0">
                <a:solidFill>
                  <a:schemeClr val="tx1">
                    <a:lumMod val="95000"/>
                  </a:schemeClr>
                </a:solidFill>
                <a:latin typeface="Candara Light" panose="020E0502030303020204" pitchFamily="34" charset="0"/>
              </a:rPr>
              <a:t>To  show that, by combining these reﬁnements together, we are able to improve various CNN models signiﬁcantly.</a:t>
            </a:r>
          </a:p>
          <a:p>
            <a:pPr>
              <a:buFont typeface="Wingdings 3" charset="2"/>
              <a:buChar char=""/>
            </a:pPr>
            <a:r>
              <a:rPr lang="en-US" sz="2000" dirty="0">
                <a:solidFill>
                  <a:schemeClr val="tx1">
                    <a:lumMod val="95000"/>
                  </a:schemeClr>
                </a:solidFill>
                <a:latin typeface="Candara Light" panose="020E0502030303020204" pitchFamily="34" charset="0"/>
              </a:rPr>
              <a:t>To show the results on two different datasets Imagenette and Imagewoof.</a:t>
            </a:r>
          </a:p>
          <a:p>
            <a:pPr>
              <a:buFont typeface="Wingdings 3" charset="2"/>
              <a:buChar char=""/>
            </a:pPr>
            <a:r>
              <a:rPr lang="en-US" sz="2000" dirty="0">
                <a:solidFill>
                  <a:schemeClr val="tx1">
                    <a:lumMod val="95000"/>
                  </a:schemeClr>
                </a:solidFill>
                <a:latin typeface="Candara Light" panose="020E0502030303020204" pitchFamily="34" charset="0"/>
              </a:rPr>
              <a:t>To compare the results of two CNNs models: ResNet-50 and MobileNet.</a:t>
            </a:r>
          </a:p>
          <a:p>
            <a:pPr>
              <a:buFont typeface="Wingdings 3" charset="2"/>
              <a:buChar char=""/>
            </a:pPr>
            <a:endParaRPr lang="en-US" sz="2000" dirty="0">
              <a:solidFill>
                <a:schemeClr val="tx1">
                  <a:lumMod val="95000"/>
                </a:schemeClr>
              </a:solidFill>
              <a:latin typeface="Candara Light" panose="020E0502030303020204" pitchFamily="34" charset="0"/>
            </a:endParaRPr>
          </a:p>
        </p:txBody>
      </p:sp>
      <p:sp>
        <p:nvSpPr>
          <p:cNvPr id="2" name="TextBox 1">
            <a:extLst>
              <a:ext uri="{FF2B5EF4-FFF2-40B4-BE49-F238E27FC236}">
                <a16:creationId xmlns:a16="http://schemas.microsoft.com/office/drawing/2014/main" id="{B6A1CB88-37E1-4021-99ED-A681BD994E7A}"/>
              </a:ext>
            </a:extLst>
          </p:cNvPr>
          <p:cNvSpPr txBox="1"/>
          <p:nvPr/>
        </p:nvSpPr>
        <p:spPr>
          <a:xfrm>
            <a:off x="714370" y="6041362"/>
            <a:ext cx="5805700" cy="646331"/>
          </a:xfrm>
          <a:prstGeom prst="rect">
            <a:avLst/>
          </a:prstGeom>
          <a:noFill/>
        </p:spPr>
        <p:txBody>
          <a:bodyPr wrap="square" rtlCol="0">
            <a:spAutoFit/>
          </a:bodyPr>
          <a:lstStyle/>
          <a:p>
            <a:r>
              <a:rPr lang="en-IN" dirty="0"/>
              <a:t>Paper Link :</a:t>
            </a:r>
            <a:r>
              <a:rPr lang="en-IN" dirty="0">
                <a:hlinkClick r:id="rId2" tooltip="https://arxiv.org/abs/1812.01187"/>
              </a:rPr>
              <a:t>https://arxiv.org/abs/1812.01187</a:t>
            </a:r>
            <a:endParaRPr lang="en-IN" dirty="0"/>
          </a:p>
          <a:p>
            <a:r>
              <a:rPr lang="en-IN" dirty="0"/>
              <a:t>Dataset Link :</a:t>
            </a:r>
            <a:r>
              <a:rPr lang="en-IN" dirty="0">
                <a:hlinkClick r:id="rId3" tooltip="https://github.com/fastai/imagenette"/>
              </a:rPr>
              <a:t>https://github.com/fastai/imagenette</a:t>
            </a:r>
            <a:endParaRPr lang="en-IN" dirty="0"/>
          </a:p>
        </p:txBody>
      </p:sp>
    </p:spTree>
    <p:extLst>
      <p:ext uri="{BB962C8B-B14F-4D97-AF65-F5344CB8AC3E}">
        <p14:creationId xmlns:p14="http://schemas.microsoft.com/office/powerpoint/2010/main" val="16354943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white background&#10;&#10;Description automatically generated">
            <a:extLst>
              <a:ext uri="{FF2B5EF4-FFF2-40B4-BE49-F238E27FC236}">
                <a16:creationId xmlns:a16="http://schemas.microsoft.com/office/drawing/2014/main" id="{78BF0675-42E3-4FB2-AA91-19E61DEB9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250" y="1139692"/>
            <a:ext cx="4557251" cy="4578613"/>
          </a:xfrm>
          <a:prstGeom prst="rect">
            <a:avLst/>
          </a:prstGeom>
        </p:spPr>
      </p:pic>
      <p:pic>
        <p:nvPicPr>
          <p:cNvPr id="2050" name="Picture 2">
            <a:extLst>
              <a:ext uri="{FF2B5EF4-FFF2-40B4-BE49-F238E27FC236}">
                <a16:creationId xmlns:a16="http://schemas.microsoft.com/office/drawing/2014/main" id="{6B04B247-4C0C-4870-9E81-D76FEBBC3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13" y="1139692"/>
            <a:ext cx="4856576" cy="45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07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9538F66-8616-4AF2-9C96-B7C46E808C01}"/>
              </a:ext>
            </a:extLst>
          </p:cNvPr>
          <p:cNvGraphicFramePr>
            <a:graphicFrameLocks noGrp="1"/>
          </p:cNvGraphicFramePr>
          <p:nvPr>
            <p:extLst>
              <p:ext uri="{D42A27DB-BD31-4B8C-83A1-F6EECF244321}">
                <p14:modId xmlns:p14="http://schemas.microsoft.com/office/powerpoint/2010/main" val="2323520396"/>
              </p:ext>
            </p:extLst>
          </p:nvPr>
        </p:nvGraphicFramePr>
        <p:xfrm>
          <a:off x="521248" y="2815755"/>
          <a:ext cx="10875624" cy="3072033"/>
        </p:xfrm>
        <a:graphic>
          <a:graphicData uri="http://schemas.openxmlformats.org/drawingml/2006/table">
            <a:tbl>
              <a:tblPr firstRow="1" bandRow="1">
                <a:tableStyleId>{5C22544A-7EE6-4342-B048-85BDC9FD1C3A}</a:tableStyleId>
              </a:tblPr>
              <a:tblGrid>
                <a:gridCol w="1359453">
                  <a:extLst>
                    <a:ext uri="{9D8B030D-6E8A-4147-A177-3AD203B41FA5}">
                      <a16:colId xmlns:a16="http://schemas.microsoft.com/office/drawing/2014/main" val="279063381"/>
                    </a:ext>
                  </a:extLst>
                </a:gridCol>
                <a:gridCol w="1359453">
                  <a:extLst>
                    <a:ext uri="{9D8B030D-6E8A-4147-A177-3AD203B41FA5}">
                      <a16:colId xmlns:a16="http://schemas.microsoft.com/office/drawing/2014/main" val="518607136"/>
                    </a:ext>
                  </a:extLst>
                </a:gridCol>
                <a:gridCol w="1359453">
                  <a:extLst>
                    <a:ext uri="{9D8B030D-6E8A-4147-A177-3AD203B41FA5}">
                      <a16:colId xmlns:a16="http://schemas.microsoft.com/office/drawing/2014/main" val="109951239"/>
                    </a:ext>
                  </a:extLst>
                </a:gridCol>
                <a:gridCol w="1359453">
                  <a:extLst>
                    <a:ext uri="{9D8B030D-6E8A-4147-A177-3AD203B41FA5}">
                      <a16:colId xmlns:a16="http://schemas.microsoft.com/office/drawing/2014/main" val="1248168485"/>
                    </a:ext>
                  </a:extLst>
                </a:gridCol>
                <a:gridCol w="1359453">
                  <a:extLst>
                    <a:ext uri="{9D8B030D-6E8A-4147-A177-3AD203B41FA5}">
                      <a16:colId xmlns:a16="http://schemas.microsoft.com/office/drawing/2014/main" val="1448582732"/>
                    </a:ext>
                  </a:extLst>
                </a:gridCol>
                <a:gridCol w="1359453">
                  <a:extLst>
                    <a:ext uri="{9D8B030D-6E8A-4147-A177-3AD203B41FA5}">
                      <a16:colId xmlns:a16="http://schemas.microsoft.com/office/drawing/2014/main" val="3217313843"/>
                    </a:ext>
                  </a:extLst>
                </a:gridCol>
                <a:gridCol w="1359453">
                  <a:extLst>
                    <a:ext uri="{9D8B030D-6E8A-4147-A177-3AD203B41FA5}">
                      <a16:colId xmlns:a16="http://schemas.microsoft.com/office/drawing/2014/main" val="3161598534"/>
                    </a:ext>
                  </a:extLst>
                </a:gridCol>
                <a:gridCol w="1359453">
                  <a:extLst>
                    <a:ext uri="{9D8B030D-6E8A-4147-A177-3AD203B41FA5}">
                      <a16:colId xmlns:a16="http://schemas.microsoft.com/office/drawing/2014/main" val="2106321921"/>
                    </a:ext>
                  </a:extLst>
                </a:gridCol>
              </a:tblGrid>
              <a:tr h="689729">
                <a:tc>
                  <a:txBody>
                    <a:bodyPr/>
                    <a:lstStyle/>
                    <a:p>
                      <a:r>
                        <a:rPr lang="en-IN" dirty="0"/>
                        <a:t>MODEL</a:t>
                      </a:r>
                    </a:p>
                  </a:txBody>
                  <a:tcPr/>
                </a:tc>
                <a:tc>
                  <a:txBody>
                    <a:bodyPr/>
                    <a:lstStyle/>
                    <a:p>
                      <a:r>
                        <a:rPr lang="en-IN" dirty="0"/>
                        <a:t>DATASET</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extLst>
                  <a:ext uri="{0D108BD9-81ED-4DB2-BD59-A6C34878D82A}">
                    <a16:rowId xmlns:a16="http://schemas.microsoft.com/office/drawing/2014/main" val="1880351023"/>
                  </a:ext>
                </a:extLst>
              </a:tr>
              <a:tr h="595576">
                <a:tc>
                  <a:txBody>
                    <a:bodyPr/>
                    <a:lstStyle/>
                    <a:p>
                      <a:r>
                        <a:rPr lang="en-IN" dirty="0"/>
                        <a:t>Resnet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87.18%</a:t>
                      </a:r>
                      <a:endParaRPr lang="en-IN" dirty="0"/>
                    </a:p>
                  </a:txBody>
                  <a:tcPr/>
                </a:tc>
                <a:tc>
                  <a:txBody>
                    <a:bodyPr/>
                    <a:lstStyle/>
                    <a:p>
                      <a:r>
                        <a:rPr lang="en-IN" sz="1800" b="0" i="0" kern="1200" dirty="0">
                          <a:solidFill>
                            <a:schemeClr val="dk1"/>
                          </a:solidFill>
                          <a:effectLst/>
                          <a:latin typeface="+mn-lt"/>
                          <a:ea typeface="+mn-ea"/>
                          <a:cs typeface="+mn-cs"/>
                        </a:rPr>
                        <a:t>96.68%</a:t>
                      </a:r>
                      <a:endParaRPr lang="en-IN" dirty="0"/>
                    </a:p>
                  </a:txBody>
                  <a:tcPr/>
                </a:tc>
                <a:tc>
                  <a:txBody>
                    <a:bodyPr/>
                    <a:lstStyle/>
                    <a:p>
                      <a:r>
                        <a:rPr lang="en-IN" sz="1800" b="0" i="0" kern="1200" dirty="0">
                          <a:solidFill>
                            <a:schemeClr val="dk1"/>
                          </a:solidFill>
                          <a:effectLst/>
                          <a:latin typeface="+mn-lt"/>
                          <a:ea typeface="+mn-ea"/>
                          <a:cs typeface="+mn-cs"/>
                        </a:rPr>
                        <a:t>99.00%</a:t>
                      </a:r>
                      <a:endParaRPr lang="en-IN" dirty="0"/>
                    </a:p>
                  </a:txBody>
                  <a:tcPr/>
                </a:tc>
                <a:tc>
                  <a:txBody>
                    <a:bodyPr/>
                    <a:lstStyle/>
                    <a:p>
                      <a:r>
                        <a:rPr lang="en-IN" dirty="0"/>
                        <a:t>88.15%</a:t>
                      </a:r>
                    </a:p>
                  </a:txBody>
                  <a:tcPr/>
                </a:tc>
                <a:tc>
                  <a:txBody>
                    <a:bodyPr/>
                    <a:lstStyle/>
                    <a:p>
                      <a:r>
                        <a:rPr lang="en-IN" dirty="0"/>
                        <a:t>97.11%</a:t>
                      </a:r>
                    </a:p>
                  </a:txBody>
                  <a:tcPr/>
                </a:tc>
                <a:tc>
                  <a:txBody>
                    <a:bodyPr/>
                    <a:lstStyle/>
                    <a:p>
                      <a:r>
                        <a:rPr lang="en-IN" dirty="0"/>
                        <a:t>99.25%</a:t>
                      </a:r>
                    </a:p>
                  </a:txBody>
                  <a:tcPr/>
                </a:tc>
                <a:extLst>
                  <a:ext uri="{0D108BD9-81ED-4DB2-BD59-A6C34878D82A}">
                    <a16:rowId xmlns:a16="http://schemas.microsoft.com/office/drawing/2014/main" val="621458603"/>
                  </a:ext>
                </a:extLst>
              </a:tr>
              <a:tr h="595576">
                <a:tc>
                  <a:txBody>
                    <a:bodyPr/>
                    <a:lstStyle/>
                    <a:p>
                      <a:r>
                        <a:rPr lang="en-IN" dirty="0"/>
                        <a:t>Resnet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68.28%</a:t>
                      </a:r>
                      <a:endParaRPr lang="en-IN" dirty="0"/>
                    </a:p>
                  </a:txBody>
                  <a:tcPr/>
                </a:tc>
                <a:tc>
                  <a:txBody>
                    <a:bodyPr/>
                    <a:lstStyle/>
                    <a:p>
                      <a:r>
                        <a:rPr lang="en-IN" sz="1800" b="0" i="0" kern="1200" dirty="0">
                          <a:solidFill>
                            <a:schemeClr val="dk1"/>
                          </a:solidFill>
                          <a:effectLst/>
                          <a:latin typeface="+mn-lt"/>
                          <a:ea typeface="+mn-ea"/>
                          <a:cs typeface="+mn-cs"/>
                        </a:rPr>
                        <a:t>89.99%</a:t>
                      </a:r>
                      <a:endParaRPr lang="en-IN" dirty="0"/>
                    </a:p>
                  </a:txBody>
                  <a:tcPr/>
                </a:tc>
                <a:tc>
                  <a:txBody>
                    <a:bodyPr/>
                    <a:lstStyle/>
                    <a:p>
                      <a:r>
                        <a:rPr lang="en-IN" sz="1800" b="0" i="0" kern="1200" dirty="0">
                          <a:solidFill>
                            <a:schemeClr val="dk1"/>
                          </a:solidFill>
                          <a:effectLst/>
                          <a:latin typeface="+mn-lt"/>
                          <a:ea typeface="+mn-ea"/>
                          <a:cs typeface="+mn-cs"/>
                        </a:rPr>
                        <a:t>96.30%</a:t>
                      </a:r>
                      <a:endParaRPr lang="en-IN" dirty="0"/>
                    </a:p>
                  </a:txBody>
                  <a:tcPr/>
                </a:tc>
                <a:tc>
                  <a:txBody>
                    <a:bodyPr/>
                    <a:lstStyle/>
                    <a:p>
                      <a:r>
                        <a:rPr lang="en-IN" dirty="0"/>
                        <a:t>71.21%</a:t>
                      </a:r>
                    </a:p>
                  </a:txBody>
                  <a:tcPr/>
                </a:tc>
                <a:tc>
                  <a:txBody>
                    <a:bodyPr/>
                    <a:lstStyle/>
                    <a:p>
                      <a:r>
                        <a:rPr lang="en-IN" dirty="0"/>
                        <a:t>90.05%</a:t>
                      </a:r>
                    </a:p>
                  </a:txBody>
                  <a:tcPr/>
                </a:tc>
                <a:tc>
                  <a:txBody>
                    <a:bodyPr/>
                    <a:lstStyle/>
                    <a:p>
                      <a:r>
                        <a:rPr lang="en-IN" dirty="0"/>
                        <a:t>96.80%</a:t>
                      </a:r>
                    </a:p>
                  </a:txBody>
                  <a:tcPr/>
                </a:tc>
                <a:extLst>
                  <a:ext uri="{0D108BD9-81ED-4DB2-BD59-A6C34878D82A}">
                    <a16:rowId xmlns:a16="http://schemas.microsoft.com/office/drawing/2014/main" val="3814646015"/>
                  </a:ext>
                </a:extLst>
              </a:tr>
              <a:tr h="595576">
                <a:tc>
                  <a:txBody>
                    <a:bodyPr/>
                    <a:lstStyle/>
                    <a:p>
                      <a:r>
                        <a:rPr lang="en-IN" dirty="0"/>
                        <a:t>Mobilenet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88.05%</a:t>
                      </a:r>
                      <a:endParaRPr lang="en-IN" dirty="0"/>
                    </a:p>
                  </a:txBody>
                  <a:tcPr/>
                </a:tc>
                <a:tc>
                  <a:txBody>
                    <a:bodyPr/>
                    <a:lstStyle/>
                    <a:p>
                      <a:r>
                        <a:rPr lang="en-IN" sz="1800" b="0" i="0" kern="1200" dirty="0">
                          <a:solidFill>
                            <a:schemeClr val="dk1"/>
                          </a:solidFill>
                          <a:effectLst/>
                          <a:latin typeface="+mn-lt"/>
                          <a:ea typeface="+mn-ea"/>
                          <a:cs typeface="+mn-cs"/>
                        </a:rPr>
                        <a:t>97.19%</a:t>
                      </a:r>
                      <a:endParaRPr lang="en-IN" dirty="0"/>
                    </a:p>
                  </a:txBody>
                  <a:tcPr/>
                </a:tc>
                <a:tc>
                  <a:txBody>
                    <a:bodyPr/>
                    <a:lstStyle/>
                    <a:p>
                      <a:r>
                        <a:rPr lang="en-IN" sz="1800" b="0" i="0" kern="1200" dirty="0">
                          <a:solidFill>
                            <a:schemeClr val="dk1"/>
                          </a:solidFill>
                          <a:effectLst/>
                          <a:latin typeface="+mn-lt"/>
                          <a:ea typeface="+mn-ea"/>
                          <a:cs typeface="+mn-cs"/>
                        </a:rPr>
                        <a:t>99.23%</a:t>
                      </a:r>
                      <a:endParaRPr lang="en-IN" dirty="0"/>
                    </a:p>
                  </a:txBody>
                  <a:tcPr/>
                </a:tc>
                <a:tc>
                  <a:txBody>
                    <a:bodyPr/>
                    <a:lstStyle/>
                    <a:p>
                      <a:r>
                        <a:rPr lang="en-IN" sz="1800" b="0" i="0" kern="1200" dirty="0">
                          <a:solidFill>
                            <a:schemeClr val="dk1"/>
                          </a:solidFill>
                          <a:effectLst/>
                          <a:latin typeface="+mn-lt"/>
                          <a:ea typeface="+mn-ea"/>
                          <a:cs typeface="+mn-cs"/>
                        </a:rPr>
                        <a:t>88.56%</a:t>
                      </a:r>
                      <a:endParaRPr lang="en-IN" dirty="0"/>
                    </a:p>
                  </a:txBody>
                  <a:tcPr/>
                </a:tc>
                <a:tc>
                  <a:txBody>
                    <a:bodyPr/>
                    <a:lstStyle/>
                    <a:p>
                      <a:r>
                        <a:rPr lang="en-IN" sz="1800" b="0" i="0" kern="1200" dirty="0">
                          <a:solidFill>
                            <a:schemeClr val="dk1"/>
                          </a:solidFill>
                          <a:effectLst/>
                          <a:latin typeface="+mn-lt"/>
                          <a:ea typeface="+mn-ea"/>
                          <a:cs typeface="+mn-cs"/>
                        </a:rPr>
                        <a:t>97.89%</a:t>
                      </a:r>
                      <a:endParaRPr lang="en-IN" dirty="0"/>
                    </a:p>
                  </a:txBody>
                  <a:tcPr/>
                </a:tc>
                <a:tc>
                  <a:txBody>
                    <a:bodyPr/>
                    <a:lstStyle/>
                    <a:p>
                      <a:r>
                        <a:rPr lang="en-IN" sz="1800" b="0" i="0" kern="1200" dirty="0">
                          <a:solidFill>
                            <a:schemeClr val="dk1"/>
                          </a:solidFill>
                          <a:effectLst/>
                          <a:latin typeface="+mn-lt"/>
                          <a:ea typeface="+mn-ea"/>
                          <a:cs typeface="+mn-cs"/>
                        </a:rPr>
                        <a:t>99.44%</a:t>
                      </a:r>
                      <a:endParaRPr lang="en-IN" dirty="0"/>
                    </a:p>
                  </a:txBody>
                  <a:tcPr/>
                </a:tc>
                <a:extLst>
                  <a:ext uri="{0D108BD9-81ED-4DB2-BD59-A6C34878D82A}">
                    <a16:rowId xmlns:a16="http://schemas.microsoft.com/office/drawing/2014/main" val="4213133031"/>
                  </a:ext>
                </a:extLst>
              </a:tr>
              <a:tr h="595576">
                <a:tc>
                  <a:txBody>
                    <a:bodyPr/>
                    <a:lstStyle/>
                    <a:p>
                      <a:r>
                        <a:rPr lang="en-IN" dirty="0"/>
                        <a:t>Mobilenet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72.79%</a:t>
                      </a:r>
                      <a:endParaRPr lang="en-IN" dirty="0"/>
                    </a:p>
                  </a:txBody>
                  <a:tcPr/>
                </a:tc>
                <a:tc>
                  <a:txBody>
                    <a:bodyPr/>
                    <a:lstStyle/>
                    <a:p>
                      <a:r>
                        <a:rPr lang="en-IN" sz="1800" b="0" i="0" kern="1200" dirty="0">
                          <a:solidFill>
                            <a:schemeClr val="dk1"/>
                          </a:solidFill>
                          <a:effectLst/>
                          <a:latin typeface="+mn-lt"/>
                          <a:ea typeface="+mn-ea"/>
                          <a:cs typeface="+mn-cs"/>
                        </a:rPr>
                        <a:t>90.89%</a:t>
                      </a:r>
                      <a:endParaRPr lang="en-IN" dirty="0"/>
                    </a:p>
                  </a:txBody>
                  <a:tcPr/>
                </a:tc>
                <a:tc>
                  <a:txBody>
                    <a:bodyPr/>
                    <a:lstStyle/>
                    <a:p>
                      <a:r>
                        <a:rPr lang="en-IN" sz="1800" b="0" i="0" kern="1200" dirty="0">
                          <a:solidFill>
                            <a:schemeClr val="dk1"/>
                          </a:solidFill>
                          <a:effectLst/>
                          <a:latin typeface="+mn-lt"/>
                          <a:ea typeface="+mn-ea"/>
                          <a:cs typeface="+mn-cs"/>
                        </a:rPr>
                        <a:t>96.46%</a:t>
                      </a:r>
                      <a:endParaRPr lang="en-IN" dirty="0"/>
                    </a:p>
                  </a:txBody>
                  <a:tcPr/>
                </a:tc>
                <a:tc>
                  <a:txBody>
                    <a:bodyPr/>
                    <a:lstStyle/>
                    <a:p>
                      <a:r>
                        <a:rPr lang="en-IN" sz="1800" b="0" i="0" kern="1200" dirty="0">
                          <a:solidFill>
                            <a:schemeClr val="dk1"/>
                          </a:solidFill>
                          <a:effectLst/>
                          <a:latin typeface="+mn-lt"/>
                          <a:ea typeface="+mn-ea"/>
                          <a:cs typeface="+mn-cs"/>
                        </a:rPr>
                        <a:t>73.10%</a:t>
                      </a:r>
                      <a:endParaRPr lang="en-IN" dirty="0"/>
                    </a:p>
                  </a:txBody>
                  <a:tcPr/>
                </a:tc>
                <a:tc>
                  <a:txBody>
                    <a:bodyPr/>
                    <a:lstStyle/>
                    <a:p>
                      <a:r>
                        <a:rPr lang="en-IN" sz="1800" b="0" i="0" kern="1200" dirty="0">
                          <a:solidFill>
                            <a:schemeClr val="dk1"/>
                          </a:solidFill>
                          <a:effectLst/>
                          <a:latin typeface="+mn-lt"/>
                          <a:ea typeface="+mn-ea"/>
                          <a:cs typeface="+mn-cs"/>
                        </a:rPr>
                        <a:t>90.94%</a:t>
                      </a:r>
                      <a:endParaRPr lang="en-IN" dirty="0"/>
                    </a:p>
                  </a:txBody>
                  <a:tcPr/>
                </a:tc>
                <a:tc>
                  <a:txBody>
                    <a:bodyPr/>
                    <a:lstStyle/>
                    <a:p>
                      <a:r>
                        <a:rPr lang="en-IN" sz="1800" b="0" i="0" kern="1200" dirty="0">
                          <a:solidFill>
                            <a:schemeClr val="dk1"/>
                          </a:solidFill>
                          <a:effectLst/>
                          <a:latin typeface="+mn-lt"/>
                          <a:ea typeface="+mn-ea"/>
                          <a:cs typeface="+mn-cs"/>
                        </a:rPr>
                        <a:t>96.59%</a:t>
                      </a:r>
                      <a:endParaRPr lang="en-IN" dirty="0"/>
                    </a:p>
                  </a:txBody>
                  <a:tcPr/>
                </a:tc>
                <a:extLst>
                  <a:ext uri="{0D108BD9-81ED-4DB2-BD59-A6C34878D82A}">
                    <a16:rowId xmlns:a16="http://schemas.microsoft.com/office/drawing/2014/main" val="526472299"/>
                  </a:ext>
                </a:extLst>
              </a:tr>
            </a:tbl>
          </a:graphicData>
        </a:graphic>
      </p:graphicFrame>
      <p:graphicFrame>
        <p:nvGraphicFramePr>
          <p:cNvPr id="12" name="Table 12">
            <a:extLst>
              <a:ext uri="{FF2B5EF4-FFF2-40B4-BE49-F238E27FC236}">
                <a16:creationId xmlns:a16="http://schemas.microsoft.com/office/drawing/2014/main" id="{A5224556-9BA1-470E-A3C6-9F505A60E257}"/>
              </a:ext>
            </a:extLst>
          </p:cNvPr>
          <p:cNvGraphicFramePr>
            <a:graphicFrameLocks noGrp="1"/>
          </p:cNvGraphicFramePr>
          <p:nvPr>
            <p:extLst>
              <p:ext uri="{D42A27DB-BD31-4B8C-83A1-F6EECF244321}">
                <p14:modId xmlns:p14="http://schemas.microsoft.com/office/powerpoint/2010/main" val="3577361620"/>
              </p:ext>
            </p:extLst>
          </p:nvPr>
        </p:nvGraphicFramePr>
        <p:xfrm>
          <a:off x="521248" y="2444915"/>
          <a:ext cx="10875622" cy="370840"/>
        </p:xfrm>
        <a:graphic>
          <a:graphicData uri="http://schemas.openxmlformats.org/drawingml/2006/table">
            <a:tbl>
              <a:tblPr firstRow="1" bandRow="1">
                <a:tableStyleId>{5C22544A-7EE6-4342-B048-85BDC9FD1C3A}</a:tableStyleId>
              </a:tblPr>
              <a:tblGrid>
                <a:gridCol w="2711796">
                  <a:extLst>
                    <a:ext uri="{9D8B030D-6E8A-4147-A177-3AD203B41FA5}">
                      <a16:colId xmlns:a16="http://schemas.microsoft.com/office/drawing/2014/main" val="769409786"/>
                    </a:ext>
                  </a:extLst>
                </a:gridCol>
                <a:gridCol w="4096137">
                  <a:extLst>
                    <a:ext uri="{9D8B030D-6E8A-4147-A177-3AD203B41FA5}">
                      <a16:colId xmlns:a16="http://schemas.microsoft.com/office/drawing/2014/main" val="2201254360"/>
                    </a:ext>
                  </a:extLst>
                </a:gridCol>
                <a:gridCol w="4067689">
                  <a:extLst>
                    <a:ext uri="{9D8B030D-6E8A-4147-A177-3AD203B41FA5}">
                      <a16:colId xmlns:a16="http://schemas.microsoft.com/office/drawing/2014/main" val="3658963170"/>
                    </a:ext>
                  </a:extLst>
                </a:gridCol>
              </a:tblGrid>
              <a:tr h="370840">
                <a:tc>
                  <a:txBody>
                    <a:bodyPr/>
                    <a:lstStyle/>
                    <a:p>
                      <a:endParaRPr lang="en-IN" dirty="0"/>
                    </a:p>
                  </a:txBody>
                  <a:tcPr/>
                </a:tc>
                <a:tc>
                  <a:txBody>
                    <a:bodyPr/>
                    <a:lstStyle/>
                    <a:p>
                      <a:r>
                        <a:rPr lang="en-IN" dirty="0"/>
                        <a:t>Baseline</a:t>
                      </a:r>
                    </a:p>
                  </a:txBody>
                  <a:tcPr/>
                </a:tc>
                <a:tc>
                  <a:txBody>
                    <a:bodyPr/>
                    <a:lstStyle/>
                    <a:p>
                      <a:pPr lvl="0" algn="ctr">
                        <a:lnSpc>
                          <a:spcPct val="100000"/>
                        </a:lnSpc>
                      </a:pPr>
                      <a:r>
                        <a:rPr lang="en-IN" sz="1800" dirty="0"/>
                        <a:t>Mixup Data Augmentation</a:t>
                      </a:r>
                    </a:p>
                  </a:txBody>
                  <a:tcPr/>
                </a:tc>
                <a:extLst>
                  <a:ext uri="{0D108BD9-81ED-4DB2-BD59-A6C34878D82A}">
                    <a16:rowId xmlns:a16="http://schemas.microsoft.com/office/drawing/2014/main" val="408026934"/>
                  </a:ext>
                </a:extLst>
              </a:tr>
            </a:tbl>
          </a:graphicData>
        </a:graphic>
      </p:graphicFrame>
      <p:sp>
        <p:nvSpPr>
          <p:cNvPr id="4" name="Title 1">
            <a:extLst>
              <a:ext uri="{FF2B5EF4-FFF2-40B4-BE49-F238E27FC236}">
                <a16:creationId xmlns:a16="http://schemas.microsoft.com/office/drawing/2014/main" id="{1733A72A-3A82-4E69-901D-C5C0023A11DA}"/>
              </a:ext>
            </a:extLst>
          </p:cNvPr>
          <p:cNvSpPr>
            <a:spLocks noGrp="1"/>
          </p:cNvSpPr>
          <p:nvPr>
            <p:ph type="title"/>
          </p:nvPr>
        </p:nvSpPr>
        <p:spPr>
          <a:xfrm>
            <a:off x="1746919" y="785966"/>
            <a:ext cx="8424281" cy="819795"/>
          </a:xfrm>
        </p:spPr>
        <p:txBody>
          <a:bodyPr vert="horz" lIns="91440" tIns="45720" rIns="91440" bIns="45720" rtlCol="0" anchor="b">
            <a:normAutofit/>
          </a:bodyPr>
          <a:lstStyle/>
          <a:p>
            <a:r>
              <a:rPr lang="en-US" dirty="0">
                <a:latin typeface="Britannic Bold" panose="020B0903060703020204" pitchFamily="34" charset="0"/>
              </a:rPr>
              <a:t>RESULTS(Accuracy)</a:t>
            </a:r>
          </a:p>
        </p:txBody>
      </p:sp>
      <p:pic>
        <p:nvPicPr>
          <p:cNvPr id="5" name="Graphic 4" descr="Bullseye">
            <a:extLst>
              <a:ext uri="{FF2B5EF4-FFF2-40B4-BE49-F238E27FC236}">
                <a16:creationId xmlns:a16="http://schemas.microsoft.com/office/drawing/2014/main" id="{18C69551-20A1-4928-B223-E114FAEDAD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17" y="565472"/>
            <a:ext cx="1260781" cy="1260781"/>
          </a:xfrm>
          <a:prstGeom prst="rect">
            <a:avLst/>
          </a:prstGeom>
        </p:spPr>
      </p:pic>
    </p:spTree>
    <p:extLst>
      <p:ext uri="{BB962C8B-B14F-4D97-AF65-F5344CB8AC3E}">
        <p14:creationId xmlns:p14="http://schemas.microsoft.com/office/powerpoint/2010/main" val="251971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Alternate Process 15">
            <a:extLst>
              <a:ext uri="{FF2B5EF4-FFF2-40B4-BE49-F238E27FC236}">
                <a16:creationId xmlns:a16="http://schemas.microsoft.com/office/drawing/2014/main" id="{6E4147B5-8F8E-48E9-89F1-DF9DDDF2E9B8}"/>
              </a:ext>
            </a:extLst>
          </p:cNvPr>
          <p:cNvSpPr/>
          <p:nvPr/>
        </p:nvSpPr>
        <p:spPr>
          <a:xfrm>
            <a:off x="2001078" y="838200"/>
            <a:ext cx="6698974" cy="4899991"/>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pPr>
            <a:endParaRPr lang="en-IN" sz="2400" dirty="0"/>
          </a:p>
          <a:p>
            <a:pPr lvl="0" algn="ctr">
              <a:lnSpc>
                <a:spcPct val="100000"/>
              </a:lnSpc>
            </a:pPr>
            <a:endParaRPr lang="en-IN" sz="2400" dirty="0"/>
          </a:p>
          <a:p>
            <a:pPr lvl="0" algn="ctr">
              <a:lnSpc>
                <a:spcPct val="100000"/>
              </a:lnSpc>
            </a:pPr>
            <a:r>
              <a:rPr lang="en-IN" sz="2400" dirty="0"/>
              <a:t>FP16 Training</a:t>
            </a:r>
          </a:p>
          <a:p>
            <a:pPr lvl="0" algn="ctr">
              <a:lnSpc>
                <a:spcPct val="100000"/>
              </a:lnSpc>
            </a:pPr>
            <a:endParaRPr lang="en-IN" sz="2400" dirty="0"/>
          </a:p>
          <a:p>
            <a:pPr algn="ctr"/>
            <a:r>
              <a:rPr lang="en-US" sz="2000" dirty="0">
                <a:latin typeface="Candara Light" panose="020E0502030303020204" pitchFamily="34" charset="0"/>
              </a:rPr>
              <a:t>Store all parameters and activations in FP16 and use FP16 to compute gradients.</a:t>
            </a:r>
          </a:p>
          <a:p>
            <a:pPr algn="ctr"/>
            <a:r>
              <a:rPr lang="en-US" sz="2000" dirty="0">
                <a:latin typeface="Candara Light" panose="020E0502030303020204" pitchFamily="34" charset="0"/>
              </a:rPr>
              <a:t> At the same time, all parameters have an copy in FP32 for parameter updating. The overall training speed is accelerated by 2 to 3 times after switching from FP32 to FP16.This decreases the precision of the model  but speeds up the process.</a:t>
            </a:r>
          </a:p>
          <a:p>
            <a:pPr algn="ctr"/>
            <a:endParaRPr lang="en-IN" sz="2000" dirty="0">
              <a:latin typeface="Candara Light" panose="020E0502030303020204" pitchFamily="34" charset="0"/>
            </a:endParaRPr>
          </a:p>
          <a:p>
            <a:pPr algn="ctr"/>
            <a:endParaRPr lang="en-IN" sz="2000" b="1" dirty="0">
              <a:latin typeface="Candara Light" panose="020E0502030303020204" pitchFamily="34" charset="0"/>
            </a:endParaRPr>
          </a:p>
        </p:txBody>
      </p:sp>
    </p:spTree>
    <p:extLst>
      <p:ext uri="{BB962C8B-B14F-4D97-AF65-F5344CB8AC3E}">
        <p14:creationId xmlns:p14="http://schemas.microsoft.com/office/powerpoint/2010/main" val="288341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0FA4A2-42BE-459A-8B99-C13965D7C200}"/>
              </a:ext>
            </a:extLst>
          </p:cNvPr>
          <p:cNvSpPr>
            <a:spLocks noGrp="1"/>
          </p:cNvSpPr>
          <p:nvPr>
            <p:ph type="title"/>
          </p:nvPr>
        </p:nvSpPr>
        <p:spPr>
          <a:xfrm>
            <a:off x="2050998" y="1007180"/>
            <a:ext cx="8511168" cy="833032"/>
          </a:xfrm>
        </p:spPr>
        <p:txBody>
          <a:bodyPr vert="horz" lIns="91440" tIns="45720" rIns="91440" bIns="45720" rtlCol="0" anchor="b">
            <a:normAutofit/>
          </a:bodyPr>
          <a:lstStyle/>
          <a:p>
            <a:r>
              <a:rPr lang="en-US" dirty="0">
                <a:latin typeface="Britannic Bold" panose="020B0903060703020204" pitchFamily="34" charset="0"/>
              </a:rPr>
              <a:t>RESULTS(Loss function)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Bullseye">
            <a:extLst>
              <a:ext uri="{FF2B5EF4-FFF2-40B4-BE49-F238E27FC236}">
                <a16:creationId xmlns:a16="http://schemas.microsoft.com/office/drawing/2014/main" id="{8026C06D-D311-4C64-8041-B3394CCE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104" y="793306"/>
            <a:ext cx="1260781" cy="1260781"/>
          </a:xfrm>
          <a:prstGeom prst="rect">
            <a:avLst/>
          </a:prstGeom>
        </p:spPr>
      </p:pic>
      <p:pic>
        <p:nvPicPr>
          <p:cNvPr id="6" name="Picture 5" descr="A picture containing game&#10;&#10;Description automatically generated">
            <a:extLst>
              <a:ext uri="{FF2B5EF4-FFF2-40B4-BE49-F238E27FC236}">
                <a16:creationId xmlns:a16="http://schemas.microsoft.com/office/drawing/2014/main" id="{97302281-E08E-4CA4-851A-6646717F9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4326" y="2291068"/>
            <a:ext cx="4114329" cy="4179326"/>
          </a:xfrm>
          <a:prstGeom prst="rect">
            <a:avLst/>
          </a:prstGeom>
        </p:spPr>
      </p:pic>
      <p:pic>
        <p:nvPicPr>
          <p:cNvPr id="8" name="Picture 7">
            <a:extLst>
              <a:ext uri="{FF2B5EF4-FFF2-40B4-BE49-F238E27FC236}">
                <a16:creationId xmlns:a16="http://schemas.microsoft.com/office/drawing/2014/main" id="{8EE1B46F-2690-400F-88B6-21745717EA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5915" y="2267960"/>
            <a:ext cx="4159826" cy="4179325"/>
          </a:xfrm>
          <a:prstGeom prst="rect">
            <a:avLst/>
          </a:prstGeom>
        </p:spPr>
      </p:pic>
    </p:spTree>
    <p:extLst>
      <p:ext uri="{BB962C8B-B14F-4D97-AF65-F5344CB8AC3E}">
        <p14:creationId xmlns:p14="http://schemas.microsoft.com/office/powerpoint/2010/main" val="261870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47EE6B42-32C7-4DCB-8969-45AFABF1C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03" y="1630016"/>
            <a:ext cx="4333028" cy="4353339"/>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E09CA28A-FA5E-4F04-9485-697E2182A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319" y="1630016"/>
            <a:ext cx="4285636" cy="4353339"/>
          </a:xfrm>
          <a:prstGeom prst="rect">
            <a:avLst/>
          </a:prstGeom>
        </p:spPr>
      </p:pic>
    </p:spTree>
    <p:extLst>
      <p:ext uri="{BB962C8B-B14F-4D97-AF65-F5344CB8AC3E}">
        <p14:creationId xmlns:p14="http://schemas.microsoft.com/office/powerpoint/2010/main" val="2011121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9538F66-8616-4AF2-9C96-B7C46E808C01}"/>
              </a:ext>
            </a:extLst>
          </p:cNvPr>
          <p:cNvGraphicFramePr>
            <a:graphicFrameLocks noGrp="1"/>
          </p:cNvGraphicFramePr>
          <p:nvPr>
            <p:extLst>
              <p:ext uri="{D42A27DB-BD31-4B8C-83A1-F6EECF244321}">
                <p14:modId xmlns:p14="http://schemas.microsoft.com/office/powerpoint/2010/main" val="1817548046"/>
              </p:ext>
            </p:extLst>
          </p:nvPr>
        </p:nvGraphicFramePr>
        <p:xfrm>
          <a:off x="521248" y="2113389"/>
          <a:ext cx="10875624" cy="3072033"/>
        </p:xfrm>
        <a:graphic>
          <a:graphicData uri="http://schemas.openxmlformats.org/drawingml/2006/table">
            <a:tbl>
              <a:tblPr firstRow="1" bandRow="1">
                <a:tableStyleId>{5C22544A-7EE6-4342-B048-85BDC9FD1C3A}</a:tableStyleId>
              </a:tblPr>
              <a:tblGrid>
                <a:gridCol w="1359453">
                  <a:extLst>
                    <a:ext uri="{9D8B030D-6E8A-4147-A177-3AD203B41FA5}">
                      <a16:colId xmlns:a16="http://schemas.microsoft.com/office/drawing/2014/main" val="279063381"/>
                    </a:ext>
                  </a:extLst>
                </a:gridCol>
                <a:gridCol w="1359453">
                  <a:extLst>
                    <a:ext uri="{9D8B030D-6E8A-4147-A177-3AD203B41FA5}">
                      <a16:colId xmlns:a16="http://schemas.microsoft.com/office/drawing/2014/main" val="518607136"/>
                    </a:ext>
                  </a:extLst>
                </a:gridCol>
                <a:gridCol w="1359453">
                  <a:extLst>
                    <a:ext uri="{9D8B030D-6E8A-4147-A177-3AD203B41FA5}">
                      <a16:colId xmlns:a16="http://schemas.microsoft.com/office/drawing/2014/main" val="109951239"/>
                    </a:ext>
                  </a:extLst>
                </a:gridCol>
                <a:gridCol w="1359453">
                  <a:extLst>
                    <a:ext uri="{9D8B030D-6E8A-4147-A177-3AD203B41FA5}">
                      <a16:colId xmlns:a16="http://schemas.microsoft.com/office/drawing/2014/main" val="1248168485"/>
                    </a:ext>
                  </a:extLst>
                </a:gridCol>
                <a:gridCol w="1369392">
                  <a:extLst>
                    <a:ext uri="{9D8B030D-6E8A-4147-A177-3AD203B41FA5}">
                      <a16:colId xmlns:a16="http://schemas.microsoft.com/office/drawing/2014/main" val="1448582732"/>
                    </a:ext>
                  </a:extLst>
                </a:gridCol>
                <a:gridCol w="1349514">
                  <a:extLst>
                    <a:ext uri="{9D8B030D-6E8A-4147-A177-3AD203B41FA5}">
                      <a16:colId xmlns:a16="http://schemas.microsoft.com/office/drawing/2014/main" val="3217313843"/>
                    </a:ext>
                  </a:extLst>
                </a:gridCol>
                <a:gridCol w="1359453">
                  <a:extLst>
                    <a:ext uri="{9D8B030D-6E8A-4147-A177-3AD203B41FA5}">
                      <a16:colId xmlns:a16="http://schemas.microsoft.com/office/drawing/2014/main" val="3161598534"/>
                    </a:ext>
                  </a:extLst>
                </a:gridCol>
                <a:gridCol w="1359453">
                  <a:extLst>
                    <a:ext uri="{9D8B030D-6E8A-4147-A177-3AD203B41FA5}">
                      <a16:colId xmlns:a16="http://schemas.microsoft.com/office/drawing/2014/main" val="2106321921"/>
                    </a:ext>
                  </a:extLst>
                </a:gridCol>
              </a:tblGrid>
              <a:tr h="689729">
                <a:tc>
                  <a:txBody>
                    <a:bodyPr/>
                    <a:lstStyle/>
                    <a:p>
                      <a:r>
                        <a:rPr lang="en-IN" dirty="0"/>
                        <a:t>MODEL</a:t>
                      </a:r>
                    </a:p>
                  </a:txBody>
                  <a:tcPr/>
                </a:tc>
                <a:tc>
                  <a:txBody>
                    <a:bodyPr/>
                    <a:lstStyle/>
                    <a:p>
                      <a:r>
                        <a:rPr lang="en-IN" dirty="0"/>
                        <a:t>DATASET</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extLst>
                  <a:ext uri="{0D108BD9-81ED-4DB2-BD59-A6C34878D82A}">
                    <a16:rowId xmlns:a16="http://schemas.microsoft.com/office/drawing/2014/main" val="1880351023"/>
                  </a:ext>
                </a:extLst>
              </a:tr>
              <a:tr h="595576">
                <a:tc>
                  <a:txBody>
                    <a:bodyPr/>
                    <a:lstStyle/>
                    <a:p>
                      <a:r>
                        <a:rPr lang="en-IN" dirty="0"/>
                        <a:t>Resnet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87.18%</a:t>
                      </a:r>
                      <a:endParaRPr lang="en-IN" dirty="0"/>
                    </a:p>
                  </a:txBody>
                  <a:tcPr/>
                </a:tc>
                <a:tc>
                  <a:txBody>
                    <a:bodyPr/>
                    <a:lstStyle/>
                    <a:p>
                      <a:r>
                        <a:rPr lang="en-IN" sz="1800" b="0" i="0" kern="1200" dirty="0">
                          <a:solidFill>
                            <a:schemeClr val="dk1"/>
                          </a:solidFill>
                          <a:effectLst/>
                          <a:latin typeface="+mn-lt"/>
                          <a:ea typeface="+mn-ea"/>
                          <a:cs typeface="+mn-cs"/>
                        </a:rPr>
                        <a:t>96.68%</a:t>
                      </a:r>
                      <a:endParaRPr lang="en-IN" dirty="0"/>
                    </a:p>
                  </a:txBody>
                  <a:tcPr/>
                </a:tc>
                <a:tc>
                  <a:txBody>
                    <a:bodyPr/>
                    <a:lstStyle/>
                    <a:p>
                      <a:r>
                        <a:rPr lang="en-IN" sz="1800" b="0" i="0" kern="1200" dirty="0">
                          <a:solidFill>
                            <a:schemeClr val="dk1"/>
                          </a:solidFill>
                          <a:effectLst/>
                          <a:latin typeface="+mn-lt"/>
                          <a:ea typeface="+mn-ea"/>
                          <a:cs typeface="+mn-cs"/>
                        </a:rPr>
                        <a:t>99.00%</a:t>
                      </a:r>
                      <a:endParaRPr lang="en-IN" dirty="0"/>
                    </a:p>
                  </a:txBody>
                  <a:tcPr/>
                </a:tc>
                <a:tc>
                  <a:txBody>
                    <a:bodyPr/>
                    <a:lstStyle/>
                    <a:p>
                      <a:r>
                        <a:rPr lang="en-IN" sz="1800" b="0" i="0" kern="1200" dirty="0">
                          <a:solidFill>
                            <a:schemeClr val="dk1"/>
                          </a:solidFill>
                          <a:effectLst/>
                          <a:latin typeface="+mn-lt"/>
                          <a:ea typeface="+mn-ea"/>
                          <a:cs typeface="+mn-cs"/>
                        </a:rPr>
                        <a:t>87.49%</a:t>
                      </a:r>
                      <a:endParaRPr lang="en-IN" dirty="0"/>
                    </a:p>
                  </a:txBody>
                  <a:tcPr/>
                </a:tc>
                <a:tc>
                  <a:txBody>
                    <a:bodyPr/>
                    <a:lstStyle/>
                    <a:p>
                      <a:r>
                        <a:rPr lang="en-IN" sz="1800" b="0" i="0" kern="1200" dirty="0">
                          <a:solidFill>
                            <a:schemeClr val="dk1"/>
                          </a:solidFill>
                          <a:effectLst/>
                          <a:latin typeface="+mn-lt"/>
                          <a:ea typeface="+mn-ea"/>
                          <a:cs typeface="+mn-cs"/>
                        </a:rPr>
                        <a:t>96.63%</a:t>
                      </a:r>
                      <a:endParaRPr lang="en-IN" dirty="0"/>
                    </a:p>
                  </a:txBody>
                  <a:tcPr/>
                </a:tc>
                <a:tc>
                  <a:txBody>
                    <a:bodyPr/>
                    <a:lstStyle/>
                    <a:p>
                      <a:r>
                        <a:rPr lang="en-IN" sz="1800" b="0" i="0" kern="1200" dirty="0">
                          <a:solidFill>
                            <a:schemeClr val="dk1"/>
                          </a:solidFill>
                          <a:effectLst/>
                          <a:latin typeface="+mn-lt"/>
                          <a:ea typeface="+mn-ea"/>
                          <a:cs typeface="+mn-cs"/>
                        </a:rPr>
                        <a:t>98.80%</a:t>
                      </a:r>
                      <a:endParaRPr lang="en-IN" dirty="0"/>
                    </a:p>
                  </a:txBody>
                  <a:tcPr/>
                </a:tc>
                <a:extLst>
                  <a:ext uri="{0D108BD9-81ED-4DB2-BD59-A6C34878D82A}">
                    <a16:rowId xmlns:a16="http://schemas.microsoft.com/office/drawing/2014/main" val="621458603"/>
                  </a:ext>
                </a:extLst>
              </a:tr>
              <a:tr h="595576">
                <a:tc>
                  <a:txBody>
                    <a:bodyPr/>
                    <a:lstStyle/>
                    <a:p>
                      <a:r>
                        <a:rPr lang="en-IN" dirty="0"/>
                        <a:t>Resnet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68.28%</a:t>
                      </a:r>
                      <a:endParaRPr lang="en-IN" dirty="0"/>
                    </a:p>
                  </a:txBody>
                  <a:tcPr/>
                </a:tc>
                <a:tc>
                  <a:txBody>
                    <a:bodyPr/>
                    <a:lstStyle/>
                    <a:p>
                      <a:r>
                        <a:rPr lang="en-IN" sz="1800" b="0" i="0" kern="1200" dirty="0">
                          <a:solidFill>
                            <a:schemeClr val="dk1"/>
                          </a:solidFill>
                          <a:effectLst/>
                          <a:latin typeface="+mn-lt"/>
                          <a:ea typeface="+mn-ea"/>
                          <a:cs typeface="+mn-cs"/>
                        </a:rPr>
                        <a:t>89.99%</a:t>
                      </a:r>
                      <a:endParaRPr lang="en-IN" dirty="0"/>
                    </a:p>
                  </a:txBody>
                  <a:tcPr/>
                </a:tc>
                <a:tc>
                  <a:txBody>
                    <a:bodyPr/>
                    <a:lstStyle/>
                    <a:p>
                      <a:r>
                        <a:rPr lang="en-IN" sz="1800" b="0" i="0" kern="1200" dirty="0">
                          <a:solidFill>
                            <a:schemeClr val="dk1"/>
                          </a:solidFill>
                          <a:effectLst/>
                          <a:latin typeface="+mn-lt"/>
                          <a:ea typeface="+mn-ea"/>
                          <a:cs typeface="+mn-cs"/>
                        </a:rPr>
                        <a:t>96.30%</a:t>
                      </a:r>
                      <a:endParaRPr lang="en-IN" dirty="0"/>
                    </a:p>
                  </a:txBody>
                  <a:tcPr/>
                </a:tc>
                <a:tc>
                  <a:txBody>
                    <a:bodyPr/>
                    <a:lstStyle/>
                    <a:p>
                      <a:r>
                        <a:rPr lang="en-IN" sz="1800" b="0" i="0" kern="1200" dirty="0">
                          <a:solidFill>
                            <a:schemeClr val="dk1"/>
                          </a:solidFill>
                          <a:effectLst/>
                          <a:latin typeface="+mn-lt"/>
                          <a:ea typeface="+mn-ea"/>
                          <a:cs typeface="+mn-cs"/>
                        </a:rPr>
                        <a:t>65.49%</a:t>
                      </a:r>
                      <a:endParaRPr lang="en-IN" dirty="0"/>
                    </a:p>
                  </a:txBody>
                  <a:tcPr/>
                </a:tc>
                <a:tc>
                  <a:txBody>
                    <a:bodyPr/>
                    <a:lstStyle/>
                    <a:p>
                      <a:r>
                        <a:rPr lang="en-IN" sz="1800" b="0" i="0" kern="1200" dirty="0">
                          <a:solidFill>
                            <a:schemeClr val="dk1"/>
                          </a:solidFill>
                          <a:effectLst/>
                          <a:latin typeface="+mn-lt"/>
                          <a:ea typeface="+mn-ea"/>
                          <a:cs typeface="+mn-cs"/>
                        </a:rPr>
                        <a:t>88.44%</a:t>
                      </a:r>
                      <a:endParaRPr lang="en-IN" dirty="0"/>
                    </a:p>
                  </a:txBody>
                  <a:tcPr/>
                </a:tc>
                <a:tc>
                  <a:txBody>
                    <a:bodyPr/>
                    <a:lstStyle/>
                    <a:p>
                      <a:r>
                        <a:rPr lang="en-IN" sz="1800" b="0" i="0" kern="1200" dirty="0">
                          <a:solidFill>
                            <a:schemeClr val="dk1"/>
                          </a:solidFill>
                          <a:effectLst/>
                          <a:latin typeface="+mn-lt"/>
                          <a:ea typeface="+mn-ea"/>
                          <a:cs typeface="+mn-cs"/>
                        </a:rPr>
                        <a:t>95.21%</a:t>
                      </a:r>
                      <a:endParaRPr lang="en-IN" dirty="0"/>
                    </a:p>
                  </a:txBody>
                  <a:tcPr/>
                </a:tc>
                <a:extLst>
                  <a:ext uri="{0D108BD9-81ED-4DB2-BD59-A6C34878D82A}">
                    <a16:rowId xmlns:a16="http://schemas.microsoft.com/office/drawing/2014/main" val="3814646015"/>
                  </a:ext>
                </a:extLst>
              </a:tr>
              <a:tr h="595576">
                <a:tc>
                  <a:txBody>
                    <a:bodyPr/>
                    <a:lstStyle/>
                    <a:p>
                      <a:r>
                        <a:rPr lang="en-IN" dirty="0"/>
                        <a:t>Mobilenet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88.05%</a:t>
                      </a:r>
                      <a:endParaRPr lang="en-IN" dirty="0"/>
                    </a:p>
                  </a:txBody>
                  <a:tcPr/>
                </a:tc>
                <a:tc>
                  <a:txBody>
                    <a:bodyPr/>
                    <a:lstStyle/>
                    <a:p>
                      <a:r>
                        <a:rPr lang="en-IN" sz="1800" b="0" i="0" kern="1200" dirty="0">
                          <a:solidFill>
                            <a:schemeClr val="dk1"/>
                          </a:solidFill>
                          <a:effectLst/>
                          <a:latin typeface="+mn-lt"/>
                          <a:ea typeface="+mn-ea"/>
                          <a:cs typeface="+mn-cs"/>
                        </a:rPr>
                        <a:t>97.19%</a:t>
                      </a:r>
                      <a:endParaRPr lang="en-IN" dirty="0"/>
                    </a:p>
                  </a:txBody>
                  <a:tcPr/>
                </a:tc>
                <a:tc>
                  <a:txBody>
                    <a:bodyPr/>
                    <a:lstStyle/>
                    <a:p>
                      <a:r>
                        <a:rPr lang="en-IN" sz="1800" b="0" i="0" kern="1200" dirty="0">
                          <a:solidFill>
                            <a:schemeClr val="dk1"/>
                          </a:solidFill>
                          <a:effectLst/>
                          <a:latin typeface="+mn-lt"/>
                          <a:ea typeface="+mn-ea"/>
                          <a:cs typeface="+mn-cs"/>
                        </a:rPr>
                        <a:t>99.23%</a:t>
                      </a:r>
                      <a:endParaRPr lang="en-IN" dirty="0"/>
                    </a:p>
                  </a:txBody>
                  <a:tcPr/>
                </a:tc>
                <a:tc>
                  <a:txBody>
                    <a:bodyPr/>
                    <a:lstStyle/>
                    <a:p>
                      <a:r>
                        <a:rPr lang="en-IN" sz="1800" b="0" i="0" kern="1200" dirty="0">
                          <a:solidFill>
                            <a:schemeClr val="dk1"/>
                          </a:solidFill>
                          <a:effectLst/>
                          <a:latin typeface="+mn-lt"/>
                          <a:ea typeface="+mn-ea"/>
                          <a:cs typeface="+mn-cs"/>
                        </a:rPr>
                        <a:t>81.61%</a:t>
                      </a:r>
                      <a:endParaRPr lang="en-IN" dirty="0"/>
                    </a:p>
                  </a:txBody>
                  <a:tcPr/>
                </a:tc>
                <a:tc>
                  <a:txBody>
                    <a:bodyPr/>
                    <a:lstStyle/>
                    <a:p>
                      <a:r>
                        <a:rPr lang="en-IN" sz="1800" b="0" i="0" kern="1200" dirty="0">
                          <a:solidFill>
                            <a:schemeClr val="dk1"/>
                          </a:solidFill>
                          <a:effectLst/>
                          <a:latin typeface="+mn-lt"/>
                          <a:ea typeface="+mn-ea"/>
                          <a:cs typeface="+mn-cs"/>
                        </a:rPr>
                        <a:t>94.98%</a:t>
                      </a:r>
                      <a:endParaRPr lang="en-IN" dirty="0"/>
                    </a:p>
                  </a:txBody>
                  <a:tcPr/>
                </a:tc>
                <a:tc>
                  <a:txBody>
                    <a:bodyPr/>
                    <a:lstStyle/>
                    <a:p>
                      <a:r>
                        <a:rPr lang="en-IN" sz="1800" b="0" i="0" kern="1200" dirty="0">
                          <a:solidFill>
                            <a:schemeClr val="dk1"/>
                          </a:solidFill>
                          <a:effectLst/>
                          <a:latin typeface="+mn-lt"/>
                          <a:ea typeface="+mn-ea"/>
                          <a:cs typeface="+mn-cs"/>
                        </a:rPr>
                        <a:t>98.29%</a:t>
                      </a:r>
                      <a:endParaRPr lang="en-IN" dirty="0"/>
                    </a:p>
                  </a:txBody>
                  <a:tcPr/>
                </a:tc>
                <a:extLst>
                  <a:ext uri="{0D108BD9-81ED-4DB2-BD59-A6C34878D82A}">
                    <a16:rowId xmlns:a16="http://schemas.microsoft.com/office/drawing/2014/main" val="4213133031"/>
                  </a:ext>
                </a:extLst>
              </a:tr>
              <a:tr h="595576">
                <a:tc>
                  <a:txBody>
                    <a:bodyPr/>
                    <a:lstStyle/>
                    <a:p>
                      <a:r>
                        <a:rPr lang="en-IN" dirty="0"/>
                        <a:t>Mobilenet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72.79%</a:t>
                      </a:r>
                      <a:endParaRPr lang="en-IN" dirty="0"/>
                    </a:p>
                  </a:txBody>
                  <a:tcPr/>
                </a:tc>
                <a:tc>
                  <a:txBody>
                    <a:bodyPr/>
                    <a:lstStyle/>
                    <a:p>
                      <a:r>
                        <a:rPr lang="en-IN" sz="1800" b="0" i="0" kern="1200" dirty="0">
                          <a:solidFill>
                            <a:schemeClr val="dk1"/>
                          </a:solidFill>
                          <a:effectLst/>
                          <a:latin typeface="+mn-lt"/>
                          <a:ea typeface="+mn-ea"/>
                          <a:cs typeface="+mn-cs"/>
                        </a:rPr>
                        <a:t>90.89%</a:t>
                      </a:r>
                      <a:endParaRPr lang="en-IN" dirty="0"/>
                    </a:p>
                  </a:txBody>
                  <a:tcPr/>
                </a:tc>
                <a:tc>
                  <a:txBody>
                    <a:bodyPr/>
                    <a:lstStyle/>
                    <a:p>
                      <a:r>
                        <a:rPr lang="en-IN" sz="1800" b="0" i="0" kern="1200" dirty="0">
                          <a:solidFill>
                            <a:schemeClr val="dk1"/>
                          </a:solidFill>
                          <a:effectLst/>
                          <a:latin typeface="+mn-lt"/>
                          <a:ea typeface="+mn-ea"/>
                          <a:cs typeface="+mn-cs"/>
                        </a:rPr>
                        <a:t>96.46%</a:t>
                      </a:r>
                      <a:endParaRPr lang="en-IN" dirty="0"/>
                    </a:p>
                  </a:txBody>
                  <a:tcPr/>
                </a:tc>
                <a:tc>
                  <a:txBody>
                    <a:bodyPr/>
                    <a:lstStyle/>
                    <a:p>
                      <a:r>
                        <a:rPr lang="en-IN" sz="1800" b="0" i="0" kern="1200" dirty="0">
                          <a:solidFill>
                            <a:schemeClr val="dk1"/>
                          </a:solidFill>
                          <a:effectLst/>
                          <a:latin typeface="+mn-lt"/>
                          <a:ea typeface="+mn-ea"/>
                          <a:cs typeface="+mn-cs"/>
                        </a:rPr>
                        <a:t>71.90%</a:t>
                      </a:r>
                      <a:endParaRPr lang="en-IN" dirty="0"/>
                    </a:p>
                  </a:txBody>
                  <a:tcPr/>
                </a:tc>
                <a:tc>
                  <a:txBody>
                    <a:bodyPr/>
                    <a:lstStyle/>
                    <a:p>
                      <a:r>
                        <a:rPr lang="en-IN" sz="1800" b="0" i="0" kern="1200" dirty="0">
                          <a:solidFill>
                            <a:schemeClr val="dk1"/>
                          </a:solidFill>
                          <a:effectLst/>
                          <a:latin typeface="+mn-lt"/>
                          <a:ea typeface="+mn-ea"/>
                          <a:cs typeface="+mn-cs"/>
                        </a:rPr>
                        <a:t>92.26%</a:t>
                      </a:r>
                      <a:endParaRPr lang="en-IN" dirty="0"/>
                    </a:p>
                  </a:txBody>
                  <a:tcPr/>
                </a:tc>
                <a:tc>
                  <a:txBody>
                    <a:bodyPr/>
                    <a:lstStyle/>
                    <a:p>
                      <a:r>
                        <a:rPr lang="en-IN" sz="1800" b="0" i="0" kern="1200" dirty="0">
                          <a:solidFill>
                            <a:schemeClr val="dk1"/>
                          </a:solidFill>
                          <a:effectLst/>
                          <a:latin typeface="+mn-lt"/>
                          <a:ea typeface="+mn-ea"/>
                          <a:cs typeface="+mn-cs"/>
                        </a:rPr>
                        <a:t>97.22%</a:t>
                      </a:r>
                      <a:endParaRPr lang="en-IN" dirty="0"/>
                    </a:p>
                  </a:txBody>
                  <a:tcPr/>
                </a:tc>
                <a:extLst>
                  <a:ext uri="{0D108BD9-81ED-4DB2-BD59-A6C34878D82A}">
                    <a16:rowId xmlns:a16="http://schemas.microsoft.com/office/drawing/2014/main" val="526472299"/>
                  </a:ext>
                </a:extLst>
              </a:tr>
            </a:tbl>
          </a:graphicData>
        </a:graphic>
      </p:graphicFrame>
      <p:graphicFrame>
        <p:nvGraphicFramePr>
          <p:cNvPr id="12" name="Table 12">
            <a:extLst>
              <a:ext uri="{FF2B5EF4-FFF2-40B4-BE49-F238E27FC236}">
                <a16:creationId xmlns:a16="http://schemas.microsoft.com/office/drawing/2014/main" id="{A5224556-9BA1-470E-A3C6-9F505A60E257}"/>
              </a:ext>
            </a:extLst>
          </p:cNvPr>
          <p:cNvGraphicFramePr>
            <a:graphicFrameLocks noGrp="1"/>
          </p:cNvGraphicFramePr>
          <p:nvPr>
            <p:extLst>
              <p:ext uri="{D42A27DB-BD31-4B8C-83A1-F6EECF244321}">
                <p14:modId xmlns:p14="http://schemas.microsoft.com/office/powerpoint/2010/main" val="2376866756"/>
              </p:ext>
            </p:extLst>
          </p:nvPr>
        </p:nvGraphicFramePr>
        <p:xfrm>
          <a:off x="521248" y="1742549"/>
          <a:ext cx="10875622" cy="370840"/>
        </p:xfrm>
        <a:graphic>
          <a:graphicData uri="http://schemas.openxmlformats.org/drawingml/2006/table">
            <a:tbl>
              <a:tblPr firstRow="1" bandRow="1">
                <a:tableStyleId>{5C22544A-7EE6-4342-B048-85BDC9FD1C3A}</a:tableStyleId>
              </a:tblPr>
              <a:tblGrid>
                <a:gridCol w="2711796">
                  <a:extLst>
                    <a:ext uri="{9D8B030D-6E8A-4147-A177-3AD203B41FA5}">
                      <a16:colId xmlns:a16="http://schemas.microsoft.com/office/drawing/2014/main" val="769409786"/>
                    </a:ext>
                  </a:extLst>
                </a:gridCol>
                <a:gridCol w="4096137">
                  <a:extLst>
                    <a:ext uri="{9D8B030D-6E8A-4147-A177-3AD203B41FA5}">
                      <a16:colId xmlns:a16="http://schemas.microsoft.com/office/drawing/2014/main" val="2201254360"/>
                    </a:ext>
                  </a:extLst>
                </a:gridCol>
                <a:gridCol w="4067689">
                  <a:extLst>
                    <a:ext uri="{9D8B030D-6E8A-4147-A177-3AD203B41FA5}">
                      <a16:colId xmlns:a16="http://schemas.microsoft.com/office/drawing/2014/main" val="3658963170"/>
                    </a:ext>
                  </a:extLst>
                </a:gridCol>
              </a:tblGrid>
              <a:tr h="370840">
                <a:tc>
                  <a:txBody>
                    <a:bodyPr/>
                    <a:lstStyle/>
                    <a:p>
                      <a:endParaRPr lang="en-IN" dirty="0"/>
                    </a:p>
                  </a:txBody>
                  <a:tcPr/>
                </a:tc>
                <a:tc>
                  <a:txBody>
                    <a:bodyPr/>
                    <a:lstStyle/>
                    <a:p>
                      <a:r>
                        <a:rPr lang="en-IN" dirty="0"/>
                        <a:t>Baseline</a:t>
                      </a:r>
                    </a:p>
                  </a:txBody>
                  <a:tcPr/>
                </a:tc>
                <a:tc>
                  <a:txBody>
                    <a:bodyPr/>
                    <a:lstStyle/>
                    <a:p>
                      <a:pPr algn="l"/>
                      <a:r>
                        <a:rPr lang="en-IN" sz="1800" b="1" dirty="0">
                          <a:latin typeface="+mj-lt"/>
                        </a:rPr>
                        <a:t>FP16</a:t>
                      </a:r>
                    </a:p>
                  </a:txBody>
                  <a:tcPr/>
                </a:tc>
                <a:extLst>
                  <a:ext uri="{0D108BD9-81ED-4DB2-BD59-A6C34878D82A}">
                    <a16:rowId xmlns:a16="http://schemas.microsoft.com/office/drawing/2014/main" val="408026934"/>
                  </a:ext>
                </a:extLst>
              </a:tr>
            </a:tbl>
          </a:graphicData>
        </a:graphic>
      </p:graphicFrame>
      <p:sp>
        <p:nvSpPr>
          <p:cNvPr id="2" name="TextBox 1">
            <a:extLst>
              <a:ext uri="{FF2B5EF4-FFF2-40B4-BE49-F238E27FC236}">
                <a16:creationId xmlns:a16="http://schemas.microsoft.com/office/drawing/2014/main" id="{D1142B76-DBFA-4AF0-A044-694DABB86F2A}"/>
              </a:ext>
            </a:extLst>
          </p:cNvPr>
          <p:cNvSpPr txBox="1"/>
          <p:nvPr/>
        </p:nvSpPr>
        <p:spPr>
          <a:xfrm>
            <a:off x="521248" y="5473148"/>
            <a:ext cx="10517813" cy="923330"/>
          </a:xfrm>
          <a:prstGeom prst="rect">
            <a:avLst/>
          </a:prstGeom>
          <a:noFill/>
        </p:spPr>
        <p:txBody>
          <a:bodyPr wrap="square" rtlCol="0">
            <a:spAutoFit/>
          </a:bodyPr>
          <a:lstStyle/>
          <a:p>
            <a:r>
              <a:rPr lang="en-IN" dirty="0"/>
              <a:t>Note:Fp16 reduces the precision of the Output layer of each block, hence accuracy gets decreased with increase in time performance. When FP16 is implemented along other Data Augmentation techniques it increases accuracy achieved in less time as compared to Baseline model.</a:t>
            </a:r>
          </a:p>
        </p:txBody>
      </p:sp>
      <p:pic>
        <p:nvPicPr>
          <p:cNvPr id="5" name="Graphic 4" descr="Bullseye">
            <a:extLst>
              <a:ext uri="{FF2B5EF4-FFF2-40B4-BE49-F238E27FC236}">
                <a16:creationId xmlns:a16="http://schemas.microsoft.com/office/drawing/2014/main" id="{063C581E-429D-499F-8643-4C10C9CD42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619" y="302201"/>
            <a:ext cx="1044460" cy="1044460"/>
          </a:xfrm>
          <a:prstGeom prst="rect">
            <a:avLst/>
          </a:prstGeom>
        </p:spPr>
      </p:pic>
      <p:sp>
        <p:nvSpPr>
          <p:cNvPr id="6" name="Title 1">
            <a:extLst>
              <a:ext uri="{FF2B5EF4-FFF2-40B4-BE49-F238E27FC236}">
                <a16:creationId xmlns:a16="http://schemas.microsoft.com/office/drawing/2014/main" id="{6D9B309B-7D05-4528-A1F0-D60EF8433C31}"/>
              </a:ext>
            </a:extLst>
          </p:cNvPr>
          <p:cNvSpPr>
            <a:spLocks noGrp="1"/>
          </p:cNvSpPr>
          <p:nvPr>
            <p:ph type="title"/>
          </p:nvPr>
        </p:nvSpPr>
        <p:spPr>
          <a:xfrm>
            <a:off x="1883859" y="414534"/>
            <a:ext cx="8424281" cy="819795"/>
          </a:xfrm>
        </p:spPr>
        <p:txBody>
          <a:bodyPr vert="horz" lIns="91440" tIns="45720" rIns="91440" bIns="45720" rtlCol="0" anchor="b">
            <a:normAutofit/>
          </a:bodyPr>
          <a:lstStyle/>
          <a:p>
            <a:r>
              <a:rPr lang="en-US" sz="3200" dirty="0">
                <a:latin typeface="Britannic Bold" panose="020B0903060703020204" pitchFamily="34" charset="0"/>
              </a:rPr>
              <a:t>RESULTS(Accuracy)</a:t>
            </a:r>
          </a:p>
        </p:txBody>
      </p:sp>
    </p:spTree>
    <p:extLst>
      <p:ext uri="{BB962C8B-B14F-4D97-AF65-F5344CB8AC3E}">
        <p14:creationId xmlns:p14="http://schemas.microsoft.com/office/powerpoint/2010/main" val="394705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E6A5AB-17C0-4E95-9D56-E4E46BCBA77B}"/>
              </a:ext>
            </a:extLst>
          </p:cNvPr>
          <p:cNvSpPr>
            <a:spLocks noGrp="1"/>
          </p:cNvSpPr>
          <p:nvPr>
            <p:ph type="title"/>
          </p:nvPr>
        </p:nvSpPr>
        <p:spPr>
          <a:xfrm>
            <a:off x="1117567" y="1164855"/>
            <a:ext cx="7363029" cy="833032"/>
          </a:xfrm>
        </p:spPr>
        <p:txBody>
          <a:bodyPr vert="horz" lIns="91440" tIns="45720" rIns="91440" bIns="45720" rtlCol="0" anchor="b">
            <a:normAutofit/>
          </a:bodyPr>
          <a:lstStyle/>
          <a:p>
            <a:r>
              <a:rPr lang="en-US" dirty="0">
                <a:latin typeface="Britannic Bold" panose="020B0903060703020204" pitchFamily="34" charset="0"/>
              </a:rPr>
              <a:t>ADDITIONAL IMPLEMENTATION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Check List">
            <a:extLst>
              <a:ext uri="{FF2B5EF4-FFF2-40B4-BE49-F238E27FC236}">
                <a16:creationId xmlns:a16="http://schemas.microsoft.com/office/drawing/2014/main" id="{B34BFA69-FA2F-439A-BD00-ECCFF70385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7285" y="1021926"/>
            <a:ext cx="1211816" cy="1211816"/>
          </a:xfrm>
          <a:prstGeom prst="rect">
            <a:avLst/>
          </a:prstGeom>
        </p:spPr>
      </p:pic>
      <p:sp>
        <p:nvSpPr>
          <p:cNvPr id="21" name="Content Placeholder 4">
            <a:extLst>
              <a:ext uri="{FF2B5EF4-FFF2-40B4-BE49-F238E27FC236}">
                <a16:creationId xmlns:a16="http://schemas.microsoft.com/office/drawing/2014/main" id="{91435685-DC49-4B83-9ED2-CD331034840D}"/>
              </a:ext>
            </a:extLst>
          </p:cNvPr>
          <p:cNvSpPr>
            <a:spLocks noGrp="1"/>
          </p:cNvSpPr>
          <p:nvPr>
            <p:ph idx="1"/>
          </p:nvPr>
        </p:nvSpPr>
        <p:spPr>
          <a:xfrm>
            <a:off x="1353983" y="3042117"/>
            <a:ext cx="6770388" cy="1675657"/>
          </a:xfrm>
        </p:spPr>
        <p:txBody>
          <a:bodyPr>
            <a:normAutofit lnSpcReduction="10000"/>
          </a:bodyPr>
          <a:lstStyle/>
          <a:p>
            <a:r>
              <a:rPr lang="en-IN" sz="2000" dirty="0">
                <a:latin typeface="Candara Light" panose="020E0502030303020204" pitchFamily="34" charset="0"/>
              </a:rPr>
              <a:t>We have performed and compared their results of FP16 training , Mixup and Learning rate warm-up on Mobile Net also.</a:t>
            </a:r>
          </a:p>
          <a:p>
            <a:r>
              <a:rPr lang="en-IN" sz="2000" dirty="0">
                <a:latin typeface="Candara Light" panose="020E0502030303020204" pitchFamily="34" charset="0"/>
              </a:rPr>
              <a:t>An additional tweak i.e. </a:t>
            </a:r>
            <a:r>
              <a:rPr lang="en-IN" sz="2000" b="1" dirty="0">
                <a:latin typeface="Candara Light" panose="020E0502030303020204" pitchFamily="34" charset="0"/>
              </a:rPr>
              <a:t>No Bias Decay</a:t>
            </a:r>
            <a:r>
              <a:rPr lang="en-IN" sz="2000" dirty="0"/>
              <a:t> </a:t>
            </a:r>
            <a:r>
              <a:rPr lang="en-IN" sz="2000" dirty="0">
                <a:latin typeface="Candara Light" panose="020E0502030303020204" pitchFamily="34" charset="0"/>
              </a:rPr>
              <a:t>is also performed on Resnet and Mobilenet both.</a:t>
            </a:r>
          </a:p>
        </p:txBody>
      </p:sp>
    </p:spTree>
    <p:extLst>
      <p:ext uri="{BB962C8B-B14F-4D97-AF65-F5344CB8AC3E}">
        <p14:creationId xmlns:p14="http://schemas.microsoft.com/office/powerpoint/2010/main" val="121208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C331D6B9-A18D-484A-B8D9-E5058173677B}"/>
              </a:ext>
            </a:extLst>
          </p:cNvPr>
          <p:cNvSpPr/>
          <p:nvPr/>
        </p:nvSpPr>
        <p:spPr>
          <a:xfrm>
            <a:off x="2002708" y="838200"/>
            <a:ext cx="6412421" cy="5181600"/>
          </a:xfrm>
          <a:prstGeom prst="flowChartAlternate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latin typeface="Candara Light" panose="020E0502030303020204" pitchFamily="34" charset="0"/>
            </a:endParaRPr>
          </a:p>
          <a:p>
            <a:pPr lvl="0" algn="ctr">
              <a:lnSpc>
                <a:spcPct val="100000"/>
              </a:lnSpc>
            </a:pPr>
            <a:r>
              <a:rPr lang="en-US" sz="2800" b="1" dirty="0">
                <a:latin typeface="Candara Light" panose="020E0502030303020204" pitchFamily="34" charset="0"/>
              </a:rPr>
              <a:t>No Bias Decay</a:t>
            </a:r>
          </a:p>
          <a:p>
            <a:pPr lvl="0" algn="ctr">
              <a:lnSpc>
                <a:spcPct val="100000"/>
              </a:lnSpc>
            </a:pPr>
            <a:endParaRPr lang="en-IN" sz="2800" dirty="0"/>
          </a:p>
          <a:p>
            <a:r>
              <a:rPr lang="en-US" sz="2000" dirty="0">
                <a:latin typeface="Candara Light" panose="020E0502030303020204" pitchFamily="34" charset="0"/>
              </a:rPr>
              <a:t>The </a:t>
            </a:r>
            <a:r>
              <a:rPr lang="en-US" sz="2000" b="1" dirty="0">
                <a:latin typeface="Candara Light" panose="020E0502030303020204" pitchFamily="34" charset="0"/>
              </a:rPr>
              <a:t>No Bias Decay</a:t>
            </a:r>
            <a:r>
              <a:rPr lang="en-US" sz="2000" dirty="0">
                <a:latin typeface="Candara Light" panose="020E0502030303020204" pitchFamily="34" charset="0"/>
              </a:rPr>
              <a:t> heuristic applies the weight decay to the weights in convolution and fully connected layers. Other parameters, including the biases and γ and β in BN layers, are left unregularized. It’s equivalent to applying an L2 regularization to all parameters to drive their values towards 0. It’s recommended to only apply the regularization to weights to avoid overﬁtting. </a:t>
            </a:r>
            <a:endParaRPr lang="en-IN" sz="2000" dirty="0">
              <a:latin typeface="Candara Light" panose="020E0502030303020204" pitchFamily="34" charset="0"/>
            </a:endParaRPr>
          </a:p>
          <a:p>
            <a:pPr algn="ctr"/>
            <a:endParaRPr lang="en-IN" b="1" dirty="0">
              <a:latin typeface="Candara Light" panose="020E0502030303020204" pitchFamily="34" charset="0"/>
            </a:endParaRPr>
          </a:p>
          <a:p>
            <a:pPr algn="ctr"/>
            <a:endParaRPr lang="en-IN" b="1" dirty="0"/>
          </a:p>
        </p:txBody>
      </p:sp>
    </p:spTree>
    <p:extLst>
      <p:ext uri="{BB962C8B-B14F-4D97-AF65-F5344CB8AC3E}">
        <p14:creationId xmlns:p14="http://schemas.microsoft.com/office/powerpoint/2010/main" val="3481034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0FA4A2-42BE-459A-8B99-C13965D7C200}"/>
              </a:ext>
            </a:extLst>
          </p:cNvPr>
          <p:cNvSpPr>
            <a:spLocks noGrp="1"/>
          </p:cNvSpPr>
          <p:nvPr>
            <p:ph type="title"/>
          </p:nvPr>
        </p:nvSpPr>
        <p:spPr>
          <a:xfrm>
            <a:off x="2050998" y="1007180"/>
            <a:ext cx="8511168" cy="833032"/>
          </a:xfrm>
        </p:spPr>
        <p:txBody>
          <a:bodyPr vert="horz" lIns="91440" tIns="45720" rIns="91440" bIns="45720" rtlCol="0" anchor="b">
            <a:normAutofit/>
          </a:bodyPr>
          <a:lstStyle/>
          <a:p>
            <a:r>
              <a:rPr lang="en-US" dirty="0">
                <a:latin typeface="Britannic Bold" panose="020B0903060703020204" pitchFamily="34" charset="0"/>
              </a:rPr>
              <a:t>RESULTS(Loss function)</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Bullseye">
            <a:extLst>
              <a:ext uri="{FF2B5EF4-FFF2-40B4-BE49-F238E27FC236}">
                <a16:creationId xmlns:a16="http://schemas.microsoft.com/office/drawing/2014/main" id="{8026C06D-D311-4C64-8041-B3394CCE2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104" y="793306"/>
            <a:ext cx="1260781" cy="1260781"/>
          </a:xfrm>
          <a:prstGeom prst="rect">
            <a:avLst/>
          </a:prstGeom>
        </p:spPr>
      </p:pic>
      <p:pic>
        <p:nvPicPr>
          <p:cNvPr id="6" name="Picture 5" descr="A close up of a map&#10;&#10;Description automatically generated">
            <a:extLst>
              <a:ext uri="{FF2B5EF4-FFF2-40B4-BE49-F238E27FC236}">
                <a16:creationId xmlns:a16="http://schemas.microsoft.com/office/drawing/2014/main" id="{30B580F8-FF40-49F1-BD5B-BABF25DF39E5}"/>
              </a:ext>
            </a:extLst>
          </p:cNvPr>
          <p:cNvPicPr>
            <a:picLocks noChangeAspect="1"/>
          </p:cNvPicPr>
          <p:nvPr/>
        </p:nvPicPr>
        <p:blipFill rotWithShape="1">
          <a:blip r:embed="rId4">
            <a:extLst>
              <a:ext uri="{28A0092B-C50C-407E-A947-70E740481C1C}">
                <a14:useLocalDpi xmlns:a14="http://schemas.microsoft.com/office/drawing/2010/main" val="0"/>
              </a:ext>
            </a:extLst>
          </a:blip>
          <a:srcRect r="19300"/>
          <a:stretch/>
        </p:blipFill>
        <p:spPr>
          <a:xfrm>
            <a:off x="5837048" y="2360723"/>
            <a:ext cx="4098279" cy="3987069"/>
          </a:xfrm>
          <a:prstGeom prst="rect">
            <a:avLst/>
          </a:prstGeom>
        </p:spPr>
      </p:pic>
      <p:pic>
        <p:nvPicPr>
          <p:cNvPr id="3" name="Picture 2">
            <a:extLst>
              <a:ext uri="{FF2B5EF4-FFF2-40B4-BE49-F238E27FC236}">
                <a16:creationId xmlns:a16="http://schemas.microsoft.com/office/drawing/2014/main" id="{27659677-6D09-46CD-B106-C9737BF552AF}"/>
              </a:ext>
            </a:extLst>
          </p:cNvPr>
          <p:cNvPicPr>
            <a:picLocks noChangeAspect="1"/>
          </p:cNvPicPr>
          <p:nvPr/>
        </p:nvPicPr>
        <p:blipFill>
          <a:blip r:embed="rId5"/>
          <a:stretch>
            <a:fillRect/>
          </a:stretch>
        </p:blipFill>
        <p:spPr>
          <a:xfrm>
            <a:off x="1320389" y="2360723"/>
            <a:ext cx="4080320" cy="3987069"/>
          </a:xfrm>
          <a:prstGeom prst="rect">
            <a:avLst/>
          </a:prstGeom>
        </p:spPr>
      </p:pic>
    </p:spTree>
    <p:extLst>
      <p:ext uri="{BB962C8B-B14F-4D97-AF65-F5344CB8AC3E}">
        <p14:creationId xmlns:p14="http://schemas.microsoft.com/office/powerpoint/2010/main" val="1812220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4">
            <a:extLst>
              <a:ext uri="{FF2B5EF4-FFF2-40B4-BE49-F238E27FC236}">
                <a16:creationId xmlns:a16="http://schemas.microsoft.com/office/drawing/2014/main" id="{AABCE311-F6A8-4F7C-B7A1-E8EC9EC9F6E7}"/>
              </a:ext>
            </a:extLst>
          </p:cNvPr>
          <p:cNvGraphicFramePr>
            <a:graphicFrameLocks noGrp="1"/>
          </p:cNvGraphicFramePr>
          <p:nvPr>
            <p:extLst>
              <p:ext uri="{D42A27DB-BD31-4B8C-83A1-F6EECF244321}">
                <p14:modId xmlns:p14="http://schemas.microsoft.com/office/powerpoint/2010/main" val="4130203723"/>
              </p:ext>
            </p:extLst>
          </p:nvPr>
        </p:nvGraphicFramePr>
        <p:xfrm>
          <a:off x="322463" y="2963089"/>
          <a:ext cx="10875624" cy="2060860"/>
        </p:xfrm>
        <a:graphic>
          <a:graphicData uri="http://schemas.openxmlformats.org/drawingml/2006/table">
            <a:tbl>
              <a:tblPr firstRow="1" bandRow="1">
                <a:tableStyleId>{5C22544A-7EE6-4342-B048-85BDC9FD1C3A}</a:tableStyleId>
              </a:tblPr>
              <a:tblGrid>
                <a:gridCol w="1359453">
                  <a:extLst>
                    <a:ext uri="{9D8B030D-6E8A-4147-A177-3AD203B41FA5}">
                      <a16:colId xmlns:a16="http://schemas.microsoft.com/office/drawing/2014/main" val="720709651"/>
                    </a:ext>
                  </a:extLst>
                </a:gridCol>
                <a:gridCol w="1359453">
                  <a:extLst>
                    <a:ext uri="{9D8B030D-6E8A-4147-A177-3AD203B41FA5}">
                      <a16:colId xmlns:a16="http://schemas.microsoft.com/office/drawing/2014/main" val="2444799514"/>
                    </a:ext>
                  </a:extLst>
                </a:gridCol>
                <a:gridCol w="1359453">
                  <a:extLst>
                    <a:ext uri="{9D8B030D-6E8A-4147-A177-3AD203B41FA5}">
                      <a16:colId xmlns:a16="http://schemas.microsoft.com/office/drawing/2014/main" val="2530371640"/>
                    </a:ext>
                  </a:extLst>
                </a:gridCol>
                <a:gridCol w="1359453">
                  <a:extLst>
                    <a:ext uri="{9D8B030D-6E8A-4147-A177-3AD203B41FA5}">
                      <a16:colId xmlns:a16="http://schemas.microsoft.com/office/drawing/2014/main" val="1290592769"/>
                    </a:ext>
                  </a:extLst>
                </a:gridCol>
                <a:gridCol w="1359453">
                  <a:extLst>
                    <a:ext uri="{9D8B030D-6E8A-4147-A177-3AD203B41FA5}">
                      <a16:colId xmlns:a16="http://schemas.microsoft.com/office/drawing/2014/main" val="1988614312"/>
                    </a:ext>
                  </a:extLst>
                </a:gridCol>
                <a:gridCol w="1359453">
                  <a:extLst>
                    <a:ext uri="{9D8B030D-6E8A-4147-A177-3AD203B41FA5}">
                      <a16:colId xmlns:a16="http://schemas.microsoft.com/office/drawing/2014/main" val="3267932905"/>
                    </a:ext>
                  </a:extLst>
                </a:gridCol>
                <a:gridCol w="1359453">
                  <a:extLst>
                    <a:ext uri="{9D8B030D-6E8A-4147-A177-3AD203B41FA5}">
                      <a16:colId xmlns:a16="http://schemas.microsoft.com/office/drawing/2014/main" val="2391666903"/>
                    </a:ext>
                  </a:extLst>
                </a:gridCol>
                <a:gridCol w="1359453">
                  <a:extLst>
                    <a:ext uri="{9D8B030D-6E8A-4147-A177-3AD203B41FA5}">
                      <a16:colId xmlns:a16="http://schemas.microsoft.com/office/drawing/2014/main" val="572005961"/>
                    </a:ext>
                  </a:extLst>
                </a:gridCol>
              </a:tblGrid>
              <a:tr h="839412">
                <a:tc>
                  <a:txBody>
                    <a:bodyPr/>
                    <a:lstStyle/>
                    <a:p>
                      <a:r>
                        <a:rPr lang="en-IN" dirty="0"/>
                        <a:t>MODEL</a:t>
                      </a:r>
                    </a:p>
                  </a:txBody>
                  <a:tcPr/>
                </a:tc>
                <a:tc>
                  <a:txBody>
                    <a:bodyPr/>
                    <a:lstStyle/>
                    <a:p>
                      <a:r>
                        <a:rPr lang="en-IN" dirty="0"/>
                        <a:t>DATASET</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tc>
                  <a:txBody>
                    <a:bodyPr/>
                    <a:lstStyle/>
                    <a:p>
                      <a:r>
                        <a:rPr lang="en-IN" dirty="0"/>
                        <a:t>Top-1 Accuracy</a:t>
                      </a:r>
                    </a:p>
                  </a:txBody>
                  <a:tcPr/>
                </a:tc>
                <a:tc>
                  <a:txBody>
                    <a:bodyPr/>
                    <a:lstStyle/>
                    <a:p>
                      <a:r>
                        <a:rPr lang="en-IN" dirty="0"/>
                        <a:t>Top-3 Accuracy</a:t>
                      </a:r>
                    </a:p>
                  </a:txBody>
                  <a:tcPr/>
                </a:tc>
                <a:tc>
                  <a:txBody>
                    <a:bodyPr/>
                    <a:lstStyle/>
                    <a:p>
                      <a:r>
                        <a:rPr lang="en-IN" dirty="0"/>
                        <a:t>Top-5 Accuracy</a:t>
                      </a:r>
                    </a:p>
                  </a:txBody>
                  <a:tcPr/>
                </a:tc>
                <a:extLst>
                  <a:ext uri="{0D108BD9-81ED-4DB2-BD59-A6C34878D82A}">
                    <a16:rowId xmlns:a16="http://schemas.microsoft.com/office/drawing/2014/main" val="293127379"/>
                  </a:ext>
                </a:extLst>
              </a:tr>
              <a:tr h="633860">
                <a:tc>
                  <a:txBody>
                    <a:bodyPr/>
                    <a:lstStyle/>
                    <a:p>
                      <a:r>
                        <a:rPr lang="en-IN" dirty="0"/>
                        <a:t>Resnet</a:t>
                      </a:r>
                    </a:p>
                  </a:txBody>
                  <a:tcPr/>
                </a:tc>
                <a:tc>
                  <a:txBody>
                    <a:bodyPr/>
                    <a:lstStyle/>
                    <a:p>
                      <a:r>
                        <a:rPr lang="en-IN" dirty="0"/>
                        <a:t>Imagenette</a:t>
                      </a:r>
                    </a:p>
                  </a:txBody>
                  <a:tcPr/>
                </a:tc>
                <a:tc>
                  <a:txBody>
                    <a:bodyPr/>
                    <a:lstStyle/>
                    <a:p>
                      <a:r>
                        <a:rPr lang="en-IN" sz="1800" b="0" i="0" kern="1200" dirty="0">
                          <a:solidFill>
                            <a:schemeClr val="dk1"/>
                          </a:solidFill>
                          <a:effectLst/>
                          <a:latin typeface="+mn-lt"/>
                          <a:ea typeface="+mn-ea"/>
                          <a:cs typeface="+mn-cs"/>
                        </a:rPr>
                        <a:t>87.18%</a:t>
                      </a:r>
                      <a:endParaRPr lang="en-IN" dirty="0"/>
                    </a:p>
                  </a:txBody>
                  <a:tcPr/>
                </a:tc>
                <a:tc>
                  <a:txBody>
                    <a:bodyPr/>
                    <a:lstStyle/>
                    <a:p>
                      <a:r>
                        <a:rPr lang="en-IN" sz="1800" b="0" i="0" kern="1200" dirty="0">
                          <a:solidFill>
                            <a:schemeClr val="dk1"/>
                          </a:solidFill>
                          <a:effectLst/>
                          <a:latin typeface="+mn-lt"/>
                          <a:ea typeface="+mn-ea"/>
                          <a:cs typeface="+mn-cs"/>
                        </a:rPr>
                        <a:t>96.68%</a:t>
                      </a:r>
                      <a:endParaRPr lang="en-IN" dirty="0"/>
                    </a:p>
                  </a:txBody>
                  <a:tcPr/>
                </a:tc>
                <a:tc>
                  <a:txBody>
                    <a:bodyPr/>
                    <a:lstStyle/>
                    <a:p>
                      <a:r>
                        <a:rPr lang="en-IN" sz="1800" b="0" i="0" kern="1200" dirty="0">
                          <a:solidFill>
                            <a:schemeClr val="dk1"/>
                          </a:solidFill>
                          <a:effectLst/>
                          <a:latin typeface="+mn-lt"/>
                          <a:ea typeface="+mn-ea"/>
                          <a:cs typeface="+mn-cs"/>
                        </a:rPr>
                        <a:t>99.00%</a:t>
                      </a:r>
                      <a:endParaRPr lang="en-IN" dirty="0"/>
                    </a:p>
                  </a:txBody>
                  <a:tcPr/>
                </a:tc>
                <a:tc>
                  <a:txBody>
                    <a:bodyPr/>
                    <a:lstStyle/>
                    <a:p>
                      <a:r>
                        <a:rPr lang="en-IN" dirty="0"/>
                        <a:t>88.71%</a:t>
                      </a:r>
                    </a:p>
                  </a:txBody>
                  <a:tcPr/>
                </a:tc>
                <a:tc>
                  <a:txBody>
                    <a:bodyPr/>
                    <a:lstStyle/>
                    <a:p>
                      <a:r>
                        <a:rPr lang="en-IN" dirty="0"/>
                        <a:t>97.29%</a:t>
                      </a:r>
                    </a:p>
                  </a:txBody>
                  <a:tcPr/>
                </a:tc>
                <a:tc>
                  <a:txBody>
                    <a:bodyPr/>
                    <a:lstStyle/>
                    <a:p>
                      <a:r>
                        <a:rPr lang="en-IN" dirty="0"/>
                        <a:t>99.26%</a:t>
                      </a:r>
                    </a:p>
                  </a:txBody>
                  <a:tcPr/>
                </a:tc>
                <a:extLst>
                  <a:ext uri="{0D108BD9-81ED-4DB2-BD59-A6C34878D82A}">
                    <a16:rowId xmlns:a16="http://schemas.microsoft.com/office/drawing/2014/main" val="2268874315"/>
                  </a:ext>
                </a:extLst>
              </a:tr>
              <a:tr h="587588">
                <a:tc>
                  <a:txBody>
                    <a:bodyPr/>
                    <a:lstStyle/>
                    <a:p>
                      <a:r>
                        <a:rPr lang="en-IN" dirty="0"/>
                        <a:t>Resnet</a:t>
                      </a:r>
                    </a:p>
                  </a:txBody>
                  <a:tcPr/>
                </a:tc>
                <a:tc>
                  <a:txBody>
                    <a:bodyPr/>
                    <a:lstStyle/>
                    <a:p>
                      <a:r>
                        <a:rPr lang="en-IN" dirty="0"/>
                        <a:t>Imagewoof</a:t>
                      </a:r>
                    </a:p>
                  </a:txBody>
                  <a:tcPr/>
                </a:tc>
                <a:tc>
                  <a:txBody>
                    <a:bodyPr/>
                    <a:lstStyle/>
                    <a:p>
                      <a:r>
                        <a:rPr lang="en-IN" sz="1800" b="0" i="0" kern="1200" dirty="0">
                          <a:solidFill>
                            <a:schemeClr val="dk1"/>
                          </a:solidFill>
                          <a:effectLst/>
                          <a:latin typeface="+mn-lt"/>
                          <a:ea typeface="+mn-ea"/>
                          <a:cs typeface="+mn-cs"/>
                        </a:rPr>
                        <a:t>68.28%</a:t>
                      </a:r>
                      <a:endParaRPr lang="en-IN" dirty="0"/>
                    </a:p>
                  </a:txBody>
                  <a:tcPr/>
                </a:tc>
                <a:tc>
                  <a:txBody>
                    <a:bodyPr/>
                    <a:lstStyle/>
                    <a:p>
                      <a:r>
                        <a:rPr lang="en-IN" sz="1800" b="0" i="0" kern="1200" dirty="0">
                          <a:solidFill>
                            <a:schemeClr val="dk1"/>
                          </a:solidFill>
                          <a:effectLst/>
                          <a:latin typeface="+mn-lt"/>
                          <a:ea typeface="+mn-ea"/>
                          <a:cs typeface="+mn-cs"/>
                        </a:rPr>
                        <a:t>89.99%</a:t>
                      </a:r>
                      <a:endParaRPr lang="en-IN" dirty="0"/>
                    </a:p>
                  </a:txBody>
                  <a:tcPr/>
                </a:tc>
                <a:tc>
                  <a:txBody>
                    <a:bodyPr/>
                    <a:lstStyle/>
                    <a:p>
                      <a:r>
                        <a:rPr lang="en-IN" sz="1800" b="0" i="0" kern="1200" dirty="0">
                          <a:solidFill>
                            <a:schemeClr val="dk1"/>
                          </a:solidFill>
                          <a:effectLst/>
                          <a:latin typeface="+mn-lt"/>
                          <a:ea typeface="+mn-ea"/>
                          <a:cs typeface="+mn-cs"/>
                        </a:rPr>
                        <a:t>96.30%</a:t>
                      </a:r>
                      <a:endParaRPr lang="en-IN" dirty="0"/>
                    </a:p>
                  </a:txBody>
                  <a:tcPr/>
                </a:tc>
                <a:tc>
                  <a:txBody>
                    <a:bodyPr/>
                    <a:lstStyle/>
                    <a:p>
                      <a:r>
                        <a:rPr lang="en-IN" dirty="0"/>
                        <a:t>78.56%</a:t>
                      </a:r>
                    </a:p>
                  </a:txBody>
                  <a:tcPr/>
                </a:tc>
                <a:tc>
                  <a:txBody>
                    <a:bodyPr/>
                    <a:lstStyle/>
                    <a:p>
                      <a:r>
                        <a:rPr lang="en-IN" dirty="0"/>
                        <a:t>93.81%</a:t>
                      </a:r>
                    </a:p>
                  </a:txBody>
                  <a:tcPr/>
                </a:tc>
                <a:tc>
                  <a:txBody>
                    <a:bodyPr/>
                    <a:lstStyle/>
                    <a:p>
                      <a:r>
                        <a:rPr lang="en-IN" dirty="0"/>
                        <a:t>97.58%</a:t>
                      </a:r>
                    </a:p>
                  </a:txBody>
                  <a:tcPr/>
                </a:tc>
                <a:extLst>
                  <a:ext uri="{0D108BD9-81ED-4DB2-BD59-A6C34878D82A}">
                    <a16:rowId xmlns:a16="http://schemas.microsoft.com/office/drawing/2014/main" val="3070665482"/>
                  </a:ext>
                </a:extLst>
              </a:tr>
            </a:tbl>
          </a:graphicData>
        </a:graphic>
      </p:graphicFrame>
      <p:graphicFrame>
        <p:nvGraphicFramePr>
          <p:cNvPr id="15" name="Table 12">
            <a:extLst>
              <a:ext uri="{FF2B5EF4-FFF2-40B4-BE49-F238E27FC236}">
                <a16:creationId xmlns:a16="http://schemas.microsoft.com/office/drawing/2014/main" id="{0F2C8D8F-E782-4F3B-9E4B-16EC6D7502AA}"/>
              </a:ext>
            </a:extLst>
          </p:cNvPr>
          <p:cNvGraphicFramePr>
            <a:graphicFrameLocks noGrp="1"/>
          </p:cNvGraphicFramePr>
          <p:nvPr>
            <p:extLst>
              <p:ext uri="{D42A27DB-BD31-4B8C-83A1-F6EECF244321}">
                <p14:modId xmlns:p14="http://schemas.microsoft.com/office/powerpoint/2010/main" val="3888911475"/>
              </p:ext>
            </p:extLst>
          </p:nvPr>
        </p:nvGraphicFramePr>
        <p:xfrm>
          <a:off x="322465" y="2597329"/>
          <a:ext cx="10875622" cy="365760"/>
        </p:xfrm>
        <a:graphic>
          <a:graphicData uri="http://schemas.openxmlformats.org/drawingml/2006/table">
            <a:tbl>
              <a:tblPr firstRow="1" bandRow="1">
                <a:tableStyleId>{5C22544A-7EE6-4342-B048-85BDC9FD1C3A}</a:tableStyleId>
              </a:tblPr>
              <a:tblGrid>
                <a:gridCol w="2711796">
                  <a:extLst>
                    <a:ext uri="{9D8B030D-6E8A-4147-A177-3AD203B41FA5}">
                      <a16:colId xmlns:a16="http://schemas.microsoft.com/office/drawing/2014/main" val="769409786"/>
                    </a:ext>
                  </a:extLst>
                </a:gridCol>
                <a:gridCol w="4096137">
                  <a:extLst>
                    <a:ext uri="{9D8B030D-6E8A-4147-A177-3AD203B41FA5}">
                      <a16:colId xmlns:a16="http://schemas.microsoft.com/office/drawing/2014/main" val="2201254360"/>
                    </a:ext>
                  </a:extLst>
                </a:gridCol>
                <a:gridCol w="4067689">
                  <a:extLst>
                    <a:ext uri="{9D8B030D-6E8A-4147-A177-3AD203B41FA5}">
                      <a16:colId xmlns:a16="http://schemas.microsoft.com/office/drawing/2014/main" val="3658963170"/>
                    </a:ext>
                  </a:extLst>
                </a:gridCol>
              </a:tblGrid>
              <a:tr h="364102">
                <a:tc>
                  <a:txBody>
                    <a:bodyPr/>
                    <a:lstStyle/>
                    <a:p>
                      <a:endParaRPr lang="en-IN" dirty="0"/>
                    </a:p>
                  </a:txBody>
                  <a:tcPr/>
                </a:tc>
                <a:tc>
                  <a:txBody>
                    <a:bodyPr/>
                    <a:lstStyle/>
                    <a:p>
                      <a:r>
                        <a:rPr lang="en-IN" dirty="0"/>
                        <a:t>Baseline</a:t>
                      </a:r>
                    </a:p>
                  </a:txBody>
                  <a:tcPr/>
                </a:tc>
                <a:tc>
                  <a:txBody>
                    <a:bodyPr/>
                    <a:lstStyle/>
                    <a:p>
                      <a:pPr algn="l"/>
                      <a:r>
                        <a:rPr lang="en-IN" sz="1800" b="1" dirty="0">
                          <a:latin typeface="+mj-lt"/>
                        </a:rPr>
                        <a:t>No Bias Decay</a:t>
                      </a:r>
                    </a:p>
                  </a:txBody>
                  <a:tcPr/>
                </a:tc>
                <a:extLst>
                  <a:ext uri="{0D108BD9-81ED-4DB2-BD59-A6C34878D82A}">
                    <a16:rowId xmlns:a16="http://schemas.microsoft.com/office/drawing/2014/main" val="408026934"/>
                  </a:ext>
                </a:extLst>
              </a:tr>
            </a:tbl>
          </a:graphicData>
        </a:graphic>
      </p:graphicFrame>
      <p:pic>
        <p:nvPicPr>
          <p:cNvPr id="4" name="Graphic 3" descr="Bullseye">
            <a:extLst>
              <a:ext uri="{FF2B5EF4-FFF2-40B4-BE49-F238E27FC236}">
                <a16:creationId xmlns:a16="http://schemas.microsoft.com/office/drawing/2014/main" id="{40FF5A57-9039-4768-A95A-A36A0DDDD0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17" y="565472"/>
            <a:ext cx="1260781" cy="1260781"/>
          </a:xfrm>
          <a:prstGeom prst="rect">
            <a:avLst/>
          </a:prstGeom>
        </p:spPr>
      </p:pic>
      <p:sp>
        <p:nvSpPr>
          <p:cNvPr id="5" name="Title 1">
            <a:extLst>
              <a:ext uri="{FF2B5EF4-FFF2-40B4-BE49-F238E27FC236}">
                <a16:creationId xmlns:a16="http://schemas.microsoft.com/office/drawing/2014/main" id="{0F97643F-45FB-412A-AE01-D1AC81DD6EE1}"/>
              </a:ext>
            </a:extLst>
          </p:cNvPr>
          <p:cNvSpPr>
            <a:spLocks noGrp="1"/>
          </p:cNvSpPr>
          <p:nvPr>
            <p:ph type="title"/>
          </p:nvPr>
        </p:nvSpPr>
        <p:spPr>
          <a:xfrm>
            <a:off x="1883859" y="732593"/>
            <a:ext cx="8424281" cy="819795"/>
          </a:xfrm>
        </p:spPr>
        <p:txBody>
          <a:bodyPr vert="horz" lIns="91440" tIns="45720" rIns="91440" bIns="45720" rtlCol="0" anchor="b">
            <a:normAutofit/>
          </a:bodyPr>
          <a:lstStyle/>
          <a:p>
            <a:r>
              <a:rPr lang="en-US" dirty="0">
                <a:latin typeface="Britannic Bold" panose="020B0903060703020204" pitchFamily="34" charset="0"/>
              </a:rPr>
              <a:t>RESULTS(Accuracy)</a:t>
            </a:r>
          </a:p>
        </p:txBody>
      </p:sp>
    </p:spTree>
    <p:extLst>
      <p:ext uri="{BB962C8B-B14F-4D97-AF65-F5344CB8AC3E}">
        <p14:creationId xmlns:p14="http://schemas.microsoft.com/office/powerpoint/2010/main" val="172755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Title 98">
            <a:extLst>
              <a:ext uri="{FF2B5EF4-FFF2-40B4-BE49-F238E27FC236}">
                <a16:creationId xmlns:a16="http://schemas.microsoft.com/office/drawing/2014/main" id="{E86F94FB-6DD5-4C1B-8774-6F8C048242B6}"/>
              </a:ext>
            </a:extLst>
          </p:cNvPr>
          <p:cNvSpPr>
            <a:spLocks noGrp="1"/>
          </p:cNvSpPr>
          <p:nvPr>
            <p:ph type="title"/>
          </p:nvPr>
        </p:nvSpPr>
        <p:spPr>
          <a:xfrm>
            <a:off x="1514875" y="976383"/>
            <a:ext cx="5711325" cy="965200"/>
          </a:xfrm>
        </p:spPr>
        <p:txBody>
          <a:bodyPr vert="horz" lIns="91440" tIns="45720" rIns="91440" bIns="45720" rtlCol="0" anchor="t">
            <a:normAutofit/>
          </a:bodyPr>
          <a:lstStyle/>
          <a:p>
            <a:r>
              <a:rPr lang="en-US" sz="3600" dirty="0">
                <a:latin typeface="Britannic Bold" panose="020B0903060703020204" pitchFamily="34" charset="0"/>
              </a:rPr>
              <a:t>NEED FOR SUCH “TRICKS”</a:t>
            </a:r>
          </a:p>
        </p:txBody>
      </p:sp>
      <p:sp>
        <p:nvSpPr>
          <p:cNvPr id="191" name="Text Placeholder 100">
            <a:extLst>
              <a:ext uri="{FF2B5EF4-FFF2-40B4-BE49-F238E27FC236}">
                <a16:creationId xmlns:a16="http://schemas.microsoft.com/office/drawing/2014/main" id="{34DF6C79-D895-44E2-83A5-3949B3286CA2}"/>
              </a:ext>
            </a:extLst>
          </p:cNvPr>
          <p:cNvSpPr>
            <a:spLocks noGrp="1"/>
          </p:cNvSpPr>
          <p:nvPr>
            <p:ph type="body" idx="1"/>
          </p:nvPr>
        </p:nvSpPr>
        <p:spPr>
          <a:xfrm>
            <a:off x="1397205" y="2093167"/>
            <a:ext cx="6633612" cy="3880773"/>
          </a:xfrm>
        </p:spPr>
        <p:txBody>
          <a:bodyPr vert="horz" lIns="91440" tIns="45720" rIns="91440" bIns="45720" rtlCol="0">
            <a:normAutofit fontScale="92500"/>
          </a:bodyPr>
          <a:lstStyle/>
          <a:p>
            <a:pPr>
              <a:buFont typeface="Wingdings 3" charset="2"/>
              <a:buChar char=""/>
            </a:pPr>
            <a:r>
              <a:rPr lang="en-US" sz="2000" dirty="0">
                <a:solidFill>
                  <a:schemeClr val="tx1">
                    <a:lumMod val="95000"/>
                  </a:schemeClr>
                </a:solidFill>
                <a:latin typeface="Candara Light" panose="020E0502030303020204" pitchFamily="34" charset="0"/>
              </a:rPr>
              <a:t>Deep convolutional neural networks have become the dominating approach for image classiﬁcation. Various new architectures have been proposed and we have seen a steady trend of model accuracy improvement.</a:t>
            </a:r>
          </a:p>
          <a:p>
            <a:pPr>
              <a:buFont typeface="Wingdings 3" charset="2"/>
              <a:buChar char=""/>
            </a:pPr>
            <a:r>
              <a:rPr lang="en-US" sz="2000" dirty="0">
                <a:solidFill>
                  <a:schemeClr val="tx1">
                    <a:lumMod val="95000"/>
                  </a:schemeClr>
                </a:solidFill>
                <a:latin typeface="Candara Light" panose="020E0502030303020204" pitchFamily="34" charset="0"/>
              </a:rPr>
              <a:t> However, these advancements did not solely come from improved model architecture. Training procedure reﬁnements and optimization methods also played a major role.</a:t>
            </a:r>
          </a:p>
          <a:p>
            <a:pPr>
              <a:buFont typeface="Wingdings 3" charset="2"/>
              <a:buChar char=""/>
            </a:pPr>
            <a:r>
              <a:rPr lang="en-US" sz="2000" dirty="0">
                <a:solidFill>
                  <a:schemeClr val="tx1">
                    <a:lumMod val="95000"/>
                  </a:schemeClr>
                </a:solidFill>
                <a:latin typeface="Candara Light" panose="020E0502030303020204" pitchFamily="34" charset="0"/>
              </a:rPr>
              <a:t> A large number of such reﬁnements has been proposed in the past years, but has received relatively less attention. Most of them were only brieﬂy mentioned as implementation details while others can only be found in source code.</a:t>
            </a:r>
          </a:p>
        </p:txBody>
      </p:sp>
      <p:pic>
        <p:nvPicPr>
          <p:cNvPr id="27" name="Content Placeholder 6" descr="Help">
            <a:extLst>
              <a:ext uri="{FF2B5EF4-FFF2-40B4-BE49-F238E27FC236}">
                <a16:creationId xmlns:a16="http://schemas.microsoft.com/office/drawing/2014/main" id="{DB16DCA7-5605-432D-81DC-066FF2986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6200" y="542630"/>
            <a:ext cx="1544249" cy="1544249"/>
          </a:xfrm>
          <a:prstGeom prst="rect">
            <a:avLst/>
          </a:prstGeom>
        </p:spPr>
      </p:pic>
    </p:spTree>
    <p:extLst>
      <p:ext uri="{BB962C8B-B14F-4D97-AF65-F5344CB8AC3E}">
        <p14:creationId xmlns:p14="http://schemas.microsoft.com/office/powerpoint/2010/main" val="373221505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12">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2B76B-2555-44E6-B80D-35BC9A4491F3}"/>
              </a:ext>
            </a:extLst>
          </p:cNvPr>
          <p:cNvSpPr>
            <a:spLocks noGrp="1"/>
          </p:cNvSpPr>
          <p:nvPr>
            <p:ph type="title"/>
          </p:nvPr>
        </p:nvSpPr>
        <p:spPr>
          <a:xfrm>
            <a:off x="1043950" y="1179151"/>
            <a:ext cx="3300646" cy="4463889"/>
          </a:xfrm>
        </p:spPr>
        <p:txBody>
          <a:bodyPr anchor="ctr">
            <a:normAutofit/>
          </a:bodyPr>
          <a:lstStyle/>
          <a:p>
            <a:r>
              <a:rPr lang="en-IN" dirty="0"/>
              <a:t>Conclusions:</a:t>
            </a:r>
          </a:p>
        </p:txBody>
      </p:sp>
      <p:sp>
        <p:nvSpPr>
          <p:cNvPr id="34" name="Isosceles Triangle 14">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16">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73BB5-8CAD-414C-9315-C06AD2C24989}"/>
              </a:ext>
            </a:extLst>
          </p:cNvPr>
          <p:cNvSpPr>
            <a:spLocks noGrp="1"/>
          </p:cNvSpPr>
          <p:nvPr>
            <p:ph idx="1"/>
          </p:nvPr>
        </p:nvSpPr>
        <p:spPr>
          <a:xfrm>
            <a:off x="4978918" y="1109145"/>
            <a:ext cx="6341016" cy="4603900"/>
          </a:xfrm>
        </p:spPr>
        <p:txBody>
          <a:bodyPr anchor="ctr">
            <a:normAutofit/>
          </a:bodyPr>
          <a:lstStyle/>
          <a:p>
            <a:r>
              <a:rPr lang="en-IN" sz="2000" dirty="0">
                <a:latin typeface="Candara Light" panose="020E0502030303020204" pitchFamily="34" charset="0"/>
              </a:rPr>
              <a:t>Data Augmentation techniques such as Mixup, Learning Rate warmup, Zero Gamma and </a:t>
            </a:r>
            <a:r>
              <a:rPr lang="en-IN" sz="2000" dirty="0" err="1">
                <a:latin typeface="Candara Light" panose="020E0502030303020204" pitchFamily="34" charset="0"/>
              </a:rPr>
              <a:t>Nobias</a:t>
            </a:r>
            <a:r>
              <a:rPr lang="en-IN" sz="2000" dirty="0">
                <a:latin typeface="Candara Light" panose="020E0502030303020204" pitchFamily="34" charset="0"/>
              </a:rPr>
              <a:t> Decay increased the accuracy of the model.</a:t>
            </a:r>
          </a:p>
          <a:p>
            <a:r>
              <a:rPr lang="en-IN" sz="2000" dirty="0">
                <a:latin typeface="Candara Light" panose="020E0502030303020204" pitchFamily="34" charset="0"/>
              </a:rPr>
              <a:t>Data Augmentation techniques such as FP16 increases the time performance of model whereby affecting model accuracy minutely. </a:t>
            </a:r>
          </a:p>
          <a:p>
            <a:r>
              <a:rPr lang="en-IN" sz="2000" dirty="0">
                <a:latin typeface="Candara Light" panose="020E0502030303020204" pitchFamily="34" charset="0"/>
              </a:rPr>
              <a:t>Data Augmentation techniques doesn’t include much complex computation and increases the accuracy of the model. Hence, a powerful tool if used appropriately.</a:t>
            </a:r>
          </a:p>
          <a:p>
            <a:endParaRPr lang="en-IN" sz="2000" dirty="0">
              <a:latin typeface="Candara Light" panose="020E0502030303020204" pitchFamily="34" charset="0"/>
            </a:endParaRPr>
          </a:p>
        </p:txBody>
      </p:sp>
      <p:sp>
        <p:nvSpPr>
          <p:cNvPr id="36" name="Isosceles Triangle 18">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226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AF7BE32-A623-4343-BF04-0ED08D75DB6B}"/>
              </a:ext>
            </a:extLst>
          </p:cNvPr>
          <p:cNvSpPr>
            <a:spLocks noGrp="1"/>
          </p:cNvSpPr>
          <p:nvPr>
            <p:ph type="title"/>
          </p:nvPr>
        </p:nvSpPr>
        <p:spPr>
          <a:xfrm>
            <a:off x="2239728" y="2631484"/>
            <a:ext cx="6786254" cy="1466445"/>
          </a:xfrm>
        </p:spPr>
        <p:txBody>
          <a:bodyPr vert="horz" lIns="91440" tIns="45720" rIns="91440" bIns="45720" rtlCol="0" anchor="b">
            <a:noAutofit/>
          </a:bodyPr>
          <a:lstStyle/>
          <a:p>
            <a:r>
              <a:rPr lang="en-US" sz="9600" dirty="0">
                <a:latin typeface="Britannic Bold" panose="020B0903060703020204" pitchFamily="34" charset="0"/>
              </a:rPr>
              <a:t>THANK YOU</a:t>
            </a:r>
          </a:p>
        </p:txBody>
      </p:sp>
      <p:sp>
        <p:nvSpPr>
          <p:cNvPr id="21" name="Isosceles Triangle 20">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9445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9A6-3240-4BB0-A9B5-0AEAD0976520}"/>
              </a:ext>
            </a:extLst>
          </p:cNvPr>
          <p:cNvSpPr>
            <a:spLocks noGrp="1"/>
          </p:cNvSpPr>
          <p:nvPr>
            <p:ph type="title"/>
          </p:nvPr>
        </p:nvSpPr>
        <p:spPr>
          <a:xfrm>
            <a:off x="2174830" y="967409"/>
            <a:ext cx="6942666" cy="711200"/>
          </a:xfrm>
        </p:spPr>
        <p:txBody>
          <a:bodyPr vert="horz" lIns="91440" tIns="45720" rIns="91440" bIns="45720" rtlCol="0" anchor="b">
            <a:noAutofit/>
          </a:bodyPr>
          <a:lstStyle/>
          <a:p>
            <a:r>
              <a:rPr lang="en-US" sz="3600" dirty="0">
                <a:latin typeface="Britannic Bold" panose="020B0903060703020204" pitchFamily="34" charset="0"/>
              </a:rPr>
              <a:t>CONTRIBUTIONS OF THIS MODEL</a:t>
            </a:r>
          </a:p>
        </p:txBody>
      </p:sp>
      <p:sp>
        <p:nvSpPr>
          <p:cNvPr id="5" name="Content Placeholder 4">
            <a:extLst>
              <a:ext uri="{FF2B5EF4-FFF2-40B4-BE49-F238E27FC236}">
                <a16:creationId xmlns:a16="http://schemas.microsoft.com/office/drawing/2014/main" id="{CAF22E29-E48F-4064-BEB3-DC59572E27BF}"/>
              </a:ext>
            </a:extLst>
          </p:cNvPr>
          <p:cNvSpPr>
            <a:spLocks noGrp="1"/>
          </p:cNvSpPr>
          <p:nvPr>
            <p:ph idx="1"/>
          </p:nvPr>
        </p:nvSpPr>
        <p:spPr>
          <a:xfrm>
            <a:off x="1976047" y="2335626"/>
            <a:ext cx="6770388" cy="3880773"/>
          </a:xfrm>
        </p:spPr>
        <p:txBody>
          <a:bodyPr>
            <a:normAutofit/>
          </a:bodyPr>
          <a:lstStyle/>
          <a:p>
            <a:r>
              <a:rPr lang="en-US" sz="2000" dirty="0">
                <a:latin typeface="Candara Light" panose="020E0502030303020204" pitchFamily="34" charset="0"/>
              </a:rPr>
              <a:t>These procedure and model architecture reﬁnements improve model accuracy but barely change computational complexity .</a:t>
            </a:r>
          </a:p>
          <a:p>
            <a:r>
              <a:rPr lang="en-US" sz="2000" dirty="0">
                <a:latin typeface="Candara Light" panose="020E0502030303020204" pitchFamily="34" charset="0"/>
              </a:rPr>
              <a:t>It also outperforms other newer and improved network architectures, such as SE-ResNeXt-50.</a:t>
            </a:r>
          </a:p>
          <a:p>
            <a:r>
              <a:rPr lang="en-US" sz="2000" dirty="0">
                <a:latin typeface="Candara Light" panose="020E0502030303020204" pitchFamily="34" charset="0"/>
              </a:rPr>
              <a:t> models trained with these tricks bring better transfer learning performance in other application domains such as object detection and semantic segmentation.</a:t>
            </a:r>
          </a:p>
          <a:p>
            <a:endParaRPr lang="en-IN" sz="2000" dirty="0">
              <a:latin typeface="Candara Light" panose="020E0502030303020204" pitchFamily="34" charset="0"/>
            </a:endParaRPr>
          </a:p>
        </p:txBody>
      </p:sp>
      <p:pic>
        <p:nvPicPr>
          <p:cNvPr id="7" name="Graphic 6" descr="Lightbulb">
            <a:extLst>
              <a:ext uri="{FF2B5EF4-FFF2-40B4-BE49-F238E27FC236}">
                <a16:creationId xmlns:a16="http://schemas.microsoft.com/office/drawing/2014/main" id="{736FE337-BE57-437A-936E-56034878D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970" y="310392"/>
            <a:ext cx="1718860" cy="1718860"/>
          </a:xfrm>
          <a:prstGeom prst="rect">
            <a:avLst/>
          </a:prstGeom>
        </p:spPr>
      </p:pic>
    </p:spTree>
    <p:extLst>
      <p:ext uri="{BB962C8B-B14F-4D97-AF65-F5344CB8AC3E}">
        <p14:creationId xmlns:p14="http://schemas.microsoft.com/office/powerpoint/2010/main" val="13352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C412-1064-4DD0-BB56-6731EEF76089}"/>
              </a:ext>
            </a:extLst>
          </p:cNvPr>
          <p:cNvSpPr>
            <a:spLocks noGrp="1"/>
          </p:cNvSpPr>
          <p:nvPr>
            <p:ph type="title"/>
          </p:nvPr>
        </p:nvSpPr>
        <p:spPr>
          <a:xfrm>
            <a:off x="643467" y="816638"/>
            <a:ext cx="3367359" cy="5224724"/>
          </a:xfrm>
        </p:spPr>
        <p:txBody>
          <a:bodyPr anchor="ctr">
            <a:normAutofit/>
          </a:bodyPr>
          <a:lstStyle/>
          <a:p>
            <a:r>
              <a:rPr lang="en-IN" dirty="0">
                <a:latin typeface="Britannic Bold" panose="020B0903060703020204" pitchFamily="34" charset="0"/>
              </a:rPr>
              <a:t>EXPERIMENTAL SETUP AND PRE-PROCESSING</a:t>
            </a:r>
          </a:p>
        </p:txBody>
      </p:sp>
      <p:sp>
        <p:nvSpPr>
          <p:cNvPr id="3" name="Content Placeholder 2">
            <a:extLst>
              <a:ext uri="{FF2B5EF4-FFF2-40B4-BE49-F238E27FC236}">
                <a16:creationId xmlns:a16="http://schemas.microsoft.com/office/drawing/2014/main" id="{B39CDFF8-7852-4F34-8756-6FD8FC250C86}"/>
              </a:ext>
            </a:extLst>
          </p:cNvPr>
          <p:cNvSpPr>
            <a:spLocks noGrp="1"/>
          </p:cNvSpPr>
          <p:nvPr>
            <p:ph idx="1"/>
          </p:nvPr>
        </p:nvSpPr>
        <p:spPr>
          <a:xfrm>
            <a:off x="4472783" y="816638"/>
            <a:ext cx="5095283" cy="5559287"/>
          </a:xfrm>
        </p:spPr>
        <p:txBody>
          <a:bodyPr anchor="ctr">
            <a:normAutofit/>
          </a:bodyPr>
          <a:lstStyle/>
          <a:p>
            <a:r>
              <a:rPr lang="en-US" dirty="0">
                <a:latin typeface="Candara Light" panose="020E0502030303020204" pitchFamily="34" charset="0"/>
              </a:rPr>
              <a:t>We use the Imagenette dataset, which has 9469 images for training, 3925 images for validation and 10 classes and Imagewoof dataset, which has 9025 images for training, 3929 for validation and 10 classes .</a:t>
            </a:r>
          </a:p>
          <a:p>
            <a:r>
              <a:rPr lang="en-US" dirty="0">
                <a:latin typeface="Candara Light" panose="020E0502030303020204" pitchFamily="34" charset="0"/>
              </a:rPr>
              <a:t>We follow a widely used implementation of ResNet-50, Moblilenet_V2 as our baseline. The preprocessing pipelines between training and validation are different.</a:t>
            </a:r>
          </a:p>
          <a:p>
            <a:r>
              <a:rPr lang="en-US" dirty="0">
                <a:latin typeface="Candara Light" panose="020E0502030303020204" pitchFamily="34" charset="0"/>
              </a:rPr>
              <a:t>The weights of both convolutional and fully-connected layers are initialized with the Xavier algorithm. For batch normalization layers, γ vectors are initialized to 1 and β vectors to 0. </a:t>
            </a:r>
          </a:p>
          <a:p>
            <a:r>
              <a:rPr lang="en-US" dirty="0">
                <a:latin typeface="Candara Light" panose="020E0502030303020204" pitchFamily="34" charset="0"/>
              </a:rPr>
              <a:t>Nesterov Accelerated Gradient (NAG) descent is used for training. </a:t>
            </a:r>
            <a:endParaRPr lang="en-IN" dirty="0">
              <a:latin typeface="Candara Light" panose="020E0502030303020204" pitchFamily="34" charset="0"/>
            </a:endParaRPr>
          </a:p>
        </p:txBody>
      </p:sp>
    </p:spTree>
    <p:extLst>
      <p:ext uri="{BB962C8B-B14F-4D97-AF65-F5344CB8AC3E}">
        <p14:creationId xmlns:p14="http://schemas.microsoft.com/office/powerpoint/2010/main" val="334208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4648-0C63-4A0A-90CC-4A356751F392}"/>
              </a:ext>
            </a:extLst>
          </p:cNvPr>
          <p:cNvSpPr>
            <a:spLocks noGrp="1"/>
          </p:cNvSpPr>
          <p:nvPr>
            <p:ph type="title"/>
          </p:nvPr>
        </p:nvSpPr>
        <p:spPr>
          <a:xfrm>
            <a:off x="617699" y="149086"/>
            <a:ext cx="8596668" cy="583096"/>
          </a:xfrm>
        </p:spPr>
        <p:txBody>
          <a:bodyPr>
            <a:normAutofit/>
          </a:bodyPr>
          <a:lstStyle/>
          <a:p>
            <a:r>
              <a:rPr lang="en-IN" sz="3200" dirty="0">
                <a:latin typeface="Britannic Bold" panose="020B0903060703020204" pitchFamily="34" charset="0"/>
              </a:rPr>
              <a:t>PREPROCESSING PIPELINES(FOR TRAINING)</a:t>
            </a:r>
          </a:p>
        </p:txBody>
      </p:sp>
      <p:sp>
        <p:nvSpPr>
          <p:cNvPr id="7" name="Rectangle: Rounded Corners 6">
            <a:extLst>
              <a:ext uri="{FF2B5EF4-FFF2-40B4-BE49-F238E27FC236}">
                <a16:creationId xmlns:a16="http://schemas.microsoft.com/office/drawing/2014/main" id="{2500AB9B-6756-4B02-BC81-B9B80B4E9B61}"/>
              </a:ext>
            </a:extLst>
          </p:cNvPr>
          <p:cNvSpPr/>
          <p:nvPr/>
        </p:nvSpPr>
        <p:spPr>
          <a:xfrm>
            <a:off x="617699" y="1255958"/>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52DA8C4-A402-4B89-8DE0-6E85FEE65CC6}"/>
              </a:ext>
            </a:extLst>
          </p:cNvPr>
          <p:cNvSpPr txBox="1"/>
          <p:nvPr/>
        </p:nvSpPr>
        <p:spPr>
          <a:xfrm>
            <a:off x="736232" y="1252598"/>
            <a:ext cx="8359602" cy="646331"/>
          </a:xfrm>
          <a:prstGeom prst="rect">
            <a:avLst/>
          </a:prstGeom>
          <a:noFill/>
        </p:spPr>
        <p:txBody>
          <a:bodyPr wrap="square" rtlCol="0">
            <a:spAutoFit/>
          </a:bodyPr>
          <a:lstStyle/>
          <a:p>
            <a:r>
              <a:rPr lang="en-US" dirty="0"/>
              <a:t>Randomly sample an image and decode it into 32-bit ﬂoating point raw pixel values in [0,255]. </a:t>
            </a:r>
            <a:endParaRPr lang="en-IN" dirty="0"/>
          </a:p>
        </p:txBody>
      </p:sp>
      <p:sp>
        <p:nvSpPr>
          <p:cNvPr id="9" name="Arrow: Down 8">
            <a:extLst>
              <a:ext uri="{FF2B5EF4-FFF2-40B4-BE49-F238E27FC236}">
                <a16:creationId xmlns:a16="http://schemas.microsoft.com/office/drawing/2014/main" id="{CC2F7C49-722B-4041-997D-82D9EFB199C6}"/>
              </a:ext>
            </a:extLst>
          </p:cNvPr>
          <p:cNvSpPr/>
          <p:nvPr/>
        </p:nvSpPr>
        <p:spPr>
          <a:xfrm>
            <a:off x="4540139" y="2054830"/>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3DA17AA-7C22-441D-A5C1-899401317BA5}"/>
              </a:ext>
            </a:extLst>
          </p:cNvPr>
          <p:cNvSpPr/>
          <p:nvPr/>
        </p:nvSpPr>
        <p:spPr>
          <a:xfrm>
            <a:off x="617699" y="2448197"/>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23DE9D3-B9D9-47BE-B556-BA586440902E}"/>
              </a:ext>
            </a:extLst>
          </p:cNvPr>
          <p:cNvSpPr/>
          <p:nvPr/>
        </p:nvSpPr>
        <p:spPr>
          <a:xfrm>
            <a:off x="617699" y="4869093"/>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PCA noise with a coefﬁcient sampled from a normal distribution N(0,0.1).</a:t>
            </a:r>
          </a:p>
        </p:txBody>
      </p:sp>
      <p:sp>
        <p:nvSpPr>
          <p:cNvPr id="12" name="Rectangle: Rounded Corners 11">
            <a:extLst>
              <a:ext uri="{FF2B5EF4-FFF2-40B4-BE49-F238E27FC236}">
                <a16:creationId xmlns:a16="http://schemas.microsoft.com/office/drawing/2014/main" id="{3C2F0AC7-F0CC-4852-9333-8DDCABB793AD}"/>
              </a:ext>
            </a:extLst>
          </p:cNvPr>
          <p:cNvSpPr/>
          <p:nvPr/>
        </p:nvSpPr>
        <p:spPr>
          <a:xfrm>
            <a:off x="617699" y="3625442"/>
            <a:ext cx="8596668" cy="83805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3C7C6283-1B2F-47C1-94C1-521F6BF9259F}"/>
              </a:ext>
            </a:extLst>
          </p:cNvPr>
          <p:cNvSpPr/>
          <p:nvPr/>
        </p:nvSpPr>
        <p:spPr>
          <a:xfrm>
            <a:off x="4559383" y="3259606"/>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FBEAA25-C066-451B-95BE-984C532ABB1E}"/>
              </a:ext>
            </a:extLst>
          </p:cNvPr>
          <p:cNvSpPr/>
          <p:nvPr/>
        </p:nvSpPr>
        <p:spPr>
          <a:xfrm>
            <a:off x="4532795" y="4480979"/>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EEE6854C-4BCD-452D-B0A6-1227FC307A9C}"/>
              </a:ext>
            </a:extLst>
          </p:cNvPr>
          <p:cNvSpPr/>
          <p:nvPr/>
        </p:nvSpPr>
        <p:spPr>
          <a:xfrm>
            <a:off x="4559384" y="5623351"/>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33B09AC-5675-4FFF-B278-489679645DCD}"/>
              </a:ext>
            </a:extLst>
          </p:cNvPr>
          <p:cNvSpPr/>
          <p:nvPr/>
        </p:nvSpPr>
        <p:spPr>
          <a:xfrm>
            <a:off x="617699" y="5980044"/>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 RGB channels by subtracting mean of dataset and dividing by standard deviation of dataset, respectively</a:t>
            </a:r>
            <a:endParaRPr lang="en-IN" dirty="0"/>
          </a:p>
        </p:txBody>
      </p:sp>
      <p:sp>
        <p:nvSpPr>
          <p:cNvPr id="18" name="TextBox 17">
            <a:extLst>
              <a:ext uri="{FF2B5EF4-FFF2-40B4-BE49-F238E27FC236}">
                <a16:creationId xmlns:a16="http://schemas.microsoft.com/office/drawing/2014/main" id="{4AC7FFA8-A5A8-4CB9-AC7B-6C7B7DC6CD78}"/>
              </a:ext>
            </a:extLst>
          </p:cNvPr>
          <p:cNvSpPr txBox="1"/>
          <p:nvPr/>
        </p:nvSpPr>
        <p:spPr>
          <a:xfrm>
            <a:off x="736232" y="2530736"/>
            <a:ext cx="8478135" cy="646331"/>
          </a:xfrm>
          <a:prstGeom prst="rect">
            <a:avLst/>
          </a:prstGeom>
          <a:noFill/>
        </p:spPr>
        <p:txBody>
          <a:bodyPr wrap="square" rtlCol="0">
            <a:spAutoFit/>
          </a:bodyPr>
          <a:lstStyle/>
          <a:p>
            <a:r>
              <a:rPr lang="en-US" dirty="0"/>
              <a:t>Randomly crop a rectangular region whose aspect ratio is randomly sampled in [3/4,4/3] and area randomly sampled in [8%,100%].</a:t>
            </a:r>
            <a:endParaRPr lang="en-IN" dirty="0"/>
          </a:p>
        </p:txBody>
      </p:sp>
      <p:sp>
        <p:nvSpPr>
          <p:cNvPr id="20" name="TextBox 19">
            <a:extLst>
              <a:ext uri="{FF2B5EF4-FFF2-40B4-BE49-F238E27FC236}">
                <a16:creationId xmlns:a16="http://schemas.microsoft.com/office/drawing/2014/main" id="{0B74E35A-43F6-4307-BD17-E8F73CA21D88}"/>
              </a:ext>
            </a:extLst>
          </p:cNvPr>
          <p:cNvSpPr txBox="1"/>
          <p:nvPr/>
        </p:nvSpPr>
        <p:spPr>
          <a:xfrm>
            <a:off x="676964" y="3632497"/>
            <a:ext cx="8215245" cy="830997"/>
          </a:xfrm>
          <a:prstGeom prst="rect">
            <a:avLst/>
          </a:prstGeom>
          <a:noFill/>
        </p:spPr>
        <p:txBody>
          <a:bodyPr wrap="square" rtlCol="0">
            <a:spAutoFit/>
          </a:bodyPr>
          <a:lstStyle/>
          <a:p>
            <a:r>
              <a:rPr lang="en-US" sz="1600" dirty="0"/>
              <a:t>Resize the cropped region into a 224-by-224 square image. Flip horizontally with 0.5 probability .Scale hue, saturation, and brightness with coefﬁcients uniformly drawn from [0.6,1.4]. </a:t>
            </a:r>
            <a:endParaRPr lang="en-IN" sz="1600" dirty="0"/>
          </a:p>
        </p:txBody>
      </p:sp>
    </p:spTree>
    <p:extLst>
      <p:ext uri="{BB962C8B-B14F-4D97-AF65-F5344CB8AC3E}">
        <p14:creationId xmlns:p14="http://schemas.microsoft.com/office/powerpoint/2010/main" val="5193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4648-0C63-4A0A-90CC-4A356751F392}"/>
              </a:ext>
            </a:extLst>
          </p:cNvPr>
          <p:cNvSpPr>
            <a:spLocks noGrp="1"/>
          </p:cNvSpPr>
          <p:nvPr>
            <p:ph type="title"/>
          </p:nvPr>
        </p:nvSpPr>
        <p:spPr>
          <a:xfrm>
            <a:off x="699898" y="755685"/>
            <a:ext cx="8596668" cy="583096"/>
          </a:xfrm>
        </p:spPr>
        <p:txBody>
          <a:bodyPr>
            <a:normAutofit/>
          </a:bodyPr>
          <a:lstStyle/>
          <a:p>
            <a:r>
              <a:rPr lang="en-IN" sz="3200" dirty="0">
                <a:latin typeface="Britannic Bold" panose="020B0903060703020204" pitchFamily="34" charset="0"/>
              </a:rPr>
              <a:t>PREPROCESSING PIPELINES(FOR VALIDATION)</a:t>
            </a:r>
          </a:p>
        </p:txBody>
      </p:sp>
      <p:sp>
        <p:nvSpPr>
          <p:cNvPr id="7" name="Rectangle: Rounded Corners 6">
            <a:extLst>
              <a:ext uri="{FF2B5EF4-FFF2-40B4-BE49-F238E27FC236}">
                <a16:creationId xmlns:a16="http://schemas.microsoft.com/office/drawing/2014/main" id="{2500AB9B-6756-4B02-BC81-B9B80B4E9B61}"/>
              </a:ext>
            </a:extLst>
          </p:cNvPr>
          <p:cNvSpPr/>
          <p:nvPr/>
        </p:nvSpPr>
        <p:spPr>
          <a:xfrm>
            <a:off x="581365" y="2054830"/>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52DA8C4-A402-4B89-8DE0-6E85FEE65CC6}"/>
              </a:ext>
            </a:extLst>
          </p:cNvPr>
          <p:cNvSpPr txBox="1"/>
          <p:nvPr/>
        </p:nvSpPr>
        <p:spPr>
          <a:xfrm>
            <a:off x="699898" y="2220779"/>
            <a:ext cx="8359602" cy="369332"/>
          </a:xfrm>
          <a:prstGeom prst="rect">
            <a:avLst/>
          </a:prstGeom>
          <a:noFill/>
        </p:spPr>
        <p:txBody>
          <a:bodyPr wrap="square" rtlCol="0">
            <a:spAutoFit/>
          </a:bodyPr>
          <a:lstStyle/>
          <a:p>
            <a:r>
              <a:rPr lang="en-US" dirty="0"/>
              <a:t>Resize each image’s shorter edge to 256 pixels while keeping its aspect ratio.</a:t>
            </a:r>
            <a:endParaRPr lang="en-IN" dirty="0"/>
          </a:p>
        </p:txBody>
      </p:sp>
      <p:sp>
        <p:nvSpPr>
          <p:cNvPr id="9" name="Arrow: Down 8">
            <a:extLst>
              <a:ext uri="{FF2B5EF4-FFF2-40B4-BE49-F238E27FC236}">
                <a16:creationId xmlns:a16="http://schemas.microsoft.com/office/drawing/2014/main" id="{CC2F7C49-722B-4041-997D-82D9EFB199C6}"/>
              </a:ext>
            </a:extLst>
          </p:cNvPr>
          <p:cNvSpPr/>
          <p:nvPr/>
        </p:nvSpPr>
        <p:spPr>
          <a:xfrm>
            <a:off x="4673295" y="3006900"/>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3DA17AA-7C22-441D-A5C1-899401317BA5}"/>
              </a:ext>
            </a:extLst>
          </p:cNvPr>
          <p:cNvSpPr/>
          <p:nvPr/>
        </p:nvSpPr>
        <p:spPr>
          <a:xfrm>
            <a:off x="596034" y="3499749"/>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3C2F0AC7-F0CC-4852-9333-8DDCABB793AD}"/>
              </a:ext>
            </a:extLst>
          </p:cNvPr>
          <p:cNvSpPr/>
          <p:nvPr/>
        </p:nvSpPr>
        <p:spPr>
          <a:xfrm>
            <a:off x="581365" y="4829012"/>
            <a:ext cx="8596668" cy="72887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3C7C6283-1B2F-47C1-94C1-521F6BF9259F}"/>
              </a:ext>
            </a:extLst>
          </p:cNvPr>
          <p:cNvSpPr/>
          <p:nvPr/>
        </p:nvSpPr>
        <p:spPr>
          <a:xfrm>
            <a:off x="4673295" y="4336939"/>
            <a:ext cx="251791" cy="331305"/>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4AC7FFA8-A5A8-4CB9-AC7B-6C7B7DC6CD78}"/>
              </a:ext>
            </a:extLst>
          </p:cNvPr>
          <p:cNvSpPr txBox="1"/>
          <p:nvPr/>
        </p:nvSpPr>
        <p:spPr>
          <a:xfrm>
            <a:off x="686018" y="3499749"/>
            <a:ext cx="8478135" cy="646331"/>
          </a:xfrm>
          <a:prstGeom prst="rect">
            <a:avLst/>
          </a:prstGeom>
          <a:noFill/>
        </p:spPr>
        <p:txBody>
          <a:bodyPr wrap="square" rtlCol="0">
            <a:spAutoFit/>
          </a:bodyPr>
          <a:lstStyle/>
          <a:p>
            <a:r>
              <a:rPr lang="en-US" dirty="0"/>
              <a:t>Crop out the 224-by-224 region in the center and normalize RGB channels similar to training.</a:t>
            </a:r>
            <a:endParaRPr lang="en-IN" dirty="0"/>
          </a:p>
        </p:txBody>
      </p:sp>
      <p:sp>
        <p:nvSpPr>
          <p:cNvPr id="20" name="TextBox 19">
            <a:extLst>
              <a:ext uri="{FF2B5EF4-FFF2-40B4-BE49-F238E27FC236}">
                <a16:creationId xmlns:a16="http://schemas.microsoft.com/office/drawing/2014/main" id="{0B74E35A-43F6-4307-BD17-E8F73CA21D88}"/>
              </a:ext>
            </a:extLst>
          </p:cNvPr>
          <p:cNvSpPr txBox="1"/>
          <p:nvPr/>
        </p:nvSpPr>
        <p:spPr>
          <a:xfrm>
            <a:off x="1081321" y="5008781"/>
            <a:ext cx="8215245" cy="369332"/>
          </a:xfrm>
          <a:prstGeom prst="rect">
            <a:avLst/>
          </a:prstGeom>
          <a:noFill/>
        </p:spPr>
        <p:txBody>
          <a:bodyPr wrap="square" rtlCol="0">
            <a:spAutoFit/>
          </a:bodyPr>
          <a:lstStyle/>
          <a:p>
            <a:r>
              <a:rPr lang="en-US" dirty="0"/>
              <a:t>Do not perform any random augmentations during validation</a:t>
            </a:r>
            <a:r>
              <a:rPr lang="en-US" sz="1600" dirty="0"/>
              <a:t>.</a:t>
            </a:r>
            <a:endParaRPr lang="en-IN" sz="1600" dirty="0"/>
          </a:p>
        </p:txBody>
      </p:sp>
    </p:spTree>
    <p:extLst>
      <p:ext uri="{BB962C8B-B14F-4D97-AF65-F5344CB8AC3E}">
        <p14:creationId xmlns:p14="http://schemas.microsoft.com/office/powerpoint/2010/main" val="105714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48C2-1A4E-4C55-BC1B-49266F60B868}"/>
              </a:ext>
            </a:extLst>
          </p:cNvPr>
          <p:cNvSpPr>
            <a:spLocks noGrp="1"/>
          </p:cNvSpPr>
          <p:nvPr>
            <p:ph type="title"/>
          </p:nvPr>
        </p:nvSpPr>
        <p:spPr>
          <a:xfrm>
            <a:off x="1677315" y="581465"/>
            <a:ext cx="8621411" cy="1320800"/>
          </a:xfrm>
        </p:spPr>
        <p:txBody>
          <a:bodyPr/>
          <a:lstStyle/>
          <a:p>
            <a:r>
              <a:rPr lang="en-IN" dirty="0">
                <a:latin typeface="Britannic Bold" panose="020B0903060703020204" pitchFamily="34" charset="0"/>
              </a:rPr>
              <a:t>ARCHITECTURE OF RESNET-50</a:t>
            </a:r>
          </a:p>
        </p:txBody>
      </p:sp>
      <p:pic>
        <p:nvPicPr>
          <p:cNvPr id="5" name="Content Placeholder 4" descr="A screenshot of a cell phone&#10;&#10;Description automatically generated">
            <a:extLst>
              <a:ext uri="{FF2B5EF4-FFF2-40B4-BE49-F238E27FC236}">
                <a16:creationId xmlns:a16="http://schemas.microsoft.com/office/drawing/2014/main" id="{54EED65B-020B-467C-B138-6134E06B5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315" y="1585843"/>
            <a:ext cx="6433016" cy="4934502"/>
          </a:xfrm>
        </p:spPr>
      </p:pic>
    </p:spTree>
    <p:extLst>
      <p:ext uri="{BB962C8B-B14F-4D97-AF65-F5344CB8AC3E}">
        <p14:creationId xmlns:p14="http://schemas.microsoft.com/office/powerpoint/2010/main" val="96688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1F31-1736-4F63-9713-71E707B16167}"/>
              </a:ext>
            </a:extLst>
          </p:cNvPr>
          <p:cNvSpPr>
            <a:spLocks noGrp="1"/>
          </p:cNvSpPr>
          <p:nvPr>
            <p:ph type="title"/>
          </p:nvPr>
        </p:nvSpPr>
        <p:spPr/>
        <p:txBody>
          <a:bodyPr/>
          <a:lstStyle/>
          <a:p>
            <a:pPr algn="ctr"/>
            <a:r>
              <a:rPr lang="en-IN" dirty="0">
                <a:latin typeface="Britannic Bold" panose="020B0903060703020204" pitchFamily="34" charset="0"/>
              </a:rPr>
              <a:t>ARCHITECTURE OF MOBILENET_V2</a:t>
            </a:r>
            <a:endParaRPr lang="en-IN" dirty="0"/>
          </a:p>
        </p:txBody>
      </p:sp>
      <p:pic>
        <p:nvPicPr>
          <p:cNvPr id="4" name="Content Placeholder 3">
            <a:extLst>
              <a:ext uri="{FF2B5EF4-FFF2-40B4-BE49-F238E27FC236}">
                <a16:creationId xmlns:a16="http://schemas.microsoft.com/office/drawing/2014/main" id="{9677A695-6E11-4DC1-8843-68E19F784B7B}"/>
              </a:ext>
            </a:extLst>
          </p:cNvPr>
          <p:cNvPicPr>
            <a:picLocks noGrp="1" noChangeAspect="1"/>
          </p:cNvPicPr>
          <p:nvPr>
            <p:ph idx="1"/>
          </p:nvPr>
        </p:nvPicPr>
        <p:blipFill>
          <a:blip r:embed="rId2"/>
          <a:stretch>
            <a:fillRect/>
          </a:stretch>
        </p:blipFill>
        <p:spPr>
          <a:xfrm>
            <a:off x="2556669" y="2282031"/>
            <a:ext cx="4838700" cy="3638550"/>
          </a:xfrm>
          <a:prstGeom prst="rect">
            <a:avLst/>
          </a:prstGeom>
        </p:spPr>
      </p:pic>
    </p:spTree>
    <p:extLst>
      <p:ext uri="{BB962C8B-B14F-4D97-AF65-F5344CB8AC3E}">
        <p14:creationId xmlns:p14="http://schemas.microsoft.com/office/powerpoint/2010/main" val="964221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26</TotalTime>
  <Words>1394</Words>
  <Application>Microsoft Office PowerPoint</Application>
  <PresentationFormat>Widescreen</PresentationFormat>
  <Paragraphs>264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Britannic Bold</vt:lpstr>
      <vt:lpstr>Candara Light</vt:lpstr>
      <vt:lpstr>Trebuchet MS</vt:lpstr>
      <vt:lpstr>Wingdings 3</vt:lpstr>
      <vt:lpstr>Facet</vt:lpstr>
      <vt:lpstr>Bag of Tricks for  Image Classiﬁcation with  Convolutional Neural Networks</vt:lpstr>
      <vt:lpstr>OBJECTIVE</vt:lpstr>
      <vt:lpstr>NEED FOR SUCH “TRICKS”</vt:lpstr>
      <vt:lpstr>CONTRIBUTIONS OF THIS MODEL</vt:lpstr>
      <vt:lpstr>EXPERIMENTAL SETUP AND PRE-PROCESSING</vt:lpstr>
      <vt:lpstr>PREPROCESSING PIPELINES(FOR TRAINING)</vt:lpstr>
      <vt:lpstr>PREPROCESSING PIPELINES(FOR VALIDATION)</vt:lpstr>
      <vt:lpstr>ARCHITECTURE OF RESNET-50</vt:lpstr>
      <vt:lpstr>ARCHITECTURE OF MOBILENET_V2</vt:lpstr>
      <vt:lpstr>TRICKS FOR EFFICIENT TRAINING</vt:lpstr>
      <vt:lpstr>PowerPoint Presentation</vt:lpstr>
      <vt:lpstr>RESULTS(Loss function)</vt:lpstr>
      <vt:lpstr>PowerPoint Presentation</vt:lpstr>
      <vt:lpstr>RESULTS(Accuracy)</vt:lpstr>
      <vt:lpstr>PowerPoint Presentation</vt:lpstr>
      <vt:lpstr>RESULTS(Loss function)</vt:lpstr>
      <vt:lpstr>RESULTS(Accuracy)</vt:lpstr>
      <vt:lpstr>PowerPoint Presentation</vt:lpstr>
      <vt:lpstr>RESULTS(Loss function)</vt:lpstr>
      <vt:lpstr>PowerPoint Presentation</vt:lpstr>
      <vt:lpstr>RESULTS(Accuracy)</vt:lpstr>
      <vt:lpstr>PowerPoint Presentation</vt:lpstr>
      <vt:lpstr>RESULTS(Loss function)</vt:lpstr>
      <vt:lpstr>PowerPoint Presentation</vt:lpstr>
      <vt:lpstr>RESULTS(Accuracy)</vt:lpstr>
      <vt:lpstr>ADDITIONAL IMPLEMENTATION</vt:lpstr>
      <vt:lpstr>PowerPoint Presentation</vt:lpstr>
      <vt:lpstr>RESULTS(Loss function)</vt:lpstr>
      <vt:lpstr>RESULTS(Accuracy)</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Tricks for  Image Classiﬁcation with  Convolutional Neural Networks</dc:title>
  <dc:creator>Nemish Murawat</dc:creator>
  <cp:lastModifiedBy>Nemish Murawat</cp:lastModifiedBy>
  <cp:revision>4</cp:revision>
  <dcterms:created xsi:type="dcterms:W3CDTF">2020-05-24T17:10:10Z</dcterms:created>
  <dcterms:modified xsi:type="dcterms:W3CDTF">2020-05-24T17:37:59Z</dcterms:modified>
</cp:coreProperties>
</file>