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" sz="900">
                <a:solidFill>
                  <a:srgbClr val="FF9900"/>
                </a:solidFill>
              </a:rPr>
              <a:t>Next time::::::Funkcionális programozás(dijkstra eseten ugye legoptimalisabb koltsegu utat keressuk,ahol lehetseges lepesek kozul kell kikalkulalni a legjobbat..ezt pl lehetne fuggvennyel es arra egy stream.max||min-t.... tenni(legyen a fuggvenyunk erteke maxolhato az egyszeruseg kedveert)&lt;ha faszsagot irtam itt sry&gt;)+java8as paralellizalas….stream lassabb egy kisebb meretu stream eseten mint a sima for...de kicsit olvashatobb altalaban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99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9900"/>
              </a:solidFill>
            </a:endParaRPr>
          </a:p>
          <a:p>
            <a:pPr indent="-2921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" sz="1000">
                <a:solidFill>
                  <a:srgbClr val="FF9900"/>
                </a:solidFill>
              </a:rPr>
              <a:t>Factory pattern?</a:t>
            </a:r>
          </a:p>
          <a:p>
            <a:pPr indent="-2921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" sz="1000">
                <a:solidFill>
                  <a:srgbClr val="FF9900"/>
                </a:solidFill>
              </a:rPr>
              <a:t>Object. copy vs shallow copy  == ill. equalsok stringpool ,hash </a:t>
            </a:r>
          </a:p>
          <a:p>
            <a:pPr indent="-2921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" sz="1000">
                <a:solidFill>
                  <a:srgbClr val="FF9900"/>
                </a:solidFill>
              </a:rPr>
              <a:t>nyers típusok vs. generikusság (tömbtől nyers arrayen keresztül a generikus arrayig majd map hashmap)</a:t>
            </a:r>
          </a:p>
          <a:p>
            <a:pPr indent="-292100" lvl="0" marL="4572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" sz="1000">
                <a:solidFill>
                  <a:srgbClr val="FF9900"/>
                </a:solidFill>
              </a:rPr>
              <a:t>Polimorfizmus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-2921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000">
                <a:solidFill>
                  <a:srgbClr val="666666"/>
                </a:solidFill>
              </a:rPr>
              <a:t>sima for ciklus helyett foreach vagy stream</a:t>
            </a:r>
          </a:p>
          <a:p>
            <a:pPr indent="-2921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000">
                <a:solidFill>
                  <a:srgbClr val="666666"/>
                </a:solidFill>
              </a:rPr>
              <a:t>    concurrent modification error es megoldasai java 8elott es utan</a:t>
            </a:r>
          </a:p>
          <a:p>
            <a:pPr indent="-2921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000">
                <a:solidFill>
                  <a:srgbClr val="666666"/>
                </a:solidFill>
              </a:rPr>
              <a:t>    -elott:</a:t>
            </a:r>
          </a:p>
          <a:p>
            <a:pPr indent="-292100" lvl="1" marL="9144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000">
                <a:solidFill>
                  <a:srgbClr val="666666"/>
                </a:solidFill>
              </a:rPr>
              <a:t>csunya: marad a for i...</a:t>
            </a:r>
          </a:p>
          <a:p>
            <a:pPr indent="-292100" lvl="1" marL="9144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000">
                <a:solidFill>
                  <a:srgbClr val="666666"/>
                </a:solidFill>
              </a:rPr>
              <a:t>szep: remove listbe pakolun,majd remove all a forciklus utan.</a:t>
            </a:r>
          </a:p>
          <a:p>
            <a:pPr indent="-2921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000">
                <a:solidFill>
                  <a:srgbClr val="666666"/>
                </a:solidFill>
              </a:rPr>
              <a:t>     utan: filter+collect=az eredeti ?shallow&lt;bocsi ha fazsagot irtam&gt;?copy levalogatva csak ami kell..milyen franko mar?!^^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99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//final lehet AZ EGYSZER INICIALIZÁLT MEMBER; graphon kívül mindent lehet inline inicializálni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//equals has-code?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//Autoboxingról pár keresetlen szó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//streamesíteni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//minden ami független az instance state-től mehet static-ba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//Honnan tudom a legnagyobb lehetséges in value-t (először 100-ra inicializálni)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 Itt ez lehetne Deque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  funcionális programozásban ez rekurzió lehetne csak ;)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  addFirst és akkor nem kell reverse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+ operátor veszélyei,helyette append chaining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String pool és intern esetleg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//getSettled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//hosszú predikátumokat ki lehet vinni nevesített függvénybe, olvashatóbb a kód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castolás és autobxing &lt;3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//return -1 elsőre. De aztán explicit hibakelezlés exception.el. Runtime exception?! Miért illetlenség használni?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//find closest naighbor. ÉS akkor kiderül a függvény nevéből mit csinál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//gyorsításként a shortest distance és distance számolást változóba kivinni és csak 1X számolni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//Miért nem jó a list.get(sokadik elem)? &lt;ez nekem is új&gt;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Mi az a tervezési minta?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Hintek a jó kód felépítéséhez….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Miért érdemes őket használni?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Ezek betartásával nem annyira lesz magas a wtf/min….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Honnan jön ez a fogalom?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Építészetből jön (épületek már elég régóta elég masszívak, lehet a programozásban is jó ez az elv.)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Lehetne egy olyan (unit teszt akkor fogadja el ha a fv visszatérési értéke true és más kód nem változott benne), úgy hogy az eredeti kódba nem nyúlhat bele csak a *** os sorba írhat egy sort ami kiegészíti ++javadocban szeretnénk magyarázatot is hozzá szövegesen: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public class Main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public static void main(String[] args)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if (!egeszitsKi())</a:t>
            </a:r>
            <a:br>
              <a:rPr lang="en"/>
            </a:br>
            <a:r>
              <a:rPr lang="en"/>
              <a:t>			System.exit(1);	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br>
              <a:rPr lang="en"/>
            </a:br>
            <a:r>
              <a:rPr lang="en"/>
              <a:t>	static boolean egeszitsKi()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String elsoSzoveg="ELSO szoveg";</a:t>
            </a:r>
            <a:br>
              <a:rPr lang="en"/>
            </a:br>
            <a:r>
              <a:rPr lang="en"/>
              <a:t>		String elsovelAzonosTartalmuSzoveg=new String("ELSO szoveg");</a:t>
            </a:r>
            <a:br>
              <a:rPr lang="en"/>
            </a:br>
            <a:r>
              <a:rPr lang="en"/>
              <a:t>		// ide irj</a:t>
            </a:r>
            <a:br>
              <a:rPr lang="en"/>
            </a:br>
            <a:r>
              <a:rPr lang="en"/>
              <a:t>		return elsoSzoveg == elsovelAzonosTartalmuSzoveg;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ezzel utánanéznének a StringPoolnak is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by Márk: 2 object beolvasása és. equals….no mégse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Márk :D te válaszolsz nekik, te vagy a rangidős tata :D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/>
              <a:t>Legyen node,.......nevezektan..kis fv ek...stbtb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/>
              <a:t>Graf: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/>
              <a:t>      Node tomb,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/>
              <a:t>      node nyers array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/>
              <a:t>      node array generikusan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/>
              <a:t>Algoritmus:...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Gráf alapfogalmak,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szélességi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és mélységi keresés,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Dijkstra algoritmus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gyakorlat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6202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Változókra vonatkozó tanácsok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518325"/>
            <a:ext cx="8520600" cy="46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következetes, beszédes, logikus (pl:negáció negálása: bad smell), rövid de értelmes (nem rövidítés), kereshető, nem rokonértelmű nevek főnevekből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fontosabb az olvashatóság, mint a takarékosság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valódi megkülönböztetés az elnevezésekben (+változó elfedést kerüljük)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 legkisebb még megfelelő típust használjuk (long helyett int is általában elég pl: egy számlálóhoz)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osztályváltozók deklarálása legyen felül (javaban lehet előbb használni, mint deklarálni, de kusza lesz)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magic numberből konstanst (nagybetű)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-102750"/>
            <a:ext cx="8520599" cy="46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Függvényekre vonatkozó tanácsok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712925"/>
            <a:ext cx="8520599" cy="4583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nevük igékből álló kifejezés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túl hosszú, bonyolult, többször szereplő kifejezés: legyen függvény (azért ne változó, mert a fv értéke mindig friss)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olvasás felülről lefelé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kevés paraméter (vagy paraméter objektum, varargs)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egy függvény max 5 sor és egy feladat végrehajtása </a:t>
            </a:r>
            <a:r>
              <a:rPr lang="en" sz="2400">
                <a:solidFill>
                  <a:schemeClr val="dk1"/>
                </a:solidFill>
              </a:rPr>
              <a:t>( ha több, biztos kettéosztható)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get,set,is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paramétert, ha lehet ne módosítsunk (final ==inmutable)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nullt ne adjunk vissza (exceptionok nagy része nullptrexc, java 8-optional)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Osztályokra vonatkozó tanácsok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egyetlen,jól szeparálható feladatkörre, funkcióra összpontosító, kis osztályok: modularitás, újrafelhasználhatóság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osztályváltozó, vagy paraméter?: ha több helyen van függvényben használva, érdemes az osztályváltozó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 konstruktor 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    ha nincs leírva, akkor is generálodik a default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    a többféleképpen definiált szükséges -e?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    super hívás szabályai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    </a:t>
            </a:r>
            <a:r>
              <a:rPr lang="en" sz="2000">
                <a:solidFill>
                  <a:schemeClr val="accent1"/>
                </a:solidFill>
              </a:rPr>
              <a:t>konstruktorokban (mandatory fields) - itt már feleslegesek a setterek ha csak egyszer van állítva a field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öröklődés, enkapszuláció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   ősosztály: közös tulajdonságok és viselkedés egy helyre mozgatása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    diamond öröklődés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    absztrakció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    interfész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311700" y="1230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Globális vonatkozású tanácsok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0" y="473075"/>
            <a:ext cx="9144000" cy="46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egy probléma amibe belefutunk, valószínű más is belefutott már: leggyorsabb,legbiztosabb megoldás a neten utánakeresés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For ciklus helyett foreach vagy stream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Autoboxing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Egyenlosegek,equals,Stringpool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array-&gt;raw list-&gt;generic list-&gt;set-&gt;hash set (hash,polimorfizmus)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Throwable, exception osztályok (runtime exc.)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Coding Principles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S.O.L.I.D.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 u="sng">
                <a:solidFill>
                  <a:srgbClr val="000000"/>
                </a:solidFill>
              </a:rPr>
              <a:t>S</a:t>
            </a:r>
            <a:r>
              <a:rPr lang="en" sz="1400" u="sng">
                <a:solidFill>
                  <a:srgbClr val="000000"/>
                </a:solidFill>
              </a:rPr>
              <a:t>ingle responsibility principle</a:t>
            </a:r>
            <a:r>
              <a:rPr lang="en" sz="1400">
                <a:solidFill>
                  <a:srgbClr val="000000"/>
                </a:solidFill>
              </a:rPr>
              <a:t>: egy osztály egy dolgot csinál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 u="sng">
                <a:solidFill>
                  <a:srgbClr val="000000"/>
                </a:solidFill>
              </a:rPr>
              <a:t>O</a:t>
            </a:r>
            <a:r>
              <a:rPr lang="en" sz="1400" u="sng">
                <a:solidFill>
                  <a:srgbClr val="000000"/>
                </a:solidFill>
              </a:rPr>
              <a:t>pen close principle</a:t>
            </a:r>
            <a:r>
              <a:rPr lang="en" sz="1400">
                <a:solidFill>
                  <a:srgbClr val="000000"/>
                </a:solidFill>
              </a:rPr>
              <a:t>: bővitésre nyitott, módositásra zárt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 u="sng">
                <a:solidFill>
                  <a:srgbClr val="000000"/>
                </a:solidFill>
              </a:rPr>
              <a:t>L</a:t>
            </a:r>
            <a:r>
              <a:rPr lang="en" sz="1400" u="sng">
                <a:solidFill>
                  <a:srgbClr val="000000"/>
                </a:solidFill>
              </a:rPr>
              <a:t>iskow substitution principle</a:t>
            </a:r>
            <a:r>
              <a:rPr lang="en" sz="1400">
                <a:solidFill>
                  <a:srgbClr val="000000"/>
                </a:solidFill>
              </a:rPr>
              <a:t>: egy fajta objektum a leszármazott példányával helyettesíthető kell legyen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 u="sng">
                <a:solidFill>
                  <a:srgbClr val="000000"/>
                </a:solidFill>
              </a:rPr>
              <a:t>I</a:t>
            </a:r>
            <a:r>
              <a:rPr lang="en" sz="1400" u="sng">
                <a:solidFill>
                  <a:srgbClr val="000000"/>
                </a:solidFill>
              </a:rPr>
              <a:t>nterface segregation principle</a:t>
            </a:r>
            <a:r>
              <a:rPr lang="en" sz="1400">
                <a:solidFill>
                  <a:srgbClr val="000000"/>
                </a:solidFill>
              </a:rPr>
              <a:t>: sok kliens-specifikus interfész jobb, mint egy nagy általános 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 u="sng">
                <a:solidFill>
                  <a:srgbClr val="000000"/>
                </a:solidFill>
              </a:rPr>
              <a:t>D</a:t>
            </a:r>
            <a:r>
              <a:rPr lang="en" sz="1400" u="sng">
                <a:solidFill>
                  <a:srgbClr val="000000"/>
                </a:solidFill>
              </a:rPr>
              <a:t>ependency inversion principle</a:t>
            </a:r>
            <a:r>
              <a:rPr lang="en" sz="1400">
                <a:solidFill>
                  <a:srgbClr val="000000"/>
                </a:solidFill>
              </a:rPr>
              <a:t>: ős osztályok határozzák meg a fő funkcionalitást és nem pedig fordítva (gyerek osztály csak specializációra valók)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0"/>
            <a:ext cx="8520599" cy="603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További elterjedt mozaikszavak: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0" y="493200"/>
            <a:ext cx="9144000" cy="4650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P.O.L.S.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b="1" lang="en" sz="1400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rinciple </a:t>
            </a:r>
            <a:r>
              <a:rPr b="1" lang="en" sz="1400">
                <a:solidFill>
                  <a:srgbClr val="000000"/>
                </a:solidFill>
              </a:rPr>
              <a:t>O</a:t>
            </a:r>
            <a:r>
              <a:rPr lang="en" sz="1400">
                <a:solidFill>
                  <a:srgbClr val="000000"/>
                </a:solidFill>
              </a:rPr>
              <a:t>f </a:t>
            </a:r>
            <a:r>
              <a:rPr b="1" lang="en" sz="1400">
                <a:solidFill>
                  <a:srgbClr val="000000"/>
                </a:solidFill>
              </a:rPr>
              <a:t>L</a:t>
            </a:r>
            <a:r>
              <a:rPr lang="en" sz="1400">
                <a:solidFill>
                  <a:srgbClr val="000000"/>
                </a:solidFill>
              </a:rPr>
              <a:t>east </a:t>
            </a:r>
            <a:r>
              <a:rPr b="1" lang="en" sz="1400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urprise: kiszámítható kód (főleg az elnevezések esetén fontos)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K.I.S.S.: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K</a:t>
            </a:r>
            <a:r>
              <a:rPr lang="en" sz="1400">
                <a:solidFill>
                  <a:srgbClr val="000000"/>
                </a:solidFill>
              </a:rPr>
              <a:t>eep </a:t>
            </a:r>
            <a:r>
              <a:rPr b="1"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t </a:t>
            </a:r>
            <a:r>
              <a:rPr b="1" lang="en" sz="1400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hort, </a:t>
            </a:r>
            <a:r>
              <a:rPr b="1" lang="en" sz="1400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imple:</a:t>
            </a:r>
            <a:r>
              <a:rPr lang="en" sz="1400">
                <a:solidFill>
                  <a:schemeClr val="dk1"/>
                </a:solidFill>
              </a:rPr>
              <a:t>Próbáld mindig a legegyszerűbb megvalósítást választani, ne készíts direkt rejtvényeket, vagy dicsekedj a kódod felesleges bonyolultságával (, hogy te képes vagy ilyen bonyolultan is megírni a megoldást). </a:t>
            </a:r>
            <a:r>
              <a:rPr lang="en" sz="1400">
                <a:solidFill>
                  <a:srgbClr val="000000"/>
                </a:solidFill>
              </a:rPr>
              <a:t>Ha túlbonyolítjuk, akkor ugyanaz a funkcionalitás nehezebben lefedhető tesztekkel, nem karbantartható, nehezebben bővíthető és kevésbé olvasható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D.R.Y.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b="1" lang="en" sz="1400">
                <a:solidFill>
                  <a:srgbClr val="000000"/>
                </a:solidFill>
              </a:rPr>
              <a:t>D</a:t>
            </a:r>
            <a:r>
              <a:rPr lang="en" sz="1400">
                <a:solidFill>
                  <a:srgbClr val="000000"/>
                </a:solidFill>
              </a:rPr>
              <a:t>on’t </a:t>
            </a:r>
            <a:r>
              <a:rPr b="1" lang="en" sz="1400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epeat </a:t>
            </a:r>
            <a:r>
              <a:rPr b="1" lang="en" sz="1400">
                <a:solidFill>
                  <a:srgbClr val="000000"/>
                </a:solidFill>
              </a:rPr>
              <a:t>Y</a:t>
            </a:r>
            <a:r>
              <a:rPr lang="en" sz="1400">
                <a:solidFill>
                  <a:srgbClr val="000000"/>
                </a:solidFill>
              </a:rPr>
              <a:t>ourself : moduláris, újrafelhasználható kódok készítése a cél: pl:private metódusokba kiszervezés, ha ugyanaz a kódrészlet többször is előfordul. DE! mikor éri meg? (lehet hogy egyetlen sor miatt már nem)</a:t>
            </a:r>
          </a:p>
          <a:p>
            <a:pPr indent="-3175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T.M.T.O.W.T.D.I.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b="1"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here‘s </a:t>
            </a:r>
            <a:r>
              <a:rPr b="1" lang="en" sz="1400">
                <a:solidFill>
                  <a:srgbClr val="000000"/>
                </a:solidFill>
              </a:rPr>
              <a:t>M</a:t>
            </a:r>
            <a:r>
              <a:rPr lang="en" sz="1400">
                <a:solidFill>
                  <a:srgbClr val="000000"/>
                </a:solidFill>
              </a:rPr>
              <a:t>ore </a:t>
            </a:r>
            <a:r>
              <a:rPr b="1"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han </a:t>
            </a:r>
            <a:r>
              <a:rPr b="1" lang="en" sz="1400">
                <a:solidFill>
                  <a:srgbClr val="000000"/>
                </a:solidFill>
              </a:rPr>
              <a:t>O</a:t>
            </a:r>
            <a:r>
              <a:rPr lang="en" sz="1400">
                <a:solidFill>
                  <a:srgbClr val="000000"/>
                </a:solidFill>
              </a:rPr>
              <a:t>ne </a:t>
            </a:r>
            <a:r>
              <a:rPr b="1" lang="en" sz="1400">
                <a:solidFill>
                  <a:srgbClr val="000000"/>
                </a:solidFill>
              </a:rPr>
              <a:t>W</a:t>
            </a:r>
            <a:r>
              <a:rPr lang="en" sz="1400">
                <a:solidFill>
                  <a:srgbClr val="000000"/>
                </a:solidFill>
              </a:rPr>
              <a:t>ay </a:t>
            </a:r>
            <a:r>
              <a:rPr b="1"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o </a:t>
            </a:r>
            <a:r>
              <a:rPr b="1" lang="en" sz="1400">
                <a:solidFill>
                  <a:srgbClr val="000000"/>
                </a:solidFill>
              </a:rPr>
              <a:t>D</a:t>
            </a:r>
            <a:r>
              <a:rPr lang="en" sz="1400">
                <a:solidFill>
                  <a:srgbClr val="000000"/>
                </a:solidFill>
              </a:rPr>
              <a:t>o </a:t>
            </a:r>
            <a:r>
              <a:rPr b="1"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t: egy problémát több oldalról meg lehet közelíteni és ugyanolyan jó megoldást lehet rá taláni. Egymás kódjának átvizsgálásával sokat lehet fejleszteni szemléletmódunkon.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Szorgalmi plusz pontért a repóban!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Köszönjük a figyelmet!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Záporozhatnak a kérdések!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991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Mirő lesz szó?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4218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Gráfreprezentáció elkészítése Javaban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Szélességi, mélységi és Dijkstra algoritmusok megvalósítása Javaban</a:t>
            </a:r>
          </a:p>
        </p:txBody>
      </p:sp>
      <p:sp>
        <p:nvSpPr>
          <p:cNvPr id="61" name="Shape 61"/>
          <p:cNvSpPr/>
          <p:nvPr/>
        </p:nvSpPr>
        <p:spPr>
          <a:xfrm>
            <a:off x="4228875" y="871825"/>
            <a:ext cx="4140600" cy="3368099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Tiszta kóddal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&amp;&amp;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patternekkel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az igazán jó kódért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0" y="0"/>
            <a:ext cx="9144000" cy="14343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Mitől is jó egy kód?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0" y="1100725"/>
            <a:ext cx="9144000" cy="37092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Mi az hogy “jósági tényező”? 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Számos metrika van a kód “jóságának” mérésére, melyek rengeteg tapasztalattal alakultak ki és sok paraméterrel dolgoznak (==nem a legegszerűbb módja a kód jóságának megfogására)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Fejlesztői szemmel, dióhéjban 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A kód akkor jó, ha olyan mint egy mese, amit csak olvasni kell.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61100"/>
            <a:ext cx="8520599" cy="95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 kód jóságának mértékegysége a WTFs/min.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017712"/>
            <a:ext cx="52387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329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Miért hasznos jó kódot írni?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karbantartható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nem túlbonyolított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könnyen továbbfejleszthető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egységei újrafelhasználhatóak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jól olvasható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 rossz kód, hosszú távon a teljes projekt bukását okozhatja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Hogyan lehet jó kódot írni 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775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ezt is tanulni kell!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él a köztudatban számos irányelv, melyet érdemes nekünk is követnünk: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Coding Principles </a:t>
            </a:r>
            <a:r>
              <a:rPr lang="en">
                <a:solidFill>
                  <a:srgbClr val="000000"/>
                </a:solidFill>
              </a:rPr>
              <a:t>(ld. később)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Design Patterns </a:t>
            </a:r>
            <a:r>
              <a:rPr lang="en">
                <a:solidFill>
                  <a:srgbClr val="000000"/>
                </a:solidFill>
              </a:rPr>
              <a:t>(ld. később)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szinte kötelező olvasmányok: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Robert C. Martin: Clean code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Joshua Bloch: Effective Java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53" y="1302600"/>
            <a:ext cx="3334601" cy="25765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-381000" y="1035750"/>
            <a:ext cx="9144000" cy="30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Coding principles,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vagyis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kódolási etikett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741350" y="76200"/>
            <a:ext cx="5052899" cy="4992599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Globális tanácsok</a:t>
            </a:r>
          </a:p>
        </p:txBody>
      </p:sp>
      <p:sp>
        <p:nvSpPr>
          <p:cNvPr id="97" name="Shape 97"/>
          <p:cNvSpPr/>
          <p:nvPr/>
        </p:nvSpPr>
        <p:spPr>
          <a:xfrm>
            <a:off x="2310150" y="67625"/>
            <a:ext cx="3915299" cy="36540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Osztályra vonatkozó tanácsok</a:t>
            </a:r>
          </a:p>
        </p:txBody>
      </p:sp>
      <p:sp>
        <p:nvSpPr>
          <p:cNvPr id="98" name="Shape 98"/>
          <p:cNvSpPr/>
          <p:nvPr/>
        </p:nvSpPr>
        <p:spPr>
          <a:xfrm>
            <a:off x="2747900" y="67625"/>
            <a:ext cx="2918999" cy="2697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9FC5E8"/>
                </a:solidFill>
              </a:rPr>
              <a:t>Függvényekre vonatkozó tanácsok</a:t>
            </a:r>
          </a:p>
        </p:txBody>
      </p:sp>
      <p:sp>
        <p:nvSpPr>
          <p:cNvPr id="99" name="Shape 99"/>
          <p:cNvSpPr/>
          <p:nvPr/>
        </p:nvSpPr>
        <p:spPr>
          <a:xfrm>
            <a:off x="3377000" y="67625"/>
            <a:ext cx="1660800" cy="15501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CFE2F3"/>
                </a:solidFill>
              </a:rPr>
              <a:t>Változókra vonatkozó tanácsok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0" y="0"/>
            <a:ext cx="4348199" cy="514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list&lt;int[]&gt; getThem 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List&lt;int[]&gt; list1= new ArrayList&lt;int[]&gt;();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for (int[]x :theList)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	 if(x[0]==4)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		 list1.add(x);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return list1;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187275" y="100"/>
            <a:ext cx="49565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 list&lt;int[]&gt;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getFlaggedCells 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List&lt;int[]&gt; flaggedCells= new ArrayList&lt;int[]&gt;();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 (int[]cell :gameBoard)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	 if(cell[STATUS_VALUE]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==FLAGGED)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	flaggedCells.add(cell);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flaggedCells;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247675" y="614000"/>
            <a:ext cx="5700" cy="45398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>
            <p:ph type="title"/>
          </p:nvPr>
        </p:nvSpPr>
        <p:spPr>
          <a:xfrm>
            <a:off x="-97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Példa</a:t>
            </a:r>
          </a:p>
        </p:txBody>
      </p:sp>
      <p:cxnSp>
        <p:nvCxnSpPr>
          <p:cNvPr id="108" name="Shape 108"/>
          <p:cNvCxnSpPr/>
          <p:nvPr/>
        </p:nvCxnSpPr>
        <p:spPr>
          <a:xfrm flipH="1" rot="10800000">
            <a:off x="-10075" y="583700"/>
            <a:ext cx="9159600" cy="302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