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6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32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70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0500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638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75670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0792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20075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43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57300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8659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413591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5237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92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163458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86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8404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128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9433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0884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5946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Gráf alapfogalmak,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szélességi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és mélységi keresés,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Dijkstra algoritmus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gyakorlat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62025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Változókra vonatkozó tanácsok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518325"/>
            <a:ext cx="8520600" cy="46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következetes, beszédes, logikus (pl:negáció negálása: bad smell), rövid de értelmes (nem rövidítés), kereshető, nem rokonértelmű nevek főnevekből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fontosabb az olvashatóság, mint a takarékosság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valódi megkülönböztetés az elnevezésekben (+változó elfedést kerüljük)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 legkisebb még megfelelő típust használjuk (long helyett int is általában elég pl: egy számlálóhoz)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osztályváltozók deklarálása legyen felül (javaban lehet előbb használni, mint deklarálni, de kusza lesz)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magic numberből konstanst (nagybetű)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-102750"/>
            <a:ext cx="8520599" cy="4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Függvényekre vonatkozó tanácsok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712925"/>
            <a:ext cx="8520599" cy="4583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nevük igékből álló kifejezés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túl hosszú, bonyolult, többször szereplő kifejezés: legyen függvény (azért ne változó, mert a fv értéke mindig friss)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olvasás felülről lefelé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kevés paraméter (vagy paraméter objektum, varargs)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egy függvény max 5 sor és egy feladat végrehajtása </a:t>
            </a:r>
            <a:r>
              <a:rPr lang="en" sz="2000" dirty="0">
                <a:solidFill>
                  <a:schemeClr val="dk1"/>
                </a:solidFill>
              </a:rPr>
              <a:t>( ha több, biztos kettéosztható)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get,set,is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paramétert, ha lehet ne módosítsunk (final ==inmutable)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nullt ne adjunk vissza (exceptionok nagy része nullptrexc, java 8-optional)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Osztályokra vonatkozó tanácsok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000" b="1" dirty="0" smtClean="0">
                <a:solidFill>
                  <a:srgbClr val="000000"/>
                </a:solidFill>
              </a:rPr>
              <a:t>Single responsiblity: </a:t>
            </a:r>
            <a:r>
              <a:rPr lang="en" sz="2000" dirty="0" smtClean="0">
                <a:solidFill>
                  <a:srgbClr val="000000"/>
                </a:solidFill>
              </a:rPr>
              <a:t>egyetlen,jól </a:t>
            </a:r>
            <a:r>
              <a:rPr lang="en" sz="2000" dirty="0">
                <a:solidFill>
                  <a:srgbClr val="000000"/>
                </a:solidFill>
              </a:rPr>
              <a:t>szeparálható feladatkörre, funkcióra </a:t>
            </a:r>
            <a:r>
              <a:rPr lang="en" sz="2000" dirty="0" smtClean="0">
                <a:solidFill>
                  <a:srgbClr val="000000"/>
                </a:solidFill>
              </a:rPr>
              <a:t>összpontosító</a:t>
            </a:r>
            <a:r>
              <a:rPr lang="hu-HU" sz="2000" dirty="0" smtClean="0">
                <a:solidFill>
                  <a:srgbClr val="000000"/>
                </a:solidFill>
              </a:rPr>
              <a:t> </a:t>
            </a:r>
            <a:r>
              <a:rPr lang="en" sz="2000" dirty="0" smtClean="0">
                <a:solidFill>
                  <a:srgbClr val="000000"/>
                </a:solidFill>
              </a:rPr>
              <a:t>osztályok</a:t>
            </a:r>
            <a:endParaRPr lang="hu-HU" sz="2000" dirty="0" smtClean="0">
              <a:solidFill>
                <a:srgbClr val="000000"/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000" b="1" dirty="0" smtClean="0">
                <a:solidFill>
                  <a:srgbClr val="000000"/>
                </a:solidFill>
              </a:rPr>
              <a:t>„for the sake of DRYness”:</a:t>
            </a:r>
            <a:r>
              <a:rPr lang="hu-HU" sz="2000" dirty="0" smtClean="0">
                <a:solidFill>
                  <a:srgbClr val="000000"/>
                </a:solidFill>
              </a:rPr>
              <a:t> </a:t>
            </a:r>
            <a:r>
              <a:rPr lang="en" sz="2000" dirty="0" smtClean="0">
                <a:solidFill>
                  <a:srgbClr val="000000"/>
                </a:solidFill>
              </a:rPr>
              <a:t>modularitás</a:t>
            </a:r>
            <a:r>
              <a:rPr lang="en" sz="2000" dirty="0">
                <a:solidFill>
                  <a:srgbClr val="000000"/>
                </a:solidFill>
              </a:rPr>
              <a:t>, </a:t>
            </a:r>
            <a:r>
              <a:rPr lang="en" sz="2000" dirty="0" smtClean="0">
                <a:solidFill>
                  <a:srgbClr val="000000"/>
                </a:solidFill>
              </a:rPr>
              <a:t>újrafelhasználhatóság</a:t>
            </a:r>
            <a:endParaRPr lang="en" sz="2000" dirty="0">
              <a:solidFill>
                <a:srgbClr val="000000"/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osztályváltozó, vagy paraméter?: </a:t>
            </a:r>
            <a:endParaRPr lang="hu-HU" sz="2000" dirty="0" smtClean="0">
              <a:solidFill>
                <a:schemeClr val="dk1"/>
              </a:solidFill>
            </a:endParaRPr>
          </a:p>
          <a:p>
            <a:pPr marL="10160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hu-HU" sz="2000" dirty="0" smtClean="0">
                <a:solidFill>
                  <a:schemeClr val="dk1"/>
                </a:solidFill>
              </a:rPr>
              <a:t>      a.  </a:t>
            </a:r>
            <a:r>
              <a:rPr lang="en" sz="2000" dirty="0" smtClean="0">
                <a:solidFill>
                  <a:schemeClr val="dk1"/>
                </a:solidFill>
              </a:rPr>
              <a:t>ha </a:t>
            </a:r>
            <a:r>
              <a:rPr lang="en" sz="2000" dirty="0">
                <a:solidFill>
                  <a:schemeClr val="dk1"/>
                </a:solidFill>
              </a:rPr>
              <a:t>több helyen van függvényben használva, érdemes az </a:t>
            </a:r>
            <a:r>
              <a:rPr lang="en" sz="2000" dirty="0" smtClean="0">
                <a:solidFill>
                  <a:schemeClr val="dk1"/>
                </a:solidFill>
              </a:rPr>
              <a:t>osztályváltozó</a:t>
            </a:r>
            <a:endParaRPr lang="hu-HU" sz="2000" dirty="0" smtClean="0">
              <a:solidFill>
                <a:schemeClr val="dk1"/>
              </a:solidFill>
            </a:endParaRPr>
          </a:p>
          <a:p>
            <a:pPr marL="10160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hu-HU" sz="2000" dirty="0" smtClean="0">
                <a:solidFill>
                  <a:schemeClr val="dk1"/>
                </a:solidFill>
              </a:rPr>
              <a:t>      b.  Immutable objektumok (értékük nem fog változni)</a:t>
            </a:r>
          </a:p>
          <a:p>
            <a:pPr marL="10160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smtClean="0">
                <a:solidFill>
                  <a:schemeClr val="dk1"/>
                </a:solidFill>
              </a:rPr>
              <a:t>     c.  Belső változóink (classfileds) védelme (private láthatóságú +getter hozzá)</a:t>
            </a:r>
            <a:endParaRPr lang="en" sz="2000" dirty="0">
              <a:solidFill>
                <a:schemeClr val="dk1"/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K</a:t>
            </a:r>
            <a:r>
              <a:rPr lang="en" sz="2000" dirty="0" smtClean="0">
                <a:solidFill>
                  <a:schemeClr val="dk1"/>
                </a:solidFill>
              </a:rPr>
              <a:t>onstruktor </a:t>
            </a:r>
            <a:endParaRPr lang="en" sz="2000" dirty="0">
              <a:solidFill>
                <a:schemeClr val="dk1"/>
              </a:solidFill>
            </a:endParaRP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000" dirty="0">
                <a:solidFill>
                  <a:schemeClr val="dk1"/>
                </a:solidFill>
              </a:rPr>
              <a:t>ha nincs </a:t>
            </a:r>
            <a:r>
              <a:rPr lang="hu-HU" sz="2000" dirty="0" smtClean="0">
                <a:solidFill>
                  <a:schemeClr val="dk1"/>
                </a:solidFill>
              </a:rPr>
              <a:t>meg</a:t>
            </a:r>
            <a:r>
              <a:rPr lang="en" sz="2000" dirty="0" smtClean="0">
                <a:solidFill>
                  <a:schemeClr val="dk1"/>
                </a:solidFill>
              </a:rPr>
              <a:t>írva</a:t>
            </a:r>
            <a:r>
              <a:rPr lang="en" sz="2000" dirty="0">
                <a:solidFill>
                  <a:schemeClr val="dk1"/>
                </a:solidFill>
              </a:rPr>
              <a:t>, akkor is </a:t>
            </a:r>
            <a:r>
              <a:rPr lang="en" sz="2000" dirty="0" smtClean="0">
                <a:solidFill>
                  <a:schemeClr val="dk1"/>
                </a:solidFill>
              </a:rPr>
              <a:t>generál</a:t>
            </a:r>
            <a:r>
              <a:rPr lang="hu-HU" sz="2000" dirty="0" smtClean="0">
                <a:solidFill>
                  <a:schemeClr val="dk1"/>
                </a:solidFill>
              </a:rPr>
              <a:t>ó</a:t>
            </a:r>
            <a:r>
              <a:rPr lang="en" sz="2000" dirty="0" smtClean="0">
                <a:solidFill>
                  <a:schemeClr val="dk1"/>
                </a:solidFill>
              </a:rPr>
              <a:t>dik default</a:t>
            </a:r>
            <a:endParaRPr lang="en" sz="2000" dirty="0">
              <a:solidFill>
                <a:schemeClr val="dk1"/>
              </a:solidFill>
            </a:endParaRP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000" dirty="0">
                <a:solidFill>
                  <a:schemeClr val="dk1"/>
                </a:solidFill>
              </a:rPr>
              <a:t>a többféleképpen definiált </a:t>
            </a:r>
            <a:r>
              <a:rPr lang="en" sz="2000" dirty="0" smtClean="0">
                <a:solidFill>
                  <a:schemeClr val="dk1"/>
                </a:solidFill>
              </a:rPr>
              <a:t>szükséges-e?</a:t>
            </a:r>
            <a:r>
              <a:rPr lang="hu-HU" sz="2000" dirty="0" smtClean="0">
                <a:solidFill>
                  <a:schemeClr val="dk1"/>
                </a:solidFill>
              </a:rPr>
              <a:t> (overloading= túlterhelés típus alapján)</a:t>
            </a:r>
            <a:endParaRPr lang="en" sz="2000" dirty="0">
              <a:solidFill>
                <a:schemeClr val="dk1"/>
              </a:solidFill>
            </a:endParaRP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000" dirty="0">
                <a:solidFill>
                  <a:schemeClr val="dk1"/>
                </a:solidFill>
              </a:rPr>
              <a:t>super </a:t>
            </a:r>
            <a:r>
              <a:rPr lang="en" sz="2000" dirty="0" smtClean="0">
                <a:solidFill>
                  <a:schemeClr val="dk1"/>
                </a:solidFill>
              </a:rPr>
              <a:t>hívás</a:t>
            </a:r>
            <a:r>
              <a:rPr lang="hu-HU" sz="2000" smtClean="0">
                <a:solidFill>
                  <a:schemeClr val="dk1"/>
                </a:solidFill>
              </a:rPr>
              <a:t>a</a:t>
            </a:r>
            <a:endParaRPr lang="hu-HU" sz="2000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Osztályokra vonatkozó tanácsok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01700" indent="-34290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rgbClr val="000000"/>
                </a:solidFill>
              </a:rPr>
              <a:t>Ö</a:t>
            </a:r>
            <a:r>
              <a:rPr lang="en" sz="2400" dirty="0" smtClean="0">
                <a:solidFill>
                  <a:srgbClr val="000000"/>
                </a:solidFill>
              </a:rPr>
              <a:t>röklődés</a:t>
            </a:r>
            <a:r>
              <a:rPr lang="hu-HU" sz="2400" dirty="0" smtClean="0">
                <a:solidFill>
                  <a:srgbClr val="000000"/>
                </a:solidFill>
              </a:rPr>
              <a:t>:</a:t>
            </a:r>
          </a:p>
          <a:p>
            <a:pPr marL="1016000" lvl="3" indent="-45720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hu-HU" sz="2000" dirty="0" smtClean="0">
                <a:solidFill>
                  <a:srgbClr val="000000"/>
                </a:solidFill>
              </a:rPr>
              <a:t> Öröklődés és</a:t>
            </a:r>
            <a:r>
              <a:rPr lang="en" sz="2000" dirty="0" smtClean="0">
                <a:solidFill>
                  <a:srgbClr val="000000"/>
                </a:solidFill>
              </a:rPr>
              <a:t> enkapszuláció</a:t>
            </a:r>
            <a:r>
              <a:rPr lang="hu-HU" sz="2000" dirty="0" smtClean="0">
                <a:solidFill>
                  <a:srgbClr val="000000"/>
                </a:solidFill>
              </a:rPr>
              <a:t> közötti különbség</a:t>
            </a:r>
            <a:endParaRPr lang="en" sz="2000" dirty="0">
              <a:solidFill>
                <a:srgbClr val="000000"/>
              </a:solidFill>
            </a:endParaRPr>
          </a:p>
          <a:p>
            <a:pPr marL="1016000" lvl="3" indent="-45720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hu-HU" sz="2000" dirty="0" smtClean="0">
                <a:solidFill>
                  <a:srgbClr val="000000"/>
                </a:solidFill>
              </a:rPr>
              <a:t>Ő</a:t>
            </a:r>
            <a:r>
              <a:rPr lang="en" sz="2000" dirty="0" smtClean="0">
                <a:solidFill>
                  <a:srgbClr val="000000"/>
                </a:solidFill>
              </a:rPr>
              <a:t>sosztály</a:t>
            </a:r>
            <a:r>
              <a:rPr lang="hu-HU" sz="2000" dirty="0" smtClean="0">
                <a:solidFill>
                  <a:srgbClr val="000000"/>
                </a:solidFill>
              </a:rPr>
              <a:t>, az absztrakció célja</a:t>
            </a:r>
            <a:r>
              <a:rPr lang="en" sz="2000" dirty="0" smtClean="0">
                <a:solidFill>
                  <a:srgbClr val="000000"/>
                </a:solidFill>
              </a:rPr>
              <a:t>: </a:t>
            </a:r>
            <a:r>
              <a:rPr lang="en" sz="2000" dirty="0">
                <a:solidFill>
                  <a:srgbClr val="000000"/>
                </a:solidFill>
              </a:rPr>
              <a:t>közös tulajdonságok és viselkedés egy helyre mozgatása</a:t>
            </a:r>
          </a:p>
          <a:p>
            <a:pPr marL="1016000" lvl="3" indent="-45720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" sz="2000" dirty="0" smtClean="0">
                <a:solidFill>
                  <a:srgbClr val="000000"/>
                </a:solidFill>
              </a:rPr>
              <a:t>diamond öröklődés</a:t>
            </a:r>
            <a:r>
              <a:rPr lang="hu-HU" sz="2000" dirty="0" smtClean="0">
                <a:solidFill>
                  <a:srgbClr val="000000"/>
                </a:solidFill>
              </a:rPr>
              <a:t> veszélyei</a:t>
            </a:r>
          </a:p>
          <a:p>
            <a:pPr marL="1016000" lvl="3" indent="-45720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hu-HU" sz="2000" dirty="0" smtClean="0">
                <a:solidFill>
                  <a:srgbClr val="000000"/>
                </a:solidFill>
              </a:rPr>
              <a:t>Absztrakt osztály (</a:t>
            </a:r>
            <a:r>
              <a:rPr lang="hu-HU" sz="2000" dirty="0">
                <a:solidFill>
                  <a:srgbClr val="000000"/>
                </a:solidFill>
              </a:rPr>
              <a:t>leszármaztatott osztály </a:t>
            </a:r>
            <a:r>
              <a:rPr lang="hu-HU" sz="2000" dirty="0" smtClean="0">
                <a:solidFill>
                  <a:srgbClr val="000000"/>
                </a:solidFill>
              </a:rPr>
              <a:t>extendálja)</a:t>
            </a:r>
            <a:endParaRPr lang="en" sz="2000" dirty="0">
              <a:solidFill>
                <a:srgbClr val="000000"/>
              </a:solidFill>
            </a:endParaRPr>
          </a:p>
          <a:p>
            <a:pPr marL="1016000" lvl="3" indent="-45720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hu-HU" sz="2000" dirty="0" smtClean="0">
                <a:solidFill>
                  <a:srgbClr val="000000"/>
                </a:solidFill>
              </a:rPr>
              <a:t>Interfész osztály (egy osztály implementálhat többet is)</a:t>
            </a:r>
            <a:endParaRPr lang="en" sz="2000" dirty="0">
              <a:solidFill>
                <a:srgbClr val="000000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171038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Globális vonatkozású tanácsok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0" y="473075"/>
            <a:ext cx="9144000" cy="46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dk1"/>
                </a:solidFill>
              </a:rPr>
              <a:t>E</a:t>
            </a:r>
            <a:r>
              <a:rPr lang="en" sz="2400" dirty="0" smtClean="0">
                <a:solidFill>
                  <a:schemeClr val="dk1"/>
                </a:solidFill>
              </a:rPr>
              <a:t>gy </a:t>
            </a:r>
            <a:r>
              <a:rPr lang="en" sz="2400" dirty="0">
                <a:solidFill>
                  <a:schemeClr val="dk1"/>
                </a:solidFill>
              </a:rPr>
              <a:t>probléma amibe belefutunk, valószínű más is belefutott már: leggyorsabb,legbiztosabb megoldás a neten utánakeresés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</a:rPr>
              <a:t>For ciklus helyett foreach vagy </a:t>
            </a:r>
            <a:r>
              <a:rPr lang="en" sz="2400" dirty="0" smtClean="0">
                <a:solidFill>
                  <a:schemeClr val="dk1"/>
                </a:solidFill>
              </a:rPr>
              <a:t>stream</a:t>
            </a:r>
            <a:r>
              <a:rPr lang="hu-HU" sz="2400" dirty="0" smtClean="0">
                <a:solidFill>
                  <a:schemeClr val="dk1"/>
                </a:solidFill>
              </a:rPr>
              <a:t> (Iterable interface megvalósítása miatt lehet)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chemeClr val="dk1"/>
                </a:solidFill>
              </a:rPr>
              <a:t>Autoboxing</a:t>
            </a:r>
            <a:r>
              <a:rPr lang="hu-HU" sz="2400" dirty="0" smtClean="0">
                <a:solidFill>
                  <a:schemeClr val="dk1"/>
                </a:solidFill>
              </a:rPr>
              <a:t> és unboxing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chemeClr val="dk1"/>
                </a:solidFill>
              </a:rPr>
              <a:t>Egyenlőségek</a:t>
            </a:r>
            <a:r>
              <a:rPr lang="hu-HU" sz="2400" dirty="0" smtClean="0">
                <a:solidFill>
                  <a:schemeClr val="dk1"/>
                </a:solidFill>
              </a:rPr>
              <a:t>(érték illetve referencia alapján: == vs. </a:t>
            </a:r>
            <a:r>
              <a:rPr lang="hu-HU" sz="2400" dirty="0">
                <a:solidFill>
                  <a:schemeClr val="dk1"/>
                </a:solidFill>
              </a:rPr>
              <a:t>e</a:t>
            </a:r>
            <a:r>
              <a:rPr lang="hu-HU" sz="2400" dirty="0" smtClean="0">
                <a:solidFill>
                  <a:schemeClr val="dk1"/>
                </a:solidFill>
              </a:rPr>
              <a:t>quals)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dk1"/>
                </a:solidFill>
              </a:rPr>
              <a:t>A</a:t>
            </a:r>
            <a:r>
              <a:rPr lang="en" sz="2400" dirty="0" smtClean="0">
                <a:solidFill>
                  <a:schemeClr val="dk1"/>
                </a:solidFill>
              </a:rPr>
              <a:t>rray-&gt;</a:t>
            </a:r>
            <a:r>
              <a:rPr lang="hu-HU" sz="2400" dirty="0" smtClean="0">
                <a:solidFill>
                  <a:schemeClr val="dk1"/>
                </a:solidFill>
              </a:rPr>
              <a:t>raw ArrayList-&gt;</a:t>
            </a:r>
            <a:r>
              <a:rPr lang="en" sz="2400" dirty="0" smtClean="0">
                <a:solidFill>
                  <a:schemeClr val="dk1"/>
                </a:solidFill>
              </a:rPr>
              <a:t>generic </a:t>
            </a:r>
            <a:r>
              <a:rPr lang="hu-HU" sz="2400" dirty="0" smtClean="0">
                <a:solidFill>
                  <a:schemeClr val="dk1"/>
                </a:solidFill>
              </a:rPr>
              <a:t>ArrayL</a:t>
            </a:r>
            <a:r>
              <a:rPr lang="en" sz="2400" dirty="0" smtClean="0">
                <a:solidFill>
                  <a:schemeClr val="dk1"/>
                </a:solidFill>
              </a:rPr>
              <a:t>ist</a:t>
            </a:r>
            <a:r>
              <a:rPr lang="hu-HU" sz="2400" smtClean="0">
                <a:solidFill>
                  <a:schemeClr val="dk1"/>
                </a:solidFill>
              </a:rPr>
              <a:t>&lt;&gt; </a:t>
            </a:r>
            <a:r>
              <a:rPr lang="en" sz="2400" smtClean="0">
                <a:solidFill>
                  <a:schemeClr val="dk1"/>
                </a:solidFill>
              </a:rPr>
              <a:t>-&gt;</a:t>
            </a:r>
            <a:r>
              <a:rPr lang="hu-HU" sz="2400" dirty="0" smtClean="0">
                <a:solidFill>
                  <a:schemeClr val="dk1"/>
                </a:solidFill>
              </a:rPr>
              <a:t>H</a:t>
            </a:r>
            <a:r>
              <a:rPr lang="en" sz="2400" dirty="0" smtClean="0">
                <a:solidFill>
                  <a:schemeClr val="dk1"/>
                </a:solidFill>
              </a:rPr>
              <a:t>ash</a:t>
            </a:r>
            <a:r>
              <a:rPr lang="hu-HU" sz="2400" dirty="0" smtClean="0">
                <a:solidFill>
                  <a:schemeClr val="dk1"/>
                </a:solidFill>
              </a:rPr>
              <a:t>S</a:t>
            </a:r>
            <a:r>
              <a:rPr lang="en" sz="2400" dirty="0" smtClean="0">
                <a:solidFill>
                  <a:schemeClr val="dk1"/>
                </a:solidFill>
              </a:rPr>
              <a:t>et</a:t>
            </a:r>
            <a:endParaRPr lang="hu-HU" sz="2400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Coding </a:t>
            </a:r>
            <a:r>
              <a:rPr lang="en" dirty="0" smtClean="0"/>
              <a:t>Principles</a:t>
            </a:r>
            <a:r>
              <a:rPr lang="hu-HU" dirty="0" smtClean="0"/>
              <a:t> mozaikszavak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S.O.L.I.D.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b="1" u="sng">
                <a:solidFill>
                  <a:srgbClr val="000000"/>
                </a:solidFill>
              </a:rPr>
              <a:t>S</a:t>
            </a:r>
            <a:r>
              <a:rPr lang="en" sz="1400" u="sng">
                <a:solidFill>
                  <a:srgbClr val="000000"/>
                </a:solidFill>
              </a:rPr>
              <a:t>ingle responsibility principle</a:t>
            </a:r>
            <a:r>
              <a:rPr lang="en" sz="1400">
                <a:solidFill>
                  <a:srgbClr val="000000"/>
                </a:solidFill>
              </a:rPr>
              <a:t>: egy osztály egy dolgot csinál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b="1" u="sng">
                <a:solidFill>
                  <a:srgbClr val="000000"/>
                </a:solidFill>
              </a:rPr>
              <a:t>O</a:t>
            </a:r>
            <a:r>
              <a:rPr lang="en" sz="1400" u="sng">
                <a:solidFill>
                  <a:srgbClr val="000000"/>
                </a:solidFill>
              </a:rPr>
              <a:t>pen close principle</a:t>
            </a:r>
            <a:r>
              <a:rPr lang="en" sz="1400">
                <a:solidFill>
                  <a:srgbClr val="000000"/>
                </a:solidFill>
              </a:rPr>
              <a:t>: bővitésre nyitott, módositásra zárt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b="1" u="sng">
                <a:solidFill>
                  <a:srgbClr val="000000"/>
                </a:solidFill>
              </a:rPr>
              <a:t>L</a:t>
            </a:r>
            <a:r>
              <a:rPr lang="en" sz="1400" u="sng">
                <a:solidFill>
                  <a:srgbClr val="000000"/>
                </a:solidFill>
              </a:rPr>
              <a:t>iskow substitution principle</a:t>
            </a:r>
            <a:r>
              <a:rPr lang="en" sz="1400">
                <a:solidFill>
                  <a:srgbClr val="000000"/>
                </a:solidFill>
              </a:rPr>
              <a:t>: egy fajta objektum a leszármazott példányával helyettesíthető kell legyen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b="1" u="sng">
                <a:solidFill>
                  <a:srgbClr val="000000"/>
                </a:solidFill>
              </a:rPr>
              <a:t>I</a:t>
            </a:r>
            <a:r>
              <a:rPr lang="en" sz="1400" u="sng">
                <a:solidFill>
                  <a:srgbClr val="000000"/>
                </a:solidFill>
              </a:rPr>
              <a:t>nterface segregation principle</a:t>
            </a:r>
            <a:r>
              <a:rPr lang="en" sz="1400">
                <a:solidFill>
                  <a:srgbClr val="000000"/>
                </a:solidFill>
              </a:rPr>
              <a:t>: sok kliens-specifikus interfész jobb, mint egy nagy általános 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b="1" u="sng">
                <a:solidFill>
                  <a:srgbClr val="000000"/>
                </a:solidFill>
              </a:rPr>
              <a:t>D</a:t>
            </a:r>
            <a:r>
              <a:rPr lang="en" sz="1400" u="sng">
                <a:solidFill>
                  <a:srgbClr val="000000"/>
                </a:solidFill>
              </a:rPr>
              <a:t>ependency inversion principle</a:t>
            </a:r>
            <a:r>
              <a:rPr lang="en" sz="1400">
                <a:solidFill>
                  <a:srgbClr val="000000"/>
                </a:solidFill>
              </a:rPr>
              <a:t>: ős osztályok határozzák meg a fő funkcionalitást és nem pedig fordítva (gyerek osztály csak specializációra valók)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603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További elterjedt mozaikszavak: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0" y="493200"/>
            <a:ext cx="9144000" cy="465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P.O.L.S.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lang="en" sz="1400" b="1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rinciple </a:t>
            </a:r>
            <a:r>
              <a:rPr lang="en" sz="1400" b="1">
                <a:solidFill>
                  <a:srgbClr val="000000"/>
                </a:solidFill>
              </a:rPr>
              <a:t>O</a:t>
            </a:r>
            <a:r>
              <a:rPr lang="en" sz="1400">
                <a:solidFill>
                  <a:srgbClr val="000000"/>
                </a:solidFill>
              </a:rPr>
              <a:t>f </a:t>
            </a:r>
            <a:r>
              <a:rPr lang="en" sz="1400" b="1">
                <a:solidFill>
                  <a:srgbClr val="000000"/>
                </a:solidFill>
              </a:rPr>
              <a:t>L</a:t>
            </a:r>
            <a:r>
              <a:rPr lang="en" sz="1400">
                <a:solidFill>
                  <a:srgbClr val="000000"/>
                </a:solidFill>
              </a:rPr>
              <a:t>east </a:t>
            </a:r>
            <a:r>
              <a:rPr lang="en" sz="1400" b="1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urprise: kiszámítható kód (főleg az elnevezések esetén fontos)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K.I.S.S.: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 b="1">
                <a:solidFill>
                  <a:srgbClr val="000000"/>
                </a:solidFill>
              </a:rPr>
              <a:t>K</a:t>
            </a:r>
            <a:r>
              <a:rPr lang="en" sz="1400">
                <a:solidFill>
                  <a:srgbClr val="000000"/>
                </a:solidFill>
              </a:rPr>
              <a:t>eep </a:t>
            </a:r>
            <a:r>
              <a:rPr lang="en" sz="1400" b="1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t </a:t>
            </a:r>
            <a:r>
              <a:rPr lang="en" sz="1400" b="1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hort, </a:t>
            </a:r>
            <a:r>
              <a:rPr lang="en" sz="1400" b="1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imple:</a:t>
            </a:r>
            <a:r>
              <a:rPr lang="en" sz="1400">
                <a:solidFill>
                  <a:schemeClr val="dk1"/>
                </a:solidFill>
              </a:rPr>
              <a:t>Próbáld mindig a legegyszerűbb megvalósítást választani, ne készíts direkt rejtvényeket, vagy dicsekedj a kódod felesleges bonyolultságával (, hogy te képes vagy ilyen bonyolultan is megírni a megoldást). </a:t>
            </a:r>
            <a:r>
              <a:rPr lang="en" sz="1400">
                <a:solidFill>
                  <a:srgbClr val="000000"/>
                </a:solidFill>
              </a:rPr>
              <a:t>Ha túlbonyolítjuk, akkor ugyanaz a funkcionalitás nehezebben lefedhető tesztekkel, nem karbantartható, nehezebben bővíthető és kevésbé olvasható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D.R.Y.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lang="en" sz="1400" b="1">
                <a:solidFill>
                  <a:srgbClr val="000000"/>
                </a:solidFill>
              </a:rPr>
              <a:t>D</a:t>
            </a:r>
            <a:r>
              <a:rPr lang="en" sz="1400">
                <a:solidFill>
                  <a:srgbClr val="000000"/>
                </a:solidFill>
              </a:rPr>
              <a:t>on’t </a:t>
            </a:r>
            <a:r>
              <a:rPr lang="en" sz="1400" b="1">
                <a:solidFill>
                  <a:srgbClr val="000000"/>
                </a:solidFill>
              </a:rPr>
              <a:t>R</a:t>
            </a:r>
            <a:r>
              <a:rPr lang="en" sz="1400">
                <a:solidFill>
                  <a:srgbClr val="000000"/>
                </a:solidFill>
              </a:rPr>
              <a:t>epeat </a:t>
            </a:r>
            <a:r>
              <a:rPr lang="en" sz="1400" b="1">
                <a:solidFill>
                  <a:srgbClr val="000000"/>
                </a:solidFill>
              </a:rPr>
              <a:t>Y</a:t>
            </a:r>
            <a:r>
              <a:rPr lang="en" sz="1400">
                <a:solidFill>
                  <a:srgbClr val="000000"/>
                </a:solidFill>
              </a:rPr>
              <a:t>ourself : moduláris, újrafelhasználható kódok készítése a cél: pl:private metódusokba kiszervezés, ha ugyanaz a kódrészlet többször is előfordul. DE! mikor éri meg? (lehet hogy egyetlen sor miatt már nem)</a:t>
            </a:r>
          </a:p>
          <a:p>
            <a:pPr marL="457200" lvl="0" indent="-3175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T.M.T.O.W.T.D.I.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lang="en" sz="1400" b="1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here‘s </a:t>
            </a:r>
            <a:r>
              <a:rPr lang="en" sz="1400" b="1">
                <a:solidFill>
                  <a:srgbClr val="000000"/>
                </a:solidFill>
              </a:rPr>
              <a:t>M</a:t>
            </a:r>
            <a:r>
              <a:rPr lang="en" sz="1400">
                <a:solidFill>
                  <a:srgbClr val="000000"/>
                </a:solidFill>
              </a:rPr>
              <a:t>ore </a:t>
            </a:r>
            <a:r>
              <a:rPr lang="en" sz="1400" b="1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han </a:t>
            </a:r>
            <a:r>
              <a:rPr lang="en" sz="1400" b="1">
                <a:solidFill>
                  <a:srgbClr val="000000"/>
                </a:solidFill>
              </a:rPr>
              <a:t>O</a:t>
            </a:r>
            <a:r>
              <a:rPr lang="en" sz="1400">
                <a:solidFill>
                  <a:srgbClr val="000000"/>
                </a:solidFill>
              </a:rPr>
              <a:t>ne </a:t>
            </a:r>
            <a:r>
              <a:rPr lang="en" sz="1400" b="1">
                <a:solidFill>
                  <a:srgbClr val="000000"/>
                </a:solidFill>
              </a:rPr>
              <a:t>W</a:t>
            </a:r>
            <a:r>
              <a:rPr lang="en" sz="1400">
                <a:solidFill>
                  <a:srgbClr val="000000"/>
                </a:solidFill>
              </a:rPr>
              <a:t>ay </a:t>
            </a:r>
            <a:r>
              <a:rPr lang="en" sz="1400" b="1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o </a:t>
            </a:r>
            <a:r>
              <a:rPr lang="en" sz="1400" b="1">
                <a:solidFill>
                  <a:srgbClr val="000000"/>
                </a:solidFill>
              </a:rPr>
              <a:t>D</a:t>
            </a:r>
            <a:r>
              <a:rPr lang="en" sz="1400">
                <a:solidFill>
                  <a:srgbClr val="000000"/>
                </a:solidFill>
              </a:rPr>
              <a:t>o </a:t>
            </a:r>
            <a:r>
              <a:rPr lang="en" sz="1400" b="1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t: egy problémát több oldalról meg lehet közelíteni és ugyanolyan jó megoldást lehet rá taláni. Egymás kódjának átvizsgálásával sokat lehet fejleszteni szemléletmódunkon.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Szorgalmi plusz pontért a repóban!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Köszönjük a </a:t>
            </a:r>
            <a:r>
              <a:rPr lang="en" dirty="0" smtClean="0"/>
              <a:t>figyelmet</a:t>
            </a:r>
            <a:r>
              <a:rPr lang="hu-HU" smtClean="0"/>
              <a:t>!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2991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Mirő lesz szó?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18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Gráfreprezentáció elkészítése Javaban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Szélességi, mélységi és Dijkstra algoritmusok megvalósítása Javaban</a:t>
            </a:r>
          </a:p>
        </p:txBody>
      </p:sp>
      <p:sp>
        <p:nvSpPr>
          <p:cNvPr id="61" name="Shape 61"/>
          <p:cNvSpPr/>
          <p:nvPr/>
        </p:nvSpPr>
        <p:spPr>
          <a:xfrm>
            <a:off x="4228875" y="871825"/>
            <a:ext cx="4140600" cy="33680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Tiszta kóddal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&amp;&amp;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</a:rPr>
              <a:t>patternekkel </a:t>
            </a:r>
          </a:p>
          <a:p>
            <a:pPr lvl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az igazán jó kódért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4343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Mitől is jó egy kód?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0" y="1100725"/>
            <a:ext cx="9144000" cy="3709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Mi az hogy “jósági tényező”? 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Számos metrika van a kód “jóságának” mérésére, melyek rengeteg tapasztalattal alakultak ki és sok paraméterrel dolgoznak (==nem a legegszerűbb módja a kód jóságának megfogására)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Fejlesztői szemmel, dióhéjban :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   A kód akkor jó, ha olyan mint egy mese, amit csak olvasni kell</a:t>
            </a:r>
            <a:r>
              <a:rPr lang="en" sz="2400" dirty="0" smtClean="0">
                <a:solidFill>
                  <a:srgbClr val="000000"/>
                </a:solidFill>
              </a:rPr>
              <a:t>.</a:t>
            </a:r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61100"/>
            <a:ext cx="8520599" cy="956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 kód jóságának mértékegysége a WTFs/min.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017712"/>
            <a:ext cx="52387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329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Miért hasznos jó kódot írni?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karbantartható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</a:rPr>
              <a:t>nem túlbonyolított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könnyen továbbfejleszthető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</a:rPr>
              <a:t>egységei újrafelhasználhatóak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jól olvasható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 rossz kód, hosszú távon a teljes projekt bukását okozhatja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Hogyan lehet jó kódot írni 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7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ezt is tanulni kell!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él a köztudatban számos irányelv, melyet érdemes nekünk is követnünk: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Coding Principles </a:t>
            </a:r>
            <a:r>
              <a:rPr lang="en" dirty="0">
                <a:solidFill>
                  <a:srgbClr val="000000"/>
                </a:solidFill>
              </a:rPr>
              <a:t>(ld. később)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Design Patterns </a:t>
            </a:r>
            <a:endParaRPr lang="hu-HU" sz="2400" dirty="0" smtClean="0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szinte </a:t>
            </a:r>
            <a:r>
              <a:rPr lang="en" sz="2400" dirty="0">
                <a:solidFill>
                  <a:srgbClr val="000000"/>
                </a:solidFill>
              </a:rPr>
              <a:t>kötelező olvasmányok: </a:t>
            </a:r>
          </a:p>
          <a:p>
            <a:pPr marL="914400" lvl="3" indent="-381000"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rgbClr val="000000"/>
                </a:solidFill>
              </a:rPr>
              <a:t>Robert C. Martin: Clean </a:t>
            </a:r>
            <a:r>
              <a:rPr lang="en" sz="2400" b="1" dirty="0" smtClean="0">
                <a:solidFill>
                  <a:srgbClr val="000000"/>
                </a:solidFill>
              </a:rPr>
              <a:t>code</a:t>
            </a:r>
            <a:r>
              <a:rPr lang="hu-HU" sz="2400" b="1" dirty="0" smtClean="0">
                <a:solidFill>
                  <a:srgbClr val="000000"/>
                </a:solidFill>
              </a:rPr>
              <a:t> </a:t>
            </a:r>
            <a:r>
              <a:rPr lang="hu-HU" sz="1200" b="1" dirty="0" smtClean="0">
                <a:solidFill>
                  <a:srgbClr val="000000"/>
                </a:solidFill>
              </a:rPr>
              <a:t>(https</a:t>
            </a:r>
            <a:r>
              <a:rPr lang="hu-HU" sz="1200" b="1" dirty="0">
                <a:solidFill>
                  <a:srgbClr val="000000"/>
                </a:solidFill>
              </a:rPr>
              <a:t>://cleancoders.com/landing)</a:t>
            </a:r>
            <a:endParaRPr lang="en" sz="1200" b="1" dirty="0">
              <a:solidFill>
                <a:srgbClr val="000000"/>
              </a:solidFill>
            </a:endParaRPr>
          </a:p>
          <a:p>
            <a:pPr marL="914400" lvl="3" indent="-381000"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rgbClr val="000000"/>
                </a:solidFill>
              </a:rPr>
              <a:t>Joshua Bloch: Effective Java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53" y="1302600"/>
            <a:ext cx="3334601" cy="25765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-381000" y="1035750"/>
            <a:ext cx="9144000" cy="307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Coding principles,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vagyis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kódolási etikett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741350" y="76200"/>
            <a:ext cx="5052899" cy="4992599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Globális tanácsok</a:t>
            </a:r>
          </a:p>
        </p:txBody>
      </p:sp>
      <p:sp>
        <p:nvSpPr>
          <p:cNvPr id="97" name="Shape 97"/>
          <p:cNvSpPr/>
          <p:nvPr/>
        </p:nvSpPr>
        <p:spPr>
          <a:xfrm>
            <a:off x="2310150" y="67625"/>
            <a:ext cx="3915299" cy="36540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Osztályra vonatkozó tanácsok</a:t>
            </a:r>
          </a:p>
        </p:txBody>
      </p:sp>
      <p:sp>
        <p:nvSpPr>
          <p:cNvPr id="98" name="Shape 98"/>
          <p:cNvSpPr/>
          <p:nvPr/>
        </p:nvSpPr>
        <p:spPr>
          <a:xfrm>
            <a:off x="2747900" y="67625"/>
            <a:ext cx="2918999" cy="2697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9FC5E8"/>
                </a:solidFill>
              </a:rPr>
              <a:t>Függvényekre vonatkozó tanácsok</a:t>
            </a:r>
          </a:p>
        </p:txBody>
      </p:sp>
      <p:sp>
        <p:nvSpPr>
          <p:cNvPr id="99" name="Shape 99"/>
          <p:cNvSpPr/>
          <p:nvPr/>
        </p:nvSpPr>
        <p:spPr>
          <a:xfrm>
            <a:off x="3377000" y="67625"/>
            <a:ext cx="1660800" cy="15501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CFE2F3"/>
                </a:solidFill>
              </a:rPr>
              <a:t>Változókra vonatkozó tanácsok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348199" cy="514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 list&lt;int[]&gt; getThem 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List&lt;int[]&gt; list1= new ArrayList&lt;int[]&gt;();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for (int[]x :theList)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	 if(x[0]==4)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		 list1.add(x);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return list1;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187275" y="100"/>
            <a:ext cx="4956599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public list&lt;int[]&gt;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getFlaggedCells 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List&lt;int[]&gt; flaggedCells= new ArrayList&lt;int[]&gt;();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for (int[]cell :gameBoard)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	 if(cell[STATUS_VALUE]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==FLAGGED)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	flaggedCells.add(cell);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return flaggedCells;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4247675" y="614000"/>
            <a:ext cx="5700" cy="45398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9775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Példa</a:t>
            </a:r>
          </a:p>
        </p:txBody>
      </p:sp>
      <p:cxnSp>
        <p:nvCxnSpPr>
          <p:cNvPr id="108" name="Shape 108"/>
          <p:cNvCxnSpPr/>
          <p:nvPr/>
        </p:nvCxnSpPr>
        <p:spPr>
          <a:xfrm rot="10800000" flipH="1">
            <a:off x="-10075" y="583700"/>
            <a:ext cx="9159600" cy="302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853</Words>
  <Application>Microsoft Office PowerPoint</Application>
  <PresentationFormat>Diavetítés a képernyőre (16:9 oldalarány)</PresentationFormat>
  <Paragraphs>118</Paragraphs>
  <Slides>19</Slides>
  <Notes>18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0" baseType="lpstr">
      <vt:lpstr>simple-light-2</vt:lpstr>
      <vt:lpstr>Gráf alapfogalmak,  szélességi  és mélységi keresés,  Dijkstra algoritmus gyakorlat</vt:lpstr>
      <vt:lpstr>Mirő lesz szó?</vt:lpstr>
      <vt:lpstr>Mitől is jó egy kód?</vt:lpstr>
      <vt:lpstr>A kód jóságának mértékegysége a WTFs/min. </vt:lpstr>
      <vt:lpstr>Miért hasznos jó kódot írni?</vt:lpstr>
      <vt:lpstr>Hogyan lehet jó kódot írni ?</vt:lpstr>
      <vt:lpstr>Coding principles,  vagyis  kódolási etikett</vt:lpstr>
      <vt:lpstr>8. dia</vt:lpstr>
      <vt:lpstr>Példa</vt:lpstr>
      <vt:lpstr>Változókra vonatkozó tanácsok</vt:lpstr>
      <vt:lpstr>Függvényekre vonatkozó tanácsok</vt:lpstr>
      <vt:lpstr>Osztályokra vonatkozó tanácsok</vt:lpstr>
      <vt:lpstr>Osztályokra vonatkozó tanácsok</vt:lpstr>
      <vt:lpstr>Globális vonatkozású tanácsok</vt:lpstr>
      <vt:lpstr>Coding Principles mozaikszavak</vt:lpstr>
      <vt:lpstr>S.O.L.I.D.</vt:lpstr>
      <vt:lpstr>További elterjedt mozaikszavak:</vt:lpstr>
      <vt:lpstr>Szorgalmi plusz pontért a repóban!</vt:lpstr>
      <vt:lpstr>Köszönjük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 alapfogalmak,  szélességi  és mélységi keresés,  Dijkstra algoritmus gyakorlat</dc:title>
  <cp:lastModifiedBy>Magyar Zsuzsanna</cp:lastModifiedBy>
  <cp:revision>3</cp:revision>
  <dcterms:modified xsi:type="dcterms:W3CDTF">2016-03-14T16:06:07Z</dcterms:modified>
</cp:coreProperties>
</file>