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D37922-096F-41EA-A771-4CA1FBDC0966}" v="1" dt="2022-03-14T01:23:45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26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경민" userId="d94c3cacbe7299a0" providerId="LiveId" clId="{F9D37922-096F-41EA-A771-4CA1FBDC0966}"/>
    <pc:docChg chg="modSld">
      <pc:chgData name="김 경민" userId="d94c3cacbe7299a0" providerId="LiveId" clId="{F9D37922-096F-41EA-A771-4CA1FBDC0966}" dt="2022-03-14T01:23:46.694" v="22" actId="20577"/>
      <pc:docMkLst>
        <pc:docMk/>
      </pc:docMkLst>
      <pc:sldChg chg="modSp mod">
        <pc:chgData name="김 경민" userId="d94c3cacbe7299a0" providerId="LiveId" clId="{F9D37922-096F-41EA-A771-4CA1FBDC0966}" dt="2022-03-14T01:23:46.694" v="22" actId="20577"/>
        <pc:sldMkLst>
          <pc:docMk/>
          <pc:sldMk cId="0" sldId="258"/>
        </pc:sldMkLst>
        <pc:spChg chg="mod">
          <ac:chgData name="김 경민" userId="d94c3cacbe7299a0" providerId="LiveId" clId="{F9D37922-096F-41EA-A771-4CA1FBDC0966}" dt="2022-03-14T01:23:46.694" v="22" actId="20577"/>
          <ac:spMkLst>
            <pc:docMk/>
            <pc:sldMk cId="0" sldId="258"/>
            <ac:spMk id="2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7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14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3333" y="4285038"/>
            <a:ext cx="13504761" cy="14617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dirty="0">
                <a:solidFill>
                  <a:srgbClr val="5B554F"/>
                </a:solidFill>
                <a:latin typeface="NanumSquare Bold" pitchFamily="34" charset="0"/>
                <a:cs typeface="NanumSquare Bold" pitchFamily="34" charset="0"/>
              </a:rPr>
              <a:t>Meal Kit (음식 주문 프로그램)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733333" y="5529295"/>
            <a:ext cx="6901574" cy="7530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999597"/>
                </a:solidFill>
                <a:latin typeface="NanumSquare" pitchFamily="34" charset="0"/>
                <a:cs typeface="NanumSquare" pitchFamily="34" charset="0"/>
              </a:rPr>
              <a:t>JAVA GUI, DB project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733333" y="7795419"/>
            <a:ext cx="10071429" cy="56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900" dirty="0">
                <a:solidFill>
                  <a:srgbClr val="999597"/>
                </a:solidFill>
                <a:latin typeface="NanumSquare" pitchFamily="34" charset="0"/>
                <a:cs typeface="NanumSquare" pitchFamily="34" charset="0"/>
              </a:rPr>
              <a:t>구종민, 김민경, 신경연, 조은채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514286" y="-2000000"/>
            <a:ext cx="5933333" cy="5971429"/>
            <a:chOff x="12514286" y="-2000000"/>
            <a:chExt cx="5933333" cy="59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80000">
              <a:off x="12514286" y="-2000000"/>
              <a:ext cx="5933333" cy="59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104762" y="2885714"/>
            <a:ext cx="5933333" cy="8009524"/>
            <a:chOff x="16104762" y="2885714"/>
            <a:chExt cx="5933333" cy="800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80000">
              <a:off x="16104762" y="2885714"/>
              <a:ext cx="5933333" cy="8009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7619" y="963667"/>
            <a:ext cx="8963265" cy="1159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dirty="0">
                <a:solidFill>
                  <a:srgbClr val="5B554F"/>
                </a:solidFill>
                <a:latin typeface="NanumSquare Bold" pitchFamily="34" charset="0"/>
                <a:cs typeface="NanumSquare Bold" pitchFamily="34" charset="0"/>
              </a:rPr>
              <a:t>손님 로그인(장바구니)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5782" y="2452477"/>
            <a:ext cx="6171429" cy="3712012"/>
            <a:chOff x="1055782" y="2452477"/>
            <a:chExt cx="6171429" cy="371201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5782" y="2452477"/>
              <a:ext cx="6171429" cy="37120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86732" y="4405317"/>
            <a:ext cx="2899350" cy="1442427"/>
            <a:chOff x="3886732" y="4405317"/>
            <a:chExt cx="2899350" cy="14424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6732" y="4405317"/>
              <a:ext cx="2899350" cy="14424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76898" y="2414382"/>
            <a:ext cx="6524017" cy="3712012"/>
            <a:chOff x="9576898" y="2414382"/>
            <a:chExt cx="6524017" cy="371201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76898" y="2414382"/>
              <a:ext cx="6524017" cy="37120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72109" y="8136296"/>
            <a:ext cx="3030528" cy="1419640"/>
            <a:chOff x="1672109" y="8136296"/>
            <a:chExt cx="3030528" cy="14196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2109" y="8136296"/>
              <a:ext cx="3030528" cy="141964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820937" y="6099183"/>
            <a:ext cx="2965634" cy="1402467"/>
            <a:chOff x="3820937" y="6099183"/>
            <a:chExt cx="2965634" cy="140246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20937" y="6099183"/>
              <a:ext cx="2965634" cy="14024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159430" y="6164489"/>
            <a:ext cx="3012809" cy="1424777"/>
            <a:chOff x="11159430" y="6164489"/>
            <a:chExt cx="3012809" cy="142477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59430" y="6164489"/>
              <a:ext cx="3012809" cy="14247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624490" y="8101007"/>
            <a:ext cx="3079280" cy="1490219"/>
            <a:chOff x="9624490" y="8101007"/>
            <a:chExt cx="3079280" cy="149021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24490" y="8101007"/>
              <a:ext cx="3079280" cy="149021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047619" y="2089816"/>
            <a:ext cx="8428571" cy="486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>
                <a:solidFill>
                  <a:srgbClr val="999597"/>
                </a:solidFill>
                <a:latin typeface="NanumSquare" pitchFamily="34" charset="0"/>
                <a:cs typeface="NanumSquare" pitchFamily="34" charset="0"/>
              </a:rPr>
              <a:t>장바구니에 담긴 메뉴가 없는 경우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9575510" y="2089816"/>
            <a:ext cx="8428571" cy="486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>
                <a:solidFill>
                  <a:srgbClr val="999597"/>
                </a:solidFill>
                <a:latin typeface="NanumSquare" pitchFamily="34" charset="0"/>
                <a:cs typeface="NanumSquare" pitchFamily="34" charset="0"/>
              </a:rPr>
              <a:t>장바구니에 메뉴가 담겼을 때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5485788" y="8084524"/>
            <a:ext cx="3052823" cy="1477172"/>
            <a:chOff x="5485788" y="8084524"/>
            <a:chExt cx="3052823" cy="147717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85788" y="8084524"/>
              <a:ext cx="3052823" cy="147717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734919" y="7730640"/>
            <a:ext cx="1202530" cy="378797"/>
            <a:chOff x="3734919" y="7730640"/>
            <a:chExt cx="1202530" cy="37879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3800000">
              <a:off x="3734919" y="7730640"/>
              <a:ext cx="1202530" cy="37879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788580" y="7731860"/>
            <a:ext cx="1202530" cy="378797"/>
            <a:chOff x="5788580" y="7731860"/>
            <a:chExt cx="1202530" cy="37879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820000">
              <a:off x="5788580" y="7731860"/>
              <a:ext cx="1202530" cy="37879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296049" y="8107530"/>
            <a:ext cx="3052823" cy="1477172"/>
            <a:chOff x="13296049" y="8107530"/>
            <a:chExt cx="3052823" cy="147717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96049" y="8107530"/>
              <a:ext cx="3052823" cy="147717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048243" y="6263188"/>
            <a:ext cx="1202530" cy="378797"/>
            <a:chOff x="12048243" y="6263188"/>
            <a:chExt cx="1202530" cy="37879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2048243" y="6263188"/>
              <a:ext cx="1202530" cy="37879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735143" y="4119085"/>
            <a:ext cx="1202530" cy="378797"/>
            <a:chOff x="4735143" y="4119085"/>
            <a:chExt cx="1202530" cy="37879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735143" y="4119085"/>
              <a:ext cx="1202530" cy="37879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735143" y="5991417"/>
            <a:ext cx="1202530" cy="378797"/>
            <a:chOff x="4735143" y="5991417"/>
            <a:chExt cx="1202530" cy="37879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735143" y="5991417"/>
              <a:ext cx="1202530" cy="37879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089738" y="7730640"/>
            <a:ext cx="1202530" cy="378797"/>
            <a:chOff x="11089738" y="7730640"/>
            <a:chExt cx="1202530" cy="378797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3800000">
              <a:off x="11089738" y="7730640"/>
              <a:ext cx="1202530" cy="37879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324996" y="7717208"/>
            <a:ext cx="1202530" cy="378797"/>
            <a:chOff x="13324996" y="7717208"/>
            <a:chExt cx="1202530" cy="378797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820000">
              <a:off x="13324996" y="7717208"/>
              <a:ext cx="1202530" cy="378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7619" y="963667"/>
            <a:ext cx="8963265" cy="11638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dirty="0">
                <a:solidFill>
                  <a:srgbClr val="5B554F"/>
                </a:solidFill>
                <a:latin typeface="NanumSquare Bold" pitchFamily="34" charset="0"/>
                <a:cs typeface="NanumSquare Bold" pitchFamily="34" charset="0"/>
              </a:rPr>
              <a:t>손님 로그인(주문내역)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7619" y="3302412"/>
            <a:ext cx="5655696" cy="4275097"/>
            <a:chOff x="1047619" y="3302412"/>
            <a:chExt cx="5655696" cy="427509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619" y="3302412"/>
              <a:ext cx="5655696" cy="42750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95862" y="5860733"/>
            <a:ext cx="3062088" cy="1493333"/>
            <a:chOff x="3495862" y="5860733"/>
            <a:chExt cx="3062088" cy="14933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5862" y="5860733"/>
              <a:ext cx="3062088" cy="149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06803" y="3881903"/>
            <a:ext cx="3085714" cy="1558058"/>
            <a:chOff x="7406803" y="3881903"/>
            <a:chExt cx="3085714" cy="15580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6803" y="3881903"/>
              <a:ext cx="3085714" cy="15580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178594" y="3341747"/>
            <a:ext cx="5504328" cy="4163773"/>
            <a:chOff x="11178594" y="3341747"/>
            <a:chExt cx="5504328" cy="416377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78594" y="3341747"/>
              <a:ext cx="5504328" cy="41637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406803" y="5697467"/>
            <a:ext cx="3085714" cy="1493333"/>
            <a:chOff x="7406803" y="5697467"/>
            <a:chExt cx="3085714" cy="149333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06803" y="5697467"/>
              <a:ext cx="3085714" cy="149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62333" y="5387744"/>
            <a:ext cx="1606678" cy="506103"/>
            <a:chOff x="4362333" y="5387744"/>
            <a:chExt cx="1606678" cy="50610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362333" y="5387744"/>
              <a:ext cx="1606678" cy="50610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030589" y="4407880"/>
            <a:ext cx="1606678" cy="506103"/>
            <a:chOff x="6030589" y="4407880"/>
            <a:chExt cx="1606678" cy="50610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30589" y="4407880"/>
              <a:ext cx="1606678" cy="50610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030589" y="5208885"/>
            <a:ext cx="1606678" cy="506103"/>
            <a:chOff x="6030589" y="5208885"/>
            <a:chExt cx="1606678" cy="50610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860000">
              <a:off x="6030589" y="5208885"/>
              <a:ext cx="1606678" cy="50610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375255" y="5331096"/>
            <a:ext cx="1606678" cy="506103"/>
            <a:chOff x="10375255" y="5331096"/>
            <a:chExt cx="1606678" cy="50610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75255" y="5331096"/>
              <a:ext cx="1606678" cy="5061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57143" y="3061403"/>
            <a:ext cx="6171429" cy="4162909"/>
            <a:chOff x="6057143" y="3061403"/>
            <a:chExt cx="6171429" cy="416290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3061403"/>
              <a:ext cx="6171429" cy="416290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47619" y="963667"/>
            <a:ext cx="8963265" cy="11638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dirty="0">
                <a:solidFill>
                  <a:srgbClr val="5B554F"/>
                </a:solidFill>
                <a:latin typeface="NanumSquare Bold" pitchFamily="34" charset="0"/>
                <a:cs typeface="NanumSquare Bold" pitchFamily="34" charset="0"/>
              </a:rPr>
              <a:t>프로그램 시연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7619" y="963667"/>
            <a:ext cx="4257143" cy="1160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dirty="0">
                <a:solidFill>
                  <a:srgbClr val="5B554F"/>
                </a:solidFill>
                <a:latin typeface="NanumSquare Bold" pitchFamily="34" charset="0"/>
                <a:cs typeface="NanumSquare Bold" pitchFamily="34" charset="0"/>
              </a:rPr>
              <a:t>Contents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666667" y="3880714"/>
            <a:ext cx="8428571" cy="5450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999597"/>
                </a:solidFill>
                <a:latin typeface="NanumSquare Bold" pitchFamily="34" charset="0"/>
                <a:cs typeface="NanumSquare Bold" pitchFamily="34" charset="0"/>
              </a:rPr>
              <a:t>01. 프로젝트 소개</a:t>
            </a:r>
          </a:p>
          <a:p>
            <a:endParaRPr lang="en-US" sz="2300" kern="0" spc="-100" dirty="0">
              <a:solidFill>
                <a:srgbClr val="999597"/>
              </a:solidFill>
              <a:latin typeface="NanumSquare Bold" pitchFamily="34" charset="0"/>
              <a:cs typeface="NanumSquare Bold" pitchFamily="34" charset="0"/>
            </a:endParaRPr>
          </a:p>
          <a:p>
            <a:r>
              <a:rPr lang="en-US" sz="2300" kern="0" spc="-100" dirty="0">
                <a:solidFill>
                  <a:srgbClr val="999597"/>
                </a:solidFill>
                <a:latin typeface="NanumSquare Bold" pitchFamily="34" charset="0"/>
                <a:cs typeface="NanumSquare Bold" pitchFamily="34" charset="0"/>
              </a:rPr>
              <a:t>02. 프로그램 구조</a:t>
            </a:r>
          </a:p>
          <a:p>
            <a:endParaRPr lang="en-US" sz="2300" kern="0" spc="-100" dirty="0">
              <a:solidFill>
                <a:srgbClr val="999597"/>
              </a:solidFill>
              <a:latin typeface="NanumSquare Bold" pitchFamily="34" charset="0"/>
              <a:cs typeface="NanumSquare Bold" pitchFamily="34" charset="0"/>
            </a:endParaRPr>
          </a:p>
          <a:p>
            <a:r>
              <a:rPr lang="en-US" sz="2300" kern="0" spc="-100" dirty="0">
                <a:solidFill>
                  <a:srgbClr val="999597"/>
                </a:solidFill>
                <a:latin typeface="NanumSquare Bold" pitchFamily="34" charset="0"/>
                <a:cs typeface="NanumSquare Bold" pitchFamily="34" charset="0"/>
              </a:rPr>
              <a:t>03. 프로그램 화면 &amp; 기능</a:t>
            </a:r>
          </a:p>
          <a:p>
            <a:endParaRPr lang="en-US" sz="2300" kern="0" spc="-100" dirty="0">
              <a:solidFill>
                <a:srgbClr val="999597"/>
              </a:solidFill>
              <a:latin typeface="NanumSquare Bold" pitchFamily="34" charset="0"/>
              <a:cs typeface="NanumSquare Bold" pitchFamily="34" charset="0"/>
            </a:endParaRPr>
          </a:p>
          <a:p>
            <a:r>
              <a:rPr lang="en-US" sz="2300" kern="0" spc="-100" dirty="0">
                <a:solidFill>
                  <a:srgbClr val="999597"/>
                </a:solidFill>
                <a:latin typeface="NanumSquare Bold" pitchFamily="34" charset="0"/>
                <a:cs typeface="NanumSquare Bold" pitchFamily="34" charset="0"/>
              </a:rPr>
              <a:t>04. 시연</a:t>
            </a:r>
          </a:p>
          <a:p>
            <a:endParaRPr lang="en-US" sz="2300" kern="0" spc="-100" dirty="0">
              <a:solidFill>
                <a:srgbClr val="999597"/>
              </a:solidFill>
              <a:latin typeface="NanumSquare Bold" pitchFamily="34" charset="0"/>
              <a:cs typeface="NanumSquare Bold" pitchFamily="34" charset="0"/>
            </a:endParaRPr>
          </a:p>
          <a:p>
            <a:r>
              <a:rPr lang="en-US" sz="2300" kern="0" spc="-100" dirty="0">
                <a:solidFill>
                  <a:srgbClr val="999597"/>
                </a:solidFill>
                <a:latin typeface="NanumSquare Bold" pitchFamily="34" charset="0"/>
                <a:cs typeface="NanumSquare Bold" pitchFamily="34" charset="0"/>
              </a:rPr>
              <a:t>05. Q &amp; A</a:t>
            </a:r>
          </a:p>
          <a:p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666667" y="5542857"/>
            <a:ext cx="6828571" cy="95238"/>
            <a:chOff x="2666667" y="5542857"/>
            <a:chExt cx="6828571" cy="9523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2666667" y="5542857"/>
              <a:ext cx="6828571" cy="9523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118081" y="4220830"/>
            <a:ext cx="8652901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kern="0" spc="-100" dirty="0" err="1">
                <a:solidFill>
                  <a:srgbClr val="999597"/>
                </a:solidFill>
                <a:latin typeface="NanumSquare Bold" pitchFamily="34" charset="0"/>
                <a:cs typeface="NanumSquare Bold" pitchFamily="34" charset="0"/>
              </a:rPr>
              <a:t>역할</a:t>
            </a:r>
            <a:r>
              <a:rPr lang="en-US" sz="1700" kern="0" spc="-100" dirty="0">
                <a:solidFill>
                  <a:srgbClr val="999597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1700" kern="0" spc="-100" dirty="0" err="1">
                <a:solidFill>
                  <a:srgbClr val="999597"/>
                </a:solidFill>
                <a:latin typeface="NanumSquare Bold" pitchFamily="34" charset="0"/>
                <a:cs typeface="NanumSquare Bold" pitchFamily="34" charset="0"/>
              </a:rPr>
              <a:t>분담</a:t>
            </a:r>
            <a:endParaRPr lang="en-US" sz="1700" kern="0" spc="-100" dirty="0">
              <a:solidFill>
                <a:srgbClr val="999597"/>
              </a:solidFill>
              <a:latin typeface="NanumSquare Bold" pitchFamily="34" charset="0"/>
              <a:cs typeface="NanumSquare Bold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7619" y="3894476"/>
            <a:ext cx="1042857" cy="4817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700" kern="0" spc="-300" dirty="0">
                <a:solidFill>
                  <a:srgbClr val="F24F57"/>
                </a:solidFill>
                <a:latin typeface="Noto Sans CJK KR Bold" pitchFamily="34" charset="0"/>
                <a:cs typeface="Noto Sans CJK KR Bold" pitchFamily="34" charset="0"/>
              </a:rPr>
              <a:t>●</a:t>
            </a:r>
          </a:p>
          <a:p>
            <a:pPr algn="r"/>
            <a:endParaRPr lang="en-US" sz="1700" kern="0" spc="-300" dirty="0">
              <a:solidFill>
                <a:srgbClr val="F24F57"/>
              </a:solidFill>
              <a:latin typeface="Noto Sans CJK KR Bold" pitchFamily="34" charset="0"/>
              <a:cs typeface="Noto Sans CJK KR Bold" pitchFamily="34" charset="0"/>
            </a:endParaRPr>
          </a:p>
          <a:p>
            <a:pPr algn="r"/>
            <a:r>
              <a:rPr lang="en-US" sz="1700" kern="0" spc="-300" dirty="0">
                <a:solidFill>
                  <a:srgbClr val="F24F57"/>
                </a:solidFill>
                <a:latin typeface="Noto Sans CJK KR Bold" pitchFamily="34" charset="0"/>
                <a:cs typeface="Noto Sans CJK KR Bold" pitchFamily="34" charset="0"/>
              </a:rPr>
              <a:t>●</a:t>
            </a:r>
          </a:p>
          <a:p>
            <a:pPr algn="r"/>
            <a:endParaRPr lang="en-US" sz="1700" kern="0" spc="-300" dirty="0">
              <a:solidFill>
                <a:srgbClr val="F24F57"/>
              </a:solidFill>
              <a:latin typeface="Noto Sans CJK KR Bold" pitchFamily="34" charset="0"/>
              <a:cs typeface="Noto Sans CJK KR Bold" pitchFamily="34" charset="0"/>
            </a:endParaRPr>
          </a:p>
          <a:p>
            <a:pPr algn="r"/>
            <a:r>
              <a:rPr lang="en-US" sz="1700" kern="0" spc="-300" dirty="0">
                <a:solidFill>
                  <a:srgbClr val="F24F57"/>
                </a:solidFill>
                <a:latin typeface="Noto Sans CJK KR Bold" pitchFamily="34" charset="0"/>
                <a:cs typeface="Noto Sans CJK KR Bold" pitchFamily="34" charset="0"/>
              </a:rPr>
              <a:t>●</a:t>
            </a:r>
          </a:p>
          <a:p>
            <a:pPr algn="r"/>
            <a:endParaRPr lang="en-US" sz="1700" kern="0" spc="-300" dirty="0">
              <a:solidFill>
                <a:srgbClr val="F24F57"/>
              </a:solidFill>
              <a:latin typeface="Noto Sans CJK KR Bold" pitchFamily="34" charset="0"/>
              <a:cs typeface="Noto Sans CJK KR Bold" pitchFamily="34" charset="0"/>
            </a:endParaRPr>
          </a:p>
          <a:p>
            <a:pPr algn="r"/>
            <a:r>
              <a:rPr lang="en-US" sz="1700" kern="0" spc="-300" dirty="0">
                <a:solidFill>
                  <a:srgbClr val="F24F57"/>
                </a:solidFill>
                <a:latin typeface="Noto Sans CJK KR Bold" pitchFamily="34" charset="0"/>
                <a:cs typeface="Noto Sans CJK KR Bold" pitchFamily="34" charset="0"/>
              </a:rPr>
              <a:t>●</a:t>
            </a:r>
          </a:p>
          <a:p>
            <a:pPr algn="r"/>
            <a:endParaRPr lang="en-US" sz="1700" kern="0" spc="-300" dirty="0">
              <a:solidFill>
                <a:srgbClr val="F24F57"/>
              </a:solidFill>
              <a:latin typeface="Noto Sans CJK KR Bold" pitchFamily="34" charset="0"/>
              <a:cs typeface="Noto Sans CJK KR Bold" pitchFamily="34" charset="0"/>
            </a:endParaRPr>
          </a:p>
          <a:p>
            <a:pPr algn="r"/>
            <a:r>
              <a:rPr lang="en-US" sz="1700" kern="0" spc="-300" dirty="0">
                <a:solidFill>
                  <a:srgbClr val="F24F57"/>
                </a:solidFill>
                <a:latin typeface="Noto Sans CJK KR Bold" pitchFamily="34" charset="0"/>
                <a:cs typeface="Noto Sans CJK KR Bold" pitchFamily="34" charset="0"/>
              </a:rPr>
              <a:t>●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118081" y="4914888"/>
            <a:ext cx="9954314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kern="0" spc="-100" dirty="0">
                <a:solidFill>
                  <a:srgbClr val="999597"/>
                </a:solidFill>
                <a:latin typeface="NanumSquare Bold" pitchFamily="34" charset="0"/>
                <a:cs typeface="NanumSquare Bold" pitchFamily="34" charset="0"/>
              </a:rPr>
              <a:t>메뉴 구조 / </a:t>
            </a:r>
            <a:r>
              <a:rPr lang="en-US" sz="1700" kern="0" spc="-100" dirty="0" err="1">
                <a:solidFill>
                  <a:srgbClr val="999597"/>
                </a:solidFill>
                <a:latin typeface="NanumSquare Bold" pitchFamily="34" charset="0"/>
                <a:cs typeface="NanumSquare Bold" pitchFamily="34" charset="0"/>
              </a:rPr>
              <a:t>테이블</a:t>
            </a:r>
            <a:r>
              <a:rPr lang="en-US" sz="1700" kern="0" spc="-100" dirty="0">
                <a:solidFill>
                  <a:srgbClr val="999597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1700" kern="0" spc="-100" dirty="0" err="1">
                <a:solidFill>
                  <a:srgbClr val="999597"/>
                </a:solidFill>
                <a:latin typeface="NanumSquare Bold" pitchFamily="34" charset="0"/>
                <a:cs typeface="NanumSquare Bold" pitchFamily="34" charset="0"/>
              </a:rPr>
              <a:t>구조</a:t>
            </a:r>
            <a:endParaRPr lang="en-US" sz="1700" kern="0" spc="-100" dirty="0">
              <a:solidFill>
                <a:srgbClr val="999597"/>
              </a:solidFill>
              <a:latin typeface="NanumSquare Bold" pitchFamily="34" charset="0"/>
              <a:cs typeface="NanumSquare Bold" pitchFamily="34" charset="0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BF10195B-0591-452C-86A8-9823718FBABD}"/>
              </a:ext>
            </a:extLst>
          </p:cNvPr>
          <p:cNvSpPr txBox="1"/>
          <p:nvPr/>
        </p:nvSpPr>
        <p:spPr>
          <a:xfrm>
            <a:off x="7117787" y="5633424"/>
            <a:ext cx="9954314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700" kern="0" spc="-100" dirty="0">
                <a:solidFill>
                  <a:srgbClr val="999597"/>
                </a:solidFill>
                <a:latin typeface="NanumSquare Bold" pitchFamily="34" charset="0"/>
                <a:cs typeface="NanumSquare Bold" pitchFamily="34" charset="0"/>
              </a:rPr>
              <a:t>관리자페이지 </a:t>
            </a:r>
            <a:r>
              <a:rPr lang="en-US" altLang="ko-KR" sz="1700" kern="0" spc="-100" dirty="0">
                <a:solidFill>
                  <a:srgbClr val="999597"/>
                </a:solidFill>
                <a:latin typeface="NanumSquare Bold" pitchFamily="34" charset="0"/>
                <a:cs typeface="NanumSquare Bold" pitchFamily="34" charset="0"/>
              </a:rPr>
              <a:t>/ </a:t>
            </a:r>
            <a:r>
              <a:rPr lang="ko-KR" altLang="en-US" sz="1700" kern="0" spc="-100" dirty="0">
                <a:solidFill>
                  <a:srgbClr val="999597"/>
                </a:solidFill>
                <a:latin typeface="NanumSquare Bold" pitchFamily="34" charset="0"/>
                <a:cs typeface="NanumSquare Bold" pitchFamily="34" charset="0"/>
              </a:rPr>
              <a:t>사용자페이지</a:t>
            </a:r>
            <a:endParaRPr lang="en-US" sz="1700" kern="0" spc="-100" dirty="0">
              <a:solidFill>
                <a:srgbClr val="999597"/>
              </a:solidFill>
              <a:latin typeface="NanumSquare Bold" pitchFamily="34" charset="0"/>
              <a:cs typeface="NanumSquare 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52565" y="3187755"/>
            <a:ext cx="2198271" cy="2190476"/>
            <a:chOff x="2552565" y="3187755"/>
            <a:chExt cx="2198271" cy="21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2565" y="3187755"/>
              <a:ext cx="2198271" cy="219047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163201" y="3816327"/>
            <a:ext cx="2976999" cy="1399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  <a:latin typeface="NanumSquare Bold" pitchFamily="34" charset="0"/>
                <a:cs typeface="NanumSquare Bold" pitchFamily="34" charset="0"/>
              </a:rPr>
              <a:t>구종민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533187" y="5776438"/>
            <a:ext cx="4196818" cy="23111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>
                <a:solidFill>
                  <a:srgbClr val="9E9E9E"/>
                </a:solidFill>
                <a:latin typeface="NanumSquare Bold" pitchFamily="34" charset="0"/>
                <a:cs typeface="NanumSquare Bold" pitchFamily="34" charset="0"/>
              </a:rPr>
              <a:t>메인 페이지</a:t>
            </a:r>
          </a:p>
          <a:p>
            <a:pPr algn="ctr"/>
            <a:r>
              <a:rPr lang="en-US" sz="1800" kern="0" spc="-100" dirty="0">
                <a:solidFill>
                  <a:srgbClr val="9E9E9E"/>
                </a:solidFill>
                <a:latin typeface="NanumSquare Bold" pitchFamily="34" charset="0"/>
                <a:cs typeface="NanumSquare Bold" pitchFamily="34" charset="0"/>
              </a:rPr>
              <a:t>주문 페이지</a:t>
            </a:r>
          </a:p>
          <a:p>
            <a:pPr algn="ctr"/>
            <a:r>
              <a:rPr lang="en-US" sz="1800" kern="0" spc="-100" dirty="0">
                <a:solidFill>
                  <a:srgbClr val="9E9E9E"/>
                </a:solidFill>
                <a:latin typeface="NanumSquare Bold" pitchFamily="34" charset="0"/>
                <a:cs typeface="NanumSquare Bold" pitchFamily="34" charset="0"/>
              </a:rPr>
              <a:t>평점 페이지</a:t>
            </a:r>
          </a:p>
          <a:p>
            <a:pPr algn="ctr"/>
            <a:r>
              <a:rPr lang="en-US" sz="1800" kern="0" spc="-100" dirty="0">
                <a:solidFill>
                  <a:srgbClr val="9E9E9E"/>
                </a:solidFill>
                <a:latin typeface="NanumSquare Bold" pitchFamily="34" charset="0"/>
                <a:cs typeface="NanumSquare Bold" pitchFamily="34" charset="0"/>
              </a:rPr>
              <a:t>RATING TABLE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131706" y="3171429"/>
            <a:ext cx="2198271" cy="2190476"/>
            <a:chOff x="6131706" y="3171429"/>
            <a:chExt cx="2198271" cy="219047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1706" y="3171429"/>
              <a:ext cx="2198271" cy="219047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18016" y="3800000"/>
            <a:ext cx="2859253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  <a:latin typeface="NanumSquare Bold" pitchFamily="34" charset="0"/>
                <a:cs typeface="NanumSquare Bold" pitchFamily="34" charset="0"/>
              </a:rPr>
              <a:t>김</a:t>
            </a:r>
            <a:r>
              <a:rPr lang="ko-KR" altLang="en-US" sz="5200" dirty="0">
                <a:solidFill>
                  <a:srgbClr val="FFFFFF"/>
                </a:solidFill>
                <a:latin typeface="NanumSquare Bold" pitchFamily="34" charset="0"/>
                <a:cs typeface="NanumSquare Bold" pitchFamily="34" charset="0"/>
              </a:rPr>
              <a:t>경민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97271" y="3219253"/>
            <a:ext cx="2198271" cy="2190476"/>
            <a:chOff x="13297271" y="3219253"/>
            <a:chExt cx="2198271" cy="21904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97271" y="3219253"/>
              <a:ext cx="2198271" cy="219047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880254" y="3847825"/>
            <a:ext cx="3035490" cy="1399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  <a:latin typeface="NanumSquare Bold" pitchFamily="34" charset="0"/>
                <a:cs typeface="NanumSquare Bold" pitchFamily="34" charset="0"/>
              </a:rPr>
              <a:t>조은채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9643721" y="3187755"/>
            <a:ext cx="2198271" cy="2190476"/>
            <a:chOff x="9643721" y="3187755"/>
            <a:chExt cx="2198271" cy="219047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3721" y="3187755"/>
              <a:ext cx="2198271" cy="2190476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8967347" y="3848980"/>
            <a:ext cx="3551020" cy="1399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  <a:latin typeface="NanumSquare Bold" pitchFamily="34" charset="0"/>
                <a:cs typeface="NanumSquare Bold" pitchFamily="34" charset="0"/>
              </a:rPr>
              <a:t>신경연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5132435" y="5776438"/>
            <a:ext cx="419681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err="1">
                <a:solidFill>
                  <a:srgbClr val="9E9E9E"/>
                </a:solidFill>
                <a:latin typeface="NanumSquare Bold" pitchFamily="34" charset="0"/>
                <a:cs typeface="NanumSquare Bold" pitchFamily="34" charset="0"/>
              </a:rPr>
              <a:t>장바구니</a:t>
            </a:r>
            <a:r>
              <a:rPr lang="en-US" sz="1800" kern="0" spc="-100" dirty="0">
                <a:solidFill>
                  <a:srgbClr val="9E9E9E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1800" kern="0" spc="-100" dirty="0" err="1">
                <a:solidFill>
                  <a:srgbClr val="9E9E9E"/>
                </a:solidFill>
                <a:latin typeface="NanumSquare Bold" pitchFamily="34" charset="0"/>
                <a:cs typeface="NanumSquare Bold" pitchFamily="34" charset="0"/>
              </a:rPr>
              <a:t>페이지</a:t>
            </a:r>
            <a:endParaRPr lang="en-US" sz="1800" kern="0" spc="-100" dirty="0">
              <a:solidFill>
                <a:srgbClr val="9E9E9E"/>
              </a:solidFill>
              <a:latin typeface="NanumSquare Bold" pitchFamily="34" charset="0"/>
              <a:cs typeface="NanumSquare Bold" pitchFamily="34" charset="0"/>
            </a:endParaRPr>
          </a:p>
          <a:p>
            <a:pPr algn="ctr"/>
            <a:r>
              <a:rPr lang="ko-KR" altLang="en-US" kern="0" spc="-100" dirty="0">
                <a:solidFill>
                  <a:srgbClr val="9E9E9E"/>
                </a:solidFill>
                <a:latin typeface="NanumSquare Bold" pitchFamily="34" charset="0"/>
                <a:cs typeface="NanumSquare Bold" pitchFamily="34" charset="0"/>
              </a:rPr>
              <a:t>주문내역 페이지</a:t>
            </a:r>
            <a:endParaRPr lang="en-US" sz="1800" kern="0" spc="-100" dirty="0">
              <a:solidFill>
                <a:srgbClr val="9E9E9E"/>
              </a:solidFill>
              <a:latin typeface="NanumSquare Bold" pitchFamily="34" charset="0"/>
              <a:cs typeface="NanumSquare Bold" pitchFamily="34" charset="0"/>
            </a:endParaRPr>
          </a:p>
          <a:p>
            <a:pPr algn="ctr"/>
            <a:r>
              <a:rPr lang="en-US" sz="1800" kern="0" spc="-100" dirty="0">
                <a:solidFill>
                  <a:srgbClr val="9E9E9E"/>
                </a:solidFill>
                <a:latin typeface="NanumSquare Bold" pitchFamily="34" charset="0"/>
                <a:cs typeface="NanumSquare Bold" pitchFamily="34" charset="0"/>
              </a:rPr>
              <a:t>SHOPPINGCART TABLE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8644445" y="5776438"/>
            <a:ext cx="4196818" cy="18674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>
                <a:solidFill>
                  <a:srgbClr val="9E9E9E"/>
                </a:solidFill>
                <a:latin typeface="NanumSquare Bold" pitchFamily="34" charset="0"/>
                <a:cs typeface="NanumSquare Bold" pitchFamily="34" charset="0"/>
              </a:rPr>
              <a:t>로그인 페이지</a:t>
            </a:r>
          </a:p>
          <a:p>
            <a:pPr algn="ctr"/>
            <a:r>
              <a:rPr lang="en-US" sz="1800" kern="0" spc="-100" dirty="0">
                <a:solidFill>
                  <a:srgbClr val="9E9E9E"/>
                </a:solidFill>
                <a:latin typeface="NanumSquare Bold" pitchFamily="34" charset="0"/>
                <a:cs typeface="NanumSquare Bold" pitchFamily="34" charset="0"/>
              </a:rPr>
              <a:t>회원가입 페이지</a:t>
            </a:r>
          </a:p>
          <a:p>
            <a:pPr algn="ctr"/>
            <a:r>
              <a:rPr lang="en-US" sz="1800" kern="0" spc="-100" dirty="0">
                <a:solidFill>
                  <a:srgbClr val="9E9E9E"/>
                </a:solidFill>
                <a:latin typeface="NanumSquare Bold" pitchFamily="34" charset="0"/>
                <a:cs typeface="NanumSquare Bold" pitchFamily="34" charset="0"/>
              </a:rPr>
              <a:t>비밀번호 찾기 페이지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2297959" y="5776438"/>
            <a:ext cx="4196818" cy="2923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>
                <a:solidFill>
                  <a:srgbClr val="9E9E9E"/>
                </a:solidFill>
                <a:latin typeface="NanumSquare Bold" pitchFamily="34" charset="0"/>
                <a:cs typeface="NanumSquare Bold" pitchFamily="34" charset="0"/>
              </a:rPr>
              <a:t>상품 상세설명 페이지</a:t>
            </a:r>
          </a:p>
          <a:p>
            <a:pPr algn="ctr"/>
            <a:r>
              <a:rPr lang="en-US" sz="1800" kern="0" spc="-100" dirty="0">
                <a:solidFill>
                  <a:srgbClr val="9E9E9E"/>
                </a:solidFill>
                <a:latin typeface="NanumSquare Bold" pitchFamily="34" charset="0"/>
                <a:cs typeface="NanumSquare Bold" pitchFamily="34" charset="0"/>
              </a:rPr>
              <a:t>관리자 페이지</a:t>
            </a:r>
          </a:p>
          <a:p>
            <a:pPr algn="ctr"/>
            <a:r>
              <a:rPr lang="en-US" sz="1800" kern="0" spc="-100" dirty="0">
                <a:solidFill>
                  <a:srgbClr val="9E9E9E"/>
                </a:solidFill>
                <a:latin typeface="NanumSquare Bold" pitchFamily="34" charset="0"/>
                <a:cs typeface="NanumSquare Bold" pitchFamily="34" charset="0"/>
              </a:rPr>
              <a:t>MENU TABLE</a:t>
            </a:r>
          </a:p>
          <a:p>
            <a:pPr algn="ctr"/>
            <a:r>
              <a:rPr lang="en-US" sz="1800" kern="0" spc="-100" dirty="0">
                <a:solidFill>
                  <a:srgbClr val="9E9E9E"/>
                </a:solidFill>
                <a:latin typeface="NanumSquare Bold" pitchFamily="34" charset="0"/>
                <a:cs typeface="NanumSquare Bold" pitchFamily="34" charset="0"/>
              </a:rPr>
              <a:t>MEMBER TABLE</a:t>
            </a:r>
          </a:p>
          <a:p>
            <a:pPr algn="ctr"/>
            <a:r>
              <a:rPr lang="en-US" sz="1800" kern="0" spc="-100" dirty="0">
                <a:solidFill>
                  <a:srgbClr val="9E9E9E"/>
                </a:solidFill>
                <a:latin typeface="NanumSquare Bold" pitchFamily="34" charset="0"/>
                <a:cs typeface="NanumSquare Bold" pitchFamily="34" charset="0"/>
              </a:rPr>
              <a:t>PPT 제작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1047619" y="963667"/>
            <a:ext cx="5000000" cy="12801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dirty="0">
                <a:solidFill>
                  <a:srgbClr val="5B554F"/>
                </a:solidFill>
                <a:latin typeface="NanumSquare Bold" pitchFamily="34" charset="0"/>
                <a:cs typeface="NanumSquare Bold" pitchFamily="34" charset="0"/>
              </a:rPr>
              <a:t>역할 분담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7619" y="963667"/>
            <a:ext cx="5000000" cy="1270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dirty="0">
                <a:solidFill>
                  <a:srgbClr val="5B554F"/>
                </a:solidFill>
                <a:latin typeface="NanumSquare Bold" pitchFamily="34" charset="0"/>
                <a:cs typeface="NanumSquare Bold" pitchFamily="34" charset="0"/>
              </a:rPr>
              <a:t>테이블 구조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65650" y="2531258"/>
            <a:ext cx="5275561" cy="3756199"/>
            <a:chOff x="2765650" y="2531258"/>
            <a:chExt cx="5275561" cy="375619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5650" y="2531258"/>
              <a:ext cx="5275561" cy="3756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66667" y="6204411"/>
            <a:ext cx="6171429" cy="3434238"/>
            <a:chOff x="9966667" y="6204411"/>
            <a:chExt cx="6171429" cy="343423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66667" y="6204411"/>
              <a:ext cx="6171429" cy="34342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87174" y="7343808"/>
            <a:ext cx="4921401" cy="1838561"/>
            <a:chOff x="2787174" y="7343808"/>
            <a:chExt cx="4921401" cy="18385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7174" y="7343808"/>
              <a:ext cx="4921401" cy="183856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916635" y="2211266"/>
            <a:ext cx="8428571" cy="479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>
                <a:solidFill>
                  <a:srgbClr val="999597"/>
                </a:solidFill>
                <a:latin typeface="NanumSquare" pitchFamily="34" charset="0"/>
                <a:cs typeface="NanumSquare" pitchFamily="34" charset="0"/>
              </a:rPr>
              <a:t>MENU TABLE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916638" y="7023819"/>
            <a:ext cx="8428571" cy="4916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>
                <a:solidFill>
                  <a:srgbClr val="999597"/>
                </a:solidFill>
                <a:latin typeface="NanumSquare" pitchFamily="34" charset="0"/>
                <a:cs typeface="NanumSquare" pitchFamily="34" charset="0"/>
              </a:rPr>
              <a:t>RATING TABLE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0075238" y="1490362"/>
            <a:ext cx="8428571" cy="4916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>
                <a:solidFill>
                  <a:srgbClr val="999597"/>
                </a:solidFill>
                <a:latin typeface="NanumSquare" pitchFamily="34" charset="0"/>
                <a:cs typeface="NanumSquare" pitchFamily="34" charset="0"/>
              </a:rPr>
              <a:t>SHOPPINGCART TABLE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0056190" y="5967467"/>
            <a:ext cx="8428571" cy="4916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>
                <a:solidFill>
                  <a:srgbClr val="999597"/>
                </a:solidFill>
                <a:latin typeface="NanumSquare" pitchFamily="34" charset="0"/>
                <a:cs typeface="NanumSquare" pitchFamily="34" charset="0"/>
              </a:rPr>
              <a:t>MEMBERTABLE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31FD66-BA77-4893-877A-BC53E80966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6190" y="1799850"/>
            <a:ext cx="5564810" cy="39915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7619" y="963667"/>
            <a:ext cx="5000000" cy="11515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dirty="0">
                <a:solidFill>
                  <a:srgbClr val="5B554F"/>
                </a:solidFill>
                <a:latin typeface="NanumSquare Bold" pitchFamily="34" charset="0"/>
                <a:cs typeface="NanumSquare Bold" pitchFamily="34" charset="0"/>
              </a:rPr>
              <a:t>로그인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7619" y="3082578"/>
            <a:ext cx="6171429" cy="4120557"/>
            <a:chOff x="1047619" y="3082578"/>
            <a:chExt cx="6171429" cy="41205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619" y="3082578"/>
              <a:ext cx="6171429" cy="412055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200000" y="963667"/>
            <a:ext cx="8428571" cy="4462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kern="0" spc="-100" dirty="0">
                <a:solidFill>
                  <a:srgbClr val="999597"/>
                </a:solidFill>
                <a:latin typeface="NanumSquare" pitchFamily="34" charset="0"/>
                <a:cs typeface="NanumSquare" pitchFamily="34" charset="0"/>
              </a:rPr>
              <a:t>1. 로그인 실패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9142857" y="3838190"/>
            <a:ext cx="8428571" cy="4462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kern="0" spc="-100" dirty="0">
                <a:solidFill>
                  <a:srgbClr val="999597"/>
                </a:solidFill>
                <a:latin typeface="NanumSquare" pitchFamily="34" charset="0"/>
                <a:cs typeface="NanumSquare" pitchFamily="34" charset="0"/>
              </a:rPr>
              <a:t>2. 손님 아이디로 로그인 성공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142857" y="7311514"/>
            <a:ext cx="8428571" cy="4462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kern="0" spc="-100" dirty="0">
                <a:solidFill>
                  <a:srgbClr val="999597"/>
                </a:solidFill>
                <a:latin typeface="NanumSquare" pitchFamily="34" charset="0"/>
                <a:cs typeface="NanumSquare" pitchFamily="34" charset="0"/>
              </a:rPr>
              <a:t>3. 관리자 아이디로 로그인 성공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142857" y="1385619"/>
            <a:ext cx="4141155" cy="2000218"/>
            <a:chOff x="9142857" y="1385619"/>
            <a:chExt cx="4141155" cy="20002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1385619"/>
              <a:ext cx="4141155" cy="20002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4258354"/>
            <a:ext cx="6850382" cy="2581598"/>
            <a:chOff x="9142857" y="4258354"/>
            <a:chExt cx="6850382" cy="25815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4258354"/>
              <a:ext cx="6850382" cy="258159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347697" y="2698914"/>
            <a:ext cx="1606678" cy="506103"/>
            <a:chOff x="7347697" y="2698914"/>
            <a:chExt cx="1606678" cy="50610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160000">
              <a:off x="7347697" y="2698914"/>
              <a:ext cx="1606678" cy="50610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365986" y="5124683"/>
            <a:ext cx="1606678" cy="506103"/>
            <a:chOff x="7365986" y="5124683"/>
            <a:chExt cx="1606678" cy="50610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65986" y="5124683"/>
              <a:ext cx="1606678" cy="50610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387395" y="7750430"/>
            <a:ext cx="1606678" cy="506103"/>
            <a:chOff x="7387395" y="7750430"/>
            <a:chExt cx="1606678" cy="50610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380000">
              <a:off x="7387395" y="7750430"/>
              <a:ext cx="1606678" cy="506103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5280FB24-ED0A-4E10-AA57-CA39A55B15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2857" y="7990076"/>
            <a:ext cx="8840343" cy="18769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7619" y="963667"/>
            <a:ext cx="5000000" cy="11515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dirty="0">
                <a:solidFill>
                  <a:srgbClr val="5B554F"/>
                </a:solidFill>
                <a:latin typeface="NanumSquare Bold" pitchFamily="34" charset="0"/>
                <a:cs typeface="NanumSquare Bold" pitchFamily="34" charset="0"/>
              </a:rPr>
              <a:t>회원가입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7619" y="2749556"/>
            <a:ext cx="6171429" cy="5624698"/>
            <a:chOff x="1047619" y="2749556"/>
            <a:chExt cx="6171429" cy="56246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619" y="2749556"/>
              <a:ext cx="6171429" cy="56246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42570" y="585619"/>
            <a:ext cx="4267241" cy="2049537"/>
            <a:chOff x="8042570" y="585619"/>
            <a:chExt cx="4267241" cy="20495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42570" y="585619"/>
              <a:ext cx="4267241" cy="20495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42570" y="3123810"/>
            <a:ext cx="4267241" cy="2018006"/>
            <a:chOff x="8042570" y="3123810"/>
            <a:chExt cx="4267241" cy="20180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2570" y="3123810"/>
              <a:ext cx="4267241" cy="20180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50960" y="3104241"/>
            <a:ext cx="4256731" cy="2018006"/>
            <a:chOff x="12750960" y="3104241"/>
            <a:chExt cx="4256731" cy="201800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50960" y="3104241"/>
              <a:ext cx="4256731" cy="20180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750960" y="5767607"/>
            <a:ext cx="4246481" cy="2034988"/>
            <a:chOff x="12750960" y="5767607"/>
            <a:chExt cx="4246481" cy="203498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50960" y="5767607"/>
              <a:ext cx="4246481" cy="20349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750960" y="585619"/>
            <a:ext cx="4212365" cy="2049537"/>
            <a:chOff x="12750960" y="585619"/>
            <a:chExt cx="4212365" cy="204953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50960" y="585619"/>
              <a:ext cx="4212365" cy="204953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042570" y="5740233"/>
            <a:ext cx="4247619" cy="2051641"/>
            <a:chOff x="8042570" y="5740233"/>
            <a:chExt cx="4247619" cy="205164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42570" y="5740233"/>
              <a:ext cx="4247619" cy="205164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042570" y="201762"/>
            <a:ext cx="8428571" cy="479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>
                <a:solidFill>
                  <a:srgbClr val="999597"/>
                </a:solidFill>
                <a:latin typeface="NanumSquare" pitchFamily="34" charset="0"/>
                <a:cs typeface="NanumSquare" pitchFamily="34" charset="0"/>
              </a:rPr>
              <a:t>아이디 중복확인 성공 / 실패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8042571" y="2803822"/>
            <a:ext cx="8428571" cy="486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>
                <a:solidFill>
                  <a:srgbClr val="999597"/>
                </a:solidFill>
                <a:latin typeface="NanumSquare" pitchFamily="34" charset="0"/>
                <a:cs typeface="NanumSquare" pitchFamily="34" charset="0"/>
              </a:rPr>
              <a:t>비밀번호 일치 확인 성공 / 실패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8042571" y="5371429"/>
            <a:ext cx="8428571" cy="5297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>
                <a:solidFill>
                  <a:srgbClr val="999597"/>
                </a:solidFill>
                <a:latin typeface="NanumSquare" pitchFamily="34" charset="0"/>
                <a:cs typeface="NanumSquare" pitchFamily="34" charset="0"/>
              </a:rPr>
              <a:t>모든 항목을 기입하지 않은 경우 / 회원가입에 성공한 경우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8042571" y="8083400"/>
            <a:ext cx="8428571" cy="486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>
                <a:solidFill>
                  <a:srgbClr val="999597"/>
                </a:solidFill>
                <a:latin typeface="NanumSquare" pitchFamily="34" charset="0"/>
                <a:cs typeface="NanumSquare" pitchFamily="34" charset="0"/>
              </a:rPr>
              <a:t>회원가입에 성공한 경우 MEMBER TABLE에 데이터 저장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8023810" y="8489123"/>
            <a:ext cx="8939516" cy="1002137"/>
            <a:chOff x="8023810" y="8489123"/>
            <a:chExt cx="8939516" cy="100213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23810" y="8489123"/>
              <a:ext cx="8939516" cy="100213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60607" y="4132812"/>
            <a:ext cx="1606678" cy="506103"/>
            <a:chOff x="6660607" y="4132812"/>
            <a:chExt cx="1606678" cy="50610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60607" y="4132812"/>
              <a:ext cx="1606678" cy="50610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676933" y="6532050"/>
            <a:ext cx="1606678" cy="506103"/>
            <a:chOff x="6676933" y="6532050"/>
            <a:chExt cx="1606678" cy="50610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76933" y="6532050"/>
              <a:ext cx="1606678" cy="50610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660607" y="2091925"/>
            <a:ext cx="1606678" cy="506103"/>
            <a:chOff x="6660607" y="2091925"/>
            <a:chExt cx="1606678" cy="50610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80000">
              <a:off x="6660607" y="2091925"/>
              <a:ext cx="1606678" cy="50610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633282" y="8121202"/>
            <a:ext cx="1606678" cy="506103"/>
            <a:chOff x="6633282" y="8121202"/>
            <a:chExt cx="1606678" cy="5061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620000">
              <a:off x="6633282" y="8121202"/>
              <a:ext cx="1606678" cy="5061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7619" y="963667"/>
            <a:ext cx="5000000" cy="11515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dirty="0">
                <a:solidFill>
                  <a:srgbClr val="5B554F"/>
                </a:solidFill>
                <a:latin typeface="NanumSquare Bold" pitchFamily="34" charset="0"/>
                <a:cs typeface="NanumSquare Bold" pitchFamily="34" charset="0"/>
              </a:rPr>
              <a:t>비밀번호 찾기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57143" y="6458119"/>
            <a:ext cx="6359941" cy="2246643"/>
            <a:chOff x="9957143" y="6458119"/>
            <a:chExt cx="6359941" cy="22466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57143" y="6458119"/>
              <a:ext cx="6359941" cy="22466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3497571"/>
            <a:ext cx="6171429" cy="4005360"/>
            <a:chOff x="1047619" y="3497571"/>
            <a:chExt cx="6171429" cy="40053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3497571"/>
              <a:ext cx="6171429" cy="40053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66667" y="2376573"/>
            <a:ext cx="6171429" cy="2408126"/>
            <a:chOff x="9966667" y="2376573"/>
            <a:chExt cx="6171429" cy="240812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66667" y="2376573"/>
              <a:ext cx="6171429" cy="240812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9966667" y="2052010"/>
            <a:ext cx="8428571" cy="486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>
                <a:solidFill>
                  <a:srgbClr val="999597"/>
                </a:solidFill>
                <a:latin typeface="NanumSquare" pitchFamily="34" charset="0"/>
                <a:cs typeface="NanumSquare" pitchFamily="34" charset="0"/>
              </a:rPr>
              <a:t>비밀번호 찾기 성공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9966667" y="6019267"/>
            <a:ext cx="8428571" cy="5297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>
                <a:solidFill>
                  <a:srgbClr val="999597"/>
                </a:solidFill>
                <a:latin typeface="NanumSquare" pitchFamily="34" charset="0"/>
                <a:cs typeface="NanumSquare" pitchFamily="34" charset="0"/>
              </a:rPr>
              <a:t>비밀번호 찾기 실패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7762390" y="7328389"/>
            <a:ext cx="1606678" cy="506103"/>
            <a:chOff x="7762390" y="7328389"/>
            <a:chExt cx="1606678" cy="50610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380000">
              <a:off x="7762390" y="7328389"/>
              <a:ext cx="1606678" cy="50610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67833" y="3327584"/>
            <a:ext cx="1606678" cy="506103"/>
            <a:chOff x="7767833" y="3327584"/>
            <a:chExt cx="1606678" cy="50610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440000">
              <a:off x="7767833" y="3327584"/>
              <a:ext cx="1606678" cy="5061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7619" y="963667"/>
            <a:ext cx="19247618" cy="11515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dirty="0">
                <a:solidFill>
                  <a:srgbClr val="5B554F"/>
                </a:solidFill>
                <a:latin typeface="NanumSquare Bold" pitchFamily="34" charset="0"/>
                <a:cs typeface="NanumSquare Bold" pitchFamily="34" charset="0"/>
              </a:rPr>
              <a:t>관리자 로그인(아이디 admin으로 로그인)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7619" y="7555426"/>
            <a:ext cx="4609578" cy="2299262"/>
            <a:chOff x="1047619" y="7555426"/>
            <a:chExt cx="4609578" cy="22992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619" y="7555426"/>
              <a:ext cx="4609578" cy="22992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3810" y="5574868"/>
            <a:ext cx="4962784" cy="1713951"/>
            <a:chOff x="1123810" y="5574868"/>
            <a:chExt cx="4962784" cy="171395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3810" y="5574868"/>
              <a:ext cx="4962784" cy="171395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74057" y="5574868"/>
            <a:ext cx="4737601" cy="2311305"/>
            <a:chOff x="6774057" y="5574868"/>
            <a:chExt cx="4737601" cy="23113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4057" y="5574868"/>
              <a:ext cx="4737601" cy="23113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14998" y="5574868"/>
            <a:ext cx="4803928" cy="2279236"/>
            <a:chOff x="12414998" y="5574868"/>
            <a:chExt cx="4803928" cy="227923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14998" y="5574868"/>
              <a:ext cx="4803928" cy="2279236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190476" y="5142857"/>
            <a:ext cx="8428571" cy="486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>
                <a:solidFill>
                  <a:srgbClr val="999597"/>
                </a:solidFill>
                <a:latin typeface="NanumSquare" pitchFamily="34" charset="0"/>
                <a:cs typeface="NanumSquare" pitchFamily="34" charset="0"/>
              </a:rPr>
              <a:t>메뉴 추가 실패 / 성공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6840724" y="5142857"/>
            <a:ext cx="8428571" cy="486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>
                <a:solidFill>
                  <a:srgbClr val="999597"/>
                </a:solidFill>
                <a:latin typeface="NanumSquare" pitchFamily="34" charset="0"/>
                <a:cs typeface="NanumSquare" pitchFamily="34" charset="0"/>
              </a:rPr>
              <a:t>메뉴 수정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2491143" y="5142857"/>
            <a:ext cx="8428571" cy="486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>
                <a:solidFill>
                  <a:srgbClr val="999597"/>
                </a:solidFill>
                <a:latin typeface="NanumSquare" pitchFamily="34" charset="0"/>
                <a:cs typeface="NanumSquare" pitchFamily="34" charset="0"/>
              </a:rPr>
              <a:t>메뉴 삭제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8547701" y="5142856"/>
            <a:ext cx="1606678" cy="506103"/>
            <a:chOff x="8893950" y="5175493"/>
            <a:chExt cx="1606678" cy="50610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8893950" y="5175493"/>
              <a:ext cx="1606678" cy="50610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145420" y="4889805"/>
            <a:ext cx="1606678" cy="506103"/>
            <a:chOff x="5145420" y="4889805"/>
            <a:chExt cx="1606678" cy="50610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2540000">
              <a:off x="5145420" y="4889805"/>
              <a:ext cx="1606678" cy="50610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843371" y="4889805"/>
            <a:ext cx="1606678" cy="506103"/>
            <a:chOff x="10843371" y="4889805"/>
            <a:chExt cx="1606678" cy="50610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80000">
              <a:off x="10843371" y="4889805"/>
              <a:ext cx="1606678" cy="506103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730B114-E650-4051-A349-7718E6F4D0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0688" y="1834431"/>
            <a:ext cx="16018238" cy="26553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7619" y="963667"/>
            <a:ext cx="14792272" cy="11515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dirty="0">
                <a:solidFill>
                  <a:srgbClr val="5B554F"/>
                </a:solidFill>
                <a:latin typeface="NanumSquare Bold" pitchFamily="34" charset="0"/>
                <a:cs typeface="NanumSquare Bold" pitchFamily="34" charset="0"/>
              </a:rPr>
              <a:t>손님 로그인(주문하기)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02755" y="5720132"/>
            <a:ext cx="7140102" cy="4038254"/>
            <a:chOff x="2002755" y="5720132"/>
            <a:chExt cx="7140102" cy="40382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2755" y="5720132"/>
              <a:ext cx="7140102" cy="40382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66667" y="5720132"/>
            <a:ext cx="5732600" cy="4038254"/>
            <a:chOff x="9966667" y="5720132"/>
            <a:chExt cx="5732600" cy="40382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66667" y="5720132"/>
              <a:ext cx="5732600" cy="40382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47424" y="7682116"/>
            <a:ext cx="1606678" cy="506103"/>
            <a:chOff x="8847424" y="7682116"/>
            <a:chExt cx="1606678" cy="5061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47424" y="7682116"/>
              <a:ext cx="1606678" cy="506103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F9B41B0-0803-4770-9B05-6E7952EE49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1124" y="1975309"/>
            <a:ext cx="9372600" cy="356186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175038" y="5644165"/>
            <a:ext cx="1606678" cy="506103"/>
            <a:chOff x="5175038" y="5644165"/>
            <a:chExt cx="1606678" cy="5061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175038" y="5644165"/>
              <a:ext cx="1606678" cy="5061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202</Words>
  <Application>Microsoft Office PowerPoint</Application>
  <PresentationFormat>사용자 지정</PresentationFormat>
  <Paragraphs>72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NanumSquare</vt:lpstr>
      <vt:lpstr>NanumSquare Bold</vt:lpstr>
      <vt:lpstr>Noto Sans CJK KR 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조은채</cp:lastModifiedBy>
  <cp:revision>6</cp:revision>
  <dcterms:created xsi:type="dcterms:W3CDTF">2022-03-14T10:11:27Z</dcterms:created>
  <dcterms:modified xsi:type="dcterms:W3CDTF">2022-03-14T03:37:52Z</dcterms:modified>
</cp:coreProperties>
</file>