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6" r:id="rId3"/>
    <p:sldId id="277" r:id="rId4"/>
    <p:sldId id="285" r:id="rId5"/>
    <p:sldId id="278" r:id="rId6"/>
    <p:sldId id="279" r:id="rId7"/>
    <p:sldId id="280" r:id="rId8"/>
    <p:sldId id="281" r:id="rId9"/>
    <p:sldId id="283" r:id="rId10"/>
    <p:sldId id="282" r:id="rId11"/>
    <p:sldId id="284" r:id="rId12"/>
    <p:sldId id="286" r:id="rId13"/>
    <p:sldId id="287" r:id="rId14"/>
    <p:sldId id="288" r:id="rId15"/>
    <p:sldId id="289" r:id="rId16"/>
    <p:sldId id="290" r:id="rId17"/>
    <p:sldId id="292" r:id="rId18"/>
    <p:sldId id="293" r:id="rId19"/>
    <p:sldId id="294" r:id="rId20"/>
    <p:sldId id="295" r:id="rId21"/>
    <p:sldId id="296" r:id="rId22"/>
    <p:sldId id="297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3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7761C-7410-4F01-A7DE-B9242DE89DB4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B5241-DDDB-4823-B8E2-66A6796720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30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4709F-8B44-424D-9DE5-142B50719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PSGG Tutorial</a:t>
            </a:r>
            <a:r>
              <a:rPr kumimoji="1" lang="ja-JP" altLang="en-US" dirty="0"/>
              <a:t>　</a:t>
            </a:r>
            <a:r>
              <a:rPr kumimoji="1" lang="en-US" altLang="ja-JP" dirty="0"/>
              <a:t>#03</a:t>
            </a:r>
            <a:br>
              <a:rPr kumimoji="1" lang="en-US" altLang="ja-JP" dirty="0"/>
            </a:br>
            <a:r>
              <a:rPr kumimoji="1" lang="en-US" altLang="ja-JP" dirty="0"/>
              <a:t>Target Unity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7D368D-E585-4918-853E-23102118D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Naruto Nishizawa</a:t>
            </a:r>
          </a:p>
          <a:p>
            <a:r>
              <a:rPr kumimoji="1" lang="en-US" altLang="ja-JP" dirty="0"/>
              <a:t>2018/7/22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052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6A5BCEC-3CB0-4440-A605-DD0438FB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23106"/>
            <a:ext cx="3048000" cy="36195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EE3690D-734E-4C7A-8680-AFD268DCC559}"/>
              </a:ext>
            </a:extLst>
          </p:cNvPr>
          <p:cNvSpPr/>
          <p:nvPr/>
        </p:nvSpPr>
        <p:spPr>
          <a:xfrm>
            <a:off x="611560" y="1484784"/>
            <a:ext cx="201622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左 5">
            <a:extLst>
              <a:ext uri="{FF2B5EF4-FFF2-40B4-BE49-F238E27FC236}">
                <a16:creationId xmlns:a16="http://schemas.microsoft.com/office/drawing/2014/main" id="{71F68212-6B74-4BB9-A7D1-383E7F0A2A61}"/>
              </a:ext>
            </a:extLst>
          </p:cNvPr>
          <p:cNvSpPr/>
          <p:nvPr/>
        </p:nvSpPr>
        <p:spPr>
          <a:xfrm>
            <a:off x="2771800" y="1232756"/>
            <a:ext cx="2232248" cy="79208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A1253CD-56E5-4FEF-BDDD-F355E59501A3}"/>
              </a:ext>
            </a:extLst>
          </p:cNvPr>
          <p:cNvSpPr/>
          <p:nvPr/>
        </p:nvSpPr>
        <p:spPr>
          <a:xfrm>
            <a:off x="4716016" y="980728"/>
            <a:ext cx="1944216" cy="12961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クリック</a:t>
            </a:r>
            <a:r>
              <a:rPr lang="ja-JP" altLang="en-US" dirty="0"/>
              <a:t>後、下図のようにエクセルが開く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CD12578-ECF3-475F-B738-2591C0777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71" y="2934494"/>
            <a:ext cx="4386119" cy="387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42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3B8FCA3-C9B6-4AD9-BE84-577FCA9D7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76672"/>
            <a:ext cx="5305425" cy="363855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803C37B-25FF-4E8E-93EB-322DAEA5B635}"/>
              </a:ext>
            </a:extLst>
          </p:cNvPr>
          <p:cNvSpPr/>
          <p:nvPr/>
        </p:nvSpPr>
        <p:spPr>
          <a:xfrm>
            <a:off x="611560" y="1230610"/>
            <a:ext cx="5040560" cy="1550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左 5">
            <a:extLst>
              <a:ext uri="{FF2B5EF4-FFF2-40B4-BE49-F238E27FC236}">
                <a16:creationId xmlns:a16="http://schemas.microsoft.com/office/drawing/2014/main" id="{7508E9E3-51A2-405B-B5E1-CFCEE3863F90}"/>
              </a:ext>
            </a:extLst>
          </p:cNvPr>
          <p:cNvSpPr/>
          <p:nvPr/>
        </p:nvSpPr>
        <p:spPr>
          <a:xfrm>
            <a:off x="5652120" y="1507780"/>
            <a:ext cx="1440160" cy="79208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BD2F9BB-2CFE-4AFA-9AE8-DC44B81D8C09}"/>
              </a:ext>
            </a:extLst>
          </p:cNvPr>
          <p:cNvSpPr/>
          <p:nvPr/>
        </p:nvSpPr>
        <p:spPr>
          <a:xfrm>
            <a:off x="6804248" y="1255752"/>
            <a:ext cx="2088231" cy="12961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行挿入にて追加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6C55CF8-E075-42A2-9959-31CA97EC3297}"/>
              </a:ext>
            </a:extLst>
          </p:cNvPr>
          <p:cNvSpPr/>
          <p:nvPr/>
        </p:nvSpPr>
        <p:spPr>
          <a:xfrm>
            <a:off x="570600" y="4653136"/>
            <a:ext cx="8321879" cy="12961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エクセルを保存して終了する</a:t>
            </a:r>
          </a:p>
        </p:txBody>
      </p:sp>
    </p:spTree>
    <p:extLst>
      <p:ext uri="{BB962C8B-B14F-4D97-AF65-F5344CB8AC3E}">
        <p14:creationId xmlns:p14="http://schemas.microsoft.com/office/powerpoint/2010/main" val="564891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54D415-3671-4D92-8062-5FAFF684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5</a:t>
            </a:r>
            <a:br>
              <a:rPr kumimoji="1" lang="en-US" altLang="ja-JP" dirty="0"/>
            </a:br>
            <a:r>
              <a:rPr kumimoji="1" lang="ja-JP" altLang="en-US" dirty="0"/>
              <a:t>項目追加反映と確認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FC2B7AF-ACFE-4856-AD3D-D5EC70116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132856"/>
            <a:ext cx="2762250" cy="31623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8B63BD0-E6C7-4D2E-BD26-8A7CE4547000}"/>
              </a:ext>
            </a:extLst>
          </p:cNvPr>
          <p:cNvSpPr/>
          <p:nvPr/>
        </p:nvSpPr>
        <p:spPr>
          <a:xfrm>
            <a:off x="971600" y="3501008"/>
            <a:ext cx="1944216" cy="144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左 5">
            <a:extLst>
              <a:ext uri="{FF2B5EF4-FFF2-40B4-BE49-F238E27FC236}">
                <a16:creationId xmlns:a16="http://schemas.microsoft.com/office/drawing/2014/main" id="{630DA26B-5410-4121-BD8B-EF84C5E2EBAC}"/>
              </a:ext>
            </a:extLst>
          </p:cNvPr>
          <p:cNvSpPr/>
          <p:nvPr/>
        </p:nvSpPr>
        <p:spPr>
          <a:xfrm>
            <a:off x="2915816" y="3176972"/>
            <a:ext cx="1944216" cy="79208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9E02A88-C690-4FD7-9C73-8F8FD652AB79}"/>
              </a:ext>
            </a:extLst>
          </p:cNvPr>
          <p:cNvSpPr/>
          <p:nvPr/>
        </p:nvSpPr>
        <p:spPr>
          <a:xfrm>
            <a:off x="4438044" y="2924944"/>
            <a:ext cx="2088231" cy="12961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Reload</a:t>
            </a:r>
            <a:r>
              <a:rPr lang="ja-JP" altLang="en-US" dirty="0"/>
              <a:t>の実行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7155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C6492D6-5ED0-4E03-8C4D-B01689687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33450"/>
            <a:ext cx="6648450" cy="49911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CA8FBC3-EA36-4F04-8CD2-8148AD9E046E}"/>
              </a:ext>
            </a:extLst>
          </p:cNvPr>
          <p:cNvSpPr/>
          <p:nvPr/>
        </p:nvSpPr>
        <p:spPr>
          <a:xfrm>
            <a:off x="1763688" y="3068960"/>
            <a:ext cx="2520280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左 5">
            <a:extLst>
              <a:ext uri="{FF2B5EF4-FFF2-40B4-BE49-F238E27FC236}">
                <a16:creationId xmlns:a16="http://schemas.microsoft.com/office/drawing/2014/main" id="{04282E32-D3F4-47F3-98B1-10F7839C0EFB}"/>
              </a:ext>
            </a:extLst>
          </p:cNvPr>
          <p:cNvSpPr/>
          <p:nvPr/>
        </p:nvSpPr>
        <p:spPr>
          <a:xfrm>
            <a:off x="4257425" y="3104964"/>
            <a:ext cx="2253037" cy="79208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E3348D2-0481-4FDB-9B26-1B31F539DE26}"/>
              </a:ext>
            </a:extLst>
          </p:cNvPr>
          <p:cNvSpPr/>
          <p:nvPr/>
        </p:nvSpPr>
        <p:spPr>
          <a:xfrm>
            <a:off x="6156176" y="2852936"/>
            <a:ext cx="2520280" cy="12961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エクセルの変更が反映されたことを確認</a:t>
            </a:r>
          </a:p>
        </p:txBody>
      </p:sp>
    </p:spTree>
    <p:extLst>
      <p:ext uri="{BB962C8B-B14F-4D97-AF65-F5344CB8AC3E}">
        <p14:creationId xmlns:p14="http://schemas.microsoft.com/office/powerpoint/2010/main" val="202145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51FF94-70AB-43A5-8FF2-73C0E12D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6</a:t>
            </a:r>
            <a:br>
              <a:rPr kumimoji="1" lang="en-US" altLang="ja-JP" dirty="0"/>
            </a:br>
            <a:r>
              <a:rPr lang="ja-JP" altLang="en-US" dirty="0"/>
              <a:t>関数テンプレートの変更</a:t>
            </a:r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0323260-9ED3-48CA-A015-0C63DE690A52}"/>
              </a:ext>
            </a:extLst>
          </p:cNvPr>
          <p:cNvSpPr/>
          <p:nvPr/>
        </p:nvSpPr>
        <p:spPr>
          <a:xfrm>
            <a:off x="457200" y="1916832"/>
            <a:ext cx="8229600" cy="4032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ステートは、関数テンプレートを元にソースに変換されている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関数テンプレートに移動関数を追加する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5631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AA1A4B5-D0B2-4FCF-936D-A5939E534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32" y="252757"/>
            <a:ext cx="2695575" cy="264795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ED1F649-80D9-4D59-9C58-A70C155A9106}"/>
              </a:ext>
            </a:extLst>
          </p:cNvPr>
          <p:cNvSpPr/>
          <p:nvPr/>
        </p:nvSpPr>
        <p:spPr>
          <a:xfrm>
            <a:off x="742980" y="972837"/>
            <a:ext cx="187220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左 5">
            <a:extLst>
              <a:ext uri="{FF2B5EF4-FFF2-40B4-BE49-F238E27FC236}">
                <a16:creationId xmlns:a16="http://schemas.microsoft.com/office/drawing/2014/main" id="{81A58F08-8597-48BA-9AB3-868AB70DF78F}"/>
              </a:ext>
            </a:extLst>
          </p:cNvPr>
          <p:cNvSpPr/>
          <p:nvPr/>
        </p:nvSpPr>
        <p:spPr>
          <a:xfrm>
            <a:off x="2615188" y="684805"/>
            <a:ext cx="2253037" cy="79208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6A75BD3-D534-4028-9631-A3EDE72FB2AD}"/>
              </a:ext>
            </a:extLst>
          </p:cNvPr>
          <p:cNvSpPr/>
          <p:nvPr/>
        </p:nvSpPr>
        <p:spPr>
          <a:xfrm>
            <a:off x="4127355" y="540789"/>
            <a:ext cx="4139471" cy="100811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クリックすると下図のように関数テンプレートの編集となる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34C9643-DA93-47D9-99FB-5226F08D7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355" y="1628800"/>
            <a:ext cx="4198882" cy="510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342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8E46B09-DE4D-49EA-B963-F26A1A7D2A72}"/>
              </a:ext>
            </a:extLst>
          </p:cNvPr>
          <p:cNvSpPr/>
          <p:nvPr/>
        </p:nvSpPr>
        <p:spPr>
          <a:xfrm>
            <a:off x="370354" y="728700"/>
            <a:ext cx="6001846" cy="4860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/*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[[state]]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[[state-</a:t>
            </a:r>
            <a:r>
              <a:rPr lang="en-US" altLang="ja-JP" dirty="0" err="1">
                <a:solidFill>
                  <a:schemeClr val="tx1"/>
                </a:solidFill>
              </a:rPr>
              <a:t>cmt</a:t>
            </a:r>
            <a:r>
              <a:rPr lang="en-US" altLang="ja-JP" dirty="0">
                <a:solidFill>
                  <a:schemeClr val="tx1"/>
                </a:solidFill>
              </a:rPr>
              <a:t>]]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*/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void [[state]](bool </a:t>
            </a:r>
            <a:r>
              <a:rPr lang="en-US" altLang="ja-JP" dirty="0" err="1">
                <a:solidFill>
                  <a:schemeClr val="tx1"/>
                </a:solidFill>
              </a:rPr>
              <a:t>bFirst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if (</a:t>
            </a:r>
            <a:r>
              <a:rPr lang="en-US" altLang="ja-JP" dirty="0" err="1">
                <a:solidFill>
                  <a:schemeClr val="tx1"/>
                </a:solidFill>
              </a:rPr>
              <a:t>bFirst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&lt;&lt;&lt;?</a:t>
            </a:r>
            <a:r>
              <a:rPr lang="en-US" altLang="ja-JP" dirty="0" err="1">
                <a:solidFill>
                  <a:schemeClr val="tx1"/>
                </a:solidFill>
              </a:rPr>
              <a:t>move_x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       </a:t>
            </a:r>
            <a:r>
              <a:rPr lang="en-US" altLang="ja-JP" dirty="0" err="1">
                <a:solidFill>
                  <a:schemeClr val="tx1"/>
                </a:solidFill>
              </a:rPr>
              <a:t>move_obj</a:t>
            </a:r>
            <a:r>
              <a:rPr lang="en-US" altLang="ja-JP" dirty="0">
                <a:solidFill>
                  <a:schemeClr val="tx1"/>
                </a:solidFill>
              </a:rPr>
              <a:t>([[</a:t>
            </a:r>
            <a:r>
              <a:rPr lang="en-US" altLang="ja-JP" dirty="0" err="1">
                <a:solidFill>
                  <a:schemeClr val="tx1"/>
                </a:solidFill>
              </a:rPr>
              <a:t>move_x</a:t>
            </a:r>
            <a:r>
              <a:rPr lang="en-US" altLang="ja-JP" dirty="0">
                <a:solidFill>
                  <a:schemeClr val="tx1"/>
                </a:solidFill>
              </a:rPr>
              <a:t>]],[[</a:t>
            </a:r>
            <a:r>
              <a:rPr lang="en-US" altLang="ja-JP" dirty="0" err="1">
                <a:solidFill>
                  <a:schemeClr val="tx1"/>
                </a:solidFill>
              </a:rPr>
              <a:t>move_y</a:t>
            </a:r>
            <a:r>
              <a:rPr lang="en-US" altLang="ja-JP" dirty="0">
                <a:solidFill>
                  <a:schemeClr val="tx1"/>
                </a:solidFill>
              </a:rPr>
              <a:t>]],[[</a:t>
            </a:r>
            <a:r>
              <a:rPr lang="en-US" altLang="ja-JP" dirty="0" err="1">
                <a:solidFill>
                  <a:schemeClr val="tx1"/>
                </a:solidFill>
              </a:rPr>
              <a:t>move_z</a:t>
            </a:r>
            <a:r>
              <a:rPr lang="en-US" altLang="ja-JP" dirty="0">
                <a:solidFill>
                  <a:schemeClr val="tx1"/>
                </a:solidFill>
              </a:rPr>
              <a:t>]],[[</a:t>
            </a:r>
            <a:r>
              <a:rPr lang="en-US" altLang="ja-JP" dirty="0" err="1">
                <a:solidFill>
                  <a:schemeClr val="tx1"/>
                </a:solidFill>
              </a:rPr>
              <a:t>move_t</a:t>
            </a:r>
            <a:r>
              <a:rPr lang="en-US" altLang="ja-JP" dirty="0">
                <a:solidFill>
                  <a:schemeClr val="tx1"/>
                </a:solidFill>
              </a:rPr>
              <a:t>]]);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&gt;&gt;&gt;</a:t>
            </a: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       [[</a:t>
            </a:r>
            <a:r>
              <a:rPr lang="en-US" altLang="ja-JP" dirty="0" err="1">
                <a:solidFill>
                  <a:schemeClr val="tx1"/>
                </a:solidFill>
              </a:rPr>
              <a:t>init</a:t>
            </a:r>
            <a:r>
              <a:rPr lang="en-US" altLang="ja-JP" dirty="0">
                <a:solidFill>
                  <a:schemeClr val="tx1"/>
                </a:solidFill>
              </a:rPr>
              <a:t>]]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}</a:t>
            </a: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   [[update]]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ja-JP" altLang="en-US" dirty="0">
                <a:solidFill>
                  <a:schemeClr val="tx1"/>
                </a:solidFill>
              </a:rPr>
              <a:t>：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	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5D9732C-4619-466E-9E27-DB329AC5DBF4}"/>
              </a:ext>
            </a:extLst>
          </p:cNvPr>
          <p:cNvSpPr/>
          <p:nvPr/>
        </p:nvSpPr>
        <p:spPr>
          <a:xfrm>
            <a:off x="395536" y="188640"/>
            <a:ext cx="36004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~viewform_template-statefunc.txt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5C77806-A05A-47A1-97BE-7C7B0C406AED}"/>
              </a:ext>
            </a:extLst>
          </p:cNvPr>
          <p:cNvSpPr/>
          <p:nvPr/>
        </p:nvSpPr>
        <p:spPr>
          <a:xfrm>
            <a:off x="850997" y="2922789"/>
            <a:ext cx="5377188" cy="938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D8B54E1-FBA6-4E9F-9883-05310066BE59}"/>
              </a:ext>
            </a:extLst>
          </p:cNvPr>
          <p:cNvSpPr/>
          <p:nvPr/>
        </p:nvSpPr>
        <p:spPr>
          <a:xfrm>
            <a:off x="3491880" y="1424239"/>
            <a:ext cx="3804320" cy="70646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意味：</a:t>
            </a:r>
            <a:r>
              <a:rPr kumimoji="1" lang="en-US" altLang="ja-JP" dirty="0" err="1"/>
              <a:t>move_x</a:t>
            </a:r>
            <a:r>
              <a:rPr kumimoji="1" lang="ja-JP" altLang="en-US" dirty="0"/>
              <a:t>に値が存在する場合、</a:t>
            </a:r>
            <a:r>
              <a:rPr lang="en-US" altLang="ja-JP" dirty="0"/>
              <a:t>【</a:t>
            </a:r>
            <a:r>
              <a:rPr kumimoji="1" lang="en-US" altLang="ja-JP" dirty="0"/>
              <a:t>&gt;&gt;&gt;】</a:t>
            </a:r>
            <a:r>
              <a:rPr kumimoji="1" lang="ja-JP" altLang="en-US" dirty="0"/>
              <a:t>　まで有効化する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CC1A93A-4535-4E03-86DB-F966EFBD2447}"/>
              </a:ext>
            </a:extLst>
          </p:cNvPr>
          <p:cNvCxnSpPr>
            <a:cxnSpLocks/>
          </p:cNvCxnSpPr>
          <p:nvPr/>
        </p:nvCxnSpPr>
        <p:spPr>
          <a:xfrm flipH="1">
            <a:off x="1835696" y="1988840"/>
            <a:ext cx="1776787" cy="108012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911E814-B744-43E7-8F72-E9BB46C6DE90}"/>
              </a:ext>
            </a:extLst>
          </p:cNvPr>
          <p:cNvCxnSpPr>
            <a:cxnSpLocks/>
          </p:cNvCxnSpPr>
          <p:nvPr/>
        </p:nvCxnSpPr>
        <p:spPr>
          <a:xfrm flipH="1" flipV="1">
            <a:off x="2411760" y="3492008"/>
            <a:ext cx="504056" cy="144916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4AE9748-8741-49E0-8835-53196AEA8F2D}"/>
              </a:ext>
            </a:extLst>
          </p:cNvPr>
          <p:cNvSpPr/>
          <p:nvPr/>
        </p:nvSpPr>
        <p:spPr>
          <a:xfrm>
            <a:off x="2663788" y="4695949"/>
            <a:ext cx="3578176" cy="70646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意味：</a:t>
            </a:r>
            <a:r>
              <a:rPr lang="en-US" altLang="ja-JP" dirty="0" err="1"/>
              <a:t>mo</a:t>
            </a:r>
            <a:r>
              <a:rPr kumimoji="1" lang="en-US" altLang="ja-JP" dirty="0" err="1"/>
              <a:t>ve_x</a:t>
            </a:r>
            <a:r>
              <a:rPr kumimoji="1" lang="ja-JP" altLang="en-US" dirty="0"/>
              <a:t>の値を挿入する</a:t>
            </a:r>
            <a:endParaRPr kumimoji="1" lang="en-US" altLang="ja-JP" dirty="0"/>
          </a:p>
          <a:p>
            <a:r>
              <a:rPr lang="ja-JP" altLang="en-US" dirty="0"/>
              <a:t>続く引数も同様</a:t>
            </a:r>
            <a:endParaRPr kumimoji="1" lang="ja-JP" altLang="en-US" dirty="0"/>
          </a:p>
        </p:txBody>
      </p:sp>
      <p:sp>
        <p:nvSpPr>
          <p:cNvPr id="18" name="矢印: 左 17">
            <a:extLst>
              <a:ext uri="{FF2B5EF4-FFF2-40B4-BE49-F238E27FC236}">
                <a16:creationId xmlns:a16="http://schemas.microsoft.com/office/drawing/2014/main" id="{DD16CB4B-8159-4F31-92E8-6342BCC2C581}"/>
              </a:ext>
            </a:extLst>
          </p:cNvPr>
          <p:cNvSpPr/>
          <p:nvPr/>
        </p:nvSpPr>
        <p:spPr>
          <a:xfrm>
            <a:off x="6241964" y="3032956"/>
            <a:ext cx="1440160" cy="79208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F2A6151F-634D-4D62-A10A-29C0CB67F993}"/>
              </a:ext>
            </a:extLst>
          </p:cNvPr>
          <p:cNvSpPr/>
          <p:nvPr/>
        </p:nvSpPr>
        <p:spPr>
          <a:xfrm>
            <a:off x="7020272" y="2780928"/>
            <a:ext cx="1728193" cy="12961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追加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C108A5A6-126E-44A1-A80F-0632B801B9BF}"/>
              </a:ext>
            </a:extLst>
          </p:cNvPr>
          <p:cNvSpPr/>
          <p:nvPr/>
        </p:nvSpPr>
        <p:spPr>
          <a:xfrm>
            <a:off x="370354" y="5841268"/>
            <a:ext cx="823409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保存して、エディタを終了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7211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5DDC37E4-458E-4ABD-B3B2-87B2DFFAD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152" y="1945754"/>
            <a:ext cx="5191125" cy="48387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ECE68B2-C974-4942-A843-7460FC034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7</a:t>
            </a:r>
            <a:br>
              <a:rPr kumimoji="1" lang="en-US" altLang="ja-JP" dirty="0"/>
            </a:br>
            <a:r>
              <a:rPr kumimoji="1" lang="en-US" altLang="ja-JP" dirty="0"/>
              <a:t>S_MOVE</a:t>
            </a:r>
            <a:r>
              <a:rPr kumimoji="1" lang="ja-JP" altLang="en-US" dirty="0"/>
              <a:t>の編集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FC593A-01B5-4D22-92FB-87338426468C}"/>
              </a:ext>
            </a:extLst>
          </p:cNvPr>
          <p:cNvSpPr/>
          <p:nvPr/>
        </p:nvSpPr>
        <p:spPr>
          <a:xfrm>
            <a:off x="1259632" y="1495823"/>
            <a:ext cx="24482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S_MOVE</a:t>
            </a:r>
            <a:r>
              <a:rPr kumimoji="1" lang="ja-JP" altLang="en-US" dirty="0"/>
              <a:t>の </a:t>
            </a:r>
            <a:r>
              <a:rPr kumimoji="1" lang="en-US" altLang="ja-JP" dirty="0"/>
              <a:t>Full Edit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3922D80-FA51-4966-98AC-839FFECA737F}"/>
              </a:ext>
            </a:extLst>
          </p:cNvPr>
          <p:cNvSpPr/>
          <p:nvPr/>
        </p:nvSpPr>
        <p:spPr>
          <a:xfrm>
            <a:off x="3779912" y="3645024"/>
            <a:ext cx="1584176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左 6">
            <a:extLst>
              <a:ext uri="{FF2B5EF4-FFF2-40B4-BE49-F238E27FC236}">
                <a16:creationId xmlns:a16="http://schemas.microsoft.com/office/drawing/2014/main" id="{564EB97E-3E06-4F34-A437-3D04FE867FC5}"/>
              </a:ext>
            </a:extLst>
          </p:cNvPr>
          <p:cNvSpPr/>
          <p:nvPr/>
        </p:nvSpPr>
        <p:spPr>
          <a:xfrm>
            <a:off x="5364088" y="3681028"/>
            <a:ext cx="2102012" cy="79208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C3DE921-840E-4C7A-BBB4-E733D89913BA}"/>
              </a:ext>
            </a:extLst>
          </p:cNvPr>
          <p:cNvSpPr/>
          <p:nvPr/>
        </p:nvSpPr>
        <p:spPr>
          <a:xfrm>
            <a:off x="6804248" y="3429000"/>
            <a:ext cx="1728193" cy="12961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値を</a:t>
            </a:r>
            <a:r>
              <a:rPr kumimoji="1" lang="ja-JP" altLang="en-US" dirty="0"/>
              <a:t>追加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EFC1633-9B90-419B-9228-CA4F2F77E552}"/>
              </a:ext>
            </a:extLst>
          </p:cNvPr>
          <p:cNvSpPr/>
          <p:nvPr/>
        </p:nvSpPr>
        <p:spPr>
          <a:xfrm>
            <a:off x="3779912" y="6093296"/>
            <a:ext cx="1584176" cy="310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左 10">
            <a:extLst>
              <a:ext uri="{FF2B5EF4-FFF2-40B4-BE49-F238E27FC236}">
                <a16:creationId xmlns:a16="http://schemas.microsoft.com/office/drawing/2014/main" id="{059E70FB-B865-4AED-94AF-EA79F4D081F5}"/>
              </a:ext>
            </a:extLst>
          </p:cNvPr>
          <p:cNvSpPr/>
          <p:nvPr/>
        </p:nvSpPr>
        <p:spPr>
          <a:xfrm>
            <a:off x="5380481" y="5839514"/>
            <a:ext cx="2102012" cy="79208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99F634F5-2F14-4D35-AF07-7506214D5D4A}"/>
              </a:ext>
            </a:extLst>
          </p:cNvPr>
          <p:cNvSpPr/>
          <p:nvPr/>
        </p:nvSpPr>
        <p:spPr>
          <a:xfrm>
            <a:off x="6820641" y="5661248"/>
            <a:ext cx="1728193" cy="106923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移動完了確認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4752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0F1285C0-C4E5-47F8-BF25-02420A13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446" y="2518257"/>
            <a:ext cx="1676400" cy="17526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44D407D-27F8-44A7-82C0-3666FF13827B}"/>
              </a:ext>
            </a:extLst>
          </p:cNvPr>
          <p:cNvSpPr/>
          <p:nvPr/>
        </p:nvSpPr>
        <p:spPr>
          <a:xfrm>
            <a:off x="3362577" y="3178533"/>
            <a:ext cx="1122213" cy="927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左 5">
            <a:extLst>
              <a:ext uri="{FF2B5EF4-FFF2-40B4-BE49-F238E27FC236}">
                <a16:creationId xmlns:a16="http://schemas.microsoft.com/office/drawing/2014/main" id="{B4E5F119-AF21-4C61-B695-55908F3003C7}"/>
              </a:ext>
            </a:extLst>
          </p:cNvPr>
          <p:cNvSpPr/>
          <p:nvPr/>
        </p:nvSpPr>
        <p:spPr>
          <a:xfrm>
            <a:off x="5016334" y="3176972"/>
            <a:ext cx="2390044" cy="79208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813D0EC-AE10-43FF-9D1A-71C32B997C9A}"/>
              </a:ext>
            </a:extLst>
          </p:cNvPr>
          <p:cNvSpPr/>
          <p:nvPr/>
        </p:nvSpPr>
        <p:spPr>
          <a:xfrm>
            <a:off x="6372200" y="2924944"/>
            <a:ext cx="2100519" cy="12961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ステートマシン図での反映を確認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5171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>
            <a:extLst>
              <a:ext uri="{FF2B5EF4-FFF2-40B4-BE49-F238E27FC236}">
                <a16:creationId xmlns:a16="http://schemas.microsoft.com/office/drawing/2014/main" id="{BEC6021D-F299-4B64-B169-C883DB528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00" y="2204864"/>
            <a:ext cx="5981700" cy="4943475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4FC9CBB-1349-4F6E-8FA7-8051DFA84737}"/>
              </a:ext>
            </a:extLst>
          </p:cNvPr>
          <p:cNvCxnSpPr>
            <a:cxnSpLocks/>
          </p:cNvCxnSpPr>
          <p:nvPr/>
        </p:nvCxnSpPr>
        <p:spPr>
          <a:xfrm>
            <a:off x="2339752" y="1844824"/>
            <a:ext cx="0" cy="50405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40970065-157E-4E45-BA75-B57188E23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8</a:t>
            </a:r>
            <a:br>
              <a:rPr kumimoji="1" lang="en-US" altLang="ja-JP" dirty="0"/>
            </a:br>
            <a:r>
              <a:rPr kumimoji="1" lang="ja-JP" altLang="en-US" dirty="0"/>
              <a:t>テンプレート関数反映の確認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231536C-B183-4974-8035-5FA1A7CD09C0}"/>
              </a:ext>
            </a:extLst>
          </p:cNvPr>
          <p:cNvSpPr/>
          <p:nvPr/>
        </p:nvSpPr>
        <p:spPr>
          <a:xfrm>
            <a:off x="457200" y="1494024"/>
            <a:ext cx="217058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①　</a:t>
            </a:r>
            <a:r>
              <a:rPr lang="en-US" altLang="ja-JP" dirty="0" err="1"/>
              <a:t>src</a:t>
            </a:r>
            <a:r>
              <a:rPr lang="ja-JP" altLang="en-US" dirty="0"/>
              <a:t>　タブを選択</a:t>
            </a:r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9D58E5C-AD00-450E-8F9E-6EAAA7E150C0}"/>
              </a:ext>
            </a:extLst>
          </p:cNvPr>
          <p:cNvSpPr/>
          <p:nvPr/>
        </p:nvSpPr>
        <p:spPr bwMode="auto">
          <a:xfrm>
            <a:off x="2882515" y="1494024"/>
            <a:ext cx="217058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②　</a:t>
            </a:r>
            <a:r>
              <a:rPr lang="en-US" altLang="ja-JP" dirty="0"/>
              <a:t>S_MOVE</a:t>
            </a:r>
            <a:r>
              <a:rPr lang="ja-JP" altLang="en-US" dirty="0"/>
              <a:t>を選択</a:t>
            </a:r>
            <a:endParaRPr kumimoji="1"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14C492D-AE69-4982-8333-37D254265584}"/>
              </a:ext>
            </a:extLst>
          </p:cNvPr>
          <p:cNvCxnSpPr>
            <a:cxnSpLocks/>
          </p:cNvCxnSpPr>
          <p:nvPr/>
        </p:nvCxnSpPr>
        <p:spPr>
          <a:xfrm>
            <a:off x="4483571" y="1945471"/>
            <a:ext cx="10345" cy="200698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8D427B8-805A-4F43-ABF3-7E78A96A4A4D}"/>
              </a:ext>
            </a:extLst>
          </p:cNvPr>
          <p:cNvCxnSpPr>
            <a:cxnSpLocks/>
          </p:cNvCxnSpPr>
          <p:nvPr/>
        </p:nvCxnSpPr>
        <p:spPr>
          <a:xfrm flipH="1">
            <a:off x="2638086" y="1844824"/>
            <a:ext cx="3302066" cy="173743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DD88657-D256-4AC4-8EB0-DD802CAEDA91}"/>
              </a:ext>
            </a:extLst>
          </p:cNvPr>
          <p:cNvSpPr/>
          <p:nvPr/>
        </p:nvSpPr>
        <p:spPr>
          <a:xfrm>
            <a:off x="1043608" y="3582256"/>
            <a:ext cx="1584176" cy="2067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EB0E123-EAEE-4F1D-B223-28D5463DD2B7}"/>
              </a:ext>
            </a:extLst>
          </p:cNvPr>
          <p:cNvSpPr/>
          <p:nvPr/>
        </p:nvSpPr>
        <p:spPr>
          <a:xfrm>
            <a:off x="5486164" y="1494024"/>
            <a:ext cx="2302222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③　</a:t>
            </a:r>
            <a:r>
              <a:rPr lang="en-US" altLang="ja-JP" dirty="0" err="1"/>
              <a:t>move_obj</a:t>
            </a:r>
            <a:r>
              <a:rPr lang="ja-JP" altLang="en-US" dirty="0"/>
              <a:t>を確認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349E239-64E7-4CA2-88AA-D038249208EA}"/>
              </a:ext>
            </a:extLst>
          </p:cNvPr>
          <p:cNvSpPr/>
          <p:nvPr/>
        </p:nvSpPr>
        <p:spPr>
          <a:xfrm>
            <a:off x="1053910" y="3861048"/>
            <a:ext cx="1584176" cy="2067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BAEF805-D672-41F1-8D55-DCDFD7F2EE4E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2638086" y="2540406"/>
            <a:ext cx="3999189" cy="142403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A4480EF-907B-47E9-9E4D-10833BCCB106}"/>
              </a:ext>
            </a:extLst>
          </p:cNvPr>
          <p:cNvSpPr/>
          <p:nvPr/>
        </p:nvSpPr>
        <p:spPr>
          <a:xfrm>
            <a:off x="6432824" y="2262597"/>
            <a:ext cx="2692722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④　</a:t>
            </a:r>
            <a:r>
              <a:rPr lang="en-US" altLang="ja-JP" dirty="0" err="1"/>
              <a:t>move_is_done</a:t>
            </a:r>
            <a:r>
              <a:rPr lang="ja-JP" altLang="en-US" dirty="0"/>
              <a:t>を確認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067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F3E4AC-8163-401A-85E4-B261F47F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1</a:t>
            </a:r>
            <a:br>
              <a:rPr kumimoji="1" lang="en-US" altLang="ja-JP" dirty="0"/>
            </a:br>
            <a:r>
              <a:rPr kumimoji="1" lang="en-US" altLang="ja-JP" dirty="0"/>
              <a:t>Tutorial #02</a:t>
            </a:r>
            <a:r>
              <a:rPr kumimoji="1" lang="ja-JP" altLang="en-US" dirty="0"/>
              <a:t>の完成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D8E74DF-AD46-4D8A-A359-C2C2C99A5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32506"/>
            <a:ext cx="5843052" cy="278858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FA397E5-8F4C-47EE-8589-9D74ACF14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718" y="3429000"/>
            <a:ext cx="3991322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06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8874C-7C5A-493A-83ED-17A02AFB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9</a:t>
            </a:r>
            <a:br>
              <a:rPr kumimoji="1" lang="en-US" altLang="ja-JP" dirty="0"/>
            </a:br>
            <a:r>
              <a:rPr kumimoji="1" lang="ja-JP" altLang="en-US" dirty="0"/>
              <a:t>変換と実行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58D0904-9FEE-4C7C-AF9A-AB99F1468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447925"/>
            <a:ext cx="2457450" cy="196215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820D4EF-9719-4D18-8706-59280995C00E}"/>
              </a:ext>
            </a:extLst>
          </p:cNvPr>
          <p:cNvSpPr/>
          <p:nvPr/>
        </p:nvSpPr>
        <p:spPr>
          <a:xfrm>
            <a:off x="1619672" y="2708920"/>
            <a:ext cx="2304256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左 5">
            <a:extLst>
              <a:ext uri="{FF2B5EF4-FFF2-40B4-BE49-F238E27FC236}">
                <a16:creationId xmlns:a16="http://schemas.microsoft.com/office/drawing/2014/main" id="{55E4134C-E8CC-424E-9D9A-E2B979FEDE38}"/>
              </a:ext>
            </a:extLst>
          </p:cNvPr>
          <p:cNvSpPr/>
          <p:nvPr/>
        </p:nvSpPr>
        <p:spPr>
          <a:xfrm>
            <a:off x="4050814" y="2657284"/>
            <a:ext cx="1348730" cy="614370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613DB78-8970-4652-9064-D24D774921C1}"/>
              </a:ext>
            </a:extLst>
          </p:cNvPr>
          <p:cNvSpPr/>
          <p:nvPr/>
        </p:nvSpPr>
        <p:spPr>
          <a:xfrm>
            <a:off x="5292080" y="2307834"/>
            <a:ext cx="2938561" cy="13062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ユーティリティパネルの</a:t>
            </a:r>
            <a:r>
              <a:rPr lang="en-US" altLang="ja-JP" dirty="0"/>
              <a:t>【</a:t>
            </a:r>
            <a:r>
              <a:rPr lang="ja-JP" altLang="en-US" dirty="0"/>
              <a:t>保存→変換</a:t>
            </a:r>
            <a:r>
              <a:rPr lang="en-US" altLang="ja-JP" dirty="0"/>
              <a:t>】</a:t>
            </a:r>
            <a:r>
              <a:rPr lang="ja-JP" altLang="en-US" dirty="0"/>
              <a:t>ボタンを押す。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33902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048B16C-05FA-45BB-A497-C71E36178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692696"/>
            <a:ext cx="308416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78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7E3EC-57A2-439E-9BD7-D8545838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90FB91-41A6-4A61-AE2D-7E14936C9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移動関数を先に作成して引数を決定する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エクセルにて引数の項目を追加する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関数テンプレートを編集する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移動関数にデータを設定する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変換して実行する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590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B53C67-22B8-44C0-A330-91B80AC50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2</a:t>
            </a:r>
            <a:br>
              <a:rPr kumimoji="1" lang="en-US" altLang="ja-JP" dirty="0"/>
            </a:br>
            <a:r>
              <a:rPr kumimoji="1" lang="en-US" altLang="ja-JP" dirty="0"/>
              <a:t>S_MOVE</a:t>
            </a:r>
            <a:r>
              <a:rPr kumimoji="1" lang="ja-JP" altLang="en-US" dirty="0"/>
              <a:t>の作成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E5D41B7-5B64-4102-8CD5-4BF704EDF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996952"/>
            <a:ext cx="8201025" cy="317182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6F992DC-8F1A-411A-8E11-17DB6157D670}"/>
              </a:ext>
            </a:extLst>
          </p:cNvPr>
          <p:cNvSpPr/>
          <p:nvPr/>
        </p:nvSpPr>
        <p:spPr>
          <a:xfrm>
            <a:off x="1115616" y="1802572"/>
            <a:ext cx="64807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生成したオブジェクトを移動する</a:t>
            </a:r>
            <a:r>
              <a:rPr kumimoji="1" lang="en-US" altLang="ja-JP" dirty="0"/>
              <a:t>S_MOVE</a:t>
            </a:r>
            <a:r>
              <a:rPr kumimoji="1" lang="ja-JP" altLang="en-US" dirty="0"/>
              <a:t>を追加して下図の遷移を作成する。</a:t>
            </a:r>
          </a:p>
        </p:txBody>
      </p:sp>
    </p:spTree>
    <p:extLst>
      <p:ext uri="{BB962C8B-B14F-4D97-AF65-F5344CB8AC3E}">
        <p14:creationId xmlns:p14="http://schemas.microsoft.com/office/powerpoint/2010/main" val="309607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E8FB51C-D190-450B-8323-675D3A1C9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700808"/>
            <a:ext cx="2800350" cy="314325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56F7DF8-03AC-4864-8DA1-B10D0DDFF9F9}"/>
              </a:ext>
            </a:extLst>
          </p:cNvPr>
          <p:cNvSpPr/>
          <p:nvPr/>
        </p:nvSpPr>
        <p:spPr>
          <a:xfrm>
            <a:off x="1231054" y="2348880"/>
            <a:ext cx="197279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左 5">
            <a:extLst>
              <a:ext uri="{FF2B5EF4-FFF2-40B4-BE49-F238E27FC236}">
                <a16:creationId xmlns:a16="http://schemas.microsoft.com/office/drawing/2014/main" id="{5755FA6B-8D0A-49B6-9C5A-9E4198D8B057}"/>
              </a:ext>
            </a:extLst>
          </p:cNvPr>
          <p:cNvSpPr/>
          <p:nvPr/>
        </p:nvSpPr>
        <p:spPr>
          <a:xfrm>
            <a:off x="3215508" y="2096852"/>
            <a:ext cx="2232248" cy="79208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B12F792-2690-407D-89DE-849C39E6D9BD}"/>
              </a:ext>
            </a:extLst>
          </p:cNvPr>
          <p:cNvSpPr/>
          <p:nvPr/>
        </p:nvSpPr>
        <p:spPr>
          <a:xfrm>
            <a:off x="5303740" y="1844824"/>
            <a:ext cx="2800350" cy="12961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現状で一度セーブする</a:t>
            </a:r>
          </a:p>
        </p:txBody>
      </p:sp>
    </p:spTree>
    <p:extLst>
      <p:ext uri="{BB962C8B-B14F-4D97-AF65-F5344CB8AC3E}">
        <p14:creationId xmlns:p14="http://schemas.microsoft.com/office/powerpoint/2010/main" val="74751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47E4BF-E285-4AC6-8FCF-2D495E31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3</a:t>
            </a:r>
            <a:br>
              <a:rPr kumimoji="1" lang="en-US" altLang="ja-JP" dirty="0"/>
            </a:br>
            <a:r>
              <a:rPr kumimoji="1" lang="ja-JP" altLang="en-US" dirty="0"/>
              <a:t>移動関数の作成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94EC2A0-75A5-4EDD-A334-F51E87C164B3}"/>
              </a:ext>
            </a:extLst>
          </p:cNvPr>
          <p:cNvSpPr/>
          <p:nvPr/>
        </p:nvSpPr>
        <p:spPr>
          <a:xfrm>
            <a:off x="268087" y="1628800"/>
            <a:ext cx="8607826" cy="3888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今回は、先に関数を作成する。</a:t>
            </a:r>
            <a:endParaRPr lang="en-US" altLang="ja-JP" dirty="0"/>
          </a:p>
          <a:p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dirty="0"/>
              <a:t>コルーチンにて実現</a:t>
            </a:r>
            <a:br>
              <a:rPr lang="en-US" altLang="ja-JP" dirty="0"/>
            </a:br>
            <a:r>
              <a:rPr lang="ja-JP" altLang="en-US" dirty="0"/>
              <a:t>そのため、</a:t>
            </a:r>
            <a:r>
              <a:rPr lang="en-US" altLang="ja-JP" dirty="0" err="1"/>
              <a:t>Test.cs</a:t>
            </a:r>
            <a:r>
              <a:rPr lang="ja-JP" altLang="en-US" dirty="0"/>
              <a:t>をシングルトンとしてインスタンスから</a:t>
            </a:r>
            <a:r>
              <a:rPr lang="en-US" altLang="ja-JP" dirty="0" err="1"/>
              <a:t>StartCoroutine</a:t>
            </a:r>
            <a:r>
              <a:rPr lang="ja-JP" altLang="en-US" dirty="0"/>
              <a:t>を呼び出して利用。</a:t>
            </a: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dirty="0"/>
              <a:t>移動関数</a:t>
            </a:r>
            <a:r>
              <a:rPr lang="en-US" altLang="ja-JP" dirty="0"/>
              <a:t>(</a:t>
            </a:r>
            <a:r>
              <a:rPr lang="en-US" altLang="ja-JP" dirty="0" err="1"/>
              <a:t>move_obj</a:t>
            </a:r>
            <a:r>
              <a:rPr lang="en-US" altLang="ja-JP" dirty="0"/>
              <a:t>)</a:t>
            </a:r>
            <a:r>
              <a:rPr lang="ja-JP" altLang="en-US" dirty="0"/>
              <a:t>を作成し、引数を位置座標（ｘ、ｙ、ｚ）と移動時間（ｔ）とする。</a:t>
            </a: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dirty="0"/>
              <a:t>移動完了確認関数</a:t>
            </a:r>
            <a:r>
              <a:rPr lang="en-US" altLang="ja-JP" dirty="0"/>
              <a:t>(</a:t>
            </a:r>
            <a:r>
              <a:rPr lang="en-US" altLang="ja-JP" dirty="0" err="1"/>
              <a:t>move_is_done</a:t>
            </a:r>
            <a:r>
              <a:rPr lang="en-US" altLang="ja-JP" dirty="0"/>
              <a:t>)</a:t>
            </a:r>
            <a:r>
              <a:rPr lang="ja-JP" altLang="en-US" dirty="0"/>
              <a:t>を作成。</a:t>
            </a: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866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DDD6B8C-1915-42F6-AC52-CEBF1955FD76}"/>
              </a:ext>
            </a:extLst>
          </p:cNvPr>
          <p:cNvSpPr/>
          <p:nvPr/>
        </p:nvSpPr>
        <p:spPr>
          <a:xfrm>
            <a:off x="513294" y="2105990"/>
            <a:ext cx="4680520" cy="4248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	: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public class Test : </a:t>
            </a:r>
            <a:r>
              <a:rPr lang="en-US" altLang="ja-JP" dirty="0" err="1">
                <a:solidFill>
                  <a:schemeClr val="tx1"/>
                </a:solidFill>
              </a:rPr>
              <a:t>MonoBehaviour</a:t>
            </a:r>
            <a:r>
              <a:rPr lang="en-US" altLang="ja-JP" dirty="0">
                <a:solidFill>
                  <a:schemeClr val="tx1"/>
                </a:solidFill>
              </a:rPr>
              <a:t> {</a:t>
            </a: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　</a:t>
            </a:r>
            <a:r>
              <a:rPr lang="en-US" altLang="ja-JP" dirty="0">
                <a:solidFill>
                  <a:schemeClr val="tx1"/>
                </a:solidFill>
              </a:rPr>
              <a:t>public static Test V;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　　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　</a:t>
            </a:r>
            <a:r>
              <a:rPr lang="en-US" altLang="ja-JP" dirty="0" err="1">
                <a:solidFill>
                  <a:schemeClr val="tx1"/>
                </a:solidFill>
              </a:rPr>
              <a:t>TestControl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m_sm</a:t>
            </a:r>
            <a:r>
              <a:rPr lang="en-US" altLang="ja-JP" dirty="0">
                <a:solidFill>
                  <a:schemeClr val="tx1"/>
                </a:solidFill>
              </a:rPr>
              <a:t>;</a:t>
            </a: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　</a:t>
            </a:r>
            <a:r>
              <a:rPr lang="en-US" altLang="ja-JP" dirty="0">
                <a:solidFill>
                  <a:schemeClr val="tx1"/>
                </a:solidFill>
              </a:rPr>
              <a:t>// Use this for initialization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　　</a:t>
            </a:r>
            <a:r>
              <a:rPr lang="en-US" altLang="ja-JP" dirty="0">
                <a:solidFill>
                  <a:schemeClr val="tx1"/>
                </a:solidFill>
              </a:rPr>
              <a:t>void Start () {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　　　　</a:t>
            </a:r>
            <a:r>
              <a:rPr lang="en-US" altLang="ja-JP" dirty="0">
                <a:solidFill>
                  <a:schemeClr val="tx1"/>
                </a:solidFill>
              </a:rPr>
              <a:t>V = this;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　　　　</a:t>
            </a:r>
            <a:r>
              <a:rPr lang="en-US" altLang="ja-JP" dirty="0" err="1">
                <a:solidFill>
                  <a:schemeClr val="tx1"/>
                </a:solidFill>
              </a:rPr>
              <a:t>m_sm</a:t>
            </a:r>
            <a:r>
              <a:rPr lang="en-US" altLang="ja-JP" dirty="0">
                <a:solidFill>
                  <a:schemeClr val="tx1"/>
                </a:solidFill>
              </a:rPr>
              <a:t> = new </a:t>
            </a:r>
            <a:r>
              <a:rPr lang="en-US" altLang="ja-JP" dirty="0" err="1">
                <a:solidFill>
                  <a:schemeClr val="tx1"/>
                </a:solidFill>
              </a:rPr>
              <a:t>TestControl</a:t>
            </a:r>
            <a:r>
              <a:rPr lang="en-US" altLang="ja-JP" dirty="0">
                <a:solidFill>
                  <a:schemeClr val="tx1"/>
                </a:solidFill>
              </a:rPr>
              <a:t>();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　　　　</a:t>
            </a:r>
            <a:r>
              <a:rPr lang="en-US" altLang="ja-JP" dirty="0" err="1">
                <a:solidFill>
                  <a:schemeClr val="tx1"/>
                </a:solidFill>
              </a:rPr>
              <a:t>m_sm.Start</a:t>
            </a:r>
            <a:r>
              <a:rPr lang="en-US" altLang="ja-JP" dirty="0">
                <a:solidFill>
                  <a:schemeClr val="tx1"/>
                </a:solidFill>
              </a:rPr>
              <a:t>();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　　</a:t>
            </a:r>
            <a:r>
              <a:rPr lang="en-US" altLang="ja-JP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: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7768723-AB04-4B41-81A0-FFDB630440B0}"/>
              </a:ext>
            </a:extLst>
          </p:cNvPr>
          <p:cNvSpPr/>
          <p:nvPr/>
        </p:nvSpPr>
        <p:spPr>
          <a:xfrm>
            <a:off x="538476" y="1565930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Test.cs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3A242EB-6A3E-4C35-B4C5-5C7D58BDCD8B}"/>
              </a:ext>
            </a:extLst>
          </p:cNvPr>
          <p:cNvSpPr/>
          <p:nvPr/>
        </p:nvSpPr>
        <p:spPr>
          <a:xfrm>
            <a:off x="729318" y="2826070"/>
            <a:ext cx="2304256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10C9ABD-7DA1-465E-B01A-D27561A01E44}"/>
              </a:ext>
            </a:extLst>
          </p:cNvPr>
          <p:cNvSpPr/>
          <p:nvPr/>
        </p:nvSpPr>
        <p:spPr>
          <a:xfrm>
            <a:off x="1161366" y="4590266"/>
            <a:ext cx="2304256" cy="324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左 8">
            <a:extLst>
              <a:ext uri="{FF2B5EF4-FFF2-40B4-BE49-F238E27FC236}">
                <a16:creationId xmlns:a16="http://schemas.microsoft.com/office/drawing/2014/main" id="{807A8C07-F67A-469A-A011-1A21775D34A9}"/>
              </a:ext>
            </a:extLst>
          </p:cNvPr>
          <p:cNvSpPr/>
          <p:nvPr/>
        </p:nvSpPr>
        <p:spPr>
          <a:xfrm>
            <a:off x="3105582" y="2754062"/>
            <a:ext cx="3168352" cy="79208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EC66BF0-1C15-4BC8-80A0-636687C116EE}"/>
              </a:ext>
            </a:extLst>
          </p:cNvPr>
          <p:cNvSpPr/>
          <p:nvPr/>
        </p:nvSpPr>
        <p:spPr>
          <a:xfrm>
            <a:off x="5985902" y="2538038"/>
            <a:ext cx="1944216" cy="12961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追加</a:t>
            </a:r>
          </a:p>
        </p:txBody>
      </p:sp>
      <p:sp>
        <p:nvSpPr>
          <p:cNvPr id="11" name="矢印: 左 10">
            <a:extLst>
              <a:ext uri="{FF2B5EF4-FFF2-40B4-BE49-F238E27FC236}">
                <a16:creationId xmlns:a16="http://schemas.microsoft.com/office/drawing/2014/main" id="{A23A7223-E624-42AC-B764-2D44F7AD21BA}"/>
              </a:ext>
            </a:extLst>
          </p:cNvPr>
          <p:cNvSpPr/>
          <p:nvPr/>
        </p:nvSpPr>
        <p:spPr>
          <a:xfrm>
            <a:off x="3483868" y="4401108"/>
            <a:ext cx="3168352" cy="79208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2668943-2AF3-45C6-8A04-4BF2DC472754}"/>
              </a:ext>
            </a:extLst>
          </p:cNvPr>
          <p:cNvSpPr/>
          <p:nvPr/>
        </p:nvSpPr>
        <p:spPr>
          <a:xfrm>
            <a:off x="6012160" y="4149080"/>
            <a:ext cx="1944216" cy="12961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追加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4AD62F7-63D4-4D29-B193-666E4D7CBFF0}"/>
              </a:ext>
            </a:extLst>
          </p:cNvPr>
          <p:cNvSpPr/>
          <p:nvPr/>
        </p:nvSpPr>
        <p:spPr>
          <a:xfrm>
            <a:off x="4932040" y="548680"/>
            <a:ext cx="3673484" cy="1350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Test</a:t>
            </a:r>
            <a:r>
              <a:rPr kumimoji="1" lang="ja-JP" altLang="en-US" dirty="0"/>
              <a:t>クラスのシングルトン化</a:t>
            </a:r>
          </a:p>
        </p:txBody>
      </p:sp>
    </p:spTree>
    <p:extLst>
      <p:ext uri="{BB962C8B-B14F-4D97-AF65-F5344CB8AC3E}">
        <p14:creationId xmlns:p14="http://schemas.microsoft.com/office/powerpoint/2010/main" val="2759973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05B6190-5280-44E9-952E-4DA2FA4A6863}"/>
              </a:ext>
            </a:extLst>
          </p:cNvPr>
          <p:cNvSpPr/>
          <p:nvPr/>
        </p:nvSpPr>
        <p:spPr>
          <a:xfrm>
            <a:off x="181462" y="1880828"/>
            <a:ext cx="6624736" cy="4680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using </a:t>
            </a:r>
            <a:r>
              <a:rPr lang="en-US" altLang="ja-JP" dirty="0" err="1">
                <a:solidFill>
                  <a:schemeClr val="tx1"/>
                </a:solidFill>
              </a:rPr>
              <a:t>UnityEngine</a:t>
            </a:r>
            <a:r>
              <a:rPr lang="en-US" altLang="ja-JP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using </a:t>
            </a:r>
            <a:r>
              <a:rPr lang="en-US" altLang="ja-JP" dirty="0" err="1">
                <a:solidFill>
                  <a:schemeClr val="tx1"/>
                </a:solidFill>
              </a:rPr>
              <a:t>System.Collections</a:t>
            </a:r>
            <a:r>
              <a:rPr lang="en-US" altLang="ja-JP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public partial class </a:t>
            </a:r>
            <a:r>
              <a:rPr lang="en-US" altLang="ja-JP" dirty="0" err="1">
                <a:solidFill>
                  <a:schemeClr val="tx1"/>
                </a:solidFill>
              </a:rPr>
              <a:t>TestControl</a:t>
            </a:r>
            <a:r>
              <a:rPr lang="en-US" altLang="ja-JP" dirty="0">
                <a:solidFill>
                  <a:schemeClr val="tx1"/>
                </a:solidFill>
              </a:rPr>
              <a:t>  {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: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: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　　</a:t>
            </a:r>
            <a:r>
              <a:rPr lang="en-US" altLang="ja-JP" dirty="0" err="1">
                <a:solidFill>
                  <a:schemeClr val="tx1"/>
                </a:solidFill>
              </a:rPr>
              <a:t>GameObject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m_go</a:t>
            </a:r>
            <a:r>
              <a:rPr lang="en-US" altLang="ja-JP" dirty="0">
                <a:solidFill>
                  <a:schemeClr val="tx1"/>
                </a:solidFill>
              </a:rPr>
              <a:t>;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　　</a:t>
            </a:r>
            <a:r>
              <a:rPr lang="en-US" altLang="ja-JP" dirty="0">
                <a:solidFill>
                  <a:schemeClr val="tx1"/>
                </a:solidFill>
              </a:rPr>
              <a:t>void </a:t>
            </a:r>
            <a:r>
              <a:rPr lang="en-US" altLang="ja-JP" dirty="0" err="1">
                <a:solidFill>
                  <a:schemeClr val="tx1"/>
                </a:solidFill>
              </a:rPr>
              <a:t>create_sphere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　　</a:t>
            </a:r>
            <a:r>
              <a:rPr lang="en-US" altLang="ja-JP" dirty="0">
                <a:solidFill>
                  <a:schemeClr val="tx1"/>
                </a:solidFill>
              </a:rPr>
              <a:t>{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　　　　</a:t>
            </a:r>
            <a:r>
              <a:rPr lang="en-US" altLang="ja-JP" dirty="0" err="1">
                <a:solidFill>
                  <a:schemeClr val="tx1"/>
                </a:solidFill>
              </a:rPr>
              <a:t>m_go</a:t>
            </a:r>
            <a:r>
              <a:rPr lang="en-US" altLang="ja-JP" dirty="0">
                <a:solidFill>
                  <a:schemeClr val="tx1"/>
                </a:solidFill>
              </a:rPr>
              <a:t> = </a:t>
            </a:r>
            <a:r>
              <a:rPr lang="en-US" altLang="ja-JP" dirty="0" err="1">
                <a:solidFill>
                  <a:schemeClr val="tx1"/>
                </a:solidFill>
              </a:rPr>
              <a:t>GameObject.CreatePrimitive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PrimitiveType.Sphere</a:t>
            </a:r>
            <a:r>
              <a:rPr lang="en-US" altLang="ja-JP" dirty="0">
                <a:solidFill>
                  <a:schemeClr val="tx1"/>
                </a:solidFill>
              </a:rPr>
              <a:t>);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　　　　</a:t>
            </a:r>
            <a:r>
              <a:rPr lang="en-US" altLang="ja-JP" dirty="0" err="1">
                <a:solidFill>
                  <a:schemeClr val="tx1"/>
                </a:solidFill>
              </a:rPr>
              <a:t>m_go.transform.position</a:t>
            </a:r>
            <a:r>
              <a:rPr lang="en-US" altLang="ja-JP" dirty="0">
                <a:solidFill>
                  <a:schemeClr val="tx1"/>
                </a:solidFill>
              </a:rPr>
              <a:t> = Vector3.up;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　　</a:t>
            </a:r>
            <a:r>
              <a:rPr lang="en-US" altLang="ja-JP" dirty="0">
                <a:solidFill>
                  <a:schemeClr val="tx1"/>
                </a:solidFill>
              </a:rPr>
              <a:t>}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　　</a:t>
            </a:r>
            <a:r>
              <a:rPr lang="en-US" altLang="ja-JP" dirty="0">
                <a:solidFill>
                  <a:schemeClr val="tx1"/>
                </a:solidFill>
              </a:rPr>
              <a:t>void </a:t>
            </a:r>
            <a:r>
              <a:rPr lang="en-US" altLang="ja-JP" dirty="0" err="1">
                <a:solidFill>
                  <a:schemeClr val="tx1"/>
                </a:solidFill>
              </a:rPr>
              <a:t>create_cylinder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　　</a:t>
            </a:r>
            <a:r>
              <a:rPr lang="en-US" altLang="ja-JP" dirty="0">
                <a:solidFill>
                  <a:schemeClr val="tx1"/>
                </a:solidFill>
              </a:rPr>
              <a:t>{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　　　　</a:t>
            </a:r>
            <a:r>
              <a:rPr lang="en-US" altLang="ja-JP" dirty="0" err="1">
                <a:solidFill>
                  <a:schemeClr val="tx1"/>
                </a:solidFill>
              </a:rPr>
              <a:t>m_go</a:t>
            </a:r>
            <a:r>
              <a:rPr lang="en-US" altLang="ja-JP" dirty="0">
                <a:solidFill>
                  <a:schemeClr val="tx1"/>
                </a:solidFill>
              </a:rPr>
              <a:t> = </a:t>
            </a:r>
            <a:r>
              <a:rPr lang="en-US" altLang="ja-JP" dirty="0" err="1">
                <a:solidFill>
                  <a:schemeClr val="tx1"/>
                </a:solidFill>
              </a:rPr>
              <a:t>GameObject.CreatePrimitive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PrimitiveType.Cylinder</a:t>
            </a:r>
            <a:r>
              <a:rPr lang="en-US" altLang="ja-JP" dirty="0">
                <a:solidFill>
                  <a:schemeClr val="tx1"/>
                </a:solidFill>
              </a:rPr>
              <a:t>);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　　　　</a:t>
            </a:r>
            <a:r>
              <a:rPr lang="en-US" altLang="ja-JP" dirty="0" err="1">
                <a:solidFill>
                  <a:schemeClr val="tx1"/>
                </a:solidFill>
              </a:rPr>
              <a:t>m_go.transform.position</a:t>
            </a:r>
            <a:r>
              <a:rPr lang="en-US" altLang="ja-JP" dirty="0">
                <a:solidFill>
                  <a:schemeClr val="tx1"/>
                </a:solidFill>
              </a:rPr>
              <a:t> = Vector3.up;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　　</a:t>
            </a:r>
            <a:r>
              <a:rPr lang="en-US" altLang="ja-JP" dirty="0">
                <a:solidFill>
                  <a:schemeClr val="tx1"/>
                </a:solidFill>
              </a:rPr>
              <a:t>}</a:t>
            </a: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118997C-EE74-4273-954B-3979D0DB5626}"/>
              </a:ext>
            </a:extLst>
          </p:cNvPr>
          <p:cNvSpPr/>
          <p:nvPr/>
        </p:nvSpPr>
        <p:spPr>
          <a:xfrm>
            <a:off x="477878" y="3248980"/>
            <a:ext cx="222386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3121BED-AF9F-4C11-A5A5-A5C8BB985F58}"/>
              </a:ext>
            </a:extLst>
          </p:cNvPr>
          <p:cNvSpPr/>
          <p:nvPr/>
        </p:nvSpPr>
        <p:spPr>
          <a:xfrm>
            <a:off x="829534" y="4149080"/>
            <a:ext cx="5760640" cy="612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A30C26C-447B-43C4-97C8-0C0300364208}"/>
              </a:ext>
            </a:extLst>
          </p:cNvPr>
          <p:cNvSpPr/>
          <p:nvPr/>
        </p:nvSpPr>
        <p:spPr>
          <a:xfrm>
            <a:off x="812404" y="5481228"/>
            <a:ext cx="5777770" cy="612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B08F79D-E4E5-4895-AA9C-24ED7D6F0B6C}"/>
              </a:ext>
            </a:extLst>
          </p:cNvPr>
          <p:cNvSpPr/>
          <p:nvPr/>
        </p:nvSpPr>
        <p:spPr>
          <a:xfrm>
            <a:off x="179220" y="1340768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TestControl.cs</a:t>
            </a:r>
            <a:endParaRPr kumimoji="1" lang="ja-JP" altLang="en-US" dirty="0"/>
          </a:p>
        </p:txBody>
      </p:sp>
      <p:sp>
        <p:nvSpPr>
          <p:cNvPr id="13" name="矢印: 左 12">
            <a:extLst>
              <a:ext uri="{FF2B5EF4-FFF2-40B4-BE49-F238E27FC236}">
                <a16:creationId xmlns:a16="http://schemas.microsoft.com/office/drawing/2014/main" id="{91C16F04-582A-4D2D-AB75-FA3ED9461333}"/>
              </a:ext>
            </a:extLst>
          </p:cNvPr>
          <p:cNvSpPr/>
          <p:nvPr/>
        </p:nvSpPr>
        <p:spPr>
          <a:xfrm>
            <a:off x="2773750" y="3014954"/>
            <a:ext cx="4608512" cy="79208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2C2AEF07-DE7E-42A7-9E8C-CFAD6C5F317F}"/>
              </a:ext>
            </a:extLst>
          </p:cNvPr>
          <p:cNvSpPr/>
          <p:nvPr/>
        </p:nvSpPr>
        <p:spPr>
          <a:xfrm>
            <a:off x="7092280" y="2888940"/>
            <a:ext cx="1647800" cy="10441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追加</a:t>
            </a:r>
          </a:p>
        </p:txBody>
      </p:sp>
      <p:sp>
        <p:nvSpPr>
          <p:cNvPr id="15" name="矢印: 左 14">
            <a:extLst>
              <a:ext uri="{FF2B5EF4-FFF2-40B4-BE49-F238E27FC236}">
                <a16:creationId xmlns:a16="http://schemas.microsoft.com/office/drawing/2014/main" id="{211C63A6-399E-4547-B8E5-62EA6E5E1D12}"/>
              </a:ext>
            </a:extLst>
          </p:cNvPr>
          <p:cNvSpPr/>
          <p:nvPr/>
        </p:nvSpPr>
        <p:spPr>
          <a:xfrm>
            <a:off x="6590174" y="4131078"/>
            <a:ext cx="792088" cy="79208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A11722F6-8CDC-4CA3-B30E-0D244F6E3BDE}"/>
              </a:ext>
            </a:extLst>
          </p:cNvPr>
          <p:cNvSpPr/>
          <p:nvPr/>
        </p:nvSpPr>
        <p:spPr>
          <a:xfrm>
            <a:off x="7092280" y="4005064"/>
            <a:ext cx="1647800" cy="10441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17" name="矢印: 左 16">
            <a:extLst>
              <a:ext uri="{FF2B5EF4-FFF2-40B4-BE49-F238E27FC236}">
                <a16:creationId xmlns:a16="http://schemas.microsoft.com/office/drawing/2014/main" id="{A2EDF014-8224-444F-BB90-523A7A107AA0}"/>
              </a:ext>
            </a:extLst>
          </p:cNvPr>
          <p:cNvSpPr/>
          <p:nvPr/>
        </p:nvSpPr>
        <p:spPr>
          <a:xfrm>
            <a:off x="6590174" y="5400219"/>
            <a:ext cx="792088" cy="79208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EAFD418D-E2DA-4FFF-B0B2-614E5AFA7450}"/>
              </a:ext>
            </a:extLst>
          </p:cNvPr>
          <p:cNvSpPr/>
          <p:nvPr/>
        </p:nvSpPr>
        <p:spPr>
          <a:xfrm>
            <a:off x="7092280" y="5274205"/>
            <a:ext cx="1647800" cy="10441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774E8BF-6F17-4923-9B94-49A75DE3940D}"/>
              </a:ext>
            </a:extLst>
          </p:cNvPr>
          <p:cNvSpPr/>
          <p:nvPr/>
        </p:nvSpPr>
        <p:spPr>
          <a:xfrm>
            <a:off x="3461822" y="503675"/>
            <a:ext cx="5070618" cy="990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作成した</a:t>
            </a:r>
            <a:r>
              <a:rPr lang="en-US" altLang="ja-JP" dirty="0" err="1"/>
              <a:t>GameObject</a:t>
            </a:r>
            <a:r>
              <a:rPr lang="ja-JP" altLang="en-US" dirty="0"/>
              <a:t>をクラスメンバとして保持させて、移動時に利用する。</a:t>
            </a:r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7D86B2B-4C95-4732-91A6-7BCEDF99D11A}"/>
              </a:ext>
            </a:extLst>
          </p:cNvPr>
          <p:cNvSpPr/>
          <p:nvPr/>
        </p:nvSpPr>
        <p:spPr>
          <a:xfrm>
            <a:off x="255420" y="2240868"/>
            <a:ext cx="244632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左 20">
            <a:extLst>
              <a:ext uri="{FF2B5EF4-FFF2-40B4-BE49-F238E27FC236}">
                <a16:creationId xmlns:a16="http://schemas.microsoft.com/office/drawing/2014/main" id="{1ADCD5FE-1270-4A37-B823-2990C79FF918}"/>
              </a:ext>
            </a:extLst>
          </p:cNvPr>
          <p:cNvSpPr/>
          <p:nvPr/>
        </p:nvSpPr>
        <p:spPr>
          <a:xfrm>
            <a:off x="2765728" y="1961837"/>
            <a:ext cx="4608512" cy="79208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433336AD-16CA-40A2-85F1-31057ED3BF7A}"/>
              </a:ext>
            </a:extLst>
          </p:cNvPr>
          <p:cNvSpPr/>
          <p:nvPr/>
        </p:nvSpPr>
        <p:spPr>
          <a:xfrm>
            <a:off x="7084258" y="1835823"/>
            <a:ext cx="1647800" cy="10441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※</a:t>
            </a:r>
            <a:r>
              <a:rPr lang="ja-JP" altLang="en-US" dirty="0"/>
              <a:t>コルーチンのために追加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435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237F89-6401-4F3F-A995-E17B4D04AB54}"/>
              </a:ext>
            </a:extLst>
          </p:cNvPr>
          <p:cNvSpPr/>
          <p:nvPr/>
        </p:nvSpPr>
        <p:spPr>
          <a:xfrm>
            <a:off x="107504" y="836712"/>
            <a:ext cx="6624736" cy="5832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600" dirty="0">
                <a:solidFill>
                  <a:schemeClr val="tx1"/>
                </a:solidFill>
              </a:rPr>
              <a:t>　　</a:t>
            </a:r>
            <a:r>
              <a:rPr lang="en-US" altLang="ja-JP" sz="1600" dirty="0">
                <a:solidFill>
                  <a:schemeClr val="tx1"/>
                </a:solidFill>
              </a:rPr>
              <a:t>bool </a:t>
            </a:r>
            <a:r>
              <a:rPr lang="en-US" altLang="ja-JP" sz="1600" dirty="0" err="1">
                <a:solidFill>
                  <a:schemeClr val="tx1"/>
                </a:solidFill>
              </a:rPr>
              <a:t>m_bMoveDone</a:t>
            </a:r>
            <a:r>
              <a:rPr lang="en-US" altLang="ja-JP" sz="1600" dirty="0">
                <a:solidFill>
                  <a:schemeClr val="tx1"/>
                </a:solidFill>
              </a:rPr>
              <a:t>;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　　</a:t>
            </a:r>
            <a:r>
              <a:rPr lang="en-US" altLang="ja-JP" sz="1600" dirty="0">
                <a:solidFill>
                  <a:schemeClr val="tx1"/>
                </a:solidFill>
              </a:rPr>
              <a:t>void </a:t>
            </a:r>
            <a:r>
              <a:rPr lang="en-US" altLang="ja-JP" sz="1600" dirty="0" err="1">
                <a:solidFill>
                  <a:schemeClr val="tx1"/>
                </a:solidFill>
              </a:rPr>
              <a:t>move_obj</a:t>
            </a:r>
            <a:r>
              <a:rPr lang="en-US" altLang="ja-JP" sz="1600" dirty="0">
                <a:solidFill>
                  <a:schemeClr val="tx1"/>
                </a:solidFill>
              </a:rPr>
              <a:t>(float x, float y, float z, float t)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　　</a:t>
            </a:r>
            <a:r>
              <a:rPr lang="en-US" altLang="ja-JP" sz="1600" dirty="0">
                <a:solidFill>
                  <a:schemeClr val="tx1"/>
                </a:solidFill>
              </a:rPr>
              <a:t>{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　　　　</a:t>
            </a:r>
            <a:r>
              <a:rPr lang="en-US" altLang="ja-JP" sz="1600" dirty="0">
                <a:solidFill>
                  <a:schemeClr val="tx1"/>
                </a:solidFill>
              </a:rPr>
              <a:t>var start = </a:t>
            </a:r>
            <a:r>
              <a:rPr lang="en-US" altLang="ja-JP" sz="1600" dirty="0" err="1">
                <a:solidFill>
                  <a:schemeClr val="tx1"/>
                </a:solidFill>
              </a:rPr>
              <a:t>m_go.transform.position</a:t>
            </a:r>
            <a:r>
              <a:rPr lang="en-US" altLang="ja-JP" sz="1600" dirty="0">
                <a:solidFill>
                  <a:schemeClr val="tx1"/>
                </a:solidFill>
              </a:rPr>
              <a:t>;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　　　　</a:t>
            </a:r>
            <a:r>
              <a:rPr lang="en-US" altLang="ja-JP" sz="1600" dirty="0">
                <a:solidFill>
                  <a:schemeClr val="tx1"/>
                </a:solidFill>
              </a:rPr>
              <a:t>var goal  = new Vector3(</a:t>
            </a:r>
            <a:r>
              <a:rPr lang="en-US" altLang="ja-JP" sz="1600" dirty="0" err="1">
                <a:solidFill>
                  <a:schemeClr val="tx1"/>
                </a:solidFill>
              </a:rPr>
              <a:t>x,y,z</a:t>
            </a:r>
            <a:r>
              <a:rPr lang="en-US" altLang="ja-JP" sz="1600" dirty="0">
                <a:solidFill>
                  <a:schemeClr val="tx1"/>
                </a:solidFill>
              </a:rPr>
              <a:t>);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　　　　</a:t>
            </a:r>
            <a:r>
              <a:rPr lang="en-US" altLang="ja-JP" sz="1600" dirty="0">
                <a:solidFill>
                  <a:schemeClr val="tx1"/>
                </a:solidFill>
              </a:rPr>
              <a:t>var steps = (int)(30 * t); 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　　　　</a:t>
            </a:r>
            <a:r>
              <a:rPr lang="en-US" altLang="ja-JP" sz="1600" dirty="0" err="1">
                <a:solidFill>
                  <a:schemeClr val="tx1"/>
                </a:solidFill>
              </a:rPr>
              <a:t>m_bMoveDone</a:t>
            </a:r>
            <a:r>
              <a:rPr lang="en-US" altLang="ja-JP" sz="1600" dirty="0">
                <a:solidFill>
                  <a:schemeClr val="tx1"/>
                </a:solidFill>
              </a:rPr>
              <a:t> = false;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　　　　</a:t>
            </a:r>
            <a:r>
              <a:rPr lang="en-US" altLang="ja-JP" sz="1600" dirty="0" err="1">
                <a:solidFill>
                  <a:schemeClr val="tx1"/>
                </a:solidFill>
              </a:rPr>
              <a:t>Test.V.StartCoroutine</a:t>
            </a:r>
            <a:r>
              <a:rPr lang="en-US" altLang="ja-JP" sz="1600" dirty="0">
                <a:solidFill>
                  <a:schemeClr val="tx1"/>
                </a:solidFill>
              </a:rPr>
              <a:t>(</a:t>
            </a:r>
            <a:r>
              <a:rPr lang="en-US" altLang="ja-JP" sz="1600" dirty="0" err="1">
                <a:solidFill>
                  <a:schemeClr val="tx1"/>
                </a:solidFill>
              </a:rPr>
              <a:t>move_obj_co</a:t>
            </a:r>
            <a:r>
              <a:rPr lang="en-US" altLang="ja-JP" sz="1600" dirty="0">
                <a:solidFill>
                  <a:schemeClr val="tx1"/>
                </a:solidFill>
              </a:rPr>
              <a:t>(</a:t>
            </a:r>
            <a:r>
              <a:rPr lang="en-US" altLang="ja-JP" sz="1600" dirty="0" err="1">
                <a:solidFill>
                  <a:schemeClr val="tx1"/>
                </a:solidFill>
              </a:rPr>
              <a:t>start,goal,steps</a:t>
            </a:r>
            <a:r>
              <a:rPr lang="en-US" altLang="ja-JP" sz="1600" dirty="0">
                <a:solidFill>
                  <a:schemeClr val="tx1"/>
                </a:solidFill>
              </a:rPr>
              <a:t>));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　　</a:t>
            </a:r>
            <a:r>
              <a:rPr lang="en-US" altLang="ja-JP" sz="1600" dirty="0">
                <a:solidFill>
                  <a:schemeClr val="tx1"/>
                </a:solidFill>
              </a:rPr>
              <a:t>}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　　</a:t>
            </a:r>
            <a:r>
              <a:rPr lang="en-US" altLang="ja-JP" sz="1600" dirty="0" err="1">
                <a:solidFill>
                  <a:schemeClr val="tx1"/>
                </a:solidFill>
              </a:rPr>
              <a:t>IEnumerator</a:t>
            </a:r>
            <a:r>
              <a:rPr lang="en-US" altLang="ja-JP" sz="1600" dirty="0">
                <a:solidFill>
                  <a:schemeClr val="tx1"/>
                </a:solidFill>
              </a:rPr>
              <a:t> </a:t>
            </a:r>
            <a:r>
              <a:rPr lang="en-US" altLang="ja-JP" sz="1600" dirty="0" err="1">
                <a:solidFill>
                  <a:schemeClr val="tx1"/>
                </a:solidFill>
              </a:rPr>
              <a:t>move_obj_co</a:t>
            </a:r>
            <a:r>
              <a:rPr lang="en-US" altLang="ja-JP" sz="1600" dirty="0">
                <a:solidFill>
                  <a:schemeClr val="tx1"/>
                </a:solidFill>
              </a:rPr>
              <a:t>(Vector3 start, Vector3 goal, int steps )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　　</a:t>
            </a:r>
            <a:r>
              <a:rPr lang="en-US" altLang="ja-JP" sz="1600" dirty="0">
                <a:solidFill>
                  <a:schemeClr val="tx1"/>
                </a:solidFill>
              </a:rPr>
              <a:t>{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　　　　</a:t>
            </a:r>
            <a:r>
              <a:rPr lang="en-US" altLang="ja-JP" sz="1600" dirty="0">
                <a:solidFill>
                  <a:schemeClr val="tx1"/>
                </a:solidFill>
              </a:rPr>
              <a:t>for(var </a:t>
            </a:r>
            <a:r>
              <a:rPr lang="en-US" altLang="ja-JP" sz="1600" dirty="0" err="1">
                <a:solidFill>
                  <a:schemeClr val="tx1"/>
                </a:solidFill>
              </a:rPr>
              <a:t>i</a:t>
            </a:r>
            <a:r>
              <a:rPr lang="en-US" altLang="ja-JP" sz="1600" dirty="0">
                <a:solidFill>
                  <a:schemeClr val="tx1"/>
                </a:solidFill>
              </a:rPr>
              <a:t> = 0; </a:t>
            </a:r>
            <a:r>
              <a:rPr lang="en-US" altLang="ja-JP" sz="1600" dirty="0" err="1">
                <a:solidFill>
                  <a:schemeClr val="tx1"/>
                </a:solidFill>
              </a:rPr>
              <a:t>i</a:t>
            </a:r>
            <a:r>
              <a:rPr lang="en-US" altLang="ja-JP" sz="1600" dirty="0">
                <a:solidFill>
                  <a:schemeClr val="tx1"/>
                </a:solidFill>
              </a:rPr>
              <a:t> &lt; steps; </a:t>
            </a:r>
            <a:r>
              <a:rPr lang="en-US" altLang="ja-JP" sz="1600" dirty="0" err="1">
                <a:solidFill>
                  <a:schemeClr val="tx1"/>
                </a:solidFill>
              </a:rPr>
              <a:t>i</a:t>
            </a:r>
            <a:r>
              <a:rPr lang="en-US" altLang="ja-JP" sz="1600" dirty="0">
                <a:solidFill>
                  <a:schemeClr val="tx1"/>
                </a:solidFill>
              </a:rPr>
              <a:t>++)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　　　　</a:t>
            </a:r>
            <a:r>
              <a:rPr lang="en-US" altLang="ja-JP" sz="1600" dirty="0">
                <a:solidFill>
                  <a:schemeClr val="tx1"/>
                </a:solidFill>
              </a:rPr>
              <a:t>{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　　　　　　</a:t>
            </a:r>
            <a:r>
              <a:rPr lang="en-US" altLang="ja-JP" sz="1600" dirty="0" err="1">
                <a:solidFill>
                  <a:schemeClr val="tx1"/>
                </a:solidFill>
              </a:rPr>
              <a:t>m_go.transform.position</a:t>
            </a:r>
            <a:r>
              <a:rPr lang="en-US" altLang="ja-JP" sz="1600" dirty="0">
                <a:solidFill>
                  <a:schemeClr val="tx1"/>
                </a:solidFill>
              </a:rPr>
              <a:t> = Vector3.Slerp(</a:t>
            </a:r>
            <a:r>
              <a:rPr lang="en-US" altLang="ja-JP" sz="1600" dirty="0" err="1">
                <a:solidFill>
                  <a:schemeClr val="tx1"/>
                </a:solidFill>
              </a:rPr>
              <a:t>start,goal</a:t>
            </a:r>
            <a:r>
              <a:rPr lang="en-US" altLang="ja-JP" sz="1600" dirty="0">
                <a:solidFill>
                  <a:schemeClr val="tx1"/>
                </a:solidFill>
              </a:rPr>
              <a:t>, (float)</a:t>
            </a:r>
            <a:r>
              <a:rPr lang="en-US" altLang="ja-JP" sz="1600" dirty="0" err="1">
                <a:solidFill>
                  <a:schemeClr val="tx1"/>
                </a:solidFill>
              </a:rPr>
              <a:t>i</a:t>
            </a:r>
            <a:r>
              <a:rPr lang="en-US" altLang="ja-JP" sz="1600" dirty="0">
                <a:solidFill>
                  <a:schemeClr val="tx1"/>
                </a:solidFill>
              </a:rPr>
              <a:t>/steps);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　　　　　　</a:t>
            </a:r>
            <a:r>
              <a:rPr lang="en-US" altLang="ja-JP" sz="1600" dirty="0">
                <a:solidFill>
                  <a:schemeClr val="tx1"/>
                </a:solidFill>
              </a:rPr>
              <a:t>yield return null;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　　　　</a:t>
            </a:r>
            <a:r>
              <a:rPr lang="en-US" altLang="ja-JP" sz="1600" dirty="0">
                <a:solidFill>
                  <a:schemeClr val="tx1"/>
                </a:solidFill>
              </a:rPr>
              <a:t>}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　　　　</a:t>
            </a:r>
            <a:r>
              <a:rPr lang="en-US" altLang="ja-JP" sz="1600" dirty="0" err="1">
                <a:solidFill>
                  <a:schemeClr val="tx1"/>
                </a:solidFill>
              </a:rPr>
              <a:t>m_go.transform.position</a:t>
            </a:r>
            <a:r>
              <a:rPr lang="en-US" altLang="ja-JP" sz="1600" dirty="0">
                <a:solidFill>
                  <a:schemeClr val="tx1"/>
                </a:solidFill>
              </a:rPr>
              <a:t> = goal;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　　　　</a:t>
            </a:r>
            <a:r>
              <a:rPr lang="en-US" altLang="ja-JP" sz="1600" dirty="0" err="1">
                <a:solidFill>
                  <a:schemeClr val="tx1"/>
                </a:solidFill>
              </a:rPr>
              <a:t>m_bMoveDone</a:t>
            </a:r>
            <a:r>
              <a:rPr lang="en-US" altLang="ja-JP" sz="1600" dirty="0">
                <a:solidFill>
                  <a:schemeClr val="tx1"/>
                </a:solidFill>
              </a:rPr>
              <a:t> = true;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　　</a:t>
            </a:r>
            <a:r>
              <a:rPr lang="en-US" altLang="ja-JP" sz="1600" dirty="0">
                <a:solidFill>
                  <a:schemeClr val="tx1"/>
                </a:solidFill>
              </a:rPr>
              <a:t>}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　　</a:t>
            </a:r>
            <a:r>
              <a:rPr lang="en-US" altLang="ja-JP" sz="1600" dirty="0">
                <a:solidFill>
                  <a:schemeClr val="tx1"/>
                </a:solidFill>
              </a:rPr>
              <a:t>bool </a:t>
            </a:r>
            <a:r>
              <a:rPr lang="en-US" altLang="ja-JP" sz="1600" dirty="0" err="1">
                <a:solidFill>
                  <a:schemeClr val="tx1"/>
                </a:solidFill>
              </a:rPr>
              <a:t>move_is_done</a:t>
            </a:r>
            <a:r>
              <a:rPr lang="en-US" altLang="ja-JP" sz="1600" dirty="0">
                <a:solidFill>
                  <a:schemeClr val="tx1"/>
                </a:solidFill>
              </a:rPr>
              <a:t>()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　　</a:t>
            </a:r>
            <a:r>
              <a:rPr lang="en-US" altLang="ja-JP" sz="1600" dirty="0">
                <a:solidFill>
                  <a:schemeClr val="tx1"/>
                </a:solidFill>
              </a:rPr>
              <a:t>{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　　　　</a:t>
            </a:r>
            <a:r>
              <a:rPr lang="en-US" altLang="ja-JP" sz="1600" dirty="0">
                <a:solidFill>
                  <a:schemeClr val="tx1"/>
                </a:solidFill>
              </a:rPr>
              <a:t>return </a:t>
            </a:r>
            <a:r>
              <a:rPr lang="en-US" altLang="ja-JP" sz="1600" dirty="0" err="1">
                <a:solidFill>
                  <a:schemeClr val="tx1"/>
                </a:solidFill>
              </a:rPr>
              <a:t>m_bMoveDone</a:t>
            </a:r>
            <a:r>
              <a:rPr lang="en-US" altLang="ja-JP" sz="1600" dirty="0">
                <a:solidFill>
                  <a:schemeClr val="tx1"/>
                </a:solidFill>
              </a:rPr>
              <a:t>;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　　</a:t>
            </a:r>
            <a:r>
              <a:rPr lang="en-US" altLang="ja-JP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9D9045F-A252-406F-83B4-1CEA87AAC071}"/>
              </a:ext>
            </a:extLst>
          </p:cNvPr>
          <p:cNvSpPr/>
          <p:nvPr/>
        </p:nvSpPr>
        <p:spPr>
          <a:xfrm>
            <a:off x="107504" y="332656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TestControl.cs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4C9C751-A908-4A3C-878E-0467E96F45E3}"/>
              </a:ext>
            </a:extLst>
          </p:cNvPr>
          <p:cNvSpPr/>
          <p:nvPr/>
        </p:nvSpPr>
        <p:spPr>
          <a:xfrm>
            <a:off x="323528" y="908720"/>
            <a:ext cx="6264696" cy="5616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29DF981-A68F-4510-B0D8-C3CCD8154145}"/>
              </a:ext>
            </a:extLst>
          </p:cNvPr>
          <p:cNvSpPr/>
          <p:nvPr/>
        </p:nvSpPr>
        <p:spPr>
          <a:xfrm>
            <a:off x="5232176" y="404664"/>
            <a:ext cx="3804320" cy="42172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引数に座標</a:t>
            </a:r>
            <a:r>
              <a:rPr lang="en-US" altLang="ja-JP" dirty="0"/>
              <a:t>(</a:t>
            </a:r>
            <a:r>
              <a:rPr lang="en-US" altLang="ja-JP" dirty="0" err="1"/>
              <a:t>x,y,z</a:t>
            </a:r>
            <a:r>
              <a:rPr lang="en-US" altLang="ja-JP" dirty="0"/>
              <a:t>)</a:t>
            </a:r>
            <a:r>
              <a:rPr lang="ja-JP" altLang="en-US" dirty="0"/>
              <a:t>と時間</a:t>
            </a:r>
            <a:r>
              <a:rPr lang="en-US" altLang="ja-JP" dirty="0"/>
              <a:t>(t)</a:t>
            </a:r>
            <a:r>
              <a:rPr lang="ja-JP" altLang="en-US" dirty="0"/>
              <a:t>を指定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26B77C6-FA98-4F4D-8865-522DD0C0D6E3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139952" y="615526"/>
            <a:ext cx="1092224" cy="65323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EE7D2E6-AAAF-40E0-8056-C65F9AE221B0}"/>
              </a:ext>
            </a:extLst>
          </p:cNvPr>
          <p:cNvSpPr/>
          <p:nvPr/>
        </p:nvSpPr>
        <p:spPr>
          <a:xfrm>
            <a:off x="4758072" y="1196752"/>
            <a:ext cx="3804320" cy="70646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始点</a:t>
            </a:r>
            <a:r>
              <a:rPr kumimoji="1" lang="en-US" altLang="ja-JP" dirty="0"/>
              <a:t>(start)</a:t>
            </a:r>
            <a:r>
              <a:rPr kumimoji="1" lang="ja-JP" altLang="en-US" dirty="0"/>
              <a:t>と</a:t>
            </a:r>
            <a:r>
              <a:rPr lang="ja-JP" altLang="en-US" dirty="0"/>
              <a:t>終点</a:t>
            </a:r>
            <a:r>
              <a:rPr lang="en-US" altLang="ja-JP" dirty="0"/>
              <a:t>(goal)</a:t>
            </a:r>
          </a:p>
          <a:p>
            <a:r>
              <a:rPr lang="en-US" altLang="ja-JP" dirty="0"/>
              <a:t>30fps</a:t>
            </a:r>
            <a:r>
              <a:rPr lang="ja-JP" altLang="en-US" dirty="0"/>
              <a:t>としてステップ数を算出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8FFBE67-703E-4FF3-A0D4-0A27B6C4CFD3}"/>
              </a:ext>
            </a:extLst>
          </p:cNvPr>
          <p:cNvSpPr/>
          <p:nvPr/>
        </p:nvSpPr>
        <p:spPr>
          <a:xfrm>
            <a:off x="475928" y="1642418"/>
            <a:ext cx="3435897" cy="70646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83111FF-3DFA-4E1E-8508-51B202F706A8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911826" y="1549983"/>
            <a:ext cx="846246" cy="431427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CBDB858-5F4B-4A9C-8413-E50E2D66AA16}"/>
              </a:ext>
            </a:extLst>
          </p:cNvPr>
          <p:cNvSpPr/>
          <p:nvPr/>
        </p:nvSpPr>
        <p:spPr>
          <a:xfrm>
            <a:off x="4046359" y="2170104"/>
            <a:ext cx="1430307" cy="42172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終了判定用</a:t>
            </a:r>
            <a:endParaRPr kumimoji="1" lang="ja-JP" altLang="en-US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F71A1CD-1F80-4496-B0BD-0FBBE7FA2BEE}"/>
              </a:ext>
            </a:extLst>
          </p:cNvPr>
          <p:cNvCxnSpPr>
            <a:cxnSpLocks/>
          </p:cNvCxnSpPr>
          <p:nvPr/>
        </p:nvCxnSpPr>
        <p:spPr>
          <a:xfrm flipH="1">
            <a:off x="2843808" y="2437053"/>
            <a:ext cx="1220417" cy="5584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C6133AD-65C8-44F4-93FA-4E0A3E9E41D1}"/>
              </a:ext>
            </a:extLst>
          </p:cNvPr>
          <p:cNvSpPr/>
          <p:nvPr/>
        </p:nvSpPr>
        <p:spPr>
          <a:xfrm>
            <a:off x="5827066" y="2272373"/>
            <a:ext cx="2034046" cy="42172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コルーチン呼出し</a:t>
            </a:r>
            <a:endParaRPr kumimoji="1" lang="ja-JP" altLang="en-US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75B025A-4577-48D7-BD28-429D1F849664}"/>
              </a:ext>
            </a:extLst>
          </p:cNvPr>
          <p:cNvCxnSpPr>
            <a:cxnSpLocks/>
          </p:cNvCxnSpPr>
          <p:nvPr/>
        </p:nvCxnSpPr>
        <p:spPr>
          <a:xfrm flipH="1">
            <a:off x="5190287" y="2602152"/>
            <a:ext cx="962801" cy="16273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F99CC9F-15A4-47C5-ACDE-900AB6844AB7}"/>
              </a:ext>
            </a:extLst>
          </p:cNvPr>
          <p:cNvCxnSpPr>
            <a:cxnSpLocks/>
          </p:cNvCxnSpPr>
          <p:nvPr/>
        </p:nvCxnSpPr>
        <p:spPr>
          <a:xfrm flipH="1">
            <a:off x="5849906" y="3094664"/>
            <a:ext cx="977182" cy="14385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379A94F2-D196-4F6D-970B-946A4F2A4078}"/>
              </a:ext>
            </a:extLst>
          </p:cNvPr>
          <p:cNvSpPr/>
          <p:nvPr/>
        </p:nvSpPr>
        <p:spPr>
          <a:xfrm>
            <a:off x="6315657" y="2852394"/>
            <a:ext cx="2034046" cy="42172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移動用コルーチン</a:t>
            </a:r>
            <a:endParaRPr kumimoji="1" lang="ja-JP" altLang="en-US" dirty="0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FA2B08AF-9D81-46A3-AAF4-61E03106A48E}"/>
              </a:ext>
            </a:extLst>
          </p:cNvPr>
          <p:cNvSpPr/>
          <p:nvPr/>
        </p:nvSpPr>
        <p:spPr>
          <a:xfrm>
            <a:off x="4797498" y="3433570"/>
            <a:ext cx="1927728" cy="64586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err="1"/>
              <a:t>Sler</a:t>
            </a:r>
            <a:r>
              <a:rPr lang="en-US" altLang="ja-JP" dirty="0" err="1"/>
              <a:t>p</a:t>
            </a:r>
            <a:r>
              <a:rPr lang="ja-JP" altLang="en-US" dirty="0"/>
              <a:t>を使い移動</a:t>
            </a:r>
            <a:endParaRPr kumimoji="1" lang="ja-JP" altLang="en-US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8519F5DC-04C8-4F54-A223-615DBC975231}"/>
              </a:ext>
            </a:extLst>
          </p:cNvPr>
          <p:cNvCxnSpPr>
            <a:cxnSpLocks/>
          </p:cNvCxnSpPr>
          <p:nvPr/>
        </p:nvCxnSpPr>
        <p:spPr>
          <a:xfrm flipH="1">
            <a:off x="4189753" y="3934311"/>
            <a:ext cx="664560" cy="14512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B83298CD-66C3-460E-8C22-FDFA61CC90A4}"/>
              </a:ext>
            </a:extLst>
          </p:cNvPr>
          <p:cNvSpPr/>
          <p:nvPr/>
        </p:nvSpPr>
        <p:spPr>
          <a:xfrm>
            <a:off x="3911825" y="5004720"/>
            <a:ext cx="1220417" cy="42172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移動完了</a:t>
            </a:r>
            <a:endParaRPr kumimoji="1" lang="ja-JP" altLang="en-US" dirty="0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C6B5B099-47A1-40AB-B2CB-3798A33813EE}"/>
              </a:ext>
            </a:extLst>
          </p:cNvPr>
          <p:cNvCxnSpPr>
            <a:cxnSpLocks/>
          </p:cNvCxnSpPr>
          <p:nvPr/>
        </p:nvCxnSpPr>
        <p:spPr>
          <a:xfrm flipH="1">
            <a:off x="2718520" y="5215582"/>
            <a:ext cx="1345705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F1149FE-C7EE-4CCC-BD0F-8069760A24A0}"/>
              </a:ext>
            </a:extLst>
          </p:cNvPr>
          <p:cNvCxnSpPr>
            <a:cxnSpLocks/>
          </p:cNvCxnSpPr>
          <p:nvPr/>
        </p:nvCxnSpPr>
        <p:spPr>
          <a:xfrm flipH="1" flipV="1">
            <a:off x="2267744" y="5661248"/>
            <a:ext cx="1224136" cy="14401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05E23797-58E1-46F3-B5BA-1524049BA752}"/>
              </a:ext>
            </a:extLst>
          </p:cNvPr>
          <p:cNvSpPr/>
          <p:nvPr/>
        </p:nvSpPr>
        <p:spPr>
          <a:xfrm>
            <a:off x="3399374" y="5659601"/>
            <a:ext cx="2077292" cy="42172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移動完了確認関数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7239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096D0C-91FB-479D-BA45-C52EBE59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4</a:t>
            </a:r>
            <a:br>
              <a:rPr kumimoji="1" lang="en-US" altLang="ja-JP" dirty="0"/>
            </a:br>
            <a:r>
              <a:rPr kumimoji="1" lang="en-US" altLang="ja-JP" dirty="0"/>
              <a:t>Excel</a:t>
            </a:r>
            <a:r>
              <a:rPr kumimoji="1" lang="ja-JP" altLang="en-US" dirty="0"/>
              <a:t>の編集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343CCEF-5111-4F82-8022-B75676567D02}"/>
              </a:ext>
            </a:extLst>
          </p:cNvPr>
          <p:cNvSpPr/>
          <p:nvPr/>
        </p:nvSpPr>
        <p:spPr>
          <a:xfrm>
            <a:off x="457200" y="1916832"/>
            <a:ext cx="8229600" cy="4032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移動の引数（座標と時間）をステートのデータ項目として追加する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26303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412</Words>
  <Application>Microsoft Office PowerPoint</Application>
  <PresentationFormat>画面に合わせる (4:3)</PresentationFormat>
  <Paragraphs>149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ＭＳ Ｐゴシック</vt:lpstr>
      <vt:lpstr>游ゴシック</vt:lpstr>
      <vt:lpstr>Arial</vt:lpstr>
      <vt:lpstr>Calibri</vt:lpstr>
      <vt:lpstr>Office テーマ</vt:lpstr>
      <vt:lpstr>PSGG Tutorial　#03 Target Unity</vt:lpstr>
      <vt:lpstr>Step 1 Tutorial #02の完成</vt:lpstr>
      <vt:lpstr>Step 2 S_MOVEの作成</vt:lpstr>
      <vt:lpstr>PowerPoint プレゼンテーション</vt:lpstr>
      <vt:lpstr>Step 3 移動関数の作成</vt:lpstr>
      <vt:lpstr>PowerPoint プレゼンテーション</vt:lpstr>
      <vt:lpstr>PowerPoint プレゼンテーション</vt:lpstr>
      <vt:lpstr>PowerPoint プレゼンテーション</vt:lpstr>
      <vt:lpstr>Step 4 Excelの編集</vt:lpstr>
      <vt:lpstr>PowerPoint プレゼンテーション</vt:lpstr>
      <vt:lpstr>PowerPoint プレゼンテーション</vt:lpstr>
      <vt:lpstr>Step 5 項目追加反映と確認</vt:lpstr>
      <vt:lpstr>PowerPoint プレゼンテーション</vt:lpstr>
      <vt:lpstr>Step 6 関数テンプレートの変更</vt:lpstr>
      <vt:lpstr>PowerPoint プレゼンテーション</vt:lpstr>
      <vt:lpstr>PowerPoint プレゼンテーション</vt:lpstr>
      <vt:lpstr>Step 7 S_MOVEの編集</vt:lpstr>
      <vt:lpstr>PowerPoint プレゼンテーション</vt:lpstr>
      <vt:lpstr>Step 8 テンプレート関数反映の確認</vt:lpstr>
      <vt:lpstr>Step 9 変換と実行</vt:lpstr>
      <vt:lpstr>PowerPoint プレゼンテーション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PSGG Unity Tutorial</dc:title>
  <dc:creator>西澤成人</dc:creator>
  <cp:lastModifiedBy>西澤 成人</cp:lastModifiedBy>
  <cp:revision>73</cp:revision>
  <dcterms:created xsi:type="dcterms:W3CDTF">2018-07-21T23:20:21Z</dcterms:created>
  <dcterms:modified xsi:type="dcterms:W3CDTF">2018-07-22T22:13:01Z</dcterms:modified>
</cp:coreProperties>
</file>