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77" r:id="rId4"/>
    <p:sldId id="285" r:id="rId5"/>
    <p:sldId id="278" r:id="rId6"/>
    <p:sldId id="279" r:id="rId7"/>
    <p:sldId id="280" r:id="rId8"/>
    <p:sldId id="281" r:id="rId9"/>
    <p:sldId id="283" r:id="rId10"/>
    <p:sldId id="282" r:id="rId11"/>
    <p:sldId id="284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29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PSGG 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#03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Programanic</a:t>
            </a:r>
            <a:endParaRPr lang="en-US" altLang="ja-JP" dirty="0"/>
          </a:p>
          <a:p>
            <a:r>
              <a:rPr kumimoji="1" lang="en-US" altLang="ja-JP" dirty="0"/>
              <a:t>2018/7/22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6A5BCEC-3CB0-4440-A605-DD0438FB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3106"/>
            <a:ext cx="3048000" cy="36195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E3690D-734E-4C7A-8680-AFD268DCC559}"/>
              </a:ext>
            </a:extLst>
          </p:cNvPr>
          <p:cNvSpPr/>
          <p:nvPr/>
        </p:nvSpPr>
        <p:spPr>
          <a:xfrm>
            <a:off x="611560" y="1484784"/>
            <a:ext cx="201622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71F68212-6B74-4BB9-A7D1-383E7F0A2A61}"/>
              </a:ext>
            </a:extLst>
          </p:cNvPr>
          <p:cNvSpPr/>
          <p:nvPr/>
        </p:nvSpPr>
        <p:spPr>
          <a:xfrm>
            <a:off x="2771800" y="1232756"/>
            <a:ext cx="223224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A1253CD-56E5-4FEF-BDDD-F355E59501A3}"/>
              </a:ext>
            </a:extLst>
          </p:cNvPr>
          <p:cNvSpPr/>
          <p:nvPr/>
        </p:nvSpPr>
        <p:spPr>
          <a:xfrm>
            <a:off x="4716016" y="980728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クリック</a:t>
            </a:r>
            <a:r>
              <a:rPr lang="ja-JP" altLang="en-US" dirty="0"/>
              <a:t>後、下図のようにエクセルが開く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CD12578-ECF3-475F-B738-2591C077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71" y="2934494"/>
            <a:ext cx="4386119" cy="38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4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3B8FCA3-C9B6-4AD9-BE84-577FCA9D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6672"/>
            <a:ext cx="5305425" cy="36385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03C37B-25FF-4E8E-93EB-322DAEA5B635}"/>
              </a:ext>
            </a:extLst>
          </p:cNvPr>
          <p:cNvSpPr/>
          <p:nvPr/>
        </p:nvSpPr>
        <p:spPr>
          <a:xfrm>
            <a:off x="611560" y="1230610"/>
            <a:ext cx="5040560" cy="1550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7508E9E3-51A2-405B-B5E1-CFCEE3863F90}"/>
              </a:ext>
            </a:extLst>
          </p:cNvPr>
          <p:cNvSpPr/>
          <p:nvPr/>
        </p:nvSpPr>
        <p:spPr>
          <a:xfrm>
            <a:off x="5652120" y="1507780"/>
            <a:ext cx="1440160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BD2F9BB-2CFE-4AFA-9AE8-DC44B81D8C09}"/>
              </a:ext>
            </a:extLst>
          </p:cNvPr>
          <p:cNvSpPr/>
          <p:nvPr/>
        </p:nvSpPr>
        <p:spPr>
          <a:xfrm>
            <a:off x="6804248" y="1255752"/>
            <a:ext cx="2088231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行挿入にて追加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6C55CF8-E075-42A2-9959-31CA97EC3297}"/>
              </a:ext>
            </a:extLst>
          </p:cNvPr>
          <p:cNvSpPr/>
          <p:nvPr/>
        </p:nvSpPr>
        <p:spPr>
          <a:xfrm>
            <a:off x="570600" y="4653136"/>
            <a:ext cx="8321879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エクセルを保存して終了する</a:t>
            </a:r>
          </a:p>
        </p:txBody>
      </p:sp>
    </p:spTree>
    <p:extLst>
      <p:ext uri="{BB962C8B-B14F-4D97-AF65-F5344CB8AC3E}">
        <p14:creationId xmlns:p14="http://schemas.microsoft.com/office/powerpoint/2010/main" val="56489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4D415-3671-4D92-8062-5FAFF684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5</a:t>
            </a:r>
            <a:br>
              <a:rPr kumimoji="1" lang="en-US" altLang="ja-JP" dirty="0"/>
            </a:br>
            <a:r>
              <a:rPr kumimoji="1" lang="ja-JP" altLang="en-US" dirty="0"/>
              <a:t>項目追加反映と確認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C2B7AF-ACFE-4856-AD3D-D5EC7011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2762250" cy="31623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B63BD0-E6C7-4D2E-BD26-8A7CE4547000}"/>
              </a:ext>
            </a:extLst>
          </p:cNvPr>
          <p:cNvSpPr/>
          <p:nvPr/>
        </p:nvSpPr>
        <p:spPr>
          <a:xfrm>
            <a:off x="971600" y="3501008"/>
            <a:ext cx="1944216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630DA26B-5410-4121-BD8B-EF84C5E2EBAC}"/>
              </a:ext>
            </a:extLst>
          </p:cNvPr>
          <p:cNvSpPr/>
          <p:nvPr/>
        </p:nvSpPr>
        <p:spPr>
          <a:xfrm>
            <a:off x="2915816" y="3176972"/>
            <a:ext cx="1944216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9E02A88-C690-4FD7-9C73-8F8FD652AB79}"/>
              </a:ext>
            </a:extLst>
          </p:cNvPr>
          <p:cNvSpPr/>
          <p:nvPr/>
        </p:nvSpPr>
        <p:spPr>
          <a:xfrm>
            <a:off x="4438044" y="2924944"/>
            <a:ext cx="2088231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Reload</a:t>
            </a:r>
            <a:r>
              <a:rPr lang="ja-JP" altLang="en-US" dirty="0"/>
              <a:t>の実行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715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C6492D6-5ED0-4E03-8C4D-B0168968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33450"/>
            <a:ext cx="6648450" cy="49911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A8FBC3-EA36-4F04-8CD2-8148AD9E046E}"/>
              </a:ext>
            </a:extLst>
          </p:cNvPr>
          <p:cNvSpPr/>
          <p:nvPr/>
        </p:nvSpPr>
        <p:spPr>
          <a:xfrm>
            <a:off x="1763688" y="3068960"/>
            <a:ext cx="252028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04282E32-D3F4-47F3-98B1-10F7839C0EFB}"/>
              </a:ext>
            </a:extLst>
          </p:cNvPr>
          <p:cNvSpPr/>
          <p:nvPr/>
        </p:nvSpPr>
        <p:spPr>
          <a:xfrm>
            <a:off x="4257425" y="3104964"/>
            <a:ext cx="2253037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3348D2-0481-4FDB-9B26-1B31F539DE26}"/>
              </a:ext>
            </a:extLst>
          </p:cNvPr>
          <p:cNvSpPr/>
          <p:nvPr/>
        </p:nvSpPr>
        <p:spPr>
          <a:xfrm>
            <a:off x="6156176" y="2852936"/>
            <a:ext cx="2520280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エクセルの変更が反映されたことを確認</a:t>
            </a:r>
          </a:p>
        </p:txBody>
      </p:sp>
    </p:spTree>
    <p:extLst>
      <p:ext uri="{BB962C8B-B14F-4D97-AF65-F5344CB8AC3E}">
        <p14:creationId xmlns:p14="http://schemas.microsoft.com/office/powerpoint/2010/main" val="20214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1FF94-70AB-43A5-8FF2-73C0E12D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6</a:t>
            </a:r>
            <a:br>
              <a:rPr kumimoji="1" lang="en-US" altLang="ja-JP" dirty="0"/>
            </a:br>
            <a:r>
              <a:rPr lang="ja-JP" altLang="en-US" dirty="0"/>
              <a:t>関数テンプレートの変更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0323260-9ED3-48CA-A015-0C63DE690A52}"/>
              </a:ext>
            </a:extLst>
          </p:cNvPr>
          <p:cNvSpPr/>
          <p:nvPr/>
        </p:nvSpPr>
        <p:spPr>
          <a:xfrm>
            <a:off x="457200" y="1916832"/>
            <a:ext cx="8229600" cy="403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ステートは、関数テンプレートを元にソースに変換されている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関数テンプレートに移動関数を追加する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563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AA1A4B5-D0B2-4FCF-936D-A5939E53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2" y="252757"/>
            <a:ext cx="2695575" cy="26479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D1F649-80D9-4D59-9C58-A70C155A9106}"/>
              </a:ext>
            </a:extLst>
          </p:cNvPr>
          <p:cNvSpPr/>
          <p:nvPr/>
        </p:nvSpPr>
        <p:spPr>
          <a:xfrm>
            <a:off x="742980" y="972837"/>
            <a:ext cx="18722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81A58F08-8597-48BA-9AB3-868AB70DF78F}"/>
              </a:ext>
            </a:extLst>
          </p:cNvPr>
          <p:cNvSpPr/>
          <p:nvPr/>
        </p:nvSpPr>
        <p:spPr>
          <a:xfrm>
            <a:off x="2615188" y="684805"/>
            <a:ext cx="2253037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6A75BD3-D534-4028-9631-A3EDE72FB2AD}"/>
              </a:ext>
            </a:extLst>
          </p:cNvPr>
          <p:cNvSpPr/>
          <p:nvPr/>
        </p:nvSpPr>
        <p:spPr>
          <a:xfrm>
            <a:off x="4127355" y="540789"/>
            <a:ext cx="4139471" cy="10081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クリックすると下図のように関数テンプレートの編集となる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34C9643-DA93-47D9-99FB-5226F08D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55" y="1628800"/>
            <a:ext cx="4198882" cy="51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4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E46B09-DE4D-49EA-B963-F26A1A7D2A72}"/>
              </a:ext>
            </a:extLst>
          </p:cNvPr>
          <p:cNvSpPr/>
          <p:nvPr/>
        </p:nvSpPr>
        <p:spPr>
          <a:xfrm>
            <a:off x="370354" y="728700"/>
            <a:ext cx="6001846" cy="4860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/*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[[state]]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[[state-</a:t>
            </a:r>
            <a:r>
              <a:rPr lang="en-US" altLang="ja-JP" dirty="0" err="1">
                <a:solidFill>
                  <a:schemeClr val="tx1"/>
                </a:solidFill>
              </a:rPr>
              <a:t>cmt</a:t>
            </a:r>
            <a:r>
              <a:rPr lang="en-US" altLang="ja-JP" dirty="0">
                <a:solidFill>
                  <a:schemeClr val="tx1"/>
                </a:solidFill>
              </a:rPr>
              <a:t>]]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*/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void [[state]](bool </a:t>
            </a:r>
            <a:r>
              <a:rPr lang="en-US" altLang="ja-JP" dirty="0" err="1">
                <a:solidFill>
                  <a:schemeClr val="tx1"/>
                </a:solidFill>
              </a:rPr>
              <a:t>bFirst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if (</a:t>
            </a:r>
            <a:r>
              <a:rPr lang="en-US" altLang="ja-JP" dirty="0" err="1">
                <a:solidFill>
                  <a:schemeClr val="tx1"/>
                </a:solidFill>
              </a:rPr>
              <a:t>bFirst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&lt;&lt;&lt;?</a:t>
            </a:r>
            <a:r>
              <a:rPr lang="en-US" altLang="ja-JP" dirty="0" err="1">
                <a:solidFill>
                  <a:schemeClr val="tx1"/>
                </a:solidFill>
              </a:rPr>
              <a:t>move_x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move_obj</a:t>
            </a:r>
            <a:r>
              <a:rPr lang="en-US" altLang="ja-JP" dirty="0">
                <a:solidFill>
                  <a:schemeClr val="tx1"/>
                </a:solidFill>
              </a:rPr>
              <a:t>([[</a:t>
            </a:r>
            <a:r>
              <a:rPr lang="en-US" altLang="ja-JP" dirty="0" err="1">
                <a:solidFill>
                  <a:schemeClr val="tx1"/>
                </a:solidFill>
              </a:rPr>
              <a:t>move_x</a:t>
            </a:r>
            <a:r>
              <a:rPr lang="en-US" altLang="ja-JP" dirty="0">
                <a:solidFill>
                  <a:schemeClr val="tx1"/>
                </a:solidFill>
              </a:rPr>
              <a:t>]],[[</a:t>
            </a:r>
            <a:r>
              <a:rPr lang="en-US" altLang="ja-JP" dirty="0" err="1">
                <a:solidFill>
                  <a:schemeClr val="tx1"/>
                </a:solidFill>
              </a:rPr>
              <a:t>move_y</a:t>
            </a:r>
            <a:r>
              <a:rPr lang="en-US" altLang="ja-JP" dirty="0">
                <a:solidFill>
                  <a:schemeClr val="tx1"/>
                </a:solidFill>
              </a:rPr>
              <a:t>]],[[</a:t>
            </a:r>
            <a:r>
              <a:rPr lang="en-US" altLang="ja-JP" dirty="0" err="1">
                <a:solidFill>
                  <a:schemeClr val="tx1"/>
                </a:solidFill>
              </a:rPr>
              <a:t>move_z</a:t>
            </a:r>
            <a:r>
              <a:rPr lang="en-US" altLang="ja-JP" dirty="0">
                <a:solidFill>
                  <a:schemeClr val="tx1"/>
                </a:solidFill>
              </a:rPr>
              <a:t>]],[[</a:t>
            </a:r>
            <a:r>
              <a:rPr lang="en-US" altLang="ja-JP" dirty="0" err="1">
                <a:solidFill>
                  <a:schemeClr val="tx1"/>
                </a:solidFill>
              </a:rPr>
              <a:t>move_t</a:t>
            </a:r>
            <a:r>
              <a:rPr lang="en-US" altLang="ja-JP" dirty="0">
                <a:solidFill>
                  <a:schemeClr val="tx1"/>
                </a:solidFill>
              </a:rPr>
              <a:t>]]);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&gt;&gt;&gt;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    [[</a:t>
            </a:r>
            <a:r>
              <a:rPr lang="en-US" altLang="ja-JP" dirty="0" err="1">
                <a:solidFill>
                  <a:schemeClr val="tx1"/>
                </a:solidFill>
              </a:rPr>
              <a:t>init</a:t>
            </a:r>
            <a:r>
              <a:rPr lang="en-US" altLang="ja-JP" dirty="0">
                <a:solidFill>
                  <a:schemeClr val="tx1"/>
                </a:solidFill>
              </a:rPr>
              <a:t>]]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[[update]]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：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D9732C-4619-466E-9E27-DB329AC5DBF4}"/>
              </a:ext>
            </a:extLst>
          </p:cNvPr>
          <p:cNvSpPr/>
          <p:nvPr/>
        </p:nvSpPr>
        <p:spPr>
          <a:xfrm>
            <a:off x="395536" y="188640"/>
            <a:ext cx="3600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~viewform_template-statefunc.txt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C77806-A05A-47A1-97BE-7C7B0C406AED}"/>
              </a:ext>
            </a:extLst>
          </p:cNvPr>
          <p:cNvSpPr/>
          <p:nvPr/>
        </p:nvSpPr>
        <p:spPr>
          <a:xfrm>
            <a:off x="850997" y="2922789"/>
            <a:ext cx="5377188" cy="938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D8B54E1-FBA6-4E9F-9883-05310066BE59}"/>
              </a:ext>
            </a:extLst>
          </p:cNvPr>
          <p:cNvSpPr/>
          <p:nvPr/>
        </p:nvSpPr>
        <p:spPr>
          <a:xfrm>
            <a:off x="3491880" y="1424239"/>
            <a:ext cx="3804320" cy="7064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意味：</a:t>
            </a:r>
            <a:r>
              <a:rPr kumimoji="1" lang="en-US" altLang="ja-JP" dirty="0" err="1"/>
              <a:t>move_x</a:t>
            </a:r>
            <a:r>
              <a:rPr kumimoji="1" lang="ja-JP" altLang="en-US" dirty="0"/>
              <a:t>に値が存在する場合、</a:t>
            </a:r>
            <a:r>
              <a:rPr lang="en-US" altLang="ja-JP" dirty="0"/>
              <a:t>【</a:t>
            </a:r>
            <a:r>
              <a:rPr kumimoji="1" lang="en-US" altLang="ja-JP" dirty="0"/>
              <a:t>&gt;&gt;&gt;】</a:t>
            </a:r>
            <a:r>
              <a:rPr kumimoji="1" lang="ja-JP" altLang="en-US" dirty="0"/>
              <a:t>　まで有効化する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C1A93A-4535-4E03-86DB-F966EFBD2447}"/>
              </a:ext>
            </a:extLst>
          </p:cNvPr>
          <p:cNvCxnSpPr>
            <a:cxnSpLocks/>
          </p:cNvCxnSpPr>
          <p:nvPr/>
        </p:nvCxnSpPr>
        <p:spPr>
          <a:xfrm flipH="1">
            <a:off x="1835696" y="1988840"/>
            <a:ext cx="1776787" cy="10801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911E814-B744-43E7-8F72-E9BB46C6DE90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3492008"/>
            <a:ext cx="504056" cy="14491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4AE9748-8741-49E0-8835-53196AEA8F2D}"/>
              </a:ext>
            </a:extLst>
          </p:cNvPr>
          <p:cNvSpPr/>
          <p:nvPr/>
        </p:nvSpPr>
        <p:spPr>
          <a:xfrm>
            <a:off x="2663788" y="4695949"/>
            <a:ext cx="3578176" cy="7064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意味：</a:t>
            </a:r>
            <a:r>
              <a:rPr lang="en-US" altLang="ja-JP" dirty="0" err="1"/>
              <a:t>mo</a:t>
            </a:r>
            <a:r>
              <a:rPr kumimoji="1" lang="en-US" altLang="ja-JP" dirty="0" err="1"/>
              <a:t>ve_x</a:t>
            </a:r>
            <a:r>
              <a:rPr kumimoji="1" lang="ja-JP" altLang="en-US" dirty="0"/>
              <a:t>の値を挿入する</a:t>
            </a:r>
            <a:endParaRPr kumimoji="1" lang="en-US" altLang="ja-JP" dirty="0"/>
          </a:p>
          <a:p>
            <a:r>
              <a:rPr lang="ja-JP" altLang="en-US" dirty="0"/>
              <a:t>続く引数も同様</a:t>
            </a:r>
            <a:endParaRPr kumimoji="1" lang="ja-JP" altLang="en-US" dirty="0"/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DD16CB4B-8159-4F31-92E8-6342BCC2C581}"/>
              </a:ext>
            </a:extLst>
          </p:cNvPr>
          <p:cNvSpPr/>
          <p:nvPr/>
        </p:nvSpPr>
        <p:spPr>
          <a:xfrm>
            <a:off x="6241964" y="3032956"/>
            <a:ext cx="1440160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2A6151F-634D-4D62-A10A-29C0CB67F993}"/>
              </a:ext>
            </a:extLst>
          </p:cNvPr>
          <p:cNvSpPr/>
          <p:nvPr/>
        </p:nvSpPr>
        <p:spPr>
          <a:xfrm>
            <a:off x="7020272" y="2780928"/>
            <a:ext cx="1728193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108A5A6-126E-44A1-A80F-0632B801B9BF}"/>
              </a:ext>
            </a:extLst>
          </p:cNvPr>
          <p:cNvSpPr/>
          <p:nvPr/>
        </p:nvSpPr>
        <p:spPr>
          <a:xfrm>
            <a:off x="370354" y="5841268"/>
            <a:ext cx="823409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保存して、エディタを終了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21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5DDC37E4-458E-4ABD-B3B2-87B2DFFA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52" y="1945754"/>
            <a:ext cx="5191125" cy="48387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CE68B2-C974-4942-A843-7460FC03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/>
              <a:t>S_MOVE</a:t>
            </a:r>
            <a:r>
              <a:rPr kumimoji="1" lang="ja-JP" altLang="en-US" dirty="0"/>
              <a:t>の編集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FC593A-01B5-4D22-92FB-87338426468C}"/>
              </a:ext>
            </a:extLst>
          </p:cNvPr>
          <p:cNvSpPr/>
          <p:nvPr/>
        </p:nvSpPr>
        <p:spPr>
          <a:xfrm>
            <a:off x="1259632" y="1495823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S_MOVE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Full Edit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922D80-FA51-4966-98AC-839FFECA737F}"/>
              </a:ext>
            </a:extLst>
          </p:cNvPr>
          <p:cNvSpPr/>
          <p:nvPr/>
        </p:nvSpPr>
        <p:spPr>
          <a:xfrm>
            <a:off x="3779912" y="3645024"/>
            <a:ext cx="1584176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左 6">
            <a:extLst>
              <a:ext uri="{FF2B5EF4-FFF2-40B4-BE49-F238E27FC236}">
                <a16:creationId xmlns:a16="http://schemas.microsoft.com/office/drawing/2014/main" id="{564EB97E-3E06-4F34-A437-3D04FE867FC5}"/>
              </a:ext>
            </a:extLst>
          </p:cNvPr>
          <p:cNvSpPr/>
          <p:nvPr/>
        </p:nvSpPr>
        <p:spPr>
          <a:xfrm>
            <a:off x="5364088" y="3681028"/>
            <a:ext cx="2102012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C3DE921-840E-4C7A-BBB4-E733D89913BA}"/>
              </a:ext>
            </a:extLst>
          </p:cNvPr>
          <p:cNvSpPr/>
          <p:nvPr/>
        </p:nvSpPr>
        <p:spPr>
          <a:xfrm>
            <a:off x="6804248" y="3429000"/>
            <a:ext cx="1728193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値を</a:t>
            </a:r>
            <a:r>
              <a:rPr kumimoji="1" lang="ja-JP" altLang="en-US" dirty="0"/>
              <a:t>追加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FC1633-9B90-419B-9228-CA4F2F77E552}"/>
              </a:ext>
            </a:extLst>
          </p:cNvPr>
          <p:cNvSpPr/>
          <p:nvPr/>
        </p:nvSpPr>
        <p:spPr>
          <a:xfrm>
            <a:off x="3779912" y="6093296"/>
            <a:ext cx="1584176" cy="310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059E70FB-B865-4AED-94AF-EA79F4D081F5}"/>
              </a:ext>
            </a:extLst>
          </p:cNvPr>
          <p:cNvSpPr/>
          <p:nvPr/>
        </p:nvSpPr>
        <p:spPr>
          <a:xfrm>
            <a:off x="5380481" y="5839514"/>
            <a:ext cx="2102012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9F634F5-2F14-4D35-AF07-7506214D5D4A}"/>
              </a:ext>
            </a:extLst>
          </p:cNvPr>
          <p:cNvSpPr/>
          <p:nvPr/>
        </p:nvSpPr>
        <p:spPr>
          <a:xfrm>
            <a:off x="6820641" y="5661248"/>
            <a:ext cx="1728193" cy="10692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移動完了確認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75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0F1285C0-C4E5-47F8-BF25-02420A13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46" y="2518257"/>
            <a:ext cx="1676400" cy="17526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44D407D-27F8-44A7-82C0-3666FF13827B}"/>
              </a:ext>
            </a:extLst>
          </p:cNvPr>
          <p:cNvSpPr/>
          <p:nvPr/>
        </p:nvSpPr>
        <p:spPr>
          <a:xfrm>
            <a:off x="3362577" y="3178533"/>
            <a:ext cx="1122213" cy="927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B4E5F119-AF21-4C61-B695-55908F3003C7}"/>
              </a:ext>
            </a:extLst>
          </p:cNvPr>
          <p:cNvSpPr/>
          <p:nvPr/>
        </p:nvSpPr>
        <p:spPr>
          <a:xfrm>
            <a:off x="5016334" y="3176972"/>
            <a:ext cx="2390044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813D0EC-AE10-43FF-9D1A-71C32B997C9A}"/>
              </a:ext>
            </a:extLst>
          </p:cNvPr>
          <p:cNvSpPr/>
          <p:nvPr/>
        </p:nvSpPr>
        <p:spPr>
          <a:xfrm>
            <a:off x="6372200" y="2924944"/>
            <a:ext cx="2100519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ステートマシン図での反映を確認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517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BEC6021D-F299-4B64-B169-C883DB52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0" y="2204864"/>
            <a:ext cx="5981700" cy="4943475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4FC9CBB-1349-4F6E-8FA7-8051DFA84737}"/>
              </a:ext>
            </a:extLst>
          </p:cNvPr>
          <p:cNvCxnSpPr>
            <a:cxnSpLocks/>
          </p:cNvCxnSpPr>
          <p:nvPr/>
        </p:nvCxnSpPr>
        <p:spPr>
          <a:xfrm>
            <a:off x="2339752" y="1844824"/>
            <a:ext cx="0" cy="5040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970065-157E-4E45-BA75-B57188E2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8</a:t>
            </a:r>
            <a:br>
              <a:rPr kumimoji="1" lang="en-US" altLang="ja-JP" dirty="0"/>
            </a:br>
            <a:r>
              <a:rPr kumimoji="1" lang="ja-JP" altLang="en-US" dirty="0"/>
              <a:t>テンプレート関数反映の確認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231536C-B183-4974-8035-5FA1A7CD09C0}"/>
              </a:ext>
            </a:extLst>
          </p:cNvPr>
          <p:cNvSpPr/>
          <p:nvPr/>
        </p:nvSpPr>
        <p:spPr>
          <a:xfrm>
            <a:off x="457200" y="1494024"/>
            <a:ext cx="217058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①　</a:t>
            </a:r>
            <a:r>
              <a:rPr lang="en-US" altLang="ja-JP" dirty="0" err="1"/>
              <a:t>src</a:t>
            </a:r>
            <a:r>
              <a:rPr lang="ja-JP" altLang="en-US" dirty="0"/>
              <a:t>　タブを選択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9D58E5C-AD00-450E-8F9E-6EAAA7E150C0}"/>
              </a:ext>
            </a:extLst>
          </p:cNvPr>
          <p:cNvSpPr/>
          <p:nvPr/>
        </p:nvSpPr>
        <p:spPr bwMode="auto">
          <a:xfrm>
            <a:off x="2882515" y="1494024"/>
            <a:ext cx="217058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②　</a:t>
            </a:r>
            <a:r>
              <a:rPr lang="en-US" altLang="ja-JP" dirty="0"/>
              <a:t>S_MOVE</a:t>
            </a:r>
            <a:r>
              <a:rPr lang="ja-JP" altLang="en-US" dirty="0"/>
              <a:t>を選択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14C492D-AE69-4982-8333-37D254265584}"/>
              </a:ext>
            </a:extLst>
          </p:cNvPr>
          <p:cNvCxnSpPr>
            <a:cxnSpLocks/>
          </p:cNvCxnSpPr>
          <p:nvPr/>
        </p:nvCxnSpPr>
        <p:spPr>
          <a:xfrm>
            <a:off x="4483571" y="1945471"/>
            <a:ext cx="10345" cy="200698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8D427B8-805A-4F43-ABF3-7E78A96A4A4D}"/>
              </a:ext>
            </a:extLst>
          </p:cNvPr>
          <p:cNvCxnSpPr>
            <a:cxnSpLocks/>
          </p:cNvCxnSpPr>
          <p:nvPr/>
        </p:nvCxnSpPr>
        <p:spPr>
          <a:xfrm flipH="1">
            <a:off x="2638086" y="1844824"/>
            <a:ext cx="3302066" cy="173743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D88657-D256-4AC4-8EB0-DD802CAEDA91}"/>
              </a:ext>
            </a:extLst>
          </p:cNvPr>
          <p:cNvSpPr/>
          <p:nvPr/>
        </p:nvSpPr>
        <p:spPr>
          <a:xfrm>
            <a:off x="1043608" y="3582256"/>
            <a:ext cx="1584176" cy="206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EB0E123-EAEE-4F1D-B223-28D5463DD2B7}"/>
              </a:ext>
            </a:extLst>
          </p:cNvPr>
          <p:cNvSpPr/>
          <p:nvPr/>
        </p:nvSpPr>
        <p:spPr>
          <a:xfrm>
            <a:off x="5486164" y="1494024"/>
            <a:ext cx="2302222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③　</a:t>
            </a:r>
            <a:r>
              <a:rPr lang="en-US" altLang="ja-JP" dirty="0" err="1"/>
              <a:t>move_obj</a:t>
            </a:r>
            <a:r>
              <a:rPr lang="ja-JP" altLang="en-US" dirty="0"/>
              <a:t>を確認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349E239-64E7-4CA2-88AA-D038249208EA}"/>
              </a:ext>
            </a:extLst>
          </p:cNvPr>
          <p:cNvSpPr/>
          <p:nvPr/>
        </p:nvSpPr>
        <p:spPr>
          <a:xfrm>
            <a:off x="1053910" y="3861048"/>
            <a:ext cx="1584176" cy="206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BAEF805-D672-41F1-8D55-DCDFD7F2EE4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638086" y="2540406"/>
            <a:ext cx="3999189" cy="142403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A4480EF-907B-47E9-9E4D-10833BCCB106}"/>
              </a:ext>
            </a:extLst>
          </p:cNvPr>
          <p:cNvSpPr/>
          <p:nvPr/>
        </p:nvSpPr>
        <p:spPr>
          <a:xfrm>
            <a:off x="6432824" y="2262597"/>
            <a:ext cx="2692722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④　</a:t>
            </a:r>
            <a:r>
              <a:rPr lang="en-US" altLang="ja-JP" dirty="0" err="1"/>
              <a:t>move_is_done</a:t>
            </a:r>
            <a:r>
              <a:rPr lang="ja-JP" altLang="en-US" dirty="0"/>
              <a:t>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067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en-US" altLang="ja-JP" dirty="0"/>
              <a:t>Tutorial #02</a:t>
            </a:r>
            <a:r>
              <a:rPr kumimoji="1" lang="ja-JP" altLang="en-US" dirty="0"/>
              <a:t>の完成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D8E74DF-AD46-4D8A-A359-C2C2C99A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32506"/>
            <a:ext cx="5843052" cy="278858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FA397E5-8F4C-47EE-8589-9D74ACF1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718" y="3429000"/>
            <a:ext cx="399132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8874C-7C5A-493A-83ED-17A02AFB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9</a:t>
            </a:r>
            <a:br>
              <a:rPr kumimoji="1" lang="en-US" altLang="ja-JP" dirty="0"/>
            </a:br>
            <a:r>
              <a:rPr kumimoji="1" lang="ja-JP" altLang="en-US" dirty="0"/>
              <a:t>変換と実行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58D0904-9FEE-4C7C-AF9A-AB99F146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47925"/>
            <a:ext cx="2457450" cy="19621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20D4EF-9719-4D18-8706-59280995C00E}"/>
              </a:ext>
            </a:extLst>
          </p:cNvPr>
          <p:cNvSpPr/>
          <p:nvPr/>
        </p:nvSpPr>
        <p:spPr>
          <a:xfrm>
            <a:off x="1619672" y="2708920"/>
            <a:ext cx="230425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55E4134C-E8CC-424E-9D9A-E2B979FEDE38}"/>
              </a:ext>
            </a:extLst>
          </p:cNvPr>
          <p:cNvSpPr/>
          <p:nvPr/>
        </p:nvSpPr>
        <p:spPr>
          <a:xfrm>
            <a:off x="4050814" y="2657284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13DB78-8970-4652-9064-D24D774921C1}"/>
              </a:ext>
            </a:extLst>
          </p:cNvPr>
          <p:cNvSpPr/>
          <p:nvPr/>
        </p:nvSpPr>
        <p:spPr>
          <a:xfrm>
            <a:off x="5292080" y="2307834"/>
            <a:ext cx="2938561" cy="13062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保存→変換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0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048B16C-05FA-45BB-A497-C71E3617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692696"/>
            <a:ext cx="308416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7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7E3EC-57A2-439E-9BD7-D8545838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0FB91-41A6-4A61-AE2D-7E14936C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移動関数を先に作成して引数を決定する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エクセルにて引数の項目を追加する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関数テンプレートを編集する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移動関数にデータを設定する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変換して実行する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590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53C67-22B8-44C0-A330-91B80AC5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2</a:t>
            </a:r>
            <a:br>
              <a:rPr kumimoji="1" lang="en-US" altLang="ja-JP" dirty="0"/>
            </a:br>
            <a:r>
              <a:rPr kumimoji="1" lang="en-US" altLang="ja-JP" dirty="0"/>
              <a:t>S_MOVE</a:t>
            </a:r>
            <a:r>
              <a:rPr kumimoji="1" lang="ja-JP" altLang="en-US" dirty="0"/>
              <a:t>の作成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E5D41B7-5B64-4102-8CD5-4BF704ED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996952"/>
            <a:ext cx="8201025" cy="317182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6F992DC-8F1A-411A-8E11-17DB6157D670}"/>
              </a:ext>
            </a:extLst>
          </p:cNvPr>
          <p:cNvSpPr/>
          <p:nvPr/>
        </p:nvSpPr>
        <p:spPr>
          <a:xfrm>
            <a:off x="1115616" y="1802572"/>
            <a:ext cx="64807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生成したオブジェクトを移動する</a:t>
            </a:r>
            <a:r>
              <a:rPr kumimoji="1" lang="en-US" altLang="ja-JP" dirty="0"/>
              <a:t>S_MOVE</a:t>
            </a:r>
            <a:r>
              <a:rPr kumimoji="1" lang="ja-JP" altLang="en-US" dirty="0"/>
              <a:t>を追加して下図の遷移を作成する。</a:t>
            </a:r>
          </a:p>
        </p:txBody>
      </p:sp>
    </p:spTree>
    <p:extLst>
      <p:ext uri="{BB962C8B-B14F-4D97-AF65-F5344CB8AC3E}">
        <p14:creationId xmlns:p14="http://schemas.microsoft.com/office/powerpoint/2010/main" val="309607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E8FB51C-D190-450B-8323-675D3A1C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00808"/>
            <a:ext cx="2800350" cy="31432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56F7DF8-03AC-4864-8DA1-B10D0DDFF9F9}"/>
              </a:ext>
            </a:extLst>
          </p:cNvPr>
          <p:cNvSpPr/>
          <p:nvPr/>
        </p:nvSpPr>
        <p:spPr>
          <a:xfrm>
            <a:off x="1231054" y="2348880"/>
            <a:ext cx="197279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5755FA6B-8D0A-49B6-9C5A-9E4198D8B057}"/>
              </a:ext>
            </a:extLst>
          </p:cNvPr>
          <p:cNvSpPr/>
          <p:nvPr/>
        </p:nvSpPr>
        <p:spPr>
          <a:xfrm>
            <a:off x="3215508" y="2096852"/>
            <a:ext cx="223224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12F792-2690-407D-89DE-849C39E6D9BD}"/>
              </a:ext>
            </a:extLst>
          </p:cNvPr>
          <p:cNvSpPr/>
          <p:nvPr/>
        </p:nvSpPr>
        <p:spPr>
          <a:xfrm>
            <a:off x="5303740" y="1844824"/>
            <a:ext cx="2800350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現状で一度セーブする</a:t>
            </a:r>
          </a:p>
        </p:txBody>
      </p:sp>
    </p:spTree>
    <p:extLst>
      <p:ext uri="{BB962C8B-B14F-4D97-AF65-F5344CB8AC3E}">
        <p14:creationId xmlns:p14="http://schemas.microsoft.com/office/powerpoint/2010/main" val="74751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7E4BF-E285-4AC6-8FCF-2D495E31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3</a:t>
            </a:r>
            <a:br>
              <a:rPr kumimoji="1" lang="en-US" altLang="ja-JP" dirty="0"/>
            </a:br>
            <a:r>
              <a:rPr kumimoji="1" lang="ja-JP" altLang="en-US" dirty="0"/>
              <a:t>移動関数の作成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4EC2A0-75A5-4EDD-A334-F51E87C164B3}"/>
              </a:ext>
            </a:extLst>
          </p:cNvPr>
          <p:cNvSpPr/>
          <p:nvPr/>
        </p:nvSpPr>
        <p:spPr>
          <a:xfrm>
            <a:off x="268087" y="1628800"/>
            <a:ext cx="8607826" cy="3888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今回は、先に関数を作成する。</a:t>
            </a:r>
            <a:endParaRPr lang="en-US" altLang="ja-JP" dirty="0"/>
          </a:p>
          <a:p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コルーチンにて実現</a:t>
            </a:r>
            <a:br>
              <a:rPr lang="en-US" altLang="ja-JP" dirty="0"/>
            </a:br>
            <a:r>
              <a:rPr lang="ja-JP" altLang="en-US" dirty="0"/>
              <a:t>そのため、</a:t>
            </a:r>
            <a:r>
              <a:rPr lang="en-US" altLang="ja-JP" dirty="0" err="1"/>
              <a:t>Test.cs</a:t>
            </a:r>
            <a:r>
              <a:rPr lang="ja-JP" altLang="en-US" dirty="0"/>
              <a:t>をシングルトンとしてインスタンスから</a:t>
            </a:r>
            <a:r>
              <a:rPr lang="en-US" altLang="ja-JP" dirty="0" err="1"/>
              <a:t>StartCoroutine</a:t>
            </a:r>
            <a:r>
              <a:rPr lang="ja-JP" altLang="en-US" dirty="0"/>
              <a:t>を呼び出して利用。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移動関数</a:t>
            </a:r>
            <a:r>
              <a:rPr lang="en-US" altLang="ja-JP" dirty="0"/>
              <a:t>(</a:t>
            </a:r>
            <a:r>
              <a:rPr lang="en-US" altLang="ja-JP" dirty="0" err="1"/>
              <a:t>move_obj</a:t>
            </a:r>
            <a:r>
              <a:rPr lang="en-US" altLang="ja-JP" dirty="0"/>
              <a:t>)</a:t>
            </a:r>
            <a:r>
              <a:rPr lang="ja-JP" altLang="en-US" dirty="0"/>
              <a:t>を作成し、引数を位置座標（ｘ、ｙ、ｚ）と移動時間（ｔ）とする。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移動完了確認関数</a:t>
            </a:r>
            <a:r>
              <a:rPr lang="en-US" altLang="ja-JP" dirty="0"/>
              <a:t>(</a:t>
            </a:r>
            <a:r>
              <a:rPr lang="en-US" altLang="ja-JP" dirty="0" err="1"/>
              <a:t>move_is_done</a:t>
            </a:r>
            <a:r>
              <a:rPr lang="en-US" altLang="ja-JP" dirty="0"/>
              <a:t>)</a:t>
            </a:r>
            <a:r>
              <a:rPr lang="ja-JP" altLang="en-US" dirty="0"/>
              <a:t>を作成。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866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DD6B8C-1915-42F6-AC52-CEBF1955FD76}"/>
              </a:ext>
            </a:extLst>
          </p:cNvPr>
          <p:cNvSpPr/>
          <p:nvPr/>
        </p:nvSpPr>
        <p:spPr>
          <a:xfrm>
            <a:off x="513294" y="2105990"/>
            <a:ext cx="4680520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	: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public class Test : </a:t>
            </a:r>
            <a:r>
              <a:rPr lang="en-US" altLang="ja-JP" dirty="0" err="1">
                <a:solidFill>
                  <a:schemeClr val="tx1"/>
                </a:solidFill>
              </a:rPr>
              <a:t>MonoBehaviour</a:t>
            </a:r>
            <a:r>
              <a:rPr lang="en-US" altLang="ja-JP" dirty="0">
                <a:solidFill>
                  <a:schemeClr val="tx1"/>
                </a:solidFill>
              </a:rPr>
              <a:t> {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public static Test V;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 err="1">
                <a:solidFill>
                  <a:schemeClr val="tx1"/>
                </a:solidFill>
              </a:rPr>
              <a:t>TestControl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m_sm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// Use this for initialization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void Start () {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>
                <a:solidFill>
                  <a:schemeClr val="tx1"/>
                </a:solidFill>
              </a:rPr>
              <a:t>V = this;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 err="1">
                <a:solidFill>
                  <a:schemeClr val="tx1"/>
                </a:solidFill>
              </a:rPr>
              <a:t>m_sm</a:t>
            </a:r>
            <a:r>
              <a:rPr lang="en-US" altLang="ja-JP" dirty="0">
                <a:solidFill>
                  <a:schemeClr val="tx1"/>
                </a:solidFill>
              </a:rPr>
              <a:t> = new </a:t>
            </a:r>
            <a:r>
              <a:rPr lang="en-US" altLang="ja-JP" dirty="0" err="1">
                <a:solidFill>
                  <a:schemeClr val="tx1"/>
                </a:solidFill>
              </a:rPr>
              <a:t>TestControl</a:t>
            </a:r>
            <a:r>
              <a:rPr lang="en-US" altLang="ja-JP" dirty="0">
                <a:solidFill>
                  <a:schemeClr val="tx1"/>
                </a:solidFill>
              </a:rPr>
              <a:t>();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 err="1">
                <a:solidFill>
                  <a:schemeClr val="tx1"/>
                </a:solidFill>
              </a:rPr>
              <a:t>m_sm.Start</a:t>
            </a:r>
            <a:r>
              <a:rPr lang="en-US" altLang="ja-JP" dirty="0">
                <a:solidFill>
                  <a:schemeClr val="tx1"/>
                </a:solidFill>
              </a:rPr>
              <a:t>();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: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768723-AB04-4B41-81A0-FFDB630440B0}"/>
              </a:ext>
            </a:extLst>
          </p:cNvPr>
          <p:cNvSpPr/>
          <p:nvPr/>
        </p:nvSpPr>
        <p:spPr>
          <a:xfrm>
            <a:off x="538476" y="1565930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Test.cs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A242EB-6A3E-4C35-B4C5-5C7D58BDCD8B}"/>
              </a:ext>
            </a:extLst>
          </p:cNvPr>
          <p:cNvSpPr/>
          <p:nvPr/>
        </p:nvSpPr>
        <p:spPr>
          <a:xfrm>
            <a:off x="729318" y="2826070"/>
            <a:ext cx="2304256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0C9ABD-7DA1-465E-B01A-D27561A01E44}"/>
              </a:ext>
            </a:extLst>
          </p:cNvPr>
          <p:cNvSpPr/>
          <p:nvPr/>
        </p:nvSpPr>
        <p:spPr>
          <a:xfrm>
            <a:off x="1161366" y="4590266"/>
            <a:ext cx="2304256" cy="32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807A8C07-F67A-469A-A011-1A21775D34A9}"/>
              </a:ext>
            </a:extLst>
          </p:cNvPr>
          <p:cNvSpPr/>
          <p:nvPr/>
        </p:nvSpPr>
        <p:spPr>
          <a:xfrm>
            <a:off x="3105582" y="2754062"/>
            <a:ext cx="3168352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EC66BF0-1C15-4BC8-80A0-636687C116EE}"/>
              </a:ext>
            </a:extLst>
          </p:cNvPr>
          <p:cNvSpPr/>
          <p:nvPr/>
        </p:nvSpPr>
        <p:spPr>
          <a:xfrm>
            <a:off x="5985902" y="2538038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A23A7223-E624-42AC-B764-2D44F7AD21BA}"/>
              </a:ext>
            </a:extLst>
          </p:cNvPr>
          <p:cNvSpPr/>
          <p:nvPr/>
        </p:nvSpPr>
        <p:spPr>
          <a:xfrm>
            <a:off x="3483868" y="4401108"/>
            <a:ext cx="3168352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2668943-2AF3-45C6-8A04-4BF2DC472754}"/>
              </a:ext>
            </a:extLst>
          </p:cNvPr>
          <p:cNvSpPr/>
          <p:nvPr/>
        </p:nvSpPr>
        <p:spPr>
          <a:xfrm>
            <a:off x="6012160" y="4149080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4AD62F7-63D4-4D29-B193-666E4D7CBFF0}"/>
              </a:ext>
            </a:extLst>
          </p:cNvPr>
          <p:cNvSpPr/>
          <p:nvPr/>
        </p:nvSpPr>
        <p:spPr>
          <a:xfrm>
            <a:off x="4932040" y="548680"/>
            <a:ext cx="3673484" cy="135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r>
              <a:rPr kumimoji="1" lang="ja-JP" altLang="en-US" dirty="0"/>
              <a:t>クラスのシングルトン化</a:t>
            </a:r>
          </a:p>
        </p:txBody>
      </p:sp>
    </p:spTree>
    <p:extLst>
      <p:ext uri="{BB962C8B-B14F-4D97-AF65-F5344CB8AC3E}">
        <p14:creationId xmlns:p14="http://schemas.microsoft.com/office/powerpoint/2010/main" val="275997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5B6190-5280-44E9-952E-4DA2FA4A6863}"/>
              </a:ext>
            </a:extLst>
          </p:cNvPr>
          <p:cNvSpPr/>
          <p:nvPr/>
        </p:nvSpPr>
        <p:spPr>
          <a:xfrm>
            <a:off x="181462" y="1880828"/>
            <a:ext cx="6624736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using </a:t>
            </a:r>
            <a:r>
              <a:rPr lang="en-US" altLang="ja-JP" dirty="0" err="1">
                <a:solidFill>
                  <a:schemeClr val="tx1"/>
                </a:solidFill>
              </a:rPr>
              <a:t>UnityEngine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using </a:t>
            </a:r>
            <a:r>
              <a:rPr lang="en-US" altLang="ja-JP" dirty="0" err="1">
                <a:solidFill>
                  <a:schemeClr val="tx1"/>
                </a:solidFill>
              </a:rPr>
              <a:t>System.Collections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public partial class </a:t>
            </a:r>
            <a:r>
              <a:rPr lang="en-US" altLang="ja-JP" dirty="0" err="1">
                <a:solidFill>
                  <a:schemeClr val="tx1"/>
                </a:solidFill>
              </a:rPr>
              <a:t>TestControl</a:t>
            </a:r>
            <a:r>
              <a:rPr lang="en-US" altLang="ja-JP" dirty="0">
                <a:solidFill>
                  <a:schemeClr val="tx1"/>
                </a:solidFill>
              </a:rPr>
              <a:t>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: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: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 err="1">
                <a:solidFill>
                  <a:schemeClr val="tx1"/>
                </a:solidFill>
              </a:rPr>
              <a:t>GameObject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m_go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void </a:t>
            </a:r>
            <a:r>
              <a:rPr lang="en-US" altLang="ja-JP" dirty="0" err="1">
                <a:solidFill>
                  <a:schemeClr val="tx1"/>
                </a:solidFill>
              </a:rPr>
              <a:t>create_sphere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{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 err="1">
                <a:solidFill>
                  <a:schemeClr val="tx1"/>
                </a:solidFill>
              </a:rPr>
              <a:t>m_go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PrimitiveType.Sphere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 err="1">
                <a:solidFill>
                  <a:schemeClr val="tx1"/>
                </a:solidFill>
              </a:rPr>
              <a:t>m_go.transform.position</a:t>
            </a:r>
            <a:r>
              <a:rPr lang="en-US" altLang="ja-JP" dirty="0">
                <a:solidFill>
                  <a:schemeClr val="tx1"/>
                </a:solidFill>
              </a:rPr>
              <a:t> = Vector3.up;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}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void </a:t>
            </a:r>
            <a:r>
              <a:rPr lang="en-US" altLang="ja-JP" dirty="0" err="1">
                <a:solidFill>
                  <a:schemeClr val="tx1"/>
                </a:solidFill>
              </a:rPr>
              <a:t>create_cylinder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{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 err="1">
                <a:solidFill>
                  <a:schemeClr val="tx1"/>
                </a:solidFill>
              </a:rPr>
              <a:t>m_go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PrimitiveType.Cylinder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en-US" altLang="ja-JP" dirty="0" err="1">
                <a:solidFill>
                  <a:schemeClr val="tx1"/>
                </a:solidFill>
              </a:rPr>
              <a:t>m_go.transform.position</a:t>
            </a:r>
            <a:r>
              <a:rPr lang="en-US" altLang="ja-JP" dirty="0">
                <a:solidFill>
                  <a:schemeClr val="tx1"/>
                </a:solidFill>
              </a:rPr>
              <a:t> = Vector3.up;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}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18997C-EE74-4273-954B-3979D0DB5626}"/>
              </a:ext>
            </a:extLst>
          </p:cNvPr>
          <p:cNvSpPr/>
          <p:nvPr/>
        </p:nvSpPr>
        <p:spPr>
          <a:xfrm>
            <a:off x="477878" y="3248980"/>
            <a:ext cx="22238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121BED-AF9F-4C11-A5A5-A5C8BB985F58}"/>
              </a:ext>
            </a:extLst>
          </p:cNvPr>
          <p:cNvSpPr/>
          <p:nvPr/>
        </p:nvSpPr>
        <p:spPr>
          <a:xfrm>
            <a:off x="829534" y="4149080"/>
            <a:ext cx="5760640" cy="612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A30C26C-447B-43C4-97C8-0C0300364208}"/>
              </a:ext>
            </a:extLst>
          </p:cNvPr>
          <p:cNvSpPr/>
          <p:nvPr/>
        </p:nvSpPr>
        <p:spPr>
          <a:xfrm>
            <a:off x="812404" y="5481228"/>
            <a:ext cx="5777770" cy="612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08F79D-E4E5-4895-AA9C-24ED7D6F0B6C}"/>
              </a:ext>
            </a:extLst>
          </p:cNvPr>
          <p:cNvSpPr/>
          <p:nvPr/>
        </p:nvSpPr>
        <p:spPr>
          <a:xfrm>
            <a:off x="179220" y="134076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91C16F04-582A-4D2D-AB75-FA3ED9461333}"/>
              </a:ext>
            </a:extLst>
          </p:cNvPr>
          <p:cNvSpPr/>
          <p:nvPr/>
        </p:nvSpPr>
        <p:spPr>
          <a:xfrm>
            <a:off x="2773750" y="3014954"/>
            <a:ext cx="4608512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C2AEF07-DE7E-42A7-9E8C-CFAD6C5F317F}"/>
              </a:ext>
            </a:extLst>
          </p:cNvPr>
          <p:cNvSpPr/>
          <p:nvPr/>
        </p:nvSpPr>
        <p:spPr>
          <a:xfrm>
            <a:off x="7092280" y="2888940"/>
            <a:ext cx="1647800" cy="10441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15" name="矢印: 左 14">
            <a:extLst>
              <a:ext uri="{FF2B5EF4-FFF2-40B4-BE49-F238E27FC236}">
                <a16:creationId xmlns:a16="http://schemas.microsoft.com/office/drawing/2014/main" id="{211C63A6-399E-4547-B8E5-62EA6E5E1D12}"/>
              </a:ext>
            </a:extLst>
          </p:cNvPr>
          <p:cNvSpPr/>
          <p:nvPr/>
        </p:nvSpPr>
        <p:spPr>
          <a:xfrm>
            <a:off x="6590174" y="4131078"/>
            <a:ext cx="79208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11722F6-8CDC-4CA3-B30E-0D244F6E3BDE}"/>
              </a:ext>
            </a:extLst>
          </p:cNvPr>
          <p:cNvSpPr/>
          <p:nvPr/>
        </p:nvSpPr>
        <p:spPr>
          <a:xfrm>
            <a:off x="7092280" y="4005064"/>
            <a:ext cx="1647800" cy="10441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A2EDF014-8224-444F-BB90-523A7A107AA0}"/>
              </a:ext>
            </a:extLst>
          </p:cNvPr>
          <p:cNvSpPr/>
          <p:nvPr/>
        </p:nvSpPr>
        <p:spPr>
          <a:xfrm>
            <a:off x="6590174" y="5400219"/>
            <a:ext cx="79208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AFD418D-E2DA-4FFF-B0B2-614E5AFA7450}"/>
              </a:ext>
            </a:extLst>
          </p:cNvPr>
          <p:cNvSpPr/>
          <p:nvPr/>
        </p:nvSpPr>
        <p:spPr>
          <a:xfrm>
            <a:off x="7092280" y="5274205"/>
            <a:ext cx="1647800" cy="10441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774E8BF-6F17-4923-9B94-49A75DE3940D}"/>
              </a:ext>
            </a:extLst>
          </p:cNvPr>
          <p:cNvSpPr/>
          <p:nvPr/>
        </p:nvSpPr>
        <p:spPr>
          <a:xfrm>
            <a:off x="3461822" y="503675"/>
            <a:ext cx="5070618" cy="99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作成した</a:t>
            </a:r>
            <a:r>
              <a:rPr lang="en-US" altLang="ja-JP" dirty="0" err="1"/>
              <a:t>GameObject</a:t>
            </a:r>
            <a:r>
              <a:rPr lang="ja-JP" altLang="en-US" dirty="0"/>
              <a:t>をクラスメンバとして保持させて、移動時に利用する。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7D86B2B-4C95-4732-91A6-7BCEDF99D11A}"/>
              </a:ext>
            </a:extLst>
          </p:cNvPr>
          <p:cNvSpPr/>
          <p:nvPr/>
        </p:nvSpPr>
        <p:spPr>
          <a:xfrm>
            <a:off x="255420" y="2240868"/>
            <a:ext cx="244632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左 20">
            <a:extLst>
              <a:ext uri="{FF2B5EF4-FFF2-40B4-BE49-F238E27FC236}">
                <a16:creationId xmlns:a16="http://schemas.microsoft.com/office/drawing/2014/main" id="{1ADCD5FE-1270-4A37-B823-2990C79FF918}"/>
              </a:ext>
            </a:extLst>
          </p:cNvPr>
          <p:cNvSpPr/>
          <p:nvPr/>
        </p:nvSpPr>
        <p:spPr>
          <a:xfrm>
            <a:off x="2765728" y="1961837"/>
            <a:ext cx="4608512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33336AD-16CA-40A2-85F1-31057ED3BF7A}"/>
              </a:ext>
            </a:extLst>
          </p:cNvPr>
          <p:cNvSpPr/>
          <p:nvPr/>
        </p:nvSpPr>
        <p:spPr>
          <a:xfrm>
            <a:off x="7084258" y="1835823"/>
            <a:ext cx="1647800" cy="10441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※</a:t>
            </a:r>
            <a:r>
              <a:rPr lang="ja-JP" altLang="en-US" dirty="0"/>
              <a:t>コルーチンのために追加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35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237F89-6401-4F3F-A995-E17B4D04AB54}"/>
              </a:ext>
            </a:extLst>
          </p:cNvPr>
          <p:cNvSpPr/>
          <p:nvPr/>
        </p:nvSpPr>
        <p:spPr>
          <a:xfrm>
            <a:off x="107504" y="836712"/>
            <a:ext cx="6624736" cy="5832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bool </a:t>
            </a:r>
            <a:r>
              <a:rPr lang="en-US" altLang="ja-JP" sz="1600" dirty="0" err="1">
                <a:solidFill>
                  <a:schemeClr val="tx1"/>
                </a:solidFill>
              </a:rPr>
              <a:t>m_bMoveDone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void </a:t>
            </a:r>
            <a:r>
              <a:rPr lang="en-US" altLang="ja-JP" sz="1600" dirty="0" err="1">
                <a:solidFill>
                  <a:schemeClr val="tx1"/>
                </a:solidFill>
              </a:rPr>
              <a:t>move_obj</a:t>
            </a:r>
            <a:r>
              <a:rPr lang="en-US" altLang="ja-JP" sz="1600" dirty="0">
                <a:solidFill>
                  <a:schemeClr val="tx1"/>
                </a:solidFill>
              </a:rPr>
              <a:t>(float x, float y, float z, float t)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{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var start = </a:t>
            </a:r>
            <a:r>
              <a:rPr lang="en-US" altLang="ja-JP" sz="1600" dirty="0" err="1">
                <a:solidFill>
                  <a:schemeClr val="tx1"/>
                </a:solidFill>
              </a:rPr>
              <a:t>m_go.transform.position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var goal  = new Vector3(</a:t>
            </a:r>
            <a:r>
              <a:rPr lang="en-US" altLang="ja-JP" sz="1600" dirty="0" err="1">
                <a:solidFill>
                  <a:schemeClr val="tx1"/>
                </a:solidFill>
              </a:rPr>
              <a:t>x,y,z</a:t>
            </a:r>
            <a:r>
              <a:rPr lang="en-US" altLang="ja-JP" sz="1600" dirty="0">
                <a:solidFill>
                  <a:schemeClr val="tx1"/>
                </a:solidFill>
              </a:rPr>
              <a:t>);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var steps = (int)(30 * t); 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 err="1">
                <a:solidFill>
                  <a:schemeClr val="tx1"/>
                </a:solidFill>
              </a:rPr>
              <a:t>m_bMoveDone</a:t>
            </a:r>
            <a:r>
              <a:rPr lang="en-US" altLang="ja-JP" sz="1600" dirty="0">
                <a:solidFill>
                  <a:schemeClr val="tx1"/>
                </a:solidFill>
              </a:rPr>
              <a:t> = false;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 err="1">
                <a:solidFill>
                  <a:schemeClr val="tx1"/>
                </a:solidFill>
              </a:rPr>
              <a:t>Test.V.StartCoroutine</a:t>
            </a:r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</a:rPr>
              <a:t>move_obj_co</a:t>
            </a:r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</a:rPr>
              <a:t>start,goal,steps</a:t>
            </a:r>
            <a:r>
              <a:rPr lang="en-US" altLang="ja-JP" sz="1600" dirty="0">
                <a:solidFill>
                  <a:schemeClr val="tx1"/>
                </a:solidFill>
              </a:rPr>
              <a:t>));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}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 err="1">
                <a:solidFill>
                  <a:schemeClr val="tx1"/>
                </a:solidFill>
              </a:rPr>
              <a:t>IEnumerator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 err="1">
                <a:solidFill>
                  <a:schemeClr val="tx1"/>
                </a:solidFill>
              </a:rPr>
              <a:t>move_obj_co</a:t>
            </a:r>
            <a:r>
              <a:rPr lang="en-US" altLang="ja-JP" sz="1600" dirty="0">
                <a:solidFill>
                  <a:schemeClr val="tx1"/>
                </a:solidFill>
              </a:rPr>
              <a:t>(Vector3 start, Vector3 goal, int steps )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{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for(var </a:t>
            </a:r>
            <a:r>
              <a:rPr lang="en-US" altLang="ja-JP" sz="1600" dirty="0" err="1">
                <a:solidFill>
                  <a:schemeClr val="tx1"/>
                </a:solidFill>
              </a:rPr>
              <a:t>i</a:t>
            </a:r>
            <a:r>
              <a:rPr lang="en-US" altLang="ja-JP" sz="1600" dirty="0">
                <a:solidFill>
                  <a:schemeClr val="tx1"/>
                </a:solidFill>
              </a:rPr>
              <a:t> = 0; </a:t>
            </a:r>
            <a:r>
              <a:rPr lang="en-US" altLang="ja-JP" sz="1600" dirty="0" err="1">
                <a:solidFill>
                  <a:schemeClr val="tx1"/>
                </a:solidFill>
              </a:rPr>
              <a:t>i</a:t>
            </a:r>
            <a:r>
              <a:rPr lang="en-US" altLang="ja-JP" sz="1600" dirty="0">
                <a:solidFill>
                  <a:schemeClr val="tx1"/>
                </a:solidFill>
              </a:rPr>
              <a:t> &lt; steps; </a:t>
            </a:r>
            <a:r>
              <a:rPr lang="en-US" altLang="ja-JP" sz="1600" dirty="0" err="1">
                <a:solidFill>
                  <a:schemeClr val="tx1"/>
                </a:solidFill>
              </a:rPr>
              <a:t>i</a:t>
            </a:r>
            <a:r>
              <a:rPr lang="en-US" altLang="ja-JP" sz="1600" dirty="0">
                <a:solidFill>
                  <a:schemeClr val="tx1"/>
                </a:solidFill>
              </a:rPr>
              <a:t>++)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{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　　</a:t>
            </a:r>
            <a:r>
              <a:rPr lang="en-US" altLang="ja-JP" sz="1600" dirty="0" err="1">
                <a:solidFill>
                  <a:schemeClr val="tx1"/>
                </a:solidFill>
              </a:rPr>
              <a:t>m_go.transform.position</a:t>
            </a:r>
            <a:r>
              <a:rPr lang="en-US" altLang="ja-JP" sz="1600" dirty="0">
                <a:solidFill>
                  <a:schemeClr val="tx1"/>
                </a:solidFill>
              </a:rPr>
              <a:t> = Vector3.Slerp(</a:t>
            </a:r>
            <a:r>
              <a:rPr lang="en-US" altLang="ja-JP" sz="1600" dirty="0" err="1">
                <a:solidFill>
                  <a:schemeClr val="tx1"/>
                </a:solidFill>
              </a:rPr>
              <a:t>start,goal</a:t>
            </a:r>
            <a:r>
              <a:rPr lang="en-US" altLang="ja-JP" sz="1600" dirty="0">
                <a:solidFill>
                  <a:schemeClr val="tx1"/>
                </a:solidFill>
              </a:rPr>
              <a:t>, (float)</a:t>
            </a:r>
            <a:r>
              <a:rPr lang="en-US" altLang="ja-JP" sz="1600" dirty="0" err="1">
                <a:solidFill>
                  <a:schemeClr val="tx1"/>
                </a:solidFill>
              </a:rPr>
              <a:t>i</a:t>
            </a:r>
            <a:r>
              <a:rPr lang="en-US" altLang="ja-JP" sz="1600" dirty="0">
                <a:solidFill>
                  <a:schemeClr val="tx1"/>
                </a:solidFill>
              </a:rPr>
              <a:t>/steps);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　　</a:t>
            </a:r>
            <a:r>
              <a:rPr lang="en-US" altLang="ja-JP" sz="1600" dirty="0">
                <a:solidFill>
                  <a:schemeClr val="tx1"/>
                </a:solidFill>
              </a:rPr>
              <a:t>yield return null;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}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 err="1">
                <a:solidFill>
                  <a:schemeClr val="tx1"/>
                </a:solidFill>
              </a:rPr>
              <a:t>m_go.transform.position</a:t>
            </a:r>
            <a:r>
              <a:rPr lang="en-US" altLang="ja-JP" sz="1600" dirty="0">
                <a:solidFill>
                  <a:schemeClr val="tx1"/>
                </a:solidFill>
              </a:rPr>
              <a:t> = goal;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 err="1">
                <a:solidFill>
                  <a:schemeClr val="tx1"/>
                </a:solidFill>
              </a:rPr>
              <a:t>m_bMoveDone</a:t>
            </a:r>
            <a:r>
              <a:rPr lang="en-US" altLang="ja-JP" sz="1600" dirty="0">
                <a:solidFill>
                  <a:schemeClr val="tx1"/>
                </a:solidFill>
              </a:rPr>
              <a:t> = true;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}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bool </a:t>
            </a:r>
            <a:r>
              <a:rPr lang="en-US" altLang="ja-JP" sz="1600" dirty="0" err="1">
                <a:solidFill>
                  <a:schemeClr val="tx1"/>
                </a:solidFill>
              </a:rPr>
              <a:t>move_is_done</a:t>
            </a:r>
            <a:r>
              <a:rPr lang="en-US" altLang="ja-JP" sz="1600" dirty="0">
                <a:solidFill>
                  <a:schemeClr val="tx1"/>
                </a:solidFill>
              </a:rPr>
              <a:t>()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{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　　</a:t>
            </a:r>
            <a:r>
              <a:rPr lang="en-US" altLang="ja-JP" sz="1600" dirty="0">
                <a:solidFill>
                  <a:schemeClr val="tx1"/>
                </a:solidFill>
              </a:rPr>
              <a:t>return </a:t>
            </a:r>
            <a:r>
              <a:rPr lang="en-US" altLang="ja-JP" sz="1600" dirty="0" err="1">
                <a:solidFill>
                  <a:schemeClr val="tx1"/>
                </a:solidFill>
              </a:rPr>
              <a:t>m_bMoveDone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D9045F-A252-406F-83B4-1CEA87AAC071}"/>
              </a:ext>
            </a:extLst>
          </p:cNvPr>
          <p:cNvSpPr/>
          <p:nvPr/>
        </p:nvSpPr>
        <p:spPr>
          <a:xfrm>
            <a:off x="107504" y="33265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C9C751-A908-4A3C-878E-0467E96F45E3}"/>
              </a:ext>
            </a:extLst>
          </p:cNvPr>
          <p:cNvSpPr/>
          <p:nvPr/>
        </p:nvSpPr>
        <p:spPr>
          <a:xfrm>
            <a:off x="323528" y="908720"/>
            <a:ext cx="6264696" cy="5616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29DF981-A68F-4510-B0D8-C3CCD8154145}"/>
              </a:ext>
            </a:extLst>
          </p:cNvPr>
          <p:cNvSpPr/>
          <p:nvPr/>
        </p:nvSpPr>
        <p:spPr>
          <a:xfrm>
            <a:off x="5232176" y="404664"/>
            <a:ext cx="3804320" cy="421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引数に座標</a:t>
            </a:r>
            <a:r>
              <a:rPr lang="en-US" altLang="ja-JP" dirty="0"/>
              <a:t>(</a:t>
            </a:r>
            <a:r>
              <a:rPr lang="en-US" altLang="ja-JP" dirty="0" err="1"/>
              <a:t>x,y,z</a:t>
            </a:r>
            <a:r>
              <a:rPr lang="en-US" altLang="ja-JP" dirty="0"/>
              <a:t>)</a:t>
            </a:r>
            <a:r>
              <a:rPr lang="ja-JP" altLang="en-US" dirty="0"/>
              <a:t>と時間</a:t>
            </a:r>
            <a:r>
              <a:rPr lang="en-US" altLang="ja-JP" dirty="0"/>
              <a:t>(t)</a:t>
            </a:r>
            <a:r>
              <a:rPr lang="ja-JP" altLang="en-US" dirty="0"/>
              <a:t>を指定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26B77C6-FA98-4F4D-8865-522DD0C0D6E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139952" y="615526"/>
            <a:ext cx="1092224" cy="6532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EE7D2E6-AAAF-40E0-8056-C65F9AE221B0}"/>
              </a:ext>
            </a:extLst>
          </p:cNvPr>
          <p:cNvSpPr/>
          <p:nvPr/>
        </p:nvSpPr>
        <p:spPr>
          <a:xfrm>
            <a:off x="4758072" y="1196752"/>
            <a:ext cx="3804320" cy="7064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始点</a:t>
            </a:r>
            <a:r>
              <a:rPr kumimoji="1" lang="en-US" altLang="ja-JP" dirty="0"/>
              <a:t>(start)</a:t>
            </a:r>
            <a:r>
              <a:rPr kumimoji="1" lang="ja-JP" altLang="en-US" dirty="0"/>
              <a:t>と</a:t>
            </a:r>
            <a:r>
              <a:rPr lang="ja-JP" altLang="en-US" dirty="0"/>
              <a:t>終点</a:t>
            </a:r>
            <a:r>
              <a:rPr lang="en-US" altLang="ja-JP" dirty="0"/>
              <a:t>(goal)</a:t>
            </a:r>
          </a:p>
          <a:p>
            <a:r>
              <a:rPr lang="en-US" altLang="ja-JP" dirty="0"/>
              <a:t>30fps</a:t>
            </a:r>
            <a:r>
              <a:rPr lang="ja-JP" altLang="en-US" dirty="0"/>
              <a:t>としてステップ数を算出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FFBE67-703E-4FF3-A0D4-0A27B6C4CFD3}"/>
              </a:ext>
            </a:extLst>
          </p:cNvPr>
          <p:cNvSpPr/>
          <p:nvPr/>
        </p:nvSpPr>
        <p:spPr>
          <a:xfrm>
            <a:off x="475928" y="1642418"/>
            <a:ext cx="3435897" cy="7064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83111FF-3DFA-4E1E-8508-51B202F706A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911826" y="1549983"/>
            <a:ext cx="846246" cy="43142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CBDB858-5F4B-4A9C-8413-E50E2D66AA16}"/>
              </a:ext>
            </a:extLst>
          </p:cNvPr>
          <p:cNvSpPr/>
          <p:nvPr/>
        </p:nvSpPr>
        <p:spPr>
          <a:xfrm>
            <a:off x="4046359" y="2170104"/>
            <a:ext cx="1430307" cy="421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終了判定用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F71A1CD-1F80-4496-B0BD-0FBBE7FA2BEE}"/>
              </a:ext>
            </a:extLst>
          </p:cNvPr>
          <p:cNvCxnSpPr>
            <a:cxnSpLocks/>
          </p:cNvCxnSpPr>
          <p:nvPr/>
        </p:nvCxnSpPr>
        <p:spPr>
          <a:xfrm flipH="1">
            <a:off x="2843808" y="2437053"/>
            <a:ext cx="1220417" cy="558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C6133AD-65C8-44F4-93FA-4E0A3E9E41D1}"/>
              </a:ext>
            </a:extLst>
          </p:cNvPr>
          <p:cNvSpPr/>
          <p:nvPr/>
        </p:nvSpPr>
        <p:spPr>
          <a:xfrm>
            <a:off x="5827066" y="2272373"/>
            <a:ext cx="2034046" cy="421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コルーチン呼出し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5B025A-4577-48D7-BD28-429D1F849664}"/>
              </a:ext>
            </a:extLst>
          </p:cNvPr>
          <p:cNvCxnSpPr>
            <a:cxnSpLocks/>
          </p:cNvCxnSpPr>
          <p:nvPr/>
        </p:nvCxnSpPr>
        <p:spPr>
          <a:xfrm flipH="1">
            <a:off x="5190287" y="2602152"/>
            <a:ext cx="962801" cy="16273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F99CC9F-15A4-47C5-ACDE-900AB6844AB7}"/>
              </a:ext>
            </a:extLst>
          </p:cNvPr>
          <p:cNvCxnSpPr>
            <a:cxnSpLocks/>
          </p:cNvCxnSpPr>
          <p:nvPr/>
        </p:nvCxnSpPr>
        <p:spPr>
          <a:xfrm flipH="1">
            <a:off x="5849906" y="3094664"/>
            <a:ext cx="977182" cy="14385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79A94F2-D196-4F6D-970B-946A4F2A4078}"/>
              </a:ext>
            </a:extLst>
          </p:cNvPr>
          <p:cNvSpPr/>
          <p:nvPr/>
        </p:nvSpPr>
        <p:spPr>
          <a:xfrm>
            <a:off x="6315657" y="2852394"/>
            <a:ext cx="2034046" cy="421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移動用コルーチン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FA2B08AF-9D81-46A3-AAF4-61E03106A48E}"/>
              </a:ext>
            </a:extLst>
          </p:cNvPr>
          <p:cNvSpPr/>
          <p:nvPr/>
        </p:nvSpPr>
        <p:spPr>
          <a:xfrm>
            <a:off x="4797498" y="3433570"/>
            <a:ext cx="1927728" cy="6458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/>
              <a:t>Sler</a:t>
            </a:r>
            <a:r>
              <a:rPr lang="en-US" altLang="ja-JP" dirty="0" err="1"/>
              <a:t>p</a:t>
            </a:r>
            <a:r>
              <a:rPr lang="ja-JP" altLang="en-US" dirty="0"/>
              <a:t>を使い移動</a:t>
            </a:r>
            <a:endParaRPr kumimoji="1" lang="ja-JP" altLang="en-US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519F5DC-04C8-4F54-A223-615DBC975231}"/>
              </a:ext>
            </a:extLst>
          </p:cNvPr>
          <p:cNvCxnSpPr>
            <a:cxnSpLocks/>
          </p:cNvCxnSpPr>
          <p:nvPr/>
        </p:nvCxnSpPr>
        <p:spPr>
          <a:xfrm flipH="1">
            <a:off x="4189753" y="3934311"/>
            <a:ext cx="664560" cy="14512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B83298CD-66C3-460E-8C22-FDFA61CC90A4}"/>
              </a:ext>
            </a:extLst>
          </p:cNvPr>
          <p:cNvSpPr/>
          <p:nvPr/>
        </p:nvSpPr>
        <p:spPr>
          <a:xfrm>
            <a:off x="3911825" y="5004720"/>
            <a:ext cx="1220417" cy="421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移動完了</a:t>
            </a:r>
            <a:endParaRPr kumimoji="1" lang="ja-JP" altLang="en-US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6B5B099-47A1-40AB-B2CB-3798A33813EE}"/>
              </a:ext>
            </a:extLst>
          </p:cNvPr>
          <p:cNvCxnSpPr>
            <a:cxnSpLocks/>
          </p:cNvCxnSpPr>
          <p:nvPr/>
        </p:nvCxnSpPr>
        <p:spPr>
          <a:xfrm flipH="1">
            <a:off x="2718520" y="5215582"/>
            <a:ext cx="134570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F1149FE-C7EE-4CCC-BD0F-8069760A24A0}"/>
              </a:ext>
            </a:extLst>
          </p:cNvPr>
          <p:cNvCxnSpPr>
            <a:cxnSpLocks/>
          </p:cNvCxnSpPr>
          <p:nvPr/>
        </p:nvCxnSpPr>
        <p:spPr>
          <a:xfrm flipH="1" flipV="1">
            <a:off x="2267744" y="5661248"/>
            <a:ext cx="1224136" cy="14401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5E23797-58E1-46F3-B5BA-1524049BA752}"/>
              </a:ext>
            </a:extLst>
          </p:cNvPr>
          <p:cNvSpPr/>
          <p:nvPr/>
        </p:nvSpPr>
        <p:spPr>
          <a:xfrm>
            <a:off x="3399374" y="5659601"/>
            <a:ext cx="2077292" cy="4217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移動完了確認関数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723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96D0C-91FB-479D-BA45-C52EBE59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dirty="0"/>
              <a:t>Excel</a:t>
            </a:r>
            <a:r>
              <a:rPr kumimoji="1" lang="ja-JP" altLang="en-US" dirty="0"/>
              <a:t>の編集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343CCEF-5111-4F82-8022-B75676567D02}"/>
              </a:ext>
            </a:extLst>
          </p:cNvPr>
          <p:cNvSpPr/>
          <p:nvPr/>
        </p:nvSpPr>
        <p:spPr>
          <a:xfrm>
            <a:off x="457200" y="1916832"/>
            <a:ext cx="8229600" cy="403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移動の引数（座標と時間）をステートのデータ項目として追加する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630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411</Words>
  <Application>Microsoft Office PowerPoint</Application>
  <PresentationFormat>画面に合わせる (4:3)</PresentationFormat>
  <Paragraphs>149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游ゴシック</vt:lpstr>
      <vt:lpstr>Arial</vt:lpstr>
      <vt:lpstr>Calibri</vt:lpstr>
      <vt:lpstr>Office テーマ</vt:lpstr>
      <vt:lpstr>PSGG Tutorial　#03 Target Unity</vt:lpstr>
      <vt:lpstr>Step 1 Tutorial #02の完成</vt:lpstr>
      <vt:lpstr>Step 2 S_MOVEの作成</vt:lpstr>
      <vt:lpstr>PowerPoint プレゼンテーション</vt:lpstr>
      <vt:lpstr>Step 3 移動関数の作成</vt:lpstr>
      <vt:lpstr>PowerPoint プレゼンテーション</vt:lpstr>
      <vt:lpstr>PowerPoint プレゼンテーション</vt:lpstr>
      <vt:lpstr>PowerPoint プレゼンテーション</vt:lpstr>
      <vt:lpstr>Step 4 Excelの編集</vt:lpstr>
      <vt:lpstr>PowerPoint プレゼンテーション</vt:lpstr>
      <vt:lpstr>PowerPoint プレゼンテーション</vt:lpstr>
      <vt:lpstr>Step 5 項目追加反映と確認</vt:lpstr>
      <vt:lpstr>PowerPoint プレゼンテーション</vt:lpstr>
      <vt:lpstr>Step 6 関数テンプレートの変更</vt:lpstr>
      <vt:lpstr>PowerPoint プレゼンテーション</vt:lpstr>
      <vt:lpstr>PowerPoint プレゼンテーション</vt:lpstr>
      <vt:lpstr>Step 7 S_MOVEの編集</vt:lpstr>
      <vt:lpstr>PowerPoint プレゼンテーション</vt:lpstr>
      <vt:lpstr>Step 8 テンプレート関数反映の確認</vt:lpstr>
      <vt:lpstr>Step 9 変換と実行</vt:lpstr>
      <vt:lpstr>PowerPoint プレゼンテーション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Unity Tutorial</dc:title>
  <dc:creator>西澤成人</dc:creator>
  <cp:lastModifiedBy>西澤 成人</cp:lastModifiedBy>
  <cp:revision>74</cp:revision>
  <dcterms:created xsi:type="dcterms:W3CDTF">2018-07-21T23:20:21Z</dcterms:created>
  <dcterms:modified xsi:type="dcterms:W3CDTF">2018-09-30T02:46:49Z</dcterms:modified>
</cp:coreProperties>
</file>