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7" d="100"/>
          <a:sy n="57" d="100"/>
        </p:scale>
        <p:origin x="66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34664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99135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6897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02777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02182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60660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6995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91706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1429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4066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72192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46577803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ity and earth with water and air&#10;&#10;AI-generated content may be incorrect.">
            <a:extLst>
              <a:ext uri="{FF2B5EF4-FFF2-40B4-BE49-F238E27FC236}">
                <a16:creationId xmlns:a16="http://schemas.microsoft.com/office/drawing/2014/main" id="{B1D5D097-EB34-9ED0-3DED-45F111480296}"/>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r="6666"/>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F37EC874-D66F-7E0D-5463-94C6A5A418D5}"/>
              </a:ext>
            </a:extLst>
          </p:cNvPr>
          <p:cNvSpPr>
            <a:spLocks noGrp="1"/>
          </p:cNvSpPr>
          <p:nvPr>
            <p:ph type="ctrTitle"/>
          </p:nvPr>
        </p:nvSpPr>
        <p:spPr>
          <a:xfrm>
            <a:off x="2301923" y="1482602"/>
            <a:ext cx="7588155" cy="2236264"/>
          </a:xfrm>
        </p:spPr>
        <p:txBody>
          <a:bodyPr>
            <a:normAutofit/>
          </a:bodyPr>
          <a:lstStyle/>
          <a:p>
            <a:r>
              <a:rPr lang="vi-VN" sz="5400">
                <a:solidFill>
                  <a:srgbClr val="FFFFFF"/>
                </a:solidFill>
              </a:rPr>
              <a:t>GLOBAL SUCCESS</a:t>
            </a:r>
            <a:endParaRPr lang="en-US" sz="5400">
              <a:solidFill>
                <a:srgbClr val="FFFFFF"/>
              </a:solidFill>
            </a:endParaRPr>
          </a:p>
        </p:txBody>
      </p:sp>
      <p:sp>
        <p:nvSpPr>
          <p:cNvPr id="3" name="Subtitle 2">
            <a:extLst>
              <a:ext uri="{FF2B5EF4-FFF2-40B4-BE49-F238E27FC236}">
                <a16:creationId xmlns:a16="http://schemas.microsoft.com/office/drawing/2014/main" id="{D1A0500C-EBBF-F85C-3FD6-EC6AD29589E3}"/>
              </a:ext>
            </a:extLst>
          </p:cNvPr>
          <p:cNvSpPr>
            <a:spLocks noGrp="1"/>
          </p:cNvSpPr>
          <p:nvPr>
            <p:ph type="subTitle" idx="1"/>
          </p:nvPr>
        </p:nvSpPr>
        <p:spPr>
          <a:xfrm>
            <a:off x="2301923" y="3793937"/>
            <a:ext cx="7588155" cy="1414091"/>
          </a:xfrm>
        </p:spPr>
        <p:txBody>
          <a:bodyPr>
            <a:normAutofit/>
          </a:bodyPr>
          <a:lstStyle/>
          <a:p>
            <a:r>
              <a:rPr lang="vi-VN" sz="2200">
                <a:solidFill>
                  <a:srgbClr val="FFFFFF"/>
                </a:solidFill>
              </a:rPr>
              <a:t>BIẾN ĐỔI KHÍ HẬU – NÓNG LÊN TOÀN CẦU</a:t>
            </a:r>
            <a:endParaRPr lang="en-US" sz="2200">
              <a:solidFill>
                <a:srgbClr val="FFFFFF"/>
              </a:solidFill>
            </a:endParaRPr>
          </a:p>
        </p:txBody>
      </p:sp>
    </p:spTree>
    <p:extLst>
      <p:ext uri="{BB962C8B-B14F-4D97-AF65-F5344CB8AC3E}">
        <p14:creationId xmlns:p14="http://schemas.microsoft.com/office/powerpoint/2010/main" val="5142210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4ADA6-1B91-3108-A2BD-6EADE1437F10}"/>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mj-lt"/>
                <a:ea typeface="+mj-ea"/>
                <a:cs typeface="+mj-cs"/>
              </a:rPr>
              <a:t>I. NỘI DUNG CHÍNH</a:t>
            </a:r>
          </a:p>
        </p:txBody>
      </p:sp>
      <p:pic>
        <p:nvPicPr>
          <p:cNvPr id="20" name="Content Placeholder 19" descr="A tree next to a dry land&#10;&#10;AI-generated content may be incorrect.">
            <a:extLst>
              <a:ext uri="{FF2B5EF4-FFF2-40B4-BE49-F238E27FC236}">
                <a16:creationId xmlns:a16="http://schemas.microsoft.com/office/drawing/2014/main" id="{3C233D7D-011D-3AD8-1A01-C837EA7B70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4863" r="32690"/>
          <a:stretch>
            <a:fillRect/>
          </a:stretch>
        </p:blipFill>
        <p:spPr>
          <a:xfrm>
            <a:off x="20" y="10"/>
            <a:ext cx="4910308" cy="6857990"/>
          </a:xfrm>
          <a:prstGeom prst="rect">
            <a:avLst/>
          </a:prstGeom>
        </p:spPr>
      </p:pic>
      <p:sp>
        <p:nvSpPr>
          <p:cNvPr id="17" name="TextBox 16">
            <a:extLst>
              <a:ext uri="{FF2B5EF4-FFF2-40B4-BE49-F238E27FC236}">
                <a16:creationId xmlns:a16="http://schemas.microsoft.com/office/drawing/2014/main" id="{1BE957D1-7F0A-6A6D-4E0C-06D8F509230E}"/>
              </a:ext>
            </a:extLst>
          </p:cNvPr>
          <p:cNvSpPr txBox="1"/>
          <p:nvPr/>
        </p:nvSpPr>
        <p:spPr>
          <a:xfrm>
            <a:off x="4910329" y="2904564"/>
            <a:ext cx="7281652" cy="3404795"/>
          </a:xfrm>
          <a:prstGeom prst="rect">
            <a:avLst/>
          </a:prstGeom>
        </p:spPr>
        <p:txBody>
          <a:bodyPr vert="horz" lIns="91440" tIns="45720" rIns="91440" bIns="45720" rtlCol="0">
            <a:normAutofit/>
          </a:bodyPr>
          <a:lstStyle/>
          <a:p>
            <a:pPr indent="-228600">
              <a:lnSpc>
                <a:spcPct val="120000"/>
              </a:lnSpc>
              <a:spcAft>
                <a:spcPts val="60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1. </a:t>
            </a:r>
            <a:r>
              <a:rPr lang="en-US" sz="2800" b="1" dirty="0" err="1">
                <a:solidFill>
                  <a:srgbClr val="FF0000"/>
                </a:solidFill>
                <a:latin typeface="Times New Roman" panose="02020603050405020304" pitchFamily="18" charset="0"/>
                <a:cs typeface="Times New Roman" panose="02020603050405020304" pitchFamily="18" charset="0"/>
              </a:rPr>
              <a:t>Biến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Đổi</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Khí</a:t>
            </a:r>
            <a:r>
              <a:rPr lang="en-US" sz="2800" b="1" dirty="0">
                <a:solidFill>
                  <a:srgbClr val="FF0000"/>
                </a:solidFill>
                <a:latin typeface="Times New Roman" panose="02020603050405020304" pitchFamily="18" charset="0"/>
                <a:cs typeface="Times New Roman" panose="02020603050405020304" pitchFamily="18" charset="0"/>
              </a:rPr>
              <a:t> Hậu </a:t>
            </a:r>
            <a:r>
              <a:rPr lang="en-US" sz="2800" b="1" dirty="0" err="1">
                <a:solidFill>
                  <a:srgbClr val="FF0000"/>
                </a:solidFill>
                <a:latin typeface="Times New Roman" panose="02020603050405020304" pitchFamily="18" charset="0"/>
                <a:cs typeface="Times New Roman" panose="02020603050405020304" pitchFamily="18" charset="0"/>
              </a:rPr>
              <a:t>Là</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Gì</a:t>
            </a:r>
            <a:r>
              <a:rPr lang="en-US" sz="2800" b="1" dirty="0">
                <a:solidFill>
                  <a:srgbClr val="FF0000"/>
                </a:solidFill>
                <a:latin typeface="Times New Roman" panose="02020603050405020304" pitchFamily="18" charset="0"/>
                <a:cs typeface="Times New Roman" panose="02020603050405020304" pitchFamily="18" charset="0"/>
              </a:rPr>
              <a:t>?</a:t>
            </a:r>
          </a:p>
          <a:p>
            <a:pPr indent="-228600">
              <a:lnSpc>
                <a:spcPct val="120000"/>
              </a:lnSpc>
              <a:spcAft>
                <a:spcPts val="60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2. Nguyên </a:t>
            </a:r>
            <a:r>
              <a:rPr lang="en-US" sz="2800" b="1" dirty="0" err="1">
                <a:solidFill>
                  <a:srgbClr val="FF0000"/>
                </a:solidFill>
                <a:latin typeface="Times New Roman" panose="02020603050405020304" pitchFamily="18" charset="0"/>
                <a:cs typeface="Times New Roman" panose="02020603050405020304" pitchFamily="18" charset="0"/>
              </a:rPr>
              <a:t>Nhân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Dẫn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Đến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Biến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Đổi</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Khí</a:t>
            </a:r>
            <a:r>
              <a:rPr lang="en-US" sz="2800" b="1" dirty="0">
                <a:solidFill>
                  <a:srgbClr val="FF0000"/>
                </a:solidFill>
                <a:latin typeface="Times New Roman" panose="02020603050405020304" pitchFamily="18" charset="0"/>
                <a:cs typeface="Times New Roman" panose="02020603050405020304" pitchFamily="18" charset="0"/>
              </a:rPr>
              <a:t> Hậu.</a:t>
            </a:r>
          </a:p>
          <a:p>
            <a:pPr indent="-228600">
              <a:lnSpc>
                <a:spcPct val="120000"/>
              </a:lnSpc>
              <a:spcAft>
                <a:spcPts val="60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3. Hậu </a:t>
            </a:r>
            <a:r>
              <a:rPr lang="en-US" sz="2800" b="1" dirty="0" err="1">
                <a:solidFill>
                  <a:srgbClr val="FF0000"/>
                </a:solidFill>
                <a:latin typeface="Times New Roman" panose="02020603050405020304" pitchFamily="18" charset="0"/>
                <a:cs typeface="Times New Roman" panose="02020603050405020304" pitchFamily="18" charset="0"/>
              </a:rPr>
              <a:t>Quả</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Của</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Biến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Đổi</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Khí</a:t>
            </a:r>
            <a:r>
              <a:rPr lang="en-US" sz="2800" b="1" dirty="0">
                <a:solidFill>
                  <a:srgbClr val="FF0000"/>
                </a:solidFill>
                <a:latin typeface="Times New Roman" panose="02020603050405020304" pitchFamily="18" charset="0"/>
                <a:cs typeface="Times New Roman" panose="02020603050405020304" pitchFamily="18" charset="0"/>
              </a:rPr>
              <a:t> Hậu.</a:t>
            </a:r>
          </a:p>
          <a:p>
            <a:pPr indent="-228600">
              <a:lnSpc>
                <a:spcPct val="120000"/>
              </a:lnSpc>
              <a:spcAft>
                <a:spcPts val="600"/>
              </a:spcAft>
              <a:buFont typeface="Arial" panose="020B0604020202020204" pitchFamily="34" charset="0"/>
              <a:buChar char="•"/>
            </a:pPr>
            <a:r>
              <a:rPr lang="en-US" sz="2800" b="1" dirty="0">
                <a:solidFill>
                  <a:srgbClr val="FF0000"/>
                </a:solidFill>
                <a:latin typeface="Times New Roman" panose="02020603050405020304" pitchFamily="18" charset="0"/>
                <a:cs typeface="Times New Roman" panose="02020603050405020304" pitchFamily="18" charset="0"/>
              </a:rPr>
              <a:t>4. </a:t>
            </a:r>
            <a:r>
              <a:rPr lang="en-US" sz="2800" b="1" dirty="0" err="1">
                <a:solidFill>
                  <a:srgbClr val="FF0000"/>
                </a:solidFill>
                <a:latin typeface="Times New Roman" panose="02020603050405020304" pitchFamily="18" charset="0"/>
                <a:cs typeface="Times New Roman" panose="02020603050405020304" pitchFamily="18" charset="0"/>
              </a:rPr>
              <a:t>Giải</a:t>
            </a:r>
            <a:r>
              <a:rPr lang="en-US" sz="2800" b="1" dirty="0">
                <a:solidFill>
                  <a:srgbClr val="FF0000"/>
                </a:solidFill>
                <a:latin typeface="Times New Roman" panose="02020603050405020304" pitchFamily="18" charset="0"/>
                <a:cs typeface="Times New Roman" panose="02020603050405020304" pitchFamily="18" charset="0"/>
              </a:rPr>
              <a:t> Pháp </a:t>
            </a:r>
            <a:r>
              <a:rPr lang="en-US" sz="2800" b="1" dirty="0" err="1">
                <a:solidFill>
                  <a:srgbClr val="FF0000"/>
                </a:solidFill>
                <a:latin typeface="Times New Roman" panose="02020603050405020304" pitchFamily="18" charset="0"/>
                <a:cs typeface="Times New Roman" panose="02020603050405020304" pitchFamily="18" charset="0"/>
              </a:rPr>
              <a:t>Khắc</a:t>
            </a:r>
            <a:r>
              <a:rPr lang="en-US" sz="2800" b="1" dirty="0">
                <a:solidFill>
                  <a:srgbClr val="FF0000"/>
                </a:solidFill>
                <a:latin typeface="Times New Roman" panose="02020603050405020304" pitchFamily="18" charset="0"/>
                <a:cs typeface="Times New Roman" panose="02020603050405020304" pitchFamily="18" charset="0"/>
              </a:rPr>
              <a:t> Phục </a:t>
            </a:r>
            <a:r>
              <a:rPr lang="en-US" sz="2800" b="1" dirty="0" err="1">
                <a:solidFill>
                  <a:srgbClr val="FF0000"/>
                </a:solidFill>
                <a:latin typeface="Times New Roman" panose="02020603050405020304" pitchFamily="18" charset="0"/>
                <a:cs typeface="Times New Roman" panose="02020603050405020304" pitchFamily="18" charset="0"/>
              </a:rPr>
              <a:t>Biến</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Đổi</a:t>
            </a: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err="1">
                <a:solidFill>
                  <a:srgbClr val="FF0000"/>
                </a:solidFill>
                <a:latin typeface="Times New Roman" panose="02020603050405020304" pitchFamily="18" charset="0"/>
                <a:cs typeface="Times New Roman" panose="02020603050405020304" pitchFamily="18" charset="0"/>
              </a:rPr>
              <a:t>Khí</a:t>
            </a:r>
            <a:r>
              <a:rPr lang="en-US" sz="2800" b="1" dirty="0">
                <a:solidFill>
                  <a:srgbClr val="FF0000"/>
                </a:solidFill>
                <a:latin typeface="Times New Roman" panose="02020603050405020304" pitchFamily="18" charset="0"/>
                <a:cs typeface="Times New Roman" panose="02020603050405020304" pitchFamily="18" charset="0"/>
              </a:rPr>
              <a:t> Hậu</a:t>
            </a:r>
          </a:p>
        </p:txBody>
      </p:sp>
    </p:spTree>
    <p:extLst>
      <p:ext uri="{BB962C8B-B14F-4D97-AF65-F5344CB8AC3E}">
        <p14:creationId xmlns:p14="http://schemas.microsoft.com/office/powerpoint/2010/main" val="41117567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503D-6526-A99D-BBD9-A7F8D36FD0A6}"/>
              </a:ext>
            </a:extLst>
          </p:cNvPr>
          <p:cNvSpPr>
            <a:spLocks noGrp="1"/>
          </p:cNvSpPr>
          <p:nvPr>
            <p:ph type="title"/>
          </p:nvPr>
        </p:nvSpPr>
        <p:spPr/>
        <p:txBody>
          <a:bodyPr/>
          <a:lstStyle/>
          <a:p>
            <a:r>
              <a:rPr lang="vi-VN" dirty="0"/>
              <a:t>1.</a:t>
            </a:r>
            <a:r>
              <a:rPr lang="vi-VN" dirty="0">
                <a:latin typeface="Times New Roman" panose="02020603050405020304" pitchFamily="18" charset="0"/>
                <a:cs typeface="Times New Roman" panose="02020603050405020304" pitchFamily="18" charset="0"/>
              </a:rPr>
              <a:t>Biến Đổi Khí Hậu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1C07A8-1ACA-92A1-C8E9-18243739B7F4}"/>
              </a:ext>
            </a:extLst>
          </p:cNvPr>
          <p:cNvSpPr>
            <a:spLocks noGrp="1"/>
          </p:cNvSpPr>
          <p:nvPr>
            <p:ph idx="1"/>
          </p:nvPr>
        </p:nvSpPr>
        <p:spPr/>
        <p:txBody>
          <a:bodyPr>
            <a:normAutofit lnSpcReduction="10000"/>
          </a:bodyPr>
          <a:lstStyle/>
          <a:p>
            <a:r>
              <a:rPr lang="vi-VN" sz="2400" dirty="0">
                <a:latin typeface="Times New Roman" panose="02020603050405020304" pitchFamily="18" charset="0"/>
                <a:cs typeface="Times New Roman" panose="02020603050405020304" pitchFamily="18" charset="0"/>
              </a:rPr>
              <a:t>- Khái niệm: Biến đổi khí hậu là sự thay đổi của khí hậu trong một khoảng thời gian dài do tác động của các điều kiện tự nhiên và hoạt động của con người, biểu hiện bởi sự nóng lên toàn cầu, mực nước biển dâng và gia tăng các hiện tượng khí tượng, </a:t>
            </a:r>
            <a:r>
              <a:rPr lang="vi-VN" sz="2400" dirty="0" err="1">
                <a:latin typeface="Times New Roman" panose="02020603050405020304" pitchFamily="18" charset="0"/>
                <a:cs typeface="Times New Roman" panose="02020603050405020304" pitchFamily="18" charset="0"/>
              </a:rPr>
              <a:t>thuỷ</a:t>
            </a:r>
            <a:r>
              <a:rPr lang="vi-VN" sz="2400" dirty="0">
                <a:latin typeface="Times New Roman" panose="02020603050405020304" pitchFamily="18" charset="0"/>
                <a:cs typeface="Times New Roman" panose="02020603050405020304" pitchFamily="18" charset="0"/>
              </a:rPr>
              <a:t> văn cực đoan.</a:t>
            </a:r>
          </a:p>
          <a:p>
            <a:r>
              <a:rPr lang="vi-VN" sz="2400" dirty="0">
                <a:latin typeface="Times New Roman" panose="02020603050405020304" pitchFamily="18" charset="0"/>
                <a:cs typeface="Times New Roman" panose="02020603050405020304" pitchFamily="18" charset="0"/>
              </a:rPr>
              <a:t>- Một số biện pháp HS làm để góp phần ứng phó với biến đổi khí hậu</a:t>
            </a:r>
          </a:p>
          <a:p>
            <a:r>
              <a:rPr lang="vi-VN" sz="2400" dirty="0">
                <a:latin typeface="Times New Roman" panose="02020603050405020304" pitchFamily="18" charset="0"/>
                <a:cs typeface="Times New Roman" panose="02020603050405020304" pitchFamily="18" charset="0"/>
              </a:rPr>
              <a:t>+ Tăng cường các biện pháp bảo vệ, trồng và chăm sóc rừng.</a:t>
            </a:r>
          </a:p>
          <a:p>
            <a:r>
              <a:rPr lang="vi-VN" sz="2400" dirty="0">
                <a:latin typeface="Times New Roman" panose="02020603050405020304" pitchFamily="18" charset="0"/>
                <a:cs typeface="Times New Roman" panose="02020603050405020304" pitchFamily="18" charset="0"/>
              </a:rPr>
              <a:t>+ Sử dụng hợp lí nguồn tài nguyên nước, tiết kiệm điện.</a:t>
            </a:r>
          </a:p>
          <a:p>
            <a:r>
              <a:rPr lang="vi-VN" sz="2400" dirty="0">
                <a:latin typeface="Times New Roman" panose="02020603050405020304" pitchFamily="18" charset="0"/>
                <a:cs typeface="Times New Roman" panose="02020603050405020304" pitchFamily="18" charset="0"/>
              </a:rPr>
              <a:t>+ Sử dụng các phương tiện công cộng, đi bộ hoặc xe đạp tới trường.</a:t>
            </a:r>
          </a:p>
          <a:p>
            <a:r>
              <a:rPr lang="vi-VN" sz="2400" dirty="0">
                <a:latin typeface="Times New Roman" panose="02020603050405020304" pitchFamily="18" charset="0"/>
                <a:cs typeface="Times New Roman" panose="02020603050405020304" pitchFamily="18" charset="0"/>
              </a:rPr>
              <a:t>+ Tuyên truyền, giáo dục về biến đổi khí hậu...</a:t>
            </a:r>
          </a:p>
          <a:p>
            <a:endParaRPr lang="en-US" dirty="0"/>
          </a:p>
        </p:txBody>
      </p:sp>
    </p:spTree>
    <p:extLst>
      <p:ext uri="{BB962C8B-B14F-4D97-AF65-F5344CB8AC3E}">
        <p14:creationId xmlns:p14="http://schemas.microsoft.com/office/powerpoint/2010/main" val="15769596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AB739-EDDC-A0C1-1769-A83FC7D45B8C}"/>
              </a:ext>
            </a:extLst>
          </p:cNvPr>
          <p:cNvSpPr>
            <a:spLocks noGrp="1"/>
          </p:cNvSpPr>
          <p:nvPr>
            <p:ph type="title"/>
          </p:nvPr>
        </p:nvSpPr>
        <p:spPr/>
        <p:txBody>
          <a:bodyPr>
            <a:normAutofit/>
          </a:bodyPr>
          <a:lstStyle/>
          <a:p>
            <a:r>
              <a:rPr lang="vi-VN" sz="4400" dirty="0">
                <a:latin typeface="Times New Roman" panose="02020603050405020304" pitchFamily="18" charset="0"/>
                <a:cs typeface="Times New Roman" panose="02020603050405020304" pitchFamily="18" charset="0"/>
              </a:rPr>
              <a:t>2.Nguyên Nhân Dẫn Đến Biến Đổi Khí Hậu</a:t>
            </a:r>
            <a:endParaRPr lang="en-US"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FDE769-0893-7F52-81C9-42EE3F8F95D9}"/>
              </a:ext>
            </a:extLst>
          </p:cNvPr>
          <p:cNvSpPr>
            <a:spLocks noGrp="1"/>
          </p:cNvSpPr>
          <p:nvPr>
            <p:ph idx="1"/>
          </p:nvPr>
        </p:nvSpPr>
        <p:spPr/>
        <p:txBody>
          <a:bodyPr>
            <a:normAutofit fontScale="85000" lnSpcReduction="20000"/>
          </a:bodyPr>
          <a:lstStyle/>
          <a:p>
            <a:r>
              <a:rPr lang="vi-VN" b="1" dirty="0">
                <a:latin typeface="Times New Roman" panose="02020603050405020304" pitchFamily="18" charset="0"/>
                <a:cs typeface="Times New Roman" panose="02020603050405020304" pitchFamily="18" charset="0"/>
              </a:rPr>
              <a:t>A) Nguyên Nhân Chủ Quan</a:t>
            </a:r>
          </a:p>
          <a:p>
            <a:r>
              <a:rPr lang="vi-VN" b="1" dirty="0">
                <a:latin typeface="Times New Roman" panose="02020603050405020304" pitchFamily="18" charset="0"/>
                <a:cs typeface="Times New Roman" panose="02020603050405020304" pitchFamily="18" charset="0"/>
              </a:rPr>
              <a:t>Đốt nhiên liệu hóa thạch:</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Đây là tác nhân lớn nhất, chiếm phần lớn lượng khí thải nhà kính do sử dụng than, dầu mỏ, và khí đốt cho sản xuất năng lượng, giao thông và công nghiệp. </a:t>
            </a:r>
          </a:p>
          <a:p>
            <a:r>
              <a:rPr lang="vi-VN" b="1" dirty="0">
                <a:latin typeface="Times New Roman" panose="02020603050405020304" pitchFamily="18" charset="0"/>
                <a:cs typeface="Times New Roman" panose="02020603050405020304" pitchFamily="18" charset="0"/>
              </a:rPr>
              <a:t>Phá rừng và khai thác đất:</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Việc chặt phá rừng làm mất đi "lá phổi xanh" của Trái Đất, giải phóng </a:t>
            </a:r>
            <a:r>
              <a:rPr lang="vi-VN" dirty="0" err="1">
                <a:latin typeface="Times New Roman" panose="02020603050405020304" pitchFamily="18" charset="0"/>
                <a:cs typeface="Times New Roman" panose="02020603050405020304" pitchFamily="18" charset="0"/>
              </a:rPr>
              <a:t>carbon</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dioxide</a:t>
            </a:r>
            <a:r>
              <a:rPr lang="vi-VN" dirty="0">
                <a:latin typeface="Times New Roman" panose="02020603050405020304" pitchFamily="18" charset="0"/>
                <a:cs typeface="Times New Roman" panose="02020603050405020304" pitchFamily="18" charset="0"/>
              </a:rPr>
              <a:t> và làm giảm khả năng hấp thụ khí nhà kính của môi trường. </a:t>
            </a:r>
          </a:p>
          <a:p>
            <a:r>
              <a:rPr lang="vi-VN" b="1" dirty="0">
                <a:latin typeface="Times New Roman" panose="02020603050405020304" pitchFamily="18" charset="0"/>
                <a:cs typeface="Times New Roman" panose="02020603050405020304" pitchFamily="18" charset="0"/>
              </a:rPr>
              <a:t>Nông nghiệp:</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Các hoạt động như trồng trọt, chăn nuôi gia súc (sản xuất khí </a:t>
            </a:r>
            <a:r>
              <a:rPr lang="vi-VN" dirty="0" err="1">
                <a:latin typeface="Times New Roman" panose="02020603050405020304" pitchFamily="18" charset="0"/>
                <a:cs typeface="Times New Roman" panose="02020603050405020304" pitchFamily="18" charset="0"/>
              </a:rPr>
              <a:t>methane</a:t>
            </a:r>
            <a:r>
              <a:rPr lang="vi-VN" dirty="0">
                <a:latin typeface="Times New Roman" panose="02020603050405020304" pitchFamily="18" charset="0"/>
                <a:cs typeface="Times New Roman" panose="02020603050405020304" pitchFamily="18" charset="0"/>
              </a:rPr>
              <a:t>) và sử dụng phân bón (tạo ra khí </a:t>
            </a:r>
            <a:r>
              <a:rPr lang="vi-VN" dirty="0" err="1">
                <a:latin typeface="Times New Roman" panose="02020603050405020304" pitchFamily="18" charset="0"/>
                <a:cs typeface="Times New Roman" panose="02020603050405020304" pitchFamily="18" charset="0"/>
              </a:rPr>
              <a:t>nitrous</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oxide</a:t>
            </a:r>
            <a:r>
              <a:rPr lang="vi-VN" dirty="0">
                <a:latin typeface="Times New Roman" panose="02020603050405020304" pitchFamily="18" charset="0"/>
                <a:cs typeface="Times New Roman" panose="02020603050405020304" pitchFamily="18" charset="0"/>
              </a:rPr>
              <a:t>) cũng là nguồn phát thải khí nhà kính đáng kể. </a:t>
            </a:r>
          </a:p>
          <a:p>
            <a:r>
              <a:rPr lang="vi-VN" b="1" dirty="0">
                <a:latin typeface="Times New Roman" panose="02020603050405020304" pitchFamily="18" charset="0"/>
                <a:cs typeface="Times New Roman" panose="02020603050405020304" pitchFamily="18" charset="0"/>
              </a:rPr>
              <a:t>Công nghiệp và xây dựng: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Các ngành công nghiệp, xây dựng cũng thải ra một lượng lớn khí nhà kính trong quá trình sản xuất và sử dụng năng lượng. </a:t>
            </a:r>
          </a:p>
          <a:p>
            <a:endParaRPr lang="en-US" dirty="0"/>
          </a:p>
        </p:txBody>
      </p:sp>
    </p:spTree>
    <p:extLst>
      <p:ext uri="{BB962C8B-B14F-4D97-AF65-F5344CB8AC3E}">
        <p14:creationId xmlns:p14="http://schemas.microsoft.com/office/powerpoint/2010/main" val="233396569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C28C-8246-FF00-559B-D5A598358A8A}"/>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2.Nguyên Nhân Dẫn Đến Biến Đổi Khí Hậu</a:t>
            </a:r>
            <a:endParaRPr lang="en-US" dirty="0"/>
          </a:p>
        </p:txBody>
      </p:sp>
      <p:sp>
        <p:nvSpPr>
          <p:cNvPr id="3" name="Content Placeholder 2">
            <a:extLst>
              <a:ext uri="{FF2B5EF4-FFF2-40B4-BE49-F238E27FC236}">
                <a16:creationId xmlns:a16="http://schemas.microsoft.com/office/drawing/2014/main" id="{FBBA98D1-D7E3-B696-D817-BD0D8772B780}"/>
              </a:ext>
            </a:extLst>
          </p:cNvPr>
          <p:cNvSpPr>
            <a:spLocks noGrp="1"/>
          </p:cNvSpPr>
          <p:nvPr>
            <p:ph idx="1"/>
          </p:nvPr>
        </p:nvSpPr>
        <p:spPr/>
        <p:txBody>
          <a:bodyPr>
            <a:normAutofit fontScale="85000" lnSpcReduction="20000"/>
          </a:bodyPr>
          <a:lstStyle/>
          <a:p>
            <a:r>
              <a:rPr lang="vi-VN" b="1" dirty="0"/>
              <a:t>B) Nguyên Nhân Khách Quan</a:t>
            </a:r>
          </a:p>
          <a:p>
            <a:r>
              <a:rPr lang="vi-VN" b="1" dirty="0"/>
              <a:t>Hoạt động của mặt trời:</a:t>
            </a:r>
            <a:r>
              <a:rPr lang="vi-VN" dirty="0"/>
              <a:t> </a:t>
            </a:r>
          </a:p>
          <a:p>
            <a:r>
              <a:rPr lang="vi-VN" dirty="0"/>
              <a:t>Sự biến đổi trong bức xạ mặt trời và các chu kỳ hoạt động của nó có thể ảnh hưởng đến nhiệt độ toàn cầu. </a:t>
            </a:r>
          </a:p>
          <a:p>
            <a:r>
              <a:rPr lang="vi-VN" b="1" dirty="0"/>
              <a:t>Hoạt động núi lửa:</a:t>
            </a:r>
            <a:r>
              <a:rPr lang="vi-VN" dirty="0"/>
              <a:t> </a:t>
            </a:r>
          </a:p>
          <a:p>
            <a:r>
              <a:rPr lang="vi-VN" dirty="0"/>
              <a:t>Các vụ phun trào núi lửa lớn có thể thải ra tro bụi và khí nhà kính vào khí quyển, gây ảnh hưởng đến khí hậu. </a:t>
            </a:r>
          </a:p>
          <a:p>
            <a:r>
              <a:rPr lang="vi-VN" b="1" dirty="0"/>
              <a:t>Biến đổi quỹ đạo Trái Đất:</a:t>
            </a:r>
            <a:r>
              <a:rPr lang="vi-VN" dirty="0"/>
              <a:t> </a:t>
            </a:r>
          </a:p>
          <a:p>
            <a:r>
              <a:rPr lang="vi-VN" dirty="0"/>
              <a:t>Những thay đổi trong quỹ đạo và trục nghiêng của Trái Đất có thể làm thay đổi lượng ánh sáng mặt trời nhận được, gây biến đổi khí hậu dài hạn. </a:t>
            </a:r>
          </a:p>
          <a:p>
            <a:r>
              <a:rPr lang="vi-VN" b="1" dirty="0"/>
              <a:t>Hiện tượng </a:t>
            </a:r>
            <a:r>
              <a:rPr lang="vi-VN" b="1" dirty="0" err="1"/>
              <a:t>El</a:t>
            </a:r>
            <a:r>
              <a:rPr lang="vi-VN" b="1" dirty="0"/>
              <a:t> </a:t>
            </a:r>
            <a:r>
              <a:rPr lang="vi-VN" b="1" dirty="0" err="1"/>
              <a:t>Niño</a:t>
            </a:r>
            <a:r>
              <a:rPr lang="vi-VN" b="1" dirty="0"/>
              <a:t> và La </a:t>
            </a:r>
            <a:r>
              <a:rPr lang="vi-VN" b="1" dirty="0" err="1"/>
              <a:t>Niña</a:t>
            </a:r>
            <a:r>
              <a:rPr lang="vi-VN" b="1" dirty="0"/>
              <a:t>:</a:t>
            </a:r>
            <a:r>
              <a:rPr lang="vi-VN" dirty="0"/>
              <a:t> </a:t>
            </a:r>
          </a:p>
          <a:p>
            <a:r>
              <a:rPr lang="vi-VN" dirty="0"/>
              <a:t>Những biến động tự nhiên trong nhiệt độ mặt biển ở Thái Bình Dương có thể gây ra các tác động thời tiết trên toàn cầu. </a:t>
            </a:r>
          </a:p>
          <a:p>
            <a:endParaRPr lang="en-US" dirty="0"/>
          </a:p>
        </p:txBody>
      </p:sp>
    </p:spTree>
    <p:extLst>
      <p:ext uri="{BB962C8B-B14F-4D97-AF65-F5344CB8AC3E}">
        <p14:creationId xmlns:p14="http://schemas.microsoft.com/office/powerpoint/2010/main" val="3203075133"/>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0F8F6-A2E4-08BB-AD86-4EB2D827969C}"/>
              </a:ext>
            </a:extLst>
          </p:cNvPr>
          <p:cNvSpPr>
            <a:spLocks noGrp="1"/>
          </p:cNvSpPr>
          <p:nvPr>
            <p:ph type="title"/>
          </p:nvPr>
        </p:nvSpPr>
        <p:spPr>
          <a:xfrm>
            <a:off x="612648" y="295836"/>
            <a:ext cx="10653578" cy="766482"/>
          </a:xfrm>
        </p:spPr>
        <p:txBody>
          <a:bodyPr/>
          <a:lstStyle/>
          <a:p>
            <a:r>
              <a:rPr lang="vi-VN" dirty="0">
                <a:latin typeface="Times New Roman" panose="02020603050405020304" pitchFamily="18" charset="0"/>
                <a:cs typeface="Times New Roman" panose="02020603050405020304" pitchFamily="18" charset="0"/>
              </a:rPr>
              <a:t>3.HẬU QUẢ CỦA BIẾN ĐỔI KHÍ HẬU</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3D7B45-133B-23A3-5E27-4A6B6E7FD34F}"/>
              </a:ext>
            </a:extLst>
          </p:cNvPr>
          <p:cNvSpPr>
            <a:spLocks noGrp="1"/>
          </p:cNvSpPr>
          <p:nvPr>
            <p:ph idx="1"/>
          </p:nvPr>
        </p:nvSpPr>
        <p:spPr>
          <a:xfrm>
            <a:off x="0" y="1210235"/>
            <a:ext cx="12192000" cy="5647765"/>
          </a:xfrm>
        </p:spPr>
        <p:txBody>
          <a:bodyPr>
            <a:noAutofit/>
          </a:bodyPr>
          <a:lstStyle/>
          <a:p>
            <a:r>
              <a:rPr lang="vi-VN" sz="1800" b="1" dirty="0">
                <a:latin typeface="Times New Roman" panose="02020603050405020304" pitchFamily="18" charset="0"/>
                <a:cs typeface="Times New Roman" panose="02020603050405020304" pitchFamily="18" charset="0"/>
              </a:rPr>
              <a:t>Gia tăng thiên tai:</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Tăng tần suất và cường độ của bão, lũ lụt, hạn hán, và các </a:t>
            </a:r>
            <a:r>
              <a:rPr lang="vi-VN" sz="1800" dirty="0" err="1">
                <a:latin typeface="Times New Roman" panose="02020603050405020304" pitchFamily="18" charset="0"/>
                <a:cs typeface="Times New Roman" panose="02020603050405020304" pitchFamily="18" charset="0"/>
              </a:rPr>
              <a:t>đợt</a:t>
            </a:r>
            <a:r>
              <a:rPr lang="vi-VN" sz="1800" dirty="0">
                <a:latin typeface="Times New Roman" panose="02020603050405020304" pitchFamily="18" charset="0"/>
                <a:cs typeface="Times New Roman" panose="02020603050405020304" pitchFamily="18" charset="0"/>
              </a:rPr>
              <a:t> sóng nhiệt. </a:t>
            </a:r>
          </a:p>
          <a:p>
            <a:r>
              <a:rPr lang="vi-VN" sz="1800" b="1" dirty="0">
                <a:latin typeface="Times New Roman" panose="02020603050405020304" pitchFamily="18" charset="0"/>
                <a:cs typeface="Times New Roman" panose="02020603050405020304" pitchFamily="18" charset="0"/>
              </a:rPr>
              <a:t>Mực nước biển dâng:</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Băng ở hai cực và sông băng tan chảy làm nước biển dâng, đe dọa các khu vực ven biển và đảo. </a:t>
            </a:r>
          </a:p>
          <a:p>
            <a:r>
              <a:rPr lang="vi-VN" sz="1800" b="1" dirty="0">
                <a:latin typeface="Times New Roman" panose="02020603050405020304" pitchFamily="18" charset="0"/>
                <a:cs typeface="Times New Roman" panose="02020603050405020304" pitchFamily="18" charset="0"/>
              </a:rPr>
              <a:t>Mất đa dạng sinh học:</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Nhiệt độ cao và thay đổi môi trường sống khiến nhiều loài sinh vật suy giảm số lượng hoặc có nguy cơ tuyệt chủng. </a:t>
            </a:r>
          </a:p>
          <a:p>
            <a:r>
              <a:rPr lang="vi-VN" sz="1800" b="1" dirty="0">
                <a:latin typeface="Times New Roman" panose="02020603050405020304" pitchFamily="18" charset="0"/>
                <a:cs typeface="Times New Roman" panose="02020603050405020304" pitchFamily="18" charset="0"/>
              </a:rPr>
              <a:t>Dịch bệnh:</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Môi trường biến đổi có thể tạo điều kiện thuận lợi cho vi khuẩn và </a:t>
            </a:r>
            <a:r>
              <a:rPr lang="vi-VN" sz="1800" dirty="0" err="1">
                <a:latin typeface="Times New Roman" panose="02020603050405020304" pitchFamily="18" charset="0"/>
                <a:cs typeface="Times New Roman" panose="02020603050405020304" pitchFamily="18" charset="0"/>
              </a:rPr>
              <a:t>virus</a:t>
            </a:r>
            <a:r>
              <a:rPr lang="vi-VN" sz="1800" dirty="0">
                <a:latin typeface="Times New Roman" panose="02020603050405020304" pitchFamily="18" charset="0"/>
                <a:cs typeface="Times New Roman" panose="02020603050405020304" pitchFamily="18" charset="0"/>
              </a:rPr>
              <a:t> phát triển, gây ra các loại bệnh mới. </a:t>
            </a:r>
          </a:p>
          <a:p>
            <a:r>
              <a:rPr lang="vi-VN" sz="1800" b="1" dirty="0">
                <a:latin typeface="Times New Roman" panose="02020603050405020304" pitchFamily="18" charset="0"/>
                <a:cs typeface="Times New Roman" panose="02020603050405020304" pitchFamily="18" charset="0"/>
              </a:rPr>
              <a:t>Ảnh hưởng kinh tế:</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Thiệt hại về nông nghiệp, phá hủy cơ sở hạ tầng, ảnh hưởng đến sản xuất và chuỗi cung ứng. </a:t>
            </a:r>
          </a:p>
          <a:p>
            <a:r>
              <a:rPr lang="vi-VN" sz="1800" b="1" dirty="0">
                <a:latin typeface="Times New Roman" panose="02020603050405020304" pitchFamily="18" charset="0"/>
                <a:cs typeface="Times New Roman" panose="02020603050405020304" pitchFamily="18" charset="0"/>
              </a:rPr>
              <a:t>Rủi ro sức khỏe:</a:t>
            </a:r>
            <a:r>
              <a:rPr lang="vi-VN" sz="1800" dirty="0">
                <a:latin typeface="Times New Roman" panose="02020603050405020304" pitchFamily="18" charset="0"/>
                <a:cs typeface="Times New Roman" panose="02020603050405020304" pitchFamily="18" charset="0"/>
              </a:rPr>
              <a:t> </a:t>
            </a:r>
          </a:p>
          <a:p>
            <a:r>
              <a:rPr lang="vi-VN" sz="1800" dirty="0">
                <a:latin typeface="Times New Roman" panose="02020603050405020304" pitchFamily="18" charset="0"/>
                <a:cs typeface="Times New Roman" panose="02020603050405020304" pitchFamily="18" charset="0"/>
              </a:rPr>
              <a:t>Nhiệt độ cao gây đột quỵ, đau tim, trong khi môi trường suy thoái làm tăng bệnh dịch</a:t>
            </a:r>
          </a:p>
          <a:p>
            <a:pPr marL="0" indent="0">
              <a:buNone/>
            </a:pPr>
            <a:endParaRPr lang="en-US" sz="1800" dirty="0"/>
          </a:p>
        </p:txBody>
      </p:sp>
    </p:spTree>
    <p:extLst>
      <p:ext uri="{BB962C8B-B14F-4D97-AF65-F5344CB8AC3E}">
        <p14:creationId xmlns:p14="http://schemas.microsoft.com/office/powerpoint/2010/main" val="1860474265"/>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BE9D1-B1AF-81F3-2606-A9BD3E241AE1}"/>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4.CÁCH KHẮC PHỤC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090254-56A2-1FEC-7F25-7D5FED607623}"/>
              </a:ext>
            </a:extLst>
          </p:cNvPr>
          <p:cNvSpPr>
            <a:spLocks noGrp="1"/>
          </p:cNvSpPr>
          <p:nvPr>
            <p:ph idx="1"/>
          </p:nvPr>
        </p:nvSpPr>
        <p:spPr/>
        <p:txBody>
          <a:bodyPr>
            <a:normAutofit fontScale="85000" lnSpcReduction="20000"/>
          </a:bodyPr>
          <a:lstStyle/>
          <a:p>
            <a:r>
              <a:rPr lang="vi-VN" dirty="0">
                <a:latin typeface="Times New Roman" panose="02020603050405020304" pitchFamily="18" charset="0"/>
                <a:cs typeface="Times New Roman" panose="02020603050405020304" pitchFamily="18" charset="0"/>
              </a:rPr>
              <a:t>Biện pháp giảm phát thải khí nhà kính</a:t>
            </a:r>
          </a:p>
          <a:p>
            <a:r>
              <a:rPr lang="vi-VN" b="1" dirty="0">
                <a:latin typeface="Times New Roman" panose="02020603050405020304" pitchFamily="18" charset="0"/>
                <a:cs typeface="Times New Roman" panose="02020603050405020304" pitchFamily="18" charset="0"/>
              </a:rPr>
              <a:t>Chuyển đổi năng lượng: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Đầu tư và sử dụng các nguồn năng lượng sạch như năng lượng gió, mặt trời, thủy điện, thay thế cho nhiên liệu hóa thạch. </a:t>
            </a:r>
          </a:p>
          <a:p>
            <a:r>
              <a:rPr lang="vi-VN" b="1" dirty="0">
                <a:latin typeface="Times New Roman" panose="02020603050405020304" pitchFamily="18" charset="0"/>
                <a:cs typeface="Times New Roman" panose="02020603050405020304" pitchFamily="18" charset="0"/>
              </a:rPr>
              <a:t>Tăng hiệu quả sử dụng năng lượng: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Tiết kiệm điện nước, nâng cấp hệ thống cách nhiệt cho nhà ở, và sử dụng các thiết bị tiết kiệm năng lượng. </a:t>
            </a:r>
          </a:p>
          <a:p>
            <a:r>
              <a:rPr lang="vi-VN" b="1" dirty="0">
                <a:latin typeface="Times New Roman" panose="02020603050405020304" pitchFamily="18" charset="0"/>
                <a:cs typeface="Times New Roman" panose="02020603050405020304" pitchFamily="18" charset="0"/>
              </a:rPr>
              <a:t>Giảm thiểu rác thải:</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Giảm thiểu rác thải hữu cơ và nhựa, tái chế và sử dụng công nghệ phân hủy sinh học để xử lý chất thải. </a:t>
            </a:r>
          </a:p>
          <a:p>
            <a:r>
              <a:rPr lang="vi-VN" b="1" dirty="0">
                <a:latin typeface="Times New Roman" panose="02020603050405020304" pitchFamily="18" charset="0"/>
                <a:cs typeface="Times New Roman" panose="02020603050405020304" pitchFamily="18" charset="0"/>
              </a:rPr>
              <a:t>Thay đổi phương tiện di chuyển:</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Sử dụng phương tiện công cộng, đi xe đạp, hoặc xe điện thay vì phương tiện cá nhân chạy bằng nhiên liệu hóa thạch. </a:t>
            </a:r>
          </a:p>
          <a:p>
            <a:r>
              <a:rPr lang="vi-VN" b="1" dirty="0">
                <a:latin typeface="Times New Roman" panose="02020603050405020304" pitchFamily="18" charset="0"/>
                <a:cs typeface="Times New Roman" panose="02020603050405020304" pitchFamily="18" charset="0"/>
              </a:rPr>
              <a:t>Thay đổi chế độ ăn uống: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Hạn chế thực phẩm từ thịt, tích cực ăn nhiều rau xanh và hoa quả để giảm phát thải khí nhà kính</a:t>
            </a:r>
            <a:r>
              <a:rPr lang="vi-VN" dirty="0"/>
              <a:t>. </a:t>
            </a:r>
          </a:p>
          <a:p>
            <a:pPr marL="0" indent="0">
              <a:buNone/>
            </a:pPr>
            <a:endParaRPr lang="en-US" dirty="0"/>
          </a:p>
        </p:txBody>
      </p:sp>
    </p:spTree>
    <p:extLst>
      <p:ext uri="{BB962C8B-B14F-4D97-AF65-F5344CB8AC3E}">
        <p14:creationId xmlns:p14="http://schemas.microsoft.com/office/powerpoint/2010/main" val="2092737684"/>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2FEE-150D-FB60-82C5-3D6A6EEABD8D}"/>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 4.CÁCH KHẮC PHỤC </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46416C-1572-2EF9-E95D-36689E7584A9}"/>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Biện pháp bảo vệ hệ sinh thái và tài nguyên</a:t>
            </a:r>
          </a:p>
          <a:p>
            <a:r>
              <a:rPr lang="vi-VN" b="1" dirty="0">
                <a:latin typeface="Times New Roman" panose="02020603050405020304" pitchFamily="18" charset="0"/>
                <a:cs typeface="Times New Roman" panose="02020603050405020304" pitchFamily="18" charset="0"/>
              </a:rPr>
              <a:t>Trồng và bảo vệ rừng: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Tích cực trồng thêm cây xanh, phủ xanh đồi trọc và ngăn chặn nạn phá rừng để tăng khả năng hấp thụ khí CO2. </a:t>
            </a:r>
          </a:p>
          <a:p>
            <a:r>
              <a:rPr lang="vi-VN" b="1" dirty="0">
                <a:latin typeface="Times New Roman" panose="02020603050405020304" pitchFamily="18" charset="0"/>
                <a:cs typeface="Times New Roman" panose="02020603050405020304" pitchFamily="18" charset="0"/>
              </a:rPr>
              <a:t>Thúc đẩy nông nghiệp bền vững: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Áp dụng các phương pháp canh tác hữu cơ, sử dụng nước và phân bón tiết kiệm, và quản lý phân hữu cơ hiệu quả. </a:t>
            </a:r>
          </a:p>
          <a:p>
            <a:r>
              <a:rPr lang="vi-VN" b="1" dirty="0">
                <a:latin typeface="Times New Roman" panose="02020603050405020304" pitchFamily="18" charset="0"/>
                <a:cs typeface="Times New Roman" panose="02020603050405020304" pitchFamily="18" charset="0"/>
              </a:rPr>
              <a:t>Quản lý nguồn nước:</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Xây dựng hệ thống hồ chứa nước và sử dụng nước hiệu quả để đối phó với tình trạng hạn hán. </a:t>
            </a:r>
          </a:p>
          <a:p>
            <a:endParaRPr lang="en-US" dirty="0"/>
          </a:p>
        </p:txBody>
      </p:sp>
    </p:spTree>
    <p:extLst>
      <p:ext uri="{BB962C8B-B14F-4D97-AF65-F5344CB8AC3E}">
        <p14:creationId xmlns:p14="http://schemas.microsoft.com/office/powerpoint/2010/main" val="60624050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828A5-01F6-F13B-D697-59A30CE29DB2}"/>
              </a:ext>
            </a:extLst>
          </p:cNvPr>
          <p:cNvSpPr>
            <a:spLocks noGrp="1"/>
          </p:cNvSpPr>
          <p:nvPr>
            <p:ph type="title"/>
          </p:nvPr>
        </p:nvSpPr>
        <p:spPr/>
        <p:txBody>
          <a:bodyPr/>
          <a:lstStyle/>
          <a:p>
            <a:r>
              <a:rPr lang="vi-VN" dirty="0">
                <a:latin typeface="Times New Roman" panose="02020603050405020304" pitchFamily="18" charset="0"/>
                <a:cs typeface="Times New Roman" panose="02020603050405020304" pitchFamily="18" charset="0"/>
              </a:rPr>
              <a:t>4.CÁCH KHẮC PHỤC </a:t>
            </a:r>
            <a:endParaRPr lang="en-US" dirty="0"/>
          </a:p>
        </p:txBody>
      </p:sp>
      <p:sp>
        <p:nvSpPr>
          <p:cNvPr id="3" name="Content Placeholder 2">
            <a:extLst>
              <a:ext uri="{FF2B5EF4-FFF2-40B4-BE49-F238E27FC236}">
                <a16:creationId xmlns:a16="http://schemas.microsoft.com/office/drawing/2014/main" id="{5D07A9E0-3132-99A2-5550-7721BC5358FD}"/>
              </a:ext>
            </a:extLst>
          </p:cNvPr>
          <p:cNvSpPr>
            <a:spLocks noGrp="1"/>
          </p:cNvSpPr>
          <p:nvPr>
            <p:ph idx="1"/>
          </p:nvPr>
        </p:nvSpPr>
        <p:spPr/>
        <p:txBody>
          <a:bodyPr/>
          <a:lstStyle/>
          <a:p>
            <a:r>
              <a:rPr lang="vi-VN" dirty="0">
                <a:latin typeface="Times New Roman" panose="02020603050405020304" pitchFamily="18" charset="0"/>
                <a:cs typeface="Times New Roman" panose="02020603050405020304" pitchFamily="18" charset="0"/>
              </a:rPr>
              <a:t>Biện pháp nâng cao nhận thức và hợp tác</a:t>
            </a:r>
          </a:p>
          <a:p>
            <a:r>
              <a:rPr lang="vi-VN" b="1" dirty="0">
                <a:latin typeface="Times New Roman" panose="02020603050405020304" pitchFamily="18" charset="0"/>
                <a:cs typeface="Times New Roman" panose="02020603050405020304" pitchFamily="18" charset="0"/>
              </a:rPr>
              <a:t>Giáo dục và tuyên truyền:</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Tuyên truyền nâng cao ý thức cho mọi người dân về biến đổi khí hậu và tầm quan trọng của việc bảo vệ môi trường. </a:t>
            </a:r>
          </a:p>
          <a:p>
            <a:r>
              <a:rPr lang="vi-VN" b="1" dirty="0">
                <a:latin typeface="Times New Roman" panose="02020603050405020304" pitchFamily="18" charset="0"/>
                <a:cs typeface="Times New Roman" panose="02020603050405020304" pitchFamily="18" charset="0"/>
              </a:rPr>
              <a:t>Hợp tác quốc tế:</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Thúc đẩy các quốc gia hợp tác để giảm lượng phát thải CO2 và đạt mục tiêu hạn chế sự nóng lên của Trái Đất. </a:t>
            </a:r>
          </a:p>
          <a:p>
            <a:r>
              <a:rPr lang="vi-VN" b="1" dirty="0">
                <a:latin typeface="Times New Roman" panose="02020603050405020304" pitchFamily="18" charset="0"/>
                <a:cs typeface="Times New Roman" panose="02020603050405020304" pitchFamily="18" charset="0"/>
              </a:rPr>
              <a:t>Ứng dụng công nghệ và hạ tầng:</a:t>
            </a:r>
            <a:r>
              <a:rPr lang="vi-VN" dirty="0">
                <a:latin typeface="Times New Roman" panose="02020603050405020304" pitchFamily="18" charset="0"/>
                <a:cs typeface="Times New Roman" panose="02020603050405020304" pitchFamily="18" charset="0"/>
              </a:rPr>
              <a:t> </a:t>
            </a:r>
          </a:p>
          <a:p>
            <a:r>
              <a:rPr lang="vi-VN" dirty="0">
                <a:latin typeface="Times New Roman" panose="02020603050405020304" pitchFamily="18" charset="0"/>
                <a:cs typeface="Times New Roman" panose="02020603050405020304" pitchFamily="18" charset="0"/>
              </a:rPr>
              <a:t>Đầu tư vào công nghệ sạch và cải thiện cơ sở hạ tầng, như xây dựng nhà ở thân thiện với môi trường, để giảm thiểu phát thải. </a:t>
            </a:r>
          </a:p>
          <a:p>
            <a:endParaRPr lang="en-US" dirty="0"/>
          </a:p>
        </p:txBody>
      </p:sp>
    </p:spTree>
    <p:extLst>
      <p:ext uri="{BB962C8B-B14F-4D97-AF65-F5344CB8AC3E}">
        <p14:creationId xmlns:p14="http://schemas.microsoft.com/office/powerpoint/2010/main" val="430398378"/>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110</TotalTime>
  <Words>1115</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Neue Haas Grotesk Text Pro</vt:lpstr>
      <vt:lpstr>Times New Roman</vt:lpstr>
      <vt:lpstr>VanillaVTI</vt:lpstr>
      <vt:lpstr>GLOBAL SUCCESS</vt:lpstr>
      <vt:lpstr>I. NỘI DUNG CHÍNH</vt:lpstr>
      <vt:lpstr>1.Biến Đổi Khí Hậu</vt:lpstr>
      <vt:lpstr>2.Nguyên Nhân Dẫn Đến Biến Đổi Khí Hậu</vt:lpstr>
      <vt:lpstr>2.Nguyên Nhân Dẫn Đến Biến Đổi Khí Hậu</vt:lpstr>
      <vt:lpstr>3.HẬU QUẢ CỦA BIẾN ĐỔI KHÍ HẬU</vt:lpstr>
      <vt:lpstr>4.CÁCH KHẮC PHỤC </vt:lpstr>
      <vt:lpstr>4. 4.CÁCH KHẮC PHỤC </vt:lpstr>
      <vt:lpstr>4.CÁCH KHẮC PHỤC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Ngoc Phuc</dc:creator>
  <cp:lastModifiedBy>Nguyen Ngoc Phuc</cp:lastModifiedBy>
  <cp:revision>1</cp:revision>
  <dcterms:created xsi:type="dcterms:W3CDTF">2025-10-01T01:28:02Z</dcterms:created>
  <dcterms:modified xsi:type="dcterms:W3CDTF">2025-10-01T03:18:24Z</dcterms:modified>
</cp:coreProperties>
</file>