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56"/>
            <p14:sldId id="257"/>
            <p14:sldId id="258"/>
            <p14:sldId id="259"/>
            <p14:sldId id="260"/>
          </p14:sldIdLst>
        </p14:section>
        <p14:section name="Tutorial" id="{A3563FA1-D34B-A04C-BBE0-E87336D5C86A}">
          <p14:sldIdLst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7A1"/>
    <a:srgbClr val="5784D9"/>
    <a:srgbClr val="B1C9F1"/>
    <a:srgbClr val="92B3FA"/>
    <a:srgbClr val="4043E2"/>
    <a:srgbClr val="E9F9EE"/>
    <a:srgbClr val="BFBFBF"/>
    <a:srgbClr val="6F83F1"/>
    <a:srgbClr val="91B3FA"/>
    <a:srgbClr val="BDD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928"/>
  </p:normalViewPr>
  <p:slideViewPr>
    <p:cSldViewPr snapToGrid="0" snapToObjects="1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4/28/2025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895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0611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29643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3850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1830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90003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8A9F8-9560-9743-AE3D-EC4B3B8AF971}" type="slidenum"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7730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DAFDD-9BD5-40C7-9B42-BDECDB0A8B59}" type="datetime1">
              <a:rPr lang="en-US" smtClean="0"/>
              <a:t>4/28/2025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3ADC1-B19A-4E31-B088-BFC60DDB1410}" type="datetime1">
              <a:rPr lang="en-US" smtClean="0"/>
              <a:t>4/28/2025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AD80-0C7E-49CA-8691-887D8F818381}" type="datetime1">
              <a:rPr lang="en-US" smtClean="0"/>
              <a:t>4/28/2025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D0457-E445-495A-8B9E-5B7E24930D32}" type="datetime1">
              <a:rPr lang="en-US" smtClean="0"/>
              <a:t>4/28/2025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1C18-6DA7-4BFA-A397-513257462200}" type="datetime1">
              <a:rPr lang="en-US" smtClean="0"/>
              <a:t>4/28/2025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F7A8-E025-4EBB-A7FD-E490483D5E86}" type="datetime1">
              <a:rPr lang="en-US" smtClean="0"/>
              <a:t>4/28/2025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6BB7-2681-4235-AE69-C865C85E3129}" type="datetime1">
              <a:rPr lang="en-US" smtClean="0"/>
              <a:t>4/28/2025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88FFB-3AC4-48AC-95B7-1B83C4B4DE77}" type="datetime1">
              <a:rPr lang="en-US" smtClean="0"/>
              <a:t>4/28/2025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BFFA-8D03-433C-9BD8-5157D6819F83}" type="datetime1">
              <a:rPr lang="en-US" smtClean="0"/>
              <a:t>4/28/2025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/>
            </a:lvl1pPr>
          </a:lstStyle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1957F-EE8F-4176-94D9-729272BF5148}" type="datetime1">
              <a:rPr lang="en-US" smtClean="0"/>
              <a:t>4/28/2025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7A404-9F3B-4F22-9013-E92C87E549F6}" type="datetime1">
              <a:rPr lang="en-US" smtClean="0"/>
              <a:t>4/28/2025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60645-1443-4D97-8146-BD02424D278E}" type="datetime1">
              <a:rPr lang="en-US" smtClean="0"/>
              <a:t>4/28/2025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slide" Target="slide4.xm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8.svg"/><Relationship Id="rId5" Type="http://schemas.openxmlformats.org/officeDocument/2006/relationships/image" Target="../media/image3.pn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21.png"/><Relationship Id="rId18" Type="http://schemas.openxmlformats.org/officeDocument/2006/relationships/image" Target="../media/image14.svg"/><Relationship Id="rId3" Type="http://schemas.openxmlformats.org/officeDocument/2006/relationships/image" Target="../media/image16.png"/><Relationship Id="rId7" Type="http://schemas.openxmlformats.org/officeDocument/2006/relationships/image" Target="../media/image18.svg"/><Relationship Id="rId12" Type="http://schemas.openxmlformats.org/officeDocument/2006/relationships/image" Target="../media/image20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slide" Target="slide2.xml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19" Type="http://schemas.openxmlformats.org/officeDocument/2006/relationships/image" Target="../media/image23.jpg"/><Relationship Id="rId4" Type="http://schemas.openxmlformats.org/officeDocument/2006/relationships/image" Target="../media/image17.svg"/><Relationship Id="rId9" Type="http://schemas.openxmlformats.org/officeDocument/2006/relationships/image" Target="../media/image5.png"/><Relationship Id="rId1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image" Target="../media/image16.png"/><Relationship Id="rId7" Type="http://schemas.openxmlformats.org/officeDocument/2006/relationships/image" Target="../media/image25.svg"/><Relationship Id="rId12" Type="http://schemas.openxmlformats.org/officeDocument/2006/relationships/image" Target="../media/image20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slide" Target="slide3.xml"/><Relationship Id="rId15" Type="http://schemas.openxmlformats.org/officeDocument/2006/relationships/image" Target="../media/image26.png"/><Relationship Id="rId10" Type="http://schemas.openxmlformats.org/officeDocument/2006/relationships/image" Target="../media/image6.svg"/><Relationship Id="rId4" Type="http://schemas.openxmlformats.org/officeDocument/2006/relationships/image" Target="../media/image24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0.svg"/><Relationship Id="rId3" Type="http://schemas.openxmlformats.org/officeDocument/2006/relationships/image" Target="../media/image28.png"/><Relationship Id="rId7" Type="http://schemas.openxmlformats.org/officeDocument/2006/relationships/slide" Target="slide4.xml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32.svg"/><Relationship Id="rId5" Type="http://schemas.openxmlformats.org/officeDocument/2006/relationships/image" Target="../media/image16.png"/><Relationship Id="rId15" Type="http://schemas.openxmlformats.org/officeDocument/2006/relationships/image" Target="../media/image12.svg"/><Relationship Id="rId10" Type="http://schemas.openxmlformats.org/officeDocument/2006/relationships/image" Target="../media/image31.png"/><Relationship Id="rId4" Type="http://schemas.openxmlformats.org/officeDocument/2006/relationships/image" Target="../media/image29.svg"/><Relationship Id="rId9" Type="http://schemas.openxmlformats.org/officeDocument/2006/relationships/image" Target="../media/image30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image" Target="../media/image9.png"/><Relationship Id="rId18" Type="http://schemas.openxmlformats.org/officeDocument/2006/relationships/image" Target="../media/image36.svg"/><Relationship Id="rId3" Type="http://schemas.openxmlformats.org/officeDocument/2006/relationships/image" Target="../media/image16.png"/><Relationship Id="rId7" Type="http://schemas.openxmlformats.org/officeDocument/2006/relationships/image" Target="../media/image33.svg"/><Relationship Id="rId12" Type="http://schemas.openxmlformats.org/officeDocument/2006/relationships/image" Target="../media/image8.sv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slide" Target="slide4.xml"/><Relationship Id="rId15" Type="http://schemas.openxmlformats.org/officeDocument/2006/relationships/image" Target="../media/image11.png"/><Relationship Id="rId10" Type="http://schemas.openxmlformats.org/officeDocument/2006/relationships/image" Target="../media/image34.svg"/><Relationship Id="rId19" Type="http://schemas.openxmlformats.org/officeDocument/2006/relationships/image" Target="../media/image37.png"/><Relationship Id="rId4" Type="http://schemas.openxmlformats.org/officeDocument/2006/relationships/image" Target="../media/image24.svg"/><Relationship Id="rId9" Type="http://schemas.openxmlformats.org/officeDocument/2006/relationships/image" Target="../media/image3.png"/><Relationship Id="rId1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3.svg"/><Relationship Id="rId18" Type="http://schemas.openxmlformats.org/officeDocument/2006/relationships/image" Target="../media/image46.png"/><Relationship Id="rId3" Type="http://schemas.openxmlformats.org/officeDocument/2006/relationships/slide" Target="slide6.xml"/><Relationship Id="rId7" Type="http://schemas.openxmlformats.org/officeDocument/2006/relationships/image" Target="../media/image39.svg"/><Relationship Id="rId12" Type="http://schemas.openxmlformats.org/officeDocument/2006/relationships/image" Target="../media/image42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1.svg"/><Relationship Id="rId5" Type="http://schemas.openxmlformats.org/officeDocument/2006/relationships/image" Target="../media/image4.svg"/><Relationship Id="rId15" Type="http://schemas.openxmlformats.org/officeDocument/2006/relationships/image" Target="../media/image45.sv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45.svg"/><Relationship Id="rId3" Type="http://schemas.openxmlformats.org/officeDocument/2006/relationships/slide" Target="slide7.xml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52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50.svg"/><Relationship Id="rId5" Type="http://schemas.openxmlformats.org/officeDocument/2006/relationships/image" Target="../media/image18.svg"/><Relationship Id="rId15" Type="http://schemas.openxmlformats.org/officeDocument/2006/relationships/image" Target="../media/image12.svg"/><Relationship Id="rId10" Type="http://schemas.openxmlformats.org/officeDocument/2006/relationships/image" Target="../media/image49.png"/><Relationship Id="rId4" Type="http://schemas.openxmlformats.org/officeDocument/2006/relationships/image" Target="../media/image3.png"/><Relationship Id="rId9" Type="http://schemas.openxmlformats.org/officeDocument/2006/relationships/image" Target="../media/image48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94D2868-6C4F-D742-8766-0247B2BA2A73}"/>
              </a:ext>
            </a:extLst>
          </p:cNvPr>
          <p:cNvGrpSpPr/>
          <p:nvPr/>
        </p:nvGrpSpPr>
        <p:grpSpPr>
          <a:xfrm>
            <a:off x="866458" y="494367"/>
            <a:ext cx="827568" cy="828000"/>
            <a:chOff x="-842559" y="468160"/>
            <a:chExt cx="827568" cy="828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D71F397-1AD5-BB4D-8BA9-29771243D9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6816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/>
            </a:p>
          </p:txBody>
        </p:sp>
        <p:pic>
          <p:nvPicPr>
            <p:cNvPr id="63" name="Graphic 62" descr="Lightbulb">
              <a:extLst>
                <a:ext uri="{FF2B5EF4-FFF2-40B4-BE49-F238E27FC236}">
                  <a16:creationId xmlns:a16="http://schemas.microsoft.com/office/drawing/2014/main" id="{B653EF25-520D-C345-B8BC-462CA47CA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80293" y="530642"/>
              <a:ext cx="703036" cy="703036"/>
            </a:xfrm>
            <a:prstGeom prst="rect">
              <a:avLst/>
            </a:prstGeom>
          </p:spPr>
        </p:pic>
      </p:grpSp>
      <p:sp>
        <p:nvSpPr>
          <p:cNvPr id="76" name="Freeform 75">
            <a:extLst>
              <a:ext uri="{FF2B5EF4-FFF2-40B4-BE49-F238E27FC236}">
                <a16:creationId xmlns:a16="http://schemas.microsoft.com/office/drawing/2014/main" id="{A7181189-D4CB-4748-A2F2-9E601AF2DD72}"/>
              </a:ext>
            </a:extLst>
          </p:cNvPr>
          <p:cNvSpPr/>
          <p:nvPr/>
        </p:nvSpPr>
        <p:spPr>
          <a:xfrm>
            <a:off x="0" y="-1108124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77" name="Graphic 76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04EC63-8A98-E944-8E9B-EF61D5A2C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80" name="Graphic 79" descr="Single gear">
            <a:hlinkClick r:id="rId7" action="ppaction://hlinksldjump"/>
            <a:extLst>
              <a:ext uri="{FF2B5EF4-FFF2-40B4-BE49-F238E27FC236}">
                <a16:creationId xmlns:a16="http://schemas.microsoft.com/office/drawing/2014/main" id="{E18863DD-7DD2-4246-8F3A-C8B8C6FF42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50E211D-7AD6-E54C-9F56-DE302AE674D3}"/>
              </a:ext>
            </a:extLst>
          </p:cNvPr>
          <p:cNvSpPr txBox="1"/>
          <p:nvPr/>
        </p:nvSpPr>
        <p:spPr>
          <a:xfrm>
            <a:off x="-2025740" y="123537"/>
            <a:ext cx="181623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spc="300" dirty="0">
                <a:latin typeface="Montserrat" pitchFamily="2" charset="77"/>
              </a:rPr>
              <a:t>Decentralized GPU Rental Platform:</a:t>
            </a:r>
          </a:p>
          <a:p>
            <a:pPr algn="ctr"/>
            <a:r>
              <a:rPr lang="en-US" sz="3200" b="1" spc="300" dirty="0">
                <a:latin typeface="Montserrat" pitchFamily="2" charset="77"/>
              </a:rPr>
              <a:t>Revolutionizing GPU Rentals with </a:t>
            </a:r>
          </a:p>
          <a:p>
            <a:pPr algn="ctr"/>
            <a:r>
              <a:rPr lang="en-US" sz="3200" b="1" spc="300" dirty="0">
                <a:latin typeface="Montserrat" pitchFamily="2" charset="77"/>
              </a:rPr>
              <a:t>Blockchain &amp; Automated Verification</a:t>
            </a:r>
            <a:endParaRPr lang="en-LT" sz="3200" b="1" spc="300" dirty="0">
              <a:latin typeface="Montserrat" pitchFamily="2" charset="77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D64A62-E3DB-694F-A62D-D9F8F6BEC32F}"/>
              </a:ext>
            </a:extLst>
          </p:cNvPr>
          <p:cNvSpPr txBox="1"/>
          <p:nvPr/>
        </p:nvSpPr>
        <p:spPr>
          <a:xfrm>
            <a:off x="7900540" y="5226784"/>
            <a:ext cx="4163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spc="300" dirty="0">
                <a:latin typeface="Montserrat" pitchFamily="2" charset="77"/>
              </a:rPr>
              <a:t>Presented By: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spc="300" dirty="0">
                <a:latin typeface="Montserrat" pitchFamily="2" charset="77"/>
              </a:rPr>
              <a:t>Narayana Phani Charan Nimmagadda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spc="300" dirty="0">
                <a:latin typeface="Montserrat" pitchFamily="2" charset="77"/>
              </a:rPr>
              <a:t>Sai Madhukar Vanam</a:t>
            </a:r>
          </a:p>
          <a:p>
            <a:endParaRPr lang="en-LT" sz="2000" spc="300" dirty="0">
              <a:latin typeface="Montserrat" pitchFamily="2" charset="77"/>
            </a:endParaRPr>
          </a:p>
        </p:txBody>
      </p:sp>
      <p:pic>
        <p:nvPicPr>
          <p:cNvPr id="177" name="Graphic 176">
            <a:extLst>
              <a:ext uri="{FF2B5EF4-FFF2-40B4-BE49-F238E27FC236}">
                <a16:creationId xmlns:a16="http://schemas.microsoft.com/office/drawing/2014/main" id="{B0EF01F8-B182-6149-B8B6-CED85E0B6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540000">
            <a:off x="3671863" y="1614728"/>
            <a:ext cx="6864954" cy="175753"/>
          </a:xfrm>
          <a:prstGeom prst="rect">
            <a:avLst/>
          </a:prstGeom>
        </p:spPr>
      </p:pic>
      <p:pic>
        <p:nvPicPr>
          <p:cNvPr id="2" name="Graphic 1" descr="Network with solid fill">
            <a:extLst>
              <a:ext uri="{FF2B5EF4-FFF2-40B4-BE49-F238E27FC236}">
                <a16:creationId xmlns:a16="http://schemas.microsoft.com/office/drawing/2014/main" id="{3E5FEE91-F367-3351-AC26-231CBF5397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702" y="1878537"/>
            <a:ext cx="630756" cy="630756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765C4A66-0921-AEE3-CA21-4928646EAD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561" y="3214874"/>
            <a:ext cx="600452" cy="600452"/>
          </a:xfrm>
          <a:prstGeom prst="rect">
            <a:avLst/>
          </a:prstGeom>
        </p:spPr>
      </p:pic>
      <p:pic>
        <p:nvPicPr>
          <p:cNvPr id="4" name="Graphic 3" descr="Chevron arrows with solid fill">
            <a:extLst>
              <a:ext uri="{FF2B5EF4-FFF2-40B4-BE49-F238E27FC236}">
                <a16:creationId xmlns:a16="http://schemas.microsoft.com/office/drawing/2014/main" id="{6732154C-2F97-DD30-41C4-04AD4C9B00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4132" y="5643665"/>
            <a:ext cx="671326" cy="6713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A399D8-5111-720C-77FC-87021D319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IN" smtClean="0"/>
              <a:t>1</a:t>
            </a:fld>
            <a:endParaRPr lang="en-IN" dirty="0"/>
          </a:p>
        </p:txBody>
      </p:sp>
      <p:pic>
        <p:nvPicPr>
          <p:cNvPr id="11" name="Picture 10" descr="A person standing next to a computer monitor&#10;&#10;AI-generated content may be incorrect.">
            <a:extLst>
              <a:ext uri="{FF2B5EF4-FFF2-40B4-BE49-F238E27FC236}">
                <a16:creationId xmlns:a16="http://schemas.microsoft.com/office/drawing/2014/main" id="{7718D3D7-C751-8817-999D-D4E388115A0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05470" y="1909238"/>
            <a:ext cx="4752392" cy="316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9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>
            <a:extLst>
              <a:ext uri="{FF2B5EF4-FFF2-40B4-BE49-F238E27FC236}">
                <a16:creationId xmlns:a16="http://schemas.microsoft.com/office/drawing/2014/main" id="{8B220B85-007E-5F44-914B-57D42E953C82}"/>
              </a:ext>
            </a:extLst>
          </p:cNvPr>
          <p:cNvSpPr>
            <a:spLocks noChangeAspect="1"/>
          </p:cNvSpPr>
          <p:nvPr/>
        </p:nvSpPr>
        <p:spPr>
          <a:xfrm>
            <a:off x="844764" y="1742764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DFCCCC51-D9C3-994D-84DA-12A4692A0F37}"/>
              </a:ext>
            </a:extLst>
          </p:cNvPr>
          <p:cNvSpPr/>
          <p:nvPr/>
        </p:nvSpPr>
        <p:spPr>
          <a:xfrm>
            <a:off x="0" y="-9807821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62" name="Graphic 61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A6DB6B-0C30-6F4D-AE06-239E787DD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63" name="Graphic 62" descr="Upward trend">
            <a:hlinkClick r:id="rId5" action="ppaction://hlinksldjump"/>
            <a:extLst>
              <a:ext uri="{FF2B5EF4-FFF2-40B4-BE49-F238E27FC236}">
                <a16:creationId xmlns:a16="http://schemas.microsoft.com/office/drawing/2014/main" id="{8189C713-DFE7-8448-B778-2B47AD4676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3106" y="1849411"/>
            <a:ext cx="612336" cy="612336"/>
          </a:xfrm>
          <a:prstGeom prst="rect">
            <a:avLst/>
          </a:prstGeom>
        </p:spPr>
      </p:pic>
      <p:pic>
        <p:nvPicPr>
          <p:cNvPr id="65" name="Graphic 64" descr="Single gear">
            <a:hlinkClick r:id="rId8" action="ppaction://hlinksldjump"/>
            <a:extLst>
              <a:ext uri="{FF2B5EF4-FFF2-40B4-BE49-F238E27FC236}">
                <a16:creationId xmlns:a16="http://schemas.microsoft.com/office/drawing/2014/main" id="{1CF00180-5CB2-6343-954B-91B3585848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EA6B27D8-8436-0A4F-A9FE-C445BB25553E}"/>
              </a:ext>
            </a:extLst>
          </p:cNvPr>
          <p:cNvSpPr txBox="1"/>
          <p:nvPr/>
        </p:nvSpPr>
        <p:spPr>
          <a:xfrm>
            <a:off x="4016093" y="583080"/>
            <a:ext cx="4802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The Growing Need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2311393A-87B0-4C47-BB25-5F2D400902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99091" y="1129456"/>
            <a:ext cx="2922847" cy="107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9B22A3-F4A6-8E99-EA68-5228DDB66158}"/>
              </a:ext>
            </a:extLst>
          </p:cNvPr>
          <p:cNvSpPr txBox="1"/>
          <p:nvPr/>
        </p:nvSpPr>
        <p:spPr>
          <a:xfrm>
            <a:off x="5740372" y="2384251"/>
            <a:ext cx="60255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latin typeface="Montserrat" pitchFamily="2" charset="77"/>
              </a:rPr>
              <a:t>In the booming fields of AI and Machine Learning, access to high-performance GPUs is critical.  </a:t>
            </a:r>
          </a:p>
          <a:p>
            <a:r>
              <a:rPr lang="en-US" sz="2000" spc="300" dirty="0">
                <a:latin typeface="Montserrat" pitchFamily="2" charset="77"/>
              </a:rPr>
              <a:t>But current GPU rental systems face major challenges...</a:t>
            </a:r>
            <a:endParaRPr lang="en-IN" sz="2000" spc="300" dirty="0">
              <a:latin typeface="Montserrat" pitchFamily="2" charset="77"/>
            </a:endParaRPr>
          </a:p>
        </p:txBody>
      </p:sp>
      <p:pic>
        <p:nvPicPr>
          <p:cNvPr id="8" name="Graphic 7" descr="Network with solid fill">
            <a:extLst>
              <a:ext uri="{FF2B5EF4-FFF2-40B4-BE49-F238E27FC236}">
                <a16:creationId xmlns:a16="http://schemas.microsoft.com/office/drawing/2014/main" id="{4C939005-4B14-5944-A6B6-D75D710605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43170" y="1814509"/>
            <a:ext cx="630756" cy="630756"/>
          </a:xfrm>
          <a:prstGeom prst="rect">
            <a:avLst/>
          </a:prstGeom>
        </p:spPr>
      </p:pic>
      <p:pic>
        <p:nvPicPr>
          <p:cNvPr id="2" name="Graphic 1" descr="Monitor with solid fill">
            <a:extLst>
              <a:ext uri="{FF2B5EF4-FFF2-40B4-BE49-F238E27FC236}">
                <a16:creationId xmlns:a16="http://schemas.microsoft.com/office/drawing/2014/main" id="{A98EC812-04A0-DF35-2DDC-AD76F83A07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561" y="3214874"/>
            <a:ext cx="600452" cy="600452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C035979F-AB0C-2BAE-76E0-D67A3E4AA7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4132" y="5643665"/>
            <a:ext cx="671326" cy="67132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F0F66-4F8D-C4FD-4467-1A60F5D1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IN" smtClean="0"/>
              <a:t>2</a:t>
            </a:fld>
            <a:endParaRPr lang="en-IN" dirty="0"/>
          </a:p>
        </p:txBody>
      </p:sp>
      <p:pic>
        <p:nvPicPr>
          <p:cNvPr id="10" name="Picture 9" descr="A computer chip with a plant growing out of it&#10;&#10;AI-generated content may be incorrect.">
            <a:extLst>
              <a:ext uri="{FF2B5EF4-FFF2-40B4-BE49-F238E27FC236}">
                <a16:creationId xmlns:a16="http://schemas.microsoft.com/office/drawing/2014/main" id="{21893073-36D3-0D34-2787-E0B94575CE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63204" y="1782912"/>
            <a:ext cx="3366930" cy="336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16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3481AF53-C649-6D40-9B9D-591B94A6FE95}"/>
              </a:ext>
            </a:extLst>
          </p:cNvPr>
          <p:cNvSpPr>
            <a:spLocks noChangeAspect="1"/>
          </p:cNvSpPr>
          <p:nvPr/>
        </p:nvSpPr>
        <p:spPr>
          <a:xfrm>
            <a:off x="866458" y="3015000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8570D61-80ED-ED4D-A2BC-6698342388C9}"/>
              </a:ext>
            </a:extLst>
          </p:cNvPr>
          <p:cNvSpPr/>
          <p:nvPr/>
        </p:nvSpPr>
        <p:spPr>
          <a:xfrm>
            <a:off x="0" y="-853440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46" name="Graphic 45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95381DF-4ADD-A546-B7A3-97F9B35D5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8" name="Graphic 47" descr="Coffee">
            <a:hlinkClick r:id="rId5" action="ppaction://hlinksldjump"/>
            <a:extLst>
              <a:ext uri="{FF2B5EF4-FFF2-40B4-BE49-F238E27FC236}">
                <a16:creationId xmlns:a16="http://schemas.microsoft.com/office/drawing/2014/main" id="{76139D0C-E8ED-BD4A-BC7D-DA32CBABF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877" y="3065464"/>
            <a:ext cx="620915" cy="620915"/>
          </a:xfrm>
          <a:prstGeom prst="rect">
            <a:avLst/>
          </a:prstGeom>
        </p:spPr>
      </p:pic>
      <p:pic>
        <p:nvPicPr>
          <p:cNvPr id="49" name="Graphic 48" descr="Single gear">
            <a:hlinkClick r:id="rId8" action="ppaction://hlinksldjump"/>
            <a:extLst>
              <a:ext uri="{FF2B5EF4-FFF2-40B4-BE49-F238E27FC236}">
                <a16:creationId xmlns:a16="http://schemas.microsoft.com/office/drawing/2014/main" id="{F80A9C59-D028-DD45-A404-F1FD73D9FE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4793002-F2B1-C64A-879E-E95939DDD4E7}"/>
              </a:ext>
            </a:extLst>
          </p:cNvPr>
          <p:cNvSpPr txBox="1"/>
          <p:nvPr/>
        </p:nvSpPr>
        <p:spPr>
          <a:xfrm>
            <a:off x="1543469" y="552100"/>
            <a:ext cx="9748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latin typeface="Montserrat" pitchFamily="2" charset="77"/>
              </a:rPr>
              <a:t>Challenges in Traditional GPU Rentals</a:t>
            </a:r>
            <a:endParaRPr lang="en-LT" sz="3200" b="1" spc="300" dirty="0">
              <a:latin typeface="Montserrat" pitchFamily="2" charset="77"/>
            </a:endParaRP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BA831943-99BF-AE40-962A-929257399E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1480000">
            <a:off x="2142806" y="1127123"/>
            <a:ext cx="8188275" cy="213106"/>
          </a:xfrm>
          <a:prstGeom prst="rect">
            <a:avLst/>
          </a:prstGeom>
        </p:spPr>
      </p:pic>
      <p:pic>
        <p:nvPicPr>
          <p:cNvPr id="2" name="Graphic 1" descr="Network with solid fill">
            <a:extLst>
              <a:ext uri="{FF2B5EF4-FFF2-40B4-BE49-F238E27FC236}">
                <a16:creationId xmlns:a16="http://schemas.microsoft.com/office/drawing/2014/main" id="{88B77707-111F-8A75-756D-6133F81C50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4702" y="1878537"/>
            <a:ext cx="630756" cy="630756"/>
          </a:xfrm>
          <a:prstGeom prst="rect">
            <a:avLst/>
          </a:prstGeom>
        </p:spPr>
      </p:pic>
      <p:pic>
        <p:nvPicPr>
          <p:cNvPr id="4" name="Graphic 3" descr="Monitor with solid fill">
            <a:extLst>
              <a:ext uri="{FF2B5EF4-FFF2-40B4-BE49-F238E27FC236}">
                <a16:creationId xmlns:a16="http://schemas.microsoft.com/office/drawing/2014/main" id="{2AD0479B-B63C-314F-4854-BBF2832131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0016" y="3136391"/>
            <a:ext cx="600452" cy="600452"/>
          </a:xfrm>
          <a:prstGeom prst="rect">
            <a:avLst/>
          </a:prstGeom>
        </p:spPr>
      </p:pic>
      <p:pic>
        <p:nvPicPr>
          <p:cNvPr id="3" name="Graphic 2" descr="Chevron arrows with solid fill">
            <a:extLst>
              <a:ext uri="{FF2B5EF4-FFF2-40B4-BE49-F238E27FC236}">
                <a16:creationId xmlns:a16="http://schemas.microsoft.com/office/drawing/2014/main" id="{7C4B8B2B-A366-AC44-8D71-DA28736B7E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4132" y="5643665"/>
            <a:ext cx="671326" cy="6713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9891A2-6BEB-0957-1759-88116FED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BCB4F-033C-498A-BF9D-103DFEF0B8BB}"/>
              </a:ext>
            </a:extLst>
          </p:cNvPr>
          <p:cNvSpPr txBox="1"/>
          <p:nvPr/>
        </p:nvSpPr>
        <p:spPr>
          <a:xfrm>
            <a:off x="2681597" y="2167182"/>
            <a:ext cx="78128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300" dirty="0">
                <a:latin typeface="Montserrat" pitchFamily="2" charset="77"/>
              </a:rPr>
              <a:t>1. Trust Issues – No way to verify promised GPU performance</a:t>
            </a:r>
          </a:p>
          <a:p>
            <a:pPr marL="457200" indent="-457200">
              <a:buAutoNum type="arabicPeriod"/>
            </a:pPr>
            <a:endParaRPr lang="en-US" sz="1800" spc="300" dirty="0">
              <a:latin typeface="Montserrat" pitchFamily="2" charset="77"/>
            </a:endParaRPr>
          </a:p>
          <a:p>
            <a:r>
              <a:rPr lang="en-US" sz="1800" spc="300" dirty="0">
                <a:latin typeface="Montserrat" pitchFamily="2" charset="77"/>
              </a:rPr>
              <a:t>2. Payment Fairness – Full payment despite poor performance</a:t>
            </a:r>
          </a:p>
          <a:p>
            <a:endParaRPr lang="en-US" sz="1800" spc="300" dirty="0">
              <a:latin typeface="Montserrat" pitchFamily="2" charset="77"/>
            </a:endParaRPr>
          </a:p>
          <a:p>
            <a:r>
              <a:rPr lang="en-US" sz="1800" spc="300" dirty="0">
                <a:latin typeface="Montserrat" pitchFamily="2" charset="77"/>
              </a:rPr>
              <a:t>3. Centralization – Intermediaries increase costs &amp; complexity</a:t>
            </a:r>
          </a:p>
          <a:p>
            <a:endParaRPr lang="en-US" sz="1800" spc="300" dirty="0">
              <a:latin typeface="Montserrat" pitchFamily="2" charset="77"/>
            </a:endParaRPr>
          </a:p>
          <a:p>
            <a:r>
              <a:rPr lang="en-US" sz="1800" spc="300" dirty="0">
                <a:latin typeface="Montserrat" pitchFamily="2" charset="77"/>
              </a:rPr>
              <a:t>4. Lack of Transparency – No clear verification of specs &amp; metrics</a:t>
            </a:r>
            <a:endParaRPr lang="en-IN" sz="1800" spc="3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3767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6C59AE6-E4FD-1247-90CD-9E71B4FB6B8E}"/>
              </a:ext>
            </a:extLst>
          </p:cNvPr>
          <p:cNvGrpSpPr/>
          <p:nvPr/>
        </p:nvGrpSpPr>
        <p:grpSpPr>
          <a:xfrm>
            <a:off x="866377" y="4288420"/>
            <a:ext cx="827568" cy="828000"/>
            <a:chOff x="-842559" y="4288420"/>
            <a:chExt cx="827568" cy="828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45335E2-162B-FE45-B9B7-64BAFAADA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42559" y="4288420"/>
              <a:ext cx="827568" cy="82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T" dirty="0"/>
            </a:p>
          </p:txBody>
        </p:sp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BAA9B317-68EE-B14A-9C24-FD1DCBC4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791019" y="4344970"/>
              <a:ext cx="724649" cy="724649"/>
            </a:xfrm>
            <a:prstGeom prst="rect">
              <a:avLst/>
            </a:prstGeom>
          </p:spPr>
        </p:pic>
      </p:grpSp>
      <p:sp>
        <p:nvSpPr>
          <p:cNvPr id="40" name="Freeform 39">
            <a:extLst>
              <a:ext uri="{FF2B5EF4-FFF2-40B4-BE49-F238E27FC236}">
                <a16:creationId xmlns:a16="http://schemas.microsoft.com/office/drawing/2014/main" id="{B0A97710-16C9-C045-950D-214E7DB1BF46}"/>
              </a:ext>
            </a:extLst>
          </p:cNvPr>
          <p:cNvSpPr/>
          <p:nvPr/>
        </p:nvSpPr>
        <p:spPr>
          <a:xfrm>
            <a:off x="0" y="-7260980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C9134B-77D2-F747-9433-19E4D3B55D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4" name="Graphic 43" descr="Single gear">
            <a:hlinkClick r:id="rId7" action="ppaction://hlinksldjump"/>
            <a:extLst>
              <a:ext uri="{FF2B5EF4-FFF2-40B4-BE49-F238E27FC236}">
                <a16:creationId xmlns:a16="http://schemas.microsoft.com/office/drawing/2014/main" id="{852CEB05-671C-9C41-9B56-CE3D3A915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1700177-3C7A-8240-9477-5758AF57C67B}"/>
              </a:ext>
            </a:extLst>
          </p:cNvPr>
          <p:cNvSpPr txBox="1"/>
          <p:nvPr/>
        </p:nvSpPr>
        <p:spPr>
          <a:xfrm>
            <a:off x="4739057" y="583080"/>
            <a:ext cx="335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solidFill>
                  <a:schemeClr val="bg1"/>
                </a:solidFill>
                <a:latin typeface="Montserrat" pitchFamily="2" charset="77"/>
              </a:rPr>
              <a:t>Our Solution</a:t>
            </a:r>
            <a:endParaRPr lang="en-LT" sz="3200" b="1" spc="30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C133E10E-E8E2-E24B-95CA-FAC2C3B4DF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540000">
            <a:off x="5364914" y="1157522"/>
            <a:ext cx="2105289" cy="45719"/>
          </a:xfrm>
          <a:prstGeom prst="rect">
            <a:avLst/>
          </a:prstGeom>
        </p:spPr>
      </p:pic>
      <p:pic>
        <p:nvPicPr>
          <p:cNvPr id="2" name="Graphic 1" descr="Network with solid fill">
            <a:extLst>
              <a:ext uri="{FF2B5EF4-FFF2-40B4-BE49-F238E27FC236}">
                <a16:creationId xmlns:a16="http://schemas.microsoft.com/office/drawing/2014/main" id="{AF849BA9-4078-FDBF-77C8-9CFC86C34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4702" y="1878537"/>
            <a:ext cx="630756" cy="630756"/>
          </a:xfrm>
          <a:prstGeom prst="rect">
            <a:avLst/>
          </a:prstGeom>
        </p:spPr>
      </p:pic>
      <p:pic>
        <p:nvPicPr>
          <p:cNvPr id="3" name="Graphic 2" descr="Monitor with solid fill">
            <a:extLst>
              <a:ext uri="{FF2B5EF4-FFF2-40B4-BE49-F238E27FC236}">
                <a16:creationId xmlns:a16="http://schemas.microsoft.com/office/drawing/2014/main" id="{54AE8C17-3C86-13F6-2CC0-FB69364E91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9561" y="3214874"/>
            <a:ext cx="600452" cy="6004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E8426F-8346-943D-6ADF-60D2514186BB}"/>
              </a:ext>
            </a:extLst>
          </p:cNvPr>
          <p:cNvSpPr txBox="1"/>
          <p:nvPr/>
        </p:nvSpPr>
        <p:spPr>
          <a:xfrm>
            <a:off x="2425935" y="1522709"/>
            <a:ext cx="9167753" cy="4656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- </a:t>
            </a:r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Smart Contract Escrow 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– Payment held until performance is verified</a:t>
            </a:r>
          </a:p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-</a:t>
            </a:r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 Automated Verification 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– </a:t>
            </a:r>
            <a:r>
              <a:rPr lang="en-US" sz="2000" spc="300" dirty="0" err="1">
                <a:solidFill>
                  <a:schemeClr val="bg1"/>
                </a:solidFill>
                <a:latin typeface="Montserrat" pitchFamily="2" charset="77"/>
              </a:rPr>
              <a:t>Chainlink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 Functions ensure fairness</a:t>
            </a:r>
          </a:p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- </a:t>
            </a:r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Fair Payment Distribution 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– Pay based on delivered performance</a:t>
            </a:r>
          </a:p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- </a:t>
            </a:r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Decentralized Storage 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– IPFS for secure, immutable data</a:t>
            </a:r>
          </a:p>
          <a:p>
            <a:pPr>
              <a:lnSpc>
                <a:spcPct val="150000"/>
              </a:lnSpc>
            </a:pP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- </a:t>
            </a:r>
            <a:r>
              <a:rPr lang="en-US" sz="2000" b="1" spc="300" dirty="0">
                <a:solidFill>
                  <a:schemeClr val="bg1"/>
                </a:solidFill>
                <a:latin typeface="Montserrat" pitchFamily="2" charset="77"/>
              </a:rPr>
              <a:t>Complete Transparency </a:t>
            </a:r>
            <a:r>
              <a:rPr lang="en-US" sz="2000" spc="300" dirty="0">
                <a:solidFill>
                  <a:schemeClr val="bg1"/>
                </a:solidFill>
                <a:latin typeface="Montserrat" pitchFamily="2" charset="77"/>
              </a:rPr>
              <a:t>– All actions recorded on blockchain</a:t>
            </a:r>
          </a:p>
        </p:txBody>
      </p:sp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5A82EC52-2094-BFB8-E2BB-CD94DCB934D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4132" y="5643665"/>
            <a:ext cx="671326" cy="67132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F9D0-B13C-8C96-9172-C6DE02EB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25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E3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9885C5E1-EA20-F948-94E2-D0509EDD803E}"/>
              </a:ext>
            </a:extLst>
          </p:cNvPr>
          <p:cNvSpPr>
            <a:spLocks noChangeAspect="1"/>
          </p:cNvSpPr>
          <p:nvPr/>
        </p:nvSpPr>
        <p:spPr>
          <a:xfrm>
            <a:off x="866458" y="5561840"/>
            <a:ext cx="827568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098E8DDA-9A8C-484E-8557-66FEB1E316C9}"/>
              </a:ext>
            </a:extLst>
          </p:cNvPr>
          <p:cNvSpPr/>
          <p:nvPr/>
        </p:nvSpPr>
        <p:spPr>
          <a:xfrm>
            <a:off x="0" y="-5987562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/>
          </a:p>
        </p:txBody>
      </p:sp>
      <p:pic>
        <p:nvPicPr>
          <p:cNvPr id="41" name="Graphic 40" descr="Lightbulb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12EB5C-7071-F74A-BF1D-1BD63290B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756" y="530641"/>
            <a:ext cx="703036" cy="703036"/>
          </a:xfrm>
          <a:prstGeom prst="rect">
            <a:avLst/>
          </a:prstGeom>
        </p:spPr>
      </p:pic>
      <p:pic>
        <p:nvPicPr>
          <p:cNvPr id="44" name="Graphic 43" descr="Single gear">
            <a:hlinkClick r:id="rId5" action="ppaction://hlinksldjump"/>
            <a:extLst>
              <a:ext uri="{FF2B5EF4-FFF2-40B4-BE49-F238E27FC236}">
                <a16:creationId xmlns:a16="http://schemas.microsoft.com/office/drawing/2014/main" id="{B155C3AF-F79B-5E43-8335-0882A53312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7756" y="4363184"/>
            <a:ext cx="724649" cy="724649"/>
          </a:xfrm>
          <a:prstGeom prst="rect">
            <a:avLst/>
          </a:prstGeom>
        </p:spPr>
      </p:pic>
      <p:pic>
        <p:nvPicPr>
          <p:cNvPr id="45" name="Graphic 44" descr="Users">
            <a:hlinkClick r:id="rId8" action="ppaction://hlinksldjump"/>
            <a:extLst>
              <a:ext uri="{FF2B5EF4-FFF2-40B4-BE49-F238E27FC236}">
                <a16:creationId xmlns:a16="http://schemas.microsoft.com/office/drawing/2014/main" id="{923E9E60-3788-D043-B41E-90194CA068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0485" y="5614878"/>
            <a:ext cx="721920" cy="7219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80FFA9C-035D-F84E-B5F9-5FBEB4EA6E50}"/>
              </a:ext>
            </a:extLst>
          </p:cNvPr>
          <p:cNvSpPr txBox="1"/>
          <p:nvPr/>
        </p:nvSpPr>
        <p:spPr>
          <a:xfrm>
            <a:off x="3747594" y="583080"/>
            <a:ext cx="5339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latin typeface="Montserrat" pitchFamily="2" charset="77"/>
              </a:rPr>
              <a:t>System Architecture</a:t>
            </a:r>
            <a:endParaRPr lang="en-LT" sz="3200" b="1" spc="300" dirty="0">
              <a:latin typeface="Montserrat" pitchFamily="2" charset="77"/>
            </a:endParaRPr>
          </a:p>
        </p:txBody>
      </p:sp>
      <p:pic>
        <p:nvPicPr>
          <p:cNvPr id="67" name="Graphic 66">
            <a:extLst>
              <a:ext uri="{FF2B5EF4-FFF2-40B4-BE49-F238E27FC236}">
                <a16:creationId xmlns:a16="http://schemas.microsoft.com/office/drawing/2014/main" id="{9902A311-F44C-D641-A96E-FB81AF4E2E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V="1">
            <a:off x="4873300" y="1169383"/>
            <a:ext cx="3088508" cy="70171"/>
          </a:xfrm>
          <a:prstGeom prst="rect">
            <a:avLst/>
          </a:prstGeom>
        </p:spPr>
      </p:pic>
      <p:pic>
        <p:nvPicPr>
          <p:cNvPr id="2" name="Graphic 1" descr="Network with solid fill">
            <a:extLst>
              <a:ext uri="{FF2B5EF4-FFF2-40B4-BE49-F238E27FC236}">
                <a16:creationId xmlns:a16="http://schemas.microsoft.com/office/drawing/2014/main" id="{8FC2C042-78CD-7B71-F9FC-A074A0F3A8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4702" y="1878537"/>
            <a:ext cx="630756" cy="630756"/>
          </a:xfrm>
          <a:prstGeom prst="rect">
            <a:avLst/>
          </a:prstGeom>
        </p:spPr>
      </p:pic>
      <p:pic>
        <p:nvPicPr>
          <p:cNvPr id="3" name="Graphic 2" descr="Monitor with solid fill">
            <a:extLst>
              <a:ext uri="{FF2B5EF4-FFF2-40B4-BE49-F238E27FC236}">
                <a16:creationId xmlns:a16="http://schemas.microsoft.com/office/drawing/2014/main" id="{80ACDB6C-B098-3078-7656-81FB8DB2B6D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9561" y="3214874"/>
            <a:ext cx="600452" cy="600452"/>
          </a:xfrm>
          <a:prstGeom prst="rect">
            <a:avLst/>
          </a:prstGeom>
        </p:spPr>
      </p:pic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AE24A233-6457-C345-5F5C-A6488006C65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0792" y="5635691"/>
            <a:ext cx="671326" cy="67132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CB3B72-DB4D-5C36-5B81-844EE824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IN" smtClean="0"/>
              <a:t>5</a:t>
            </a:fld>
            <a:endParaRPr lang="en-IN" dirty="0"/>
          </a:p>
        </p:txBody>
      </p:sp>
      <p:pic>
        <p:nvPicPr>
          <p:cNvPr id="7" name="Picture 6" descr="A diagram of a network&#10;&#10;AI-generated content may be incorrect.">
            <a:extLst>
              <a:ext uri="{FF2B5EF4-FFF2-40B4-BE49-F238E27FC236}">
                <a16:creationId xmlns:a16="http://schemas.microsoft.com/office/drawing/2014/main" id="{B3AB748E-FC37-D7AC-762E-9143163155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925437" y="1869092"/>
            <a:ext cx="73342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44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6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57BCD9D6-4EBF-B044-9AC8-6FE2AEF7F781}"/>
              </a:ext>
            </a:extLst>
          </p:cNvPr>
          <p:cNvSpPr>
            <a:spLocks noChangeAspect="1"/>
          </p:cNvSpPr>
          <p:nvPr/>
        </p:nvSpPr>
        <p:spPr>
          <a:xfrm>
            <a:off x="915094" y="503294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23EEECD3-D9B6-A849-80A9-833A93365D91}"/>
              </a:ext>
            </a:extLst>
          </p:cNvPr>
          <p:cNvSpPr/>
          <p:nvPr/>
        </p:nvSpPr>
        <p:spPr>
          <a:xfrm rot="10800000">
            <a:off x="1" y="-9370434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48" name="Graphic 47" descr="Lightbulb">
            <a:hlinkClick r:id="rId3" action="ppaction://hlinksldjump"/>
            <a:extLst>
              <a:ext uri="{FF2B5EF4-FFF2-40B4-BE49-F238E27FC236}">
                <a16:creationId xmlns:a16="http://schemas.microsoft.com/office/drawing/2014/main" id="{3A4946F9-7A70-8C4B-AD36-118CD5548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88" y="634043"/>
            <a:ext cx="618834" cy="618834"/>
          </a:xfrm>
          <a:prstGeom prst="rect">
            <a:avLst/>
          </a:prstGeom>
        </p:spPr>
      </p:pic>
      <p:pic>
        <p:nvPicPr>
          <p:cNvPr id="52" name="Graphic 51" descr="Users">
            <a:hlinkClick r:id="" action="ppaction://noaction"/>
            <a:extLst>
              <a:ext uri="{FF2B5EF4-FFF2-40B4-BE49-F238E27FC236}">
                <a16:creationId xmlns:a16="http://schemas.microsoft.com/office/drawing/2014/main" id="{BAB726F9-4C08-AC4C-B61B-A2566AD16C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58FCBCF-B8E6-7341-9BD9-4C6C1767D015}"/>
              </a:ext>
            </a:extLst>
          </p:cNvPr>
          <p:cNvSpPr txBox="1"/>
          <p:nvPr/>
        </p:nvSpPr>
        <p:spPr>
          <a:xfrm>
            <a:off x="3851789" y="58308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b="1" spc="300" dirty="0">
                <a:latin typeface="Montserrat" pitchFamily="2" charset="77"/>
              </a:rPr>
              <a:t>Live Demonstration</a:t>
            </a:r>
            <a:endParaRPr lang="en-LT" sz="3200" b="1" spc="300" dirty="0">
              <a:latin typeface="Montserrat" pitchFamily="2" charset="77"/>
            </a:endParaRP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4C9310F8-21E6-DA4A-B18E-21113065D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540000">
            <a:off x="3563320" y="1102090"/>
            <a:ext cx="5783375" cy="122595"/>
          </a:xfrm>
          <a:prstGeom prst="rect">
            <a:avLst/>
          </a:prstGeom>
        </p:spPr>
      </p:pic>
      <p:pic>
        <p:nvPicPr>
          <p:cNvPr id="4" name="Graphic 3" descr="Puzzle pieces with solid fill">
            <a:extLst>
              <a:ext uri="{FF2B5EF4-FFF2-40B4-BE49-F238E27FC236}">
                <a16:creationId xmlns:a16="http://schemas.microsoft.com/office/drawing/2014/main" id="{A31FAF0B-7FF5-EEBE-8345-D9C728F07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0487" y="567901"/>
            <a:ext cx="676469" cy="676469"/>
          </a:xfrm>
          <a:prstGeom prst="rect">
            <a:avLst/>
          </a:prstGeom>
        </p:spPr>
      </p:pic>
      <p:pic>
        <p:nvPicPr>
          <p:cNvPr id="10" name="Graphic 9" descr="Camera with solid fill">
            <a:extLst>
              <a:ext uri="{FF2B5EF4-FFF2-40B4-BE49-F238E27FC236}">
                <a16:creationId xmlns:a16="http://schemas.microsoft.com/office/drawing/2014/main" id="{23403A28-F3AC-97D2-C230-85E18AF50B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664" y="1896406"/>
            <a:ext cx="645506" cy="591282"/>
          </a:xfrm>
          <a:prstGeom prst="rect">
            <a:avLst/>
          </a:prstGeom>
        </p:spPr>
      </p:pic>
      <p:pic>
        <p:nvPicPr>
          <p:cNvPr id="11" name="Graphic 10" descr="Gears with solid fill">
            <a:extLst>
              <a:ext uri="{FF2B5EF4-FFF2-40B4-BE49-F238E27FC236}">
                <a16:creationId xmlns:a16="http://schemas.microsoft.com/office/drawing/2014/main" id="{02E23180-93E4-BE64-209D-1714F36562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7237" y="3131217"/>
            <a:ext cx="671335" cy="671335"/>
          </a:xfrm>
          <a:prstGeom prst="rect">
            <a:avLst/>
          </a:prstGeom>
        </p:spPr>
      </p:pic>
      <p:pic>
        <p:nvPicPr>
          <p:cNvPr id="12" name="Graphic 11" descr="Monitor with solid fill">
            <a:extLst>
              <a:ext uri="{FF2B5EF4-FFF2-40B4-BE49-F238E27FC236}">
                <a16:creationId xmlns:a16="http://schemas.microsoft.com/office/drawing/2014/main" id="{701A8464-0DB0-0068-2C2F-A59984F9C5E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2220" y="4326419"/>
            <a:ext cx="603380" cy="6033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EB4FC-8F4E-2D63-1650-19E1F710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IN" smtClean="0"/>
              <a:t>6</a:t>
            </a:fld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F245D-D0B0-468B-94FF-85386EFA38F1}"/>
              </a:ext>
            </a:extLst>
          </p:cNvPr>
          <p:cNvSpPr txBox="1"/>
          <p:nvPr/>
        </p:nvSpPr>
        <p:spPr>
          <a:xfrm>
            <a:off x="2258749" y="1399219"/>
            <a:ext cx="8853329" cy="876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spc="300" dirty="0">
                <a:solidFill>
                  <a:schemeClr val="bg1"/>
                </a:solidFill>
                <a:latin typeface="Montserrat" pitchFamily="2" charset="77"/>
              </a:rPr>
              <a:t>Now, Madhukar will walk you through a live demo of our platform!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6D524C-AB10-DBCE-394E-165E5988F9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72972" y="2324186"/>
            <a:ext cx="8014122" cy="41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053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AB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F80EDEEA-121D-724F-BF15-26561DC3AB5E}"/>
              </a:ext>
            </a:extLst>
          </p:cNvPr>
          <p:cNvSpPr>
            <a:spLocks noChangeAspect="1"/>
          </p:cNvSpPr>
          <p:nvPr/>
        </p:nvSpPr>
        <p:spPr>
          <a:xfrm>
            <a:off x="945606" y="1759147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C92B69C-893F-FB47-8499-29EBCD3745F2}"/>
              </a:ext>
            </a:extLst>
          </p:cNvPr>
          <p:cNvSpPr/>
          <p:nvPr/>
        </p:nvSpPr>
        <p:spPr>
          <a:xfrm rot="10800000">
            <a:off x="1" y="-8141897"/>
            <a:ext cx="1359604" cy="20627788"/>
          </a:xfrm>
          <a:custGeom>
            <a:avLst/>
            <a:gdLst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0" fmla="*/ 0 w 1359568"/>
              <a:gd name="connsiteY0" fmla="*/ 20627788 h 20627788"/>
              <a:gd name="connsiteX1" fmla="*/ 0 w 1359568"/>
              <a:gd name="connsiteY1" fmla="*/ 11151257 h 20627788"/>
              <a:gd name="connsiteX2" fmla="*/ 618834 w 1359568"/>
              <a:gd name="connsiteY2" fmla="*/ 10313894 h 20627788"/>
              <a:gd name="connsiteX3" fmla="*/ 0 w 1359568"/>
              <a:gd name="connsiteY3" fmla="*/ 9476531 h 20627788"/>
              <a:gd name="connsiteX4" fmla="*/ 0 w 1359568"/>
              <a:gd name="connsiteY4" fmla="*/ 0 h 20627788"/>
              <a:gd name="connsiteX5" fmla="*/ 1359568 w 1359568"/>
              <a:gd name="connsiteY5" fmla="*/ 0 h 20627788"/>
              <a:gd name="connsiteX6" fmla="*/ 1359568 w 1359568"/>
              <a:gd name="connsiteY6" fmla="*/ 20627788 h 20627788"/>
              <a:gd name="connsiteX7" fmla="*/ 0 w 1359568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3 w 1359601"/>
              <a:gd name="connsiteY0" fmla="*/ 20627788 h 20627788"/>
              <a:gd name="connsiteX1" fmla="*/ 33 w 1359601"/>
              <a:gd name="connsiteY1" fmla="*/ 11151257 h 20627788"/>
              <a:gd name="connsiteX2" fmla="*/ 618867 w 1359601"/>
              <a:gd name="connsiteY2" fmla="*/ 10313894 h 20627788"/>
              <a:gd name="connsiteX3" fmla="*/ 33 w 1359601"/>
              <a:gd name="connsiteY3" fmla="*/ 9476531 h 20627788"/>
              <a:gd name="connsiteX4" fmla="*/ 33 w 1359601"/>
              <a:gd name="connsiteY4" fmla="*/ 0 h 20627788"/>
              <a:gd name="connsiteX5" fmla="*/ 1359601 w 1359601"/>
              <a:gd name="connsiteY5" fmla="*/ 0 h 20627788"/>
              <a:gd name="connsiteX6" fmla="*/ 1359601 w 1359601"/>
              <a:gd name="connsiteY6" fmla="*/ 20627788 h 20627788"/>
              <a:gd name="connsiteX7" fmla="*/ 33 w 1359601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  <a:gd name="connsiteX0" fmla="*/ 36 w 1359604"/>
              <a:gd name="connsiteY0" fmla="*/ 20627788 h 20627788"/>
              <a:gd name="connsiteX1" fmla="*/ 36 w 1359604"/>
              <a:gd name="connsiteY1" fmla="*/ 11151257 h 20627788"/>
              <a:gd name="connsiteX2" fmla="*/ 567694 w 1359604"/>
              <a:gd name="connsiteY2" fmla="*/ 10313894 h 20627788"/>
              <a:gd name="connsiteX3" fmla="*/ 36 w 1359604"/>
              <a:gd name="connsiteY3" fmla="*/ 9476531 h 20627788"/>
              <a:gd name="connsiteX4" fmla="*/ 36 w 1359604"/>
              <a:gd name="connsiteY4" fmla="*/ 0 h 20627788"/>
              <a:gd name="connsiteX5" fmla="*/ 1359604 w 1359604"/>
              <a:gd name="connsiteY5" fmla="*/ 0 h 20627788"/>
              <a:gd name="connsiteX6" fmla="*/ 1359604 w 1359604"/>
              <a:gd name="connsiteY6" fmla="*/ 20627788 h 20627788"/>
              <a:gd name="connsiteX7" fmla="*/ 36 w 1359604"/>
              <a:gd name="connsiteY7" fmla="*/ 20627788 h 206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59604" h="20627788">
                <a:moveTo>
                  <a:pt x="36" y="20627788"/>
                </a:moveTo>
                <a:lnTo>
                  <a:pt x="36" y="11151257"/>
                </a:lnTo>
                <a:cubicBezTo>
                  <a:pt x="-1812" y="10732246"/>
                  <a:pt x="562432" y="10818204"/>
                  <a:pt x="567694" y="10313894"/>
                </a:cubicBezTo>
                <a:cubicBezTo>
                  <a:pt x="572956" y="9809584"/>
                  <a:pt x="-5226" y="9888718"/>
                  <a:pt x="36" y="9476531"/>
                </a:cubicBezTo>
                <a:lnTo>
                  <a:pt x="36" y="0"/>
                </a:lnTo>
                <a:lnTo>
                  <a:pt x="1359604" y="0"/>
                </a:lnTo>
                <a:lnTo>
                  <a:pt x="1359604" y="20627788"/>
                </a:lnTo>
                <a:lnTo>
                  <a:pt x="36" y="20627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20" name="Graphic 19" descr="Upward trend">
            <a:hlinkClick r:id="rId3" action="ppaction://hlinksldjump"/>
            <a:extLst>
              <a:ext uri="{FF2B5EF4-FFF2-40B4-BE49-F238E27FC236}">
                <a16:creationId xmlns:a16="http://schemas.microsoft.com/office/drawing/2014/main" id="{06D8346F-0DD1-0441-B6A6-E94559A95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488" y="1862580"/>
            <a:ext cx="618834" cy="618834"/>
          </a:xfrm>
          <a:prstGeom prst="rect">
            <a:avLst/>
          </a:prstGeom>
        </p:spPr>
      </p:pic>
      <p:pic>
        <p:nvPicPr>
          <p:cNvPr id="23" name="Graphic 22" descr="Users">
            <a:hlinkClick r:id="" action="ppaction://noaction"/>
            <a:extLst>
              <a:ext uri="{FF2B5EF4-FFF2-40B4-BE49-F238E27FC236}">
                <a16:creationId xmlns:a16="http://schemas.microsoft.com/office/drawing/2014/main" id="{65CB741C-BFAA-8F4B-8097-6BCA7351DD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488" y="5566818"/>
            <a:ext cx="618834" cy="618834"/>
          </a:xfrm>
          <a:prstGeom prst="rect">
            <a:avLst/>
          </a:prstGeom>
        </p:spPr>
      </p:pic>
      <p:pic>
        <p:nvPicPr>
          <p:cNvPr id="2" name="Graphic 1" descr="Puzzle pieces with solid fill">
            <a:extLst>
              <a:ext uri="{FF2B5EF4-FFF2-40B4-BE49-F238E27FC236}">
                <a16:creationId xmlns:a16="http://schemas.microsoft.com/office/drawing/2014/main" id="{8A2B3426-6B49-05B5-3FAE-986B9B686B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204" y="605225"/>
            <a:ext cx="676469" cy="676469"/>
          </a:xfrm>
          <a:prstGeom prst="rect">
            <a:avLst/>
          </a:prstGeom>
        </p:spPr>
      </p:pic>
      <p:pic>
        <p:nvPicPr>
          <p:cNvPr id="25" name="Graphic 24" descr="Camera with solid fill">
            <a:extLst>
              <a:ext uri="{FF2B5EF4-FFF2-40B4-BE49-F238E27FC236}">
                <a16:creationId xmlns:a16="http://schemas.microsoft.com/office/drawing/2014/main" id="{D319F62D-CE4F-C13A-ED51-799F0951D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6853" y="1862580"/>
            <a:ext cx="645506" cy="591282"/>
          </a:xfrm>
          <a:prstGeom prst="rect">
            <a:avLst/>
          </a:prstGeom>
        </p:spPr>
      </p:pic>
      <p:pic>
        <p:nvPicPr>
          <p:cNvPr id="27" name="Graphic 26" descr="Gears with solid fill">
            <a:extLst>
              <a:ext uri="{FF2B5EF4-FFF2-40B4-BE49-F238E27FC236}">
                <a16:creationId xmlns:a16="http://schemas.microsoft.com/office/drawing/2014/main" id="{33805AE4-CE53-3010-F306-C98A421F13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7237" y="3131217"/>
            <a:ext cx="671335" cy="671335"/>
          </a:xfrm>
          <a:prstGeom prst="rect">
            <a:avLst/>
          </a:prstGeom>
        </p:spPr>
      </p:pic>
      <p:pic>
        <p:nvPicPr>
          <p:cNvPr id="28" name="Graphic 27" descr="Monitor with solid fill">
            <a:extLst>
              <a:ext uri="{FF2B5EF4-FFF2-40B4-BE49-F238E27FC236}">
                <a16:creationId xmlns:a16="http://schemas.microsoft.com/office/drawing/2014/main" id="{E40636E8-6C4A-C372-AA9D-5AAE67A1F99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2220" y="4326419"/>
            <a:ext cx="603380" cy="6033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61D06-DC65-C14B-6C6C-22CCA21A4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rPr lang="en-IN" smtClean="0"/>
              <a:t>7</a:t>
            </a:fld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4694B56-966E-AF50-2482-30779D1C998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553068" y="605225"/>
            <a:ext cx="8561118" cy="57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183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Sai Madhukar Vanam</cp:lastModifiedBy>
  <cp:revision>68</cp:revision>
  <dcterms:created xsi:type="dcterms:W3CDTF">2020-07-14T16:36:24Z</dcterms:created>
  <dcterms:modified xsi:type="dcterms:W3CDTF">2025-04-28T22:44:57Z</dcterms:modified>
</cp:coreProperties>
</file>