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5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5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6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6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6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6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6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6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6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6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7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7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7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7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7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7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7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7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7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7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8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8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8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8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8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8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8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8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8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8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9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9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9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9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9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9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9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9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0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0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0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0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0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0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0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0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0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0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1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1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1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1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1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1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1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1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1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1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2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2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2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2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2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2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2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2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3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3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3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3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3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3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3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3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3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3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4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4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4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4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4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4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4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4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4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4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5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5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5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5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5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5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6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6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6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6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6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6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6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6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6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6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7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7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7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7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7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7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7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7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7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7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8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8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8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8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8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8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8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8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8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8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9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9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9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9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9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9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9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9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0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0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0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0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0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0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0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0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0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0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1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1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1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1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1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1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1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1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1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1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2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2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2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2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2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2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2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2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2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2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3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3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3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3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3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3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3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3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3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3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4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4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4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4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4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4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4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4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4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4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5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5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5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5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5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5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5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5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5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5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6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6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6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6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6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6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6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6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6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6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7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7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7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7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7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7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7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7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7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7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8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8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8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8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8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8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8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8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8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8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9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9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9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9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9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9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9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9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9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9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0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0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0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0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0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0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0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0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08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09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10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11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12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13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14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15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16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17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18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19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20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21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22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23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24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25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26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27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28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29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30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31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32" name="Rectangle 2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33" name="Rectangle 3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34" name="Rectangle 4"/>
          <p:cNvSpPr>
            <a14:cpLocks xmlns:a14="http://schemas.microsoft.com/office/drawing/2010/main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35" name="Rectangle 5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36" name="Rectangle 6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37" name="Rectangle 7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Footer Placeholder 1028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1_01_100_1100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AU" altLang="en-US"/>
          </a:p>
        </p:txBody>
      </p:sp>
      <p:sp>
        <p:nvSpPr>
          <p:cNvPr id="3075" name="Title 3074" descr="#wm#_1_01_100_1100_a_1_28#clear#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694305"/>
            <a:ext cx="7772400" cy="1470025"/>
          </a:xfrm>
          <a:ln/>
        </p:spPr>
        <p:txBody>
          <a:bodyPr anchor="ctr"/>
          <a:p>
            <a:pPr defTabSz="914400">
              <a:buNone/>
            </a:pPr>
            <a:r>
              <a:rPr lang="en-AU" sz="4400" kern="1200" baseline="0">
                <a:latin typeface="Arial" charset="0"/>
                <a:ea typeface="Arial" charset="0"/>
              </a:rPr>
              <a:t>Application of Machine Learning in Apple Quality Classification</a:t>
            </a:r>
            <a:endParaRPr lang="en-AU" sz="4400" kern="1200" baseline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" name="DRAWINGSTR_UNKNOWNSHAPENAME 1"/>
          <p:cNvSpPr>
            <a14:cpLocks xmlns:a14="http://schemas.microsoft.com/office/drawing/2010/main" noChangeAspect="1"/>
          </p:cNvSpPr>
          <p:nvPr/>
        </p:nvSpPr>
        <p:spPr>
          <a:xfrm>
            <a:off x="0" y="0"/>
            <a:ext cx="127000" cy="12700"/>
          </a:xfrm>
          <a:prstGeom prst="rect">
            <a:avLst/>
          </a:prstGeom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467485"/>
            <a:ext cx="8749030" cy="348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175260" y="274955"/>
            <a:ext cx="8849360" cy="1058545"/>
          </a:xfrm>
        </p:spPr>
        <p:txBody>
          <a:bodyPr vert="horz" wrap="square" anchor="ctr"/>
          <a:p>
            <a:pPr lvl="0" eaLnBrk="1" hangingPunct="1"/>
            <a:r>
              <a:rPr sz="4000">
                <a:sym typeface="+mn-ea"/>
              </a:rPr>
              <a:t>Methods and </a:t>
            </a:r>
            <a:r>
              <a:rPr sz="4000">
                <a:sym typeface="+mn-ea"/>
              </a:rPr>
              <a:t>Process</a:t>
            </a:r>
            <a:r>
              <a:rPr sz="4000">
                <a:sym typeface="+mn-ea"/>
              </a:rPr>
              <a:t> Implementation</a:t>
            </a:r>
            <a:endParaRPr sz="4000"/>
          </a:p>
        </p:txBody>
      </p:sp>
      <p:sp>
        <p:nvSpPr>
          <p:cNvPr id="2" name="Text Box 1"/>
          <p:cNvSpPr txBox="1"/>
          <p:nvPr/>
        </p:nvSpPr>
        <p:spPr>
          <a:xfrm>
            <a:off x="400685" y="1185545"/>
            <a:ext cx="8105140" cy="157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Data Splitting: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The data was split into two parts: Features and Label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The data was divided into two parts, with 80% for training and 20% for testing.</a:t>
            </a:r>
            <a:endParaRPr lang="en-AU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755900"/>
            <a:ext cx="8623300" cy="1721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4830445"/>
            <a:ext cx="8749665" cy="168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119380" y="274955"/>
            <a:ext cx="8877300" cy="1115060"/>
          </a:xfrm>
        </p:spPr>
        <p:txBody>
          <a:bodyPr vert="horz" wrap="square" anchor="ctr"/>
          <a:p>
            <a:pPr lvl="0" eaLnBrk="1" hangingPunct="1"/>
            <a:r>
              <a:rPr sz="4000">
                <a:sym typeface="+mn-ea"/>
              </a:rPr>
              <a:t>Methods and </a:t>
            </a:r>
            <a:r>
              <a:rPr sz="4000">
                <a:sym typeface="+mn-ea"/>
              </a:rPr>
              <a:t>Process</a:t>
            </a:r>
            <a:r>
              <a:rPr sz="4000">
                <a:sym typeface="+mn-ea"/>
              </a:rPr>
              <a:t> Implementation</a:t>
            </a:r>
            <a:endParaRPr sz="4000"/>
          </a:p>
        </p:txBody>
      </p:sp>
      <p:sp>
        <p:nvSpPr>
          <p:cNvPr id="2" name="Text Box 1"/>
          <p:cNvSpPr txBox="1"/>
          <p:nvPr/>
        </p:nvSpPr>
        <p:spPr>
          <a:xfrm>
            <a:off x="660400" y="1862455"/>
            <a:ext cx="7935595" cy="3156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Random Forest Model Building: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We applied the Random Forest algorithm.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Used the Cross_Val_Score to demonstrate that the model has good generalization capabilities.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The model was trained on the training set and then tested on the test set to evaluate performance.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Achieved Results</a:t>
            </a:r>
            <a:endParaRPr lang="en-AU"/>
          </a:p>
        </p:txBody>
      </p:sp>
      <p:sp>
        <p:nvSpPr>
          <p:cNvPr id="2" name="Text Box 1"/>
          <p:cNvSpPr txBox="1"/>
          <p:nvPr/>
        </p:nvSpPr>
        <p:spPr>
          <a:xfrm>
            <a:off x="457200" y="1417955"/>
            <a:ext cx="8104505" cy="196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Model Performance</a:t>
            </a:r>
            <a:r>
              <a:rPr lang="en-AU" altLang="en-US" sz="2400"/>
              <a:t>: Accuracy: 0.9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 b="1"/>
              <a:t>Evaluation Metrics</a:t>
            </a:r>
            <a:r>
              <a:rPr lang="en-AU" altLang="en-US" sz="2400"/>
              <a:t>: Metrics like Precision, Recall, and F1-score all reached 0.9 for both classes.</a:t>
            </a:r>
            <a:endParaRPr lang="en-AU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2997200"/>
            <a:ext cx="7599045" cy="287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-43180" y="203835"/>
            <a:ext cx="9230995" cy="1156335"/>
          </a:xfrm>
        </p:spPr>
        <p:txBody>
          <a:bodyPr vert="horz" wrap="square" anchor="ctr"/>
          <a:p>
            <a:pPr lvl="0" eaLnBrk="1" hangingPunct="1"/>
            <a:r>
              <a:rPr lang="en-AU" sz="4000"/>
              <a:t>Challenges Encoutered and Solutions</a:t>
            </a:r>
            <a:endParaRPr lang="en-AU" sz="4000"/>
          </a:p>
        </p:txBody>
      </p:sp>
      <p:sp>
        <p:nvSpPr>
          <p:cNvPr id="2" name="Text Box 1"/>
          <p:cNvSpPr txBox="1"/>
          <p:nvPr/>
        </p:nvSpPr>
        <p:spPr>
          <a:xfrm>
            <a:off x="307975" y="1360170"/>
            <a:ext cx="8401050" cy="450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Analysis and Algorithm Selection: </a:t>
            </a:r>
            <a:r>
              <a:rPr lang="en-AU" altLang="en-US" sz="2400"/>
              <a:t>Reviewed and evaluated the plots before selecting the appropriate algorithm.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 b="1"/>
              <a:t>Challenges in Selecting the Algorithm: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We tested several algorithms like Logistic Regression, Naive Bayes, and Decision Trees. After evaluating, we chose Random Forest for its accuracy and ability to reduce overfitting.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Future Development Directions</a:t>
            </a:r>
            <a:endParaRPr lang="en-AU"/>
          </a:p>
        </p:txBody>
      </p:sp>
      <p:sp>
        <p:nvSpPr>
          <p:cNvPr id="2" name="Text Box 1"/>
          <p:cNvSpPr txBox="1"/>
          <p:nvPr/>
        </p:nvSpPr>
        <p:spPr>
          <a:xfrm>
            <a:off x="457200" y="1417955"/>
            <a:ext cx="7977505" cy="457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Model Optimization</a:t>
            </a:r>
            <a:r>
              <a:rPr lang="en-AU" altLang="en-US" sz="2400"/>
              <a:t>: Further optimize the model to achieve even higher accuracy.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 b="1"/>
              <a:t>Algorithm Testing</a:t>
            </a:r>
            <a:r>
              <a:rPr lang="en-AU" altLang="en-US" sz="2400"/>
              <a:t>: Experiment with more efficient algorithms to improve Accuracy, Precision, and Recall.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 b="1"/>
              <a:t>Application Expansion</a:t>
            </a:r>
            <a:r>
              <a:rPr lang="en-AU" altLang="en-US" sz="2400"/>
              <a:t>: The model can be extended to classify the quality of other types of agricultural products.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Conclusion and Thanks</a:t>
            </a:r>
            <a:endParaRPr lang="en-AU"/>
          </a:p>
        </p:txBody>
      </p:sp>
      <p:sp>
        <p:nvSpPr>
          <p:cNvPr id="2" name="Text Box 1"/>
          <p:cNvSpPr txBox="1"/>
          <p:nvPr/>
        </p:nvSpPr>
        <p:spPr>
          <a:xfrm>
            <a:off x="457200" y="1417955"/>
            <a:ext cx="8514715" cy="503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Conclusion:</a:t>
            </a:r>
            <a:endParaRPr lang="en-AU" altLang="en-US" sz="2400" b="1"/>
          </a:p>
          <a:p>
            <a:pPr>
              <a:lnSpc>
                <a:spcPct val="100000"/>
              </a:lnSpc>
            </a:pP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Successfully applied the Random Forest algorithm from the Scikit-learn library to classify apple quality.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Achieved an accuracy of 0.9, with precision, recall, and f1-score all at 0.9.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The results indicate that the model has good generalization capabilities and is not overfitting.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 b="1"/>
              <a:t>Thanks and Q&amp;A Session</a:t>
            </a:r>
            <a:endParaRPr lang="en-AU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Team Members</a:t>
            </a:r>
            <a:endParaRPr lang="en-AU"/>
          </a:p>
        </p:txBody>
      </p:sp>
      <p:sp>
        <p:nvSpPr>
          <p:cNvPr id="3076" name="Rectangle 3" descr="#wm#_a_07_210_111_c_1_607*2286"/>
          <p:cNvSpPr/>
          <p:nvPr>
            <p:ph sz="half" idx="1"/>
          </p:nvPr>
        </p:nvSpPr>
        <p:spPr>
          <a:xfrm>
            <a:off x="316230" y="1303655"/>
            <a:ext cx="8511540" cy="2186305"/>
          </a:xfrm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30000"/>
              </a:lnSpc>
            </a:pPr>
            <a:r>
              <a:rPr lang="en-AU" b="1"/>
              <a:t>Trần Bình Minh</a:t>
            </a:r>
            <a:r>
              <a:rPr lang="en-AU"/>
              <a:t> (Leader, coordinating and supervising the entire project)</a:t>
            </a:r>
            <a:endParaRPr lang="en-AU"/>
          </a:p>
          <a:p>
            <a:pPr lvl="0" eaLnBrk="1" hangingPunct="1">
              <a:lnSpc>
                <a:spcPct val="130000"/>
              </a:lnSpc>
            </a:pPr>
            <a:r>
              <a:rPr lang="en-AU" b="1"/>
              <a:t>Nguyễn Quang Anh</a:t>
            </a:r>
            <a:r>
              <a:rPr lang="en-AU"/>
              <a:t> (Data processing and visualization)</a:t>
            </a:r>
            <a:endParaRPr lang="en-AU"/>
          </a:p>
          <a:p>
            <a:pPr lvl="0" eaLnBrk="1" hangingPunct="1">
              <a:lnSpc>
                <a:spcPct val="130000"/>
              </a:lnSpc>
            </a:pPr>
            <a:r>
              <a:rPr lang="en-AU" b="1"/>
              <a:t>Nguyễn Ngọc Tiến </a:t>
            </a:r>
            <a:r>
              <a:rPr lang="en-AU"/>
              <a:t>(Building and optimizing model)</a:t>
            </a:r>
            <a:endParaRPr lang="en-AU"/>
          </a:p>
          <a:p>
            <a:pPr lvl="0" eaLnBrk="1" hangingPunct="1">
              <a:lnSpc>
                <a:spcPct val="130000"/>
              </a:lnSpc>
            </a:pPr>
            <a:r>
              <a:rPr lang="en-AU" b="1"/>
              <a:t>Tô Thịnh </a:t>
            </a:r>
            <a:r>
              <a:rPr lang="en-AU"/>
              <a:t>(Model analysis and evaluation)</a:t>
            </a:r>
            <a:endParaRPr lang="en-AU"/>
          </a:p>
          <a:p>
            <a:pPr lvl="0" eaLnBrk="1" hangingPunct="1">
              <a:lnSpc>
                <a:spcPct val="130000"/>
              </a:lnSpc>
            </a:pPr>
            <a:r>
              <a:rPr lang="en-AU" b="1"/>
              <a:t>Lê Danh Tuân</a:t>
            </a:r>
            <a:r>
              <a:rPr lang="en-AU"/>
              <a:t> (Documentation and presentation)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Overview</a:t>
            </a:r>
            <a:endParaRPr lang="en-AU"/>
          </a:p>
        </p:txBody>
      </p:sp>
      <p:sp>
        <p:nvSpPr>
          <p:cNvPr id="3076" name="Rectangle 3" descr="#wm#_a_07_210_111_c_1_607*2286"/>
          <p:cNvSpPr/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AU"/>
              <a:t>Objective: Introduce our project titled "Application of Machine Learning in Apple Quality Classfication."</a:t>
            </a:r>
            <a:endParaRPr lang="en-AU"/>
          </a:p>
        </p:txBody>
      </p:sp>
      <p:sp>
        <p:nvSpPr>
          <p:cNvPr id="4" name="Text Box 3"/>
          <p:cNvSpPr txBox="1"/>
          <p:nvPr/>
        </p:nvSpPr>
        <p:spPr>
          <a:xfrm>
            <a:off x="457200" y="3132455"/>
            <a:ext cx="792226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AU" altLang="en-US" sz="2400"/>
              <a:t>- </a:t>
            </a:r>
            <a:r>
              <a:rPr lang="en-AU" altLang="en-US" sz="2400" b="1"/>
              <a:t>Content: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</a:t>
            </a:r>
            <a:r>
              <a:rPr lang="en-AU" altLang="en-US" sz="2400"/>
              <a:t>  1. Introduction and reasons for choosing the topic.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2. Methods and process of project.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3. Achieved results.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4. Challenges and solutions.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5. Future development directions.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6. Conclusion and thanks.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/>
        <p:txBody>
          <a:bodyPr vert="horz" wrap="square" anchor="ctr"/>
          <a:p>
            <a:pPr lvl="0" eaLnBrk="1" hangingPunct="1"/>
            <a:r>
              <a:rPr lang="en-AU"/>
              <a:t>Introduction</a:t>
            </a:r>
            <a:endParaRPr lang="en-AU"/>
          </a:p>
        </p:txBody>
      </p:sp>
      <p:sp>
        <p:nvSpPr>
          <p:cNvPr id="3076" name="Rectangle 3" descr="#wm#_a_07_210_111_c_1_607*2286"/>
          <p:cNvSpPr/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/>
            <a:r>
              <a:t>Project Title: Application of Machine Learning in Apple Quality Classification.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57200" y="2834640"/>
            <a:ext cx="7907020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Overview: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The objective is to use Machine Learning to classify apple quality, automating the process and make accurate decisions.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This improves classification efficiency and opens up opportunities to optimize the supply chain and increase the value of agricultural products.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203200" y="218440"/>
            <a:ext cx="8737600" cy="1184910"/>
          </a:xfrm>
        </p:spPr>
        <p:txBody>
          <a:bodyPr vert="horz" wrap="square" anchor="ctr"/>
          <a:p>
            <a:pPr lvl="0" eaLnBrk="1" hangingPunct="1"/>
            <a:r>
              <a:rPr sz="4000"/>
              <a:t>Methods and </a:t>
            </a:r>
            <a:r>
              <a:rPr sz="4000"/>
              <a:t>Process</a:t>
            </a:r>
            <a:r>
              <a:rPr sz="4000"/>
              <a:t> Implementation</a:t>
            </a:r>
            <a:endParaRPr sz="4000"/>
          </a:p>
        </p:txBody>
      </p:sp>
      <p:sp>
        <p:nvSpPr>
          <p:cNvPr id="2" name="Text Box 1"/>
          <p:cNvSpPr txBox="1"/>
          <p:nvPr/>
        </p:nvSpPr>
        <p:spPr>
          <a:xfrm>
            <a:off x="203200" y="1403350"/>
            <a:ext cx="8598535" cy="199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Download Dataset: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The dataset was downloaded from Kaggle: apple-quality dataset, containing information about the physical characteristics of apples, such as color, size, and factors affecting quality.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3819525"/>
            <a:ext cx="8609965" cy="211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91440" y="274955"/>
            <a:ext cx="8863330" cy="1171575"/>
          </a:xfrm>
        </p:spPr>
        <p:txBody>
          <a:bodyPr vert="horz" wrap="square" anchor="ctr"/>
          <a:p>
            <a:pPr lvl="0" eaLnBrk="1" hangingPunct="1"/>
            <a:r>
              <a:rPr sz="4000">
                <a:sym typeface="+mn-ea"/>
              </a:rPr>
              <a:t>Methods and </a:t>
            </a:r>
            <a:r>
              <a:rPr sz="4000">
                <a:sym typeface="+mn-ea"/>
              </a:rPr>
              <a:t>Process</a:t>
            </a:r>
            <a:r>
              <a:rPr sz="4000">
                <a:sym typeface="+mn-ea"/>
              </a:rPr>
              <a:t> Implementation</a:t>
            </a:r>
            <a:endParaRPr sz="4000" b="1"/>
          </a:p>
        </p:txBody>
      </p:sp>
      <p:sp>
        <p:nvSpPr>
          <p:cNvPr id="2" name="Text Box 1"/>
          <p:cNvSpPr txBox="1"/>
          <p:nvPr/>
        </p:nvSpPr>
        <p:spPr>
          <a:xfrm>
            <a:off x="454025" y="1446530"/>
            <a:ext cx="8230235" cy="2016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>
                <a:sym typeface="+mn-ea"/>
              </a:rPr>
              <a:t>Data Pre-processing:</a:t>
            </a:r>
            <a:endParaRPr lang="en-AU" altLang="en-US" sz="2400" b="1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AU" altLang="en-US" sz="2400">
                <a:sym typeface="+mn-ea"/>
              </a:rPr>
              <a:t>    Removed insufficient or unnecessary data points to ensure the model's accuracy.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>
                <a:sym typeface="+mn-ea"/>
              </a:rPr>
              <a:t>    Converted the data type of the 'Acidity' column to float64 and 'Quality' to binary numbers (0 for bad, 1 for good).</a:t>
            </a:r>
            <a:endParaRPr lang="en-AU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3702050"/>
            <a:ext cx="8616315" cy="239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75" name="Rectangle 2" descr="#wm#_a_07_210_111_a_1_1#clear#"/>
          <p:cNvSpPr/>
          <p:nvPr>
            <p:ph type="title"/>
          </p:nvPr>
        </p:nvSpPr>
        <p:spPr>
          <a:xfrm>
            <a:off x="160655" y="274955"/>
            <a:ext cx="8794115" cy="1170305"/>
          </a:xfrm>
        </p:spPr>
        <p:txBody>
          <a:bodyPr vert="horz" wrap="square" anchor="ctr"/>
          <a:p>
            <a:pPr lvl="0" eaLnBrk="1" hangingPunct="1"/>
            <a:r>
              <a:rPr sz="4000">
                <a:sym typeface="+mn-ea"/>
              </a:rPr>
              <a:t>Methods and </a:t>
            </a:r>
            <a:r>
              <a:rPr sz="4000">
                <a:sym typeface="+mn-ea"/>
              </a:rPr>
              <a:t>Process</a:t>
            </a:r>
            <a:r>
              <a:rPr sz="4000">
                <a:sym typeface="+mn-ea"/>
              </a:rPr>
              <a:t> Implementation</a:t>
            </a:r>
            <a:endParaRPr sz="4000"/>
          </a:p>
        </p:txBody>
      </p:sp>
      <p:sp>
        <p:nvSpPr>
          <p:cNvPr id="2" name="Text Box 1"/>
          <p:cNvSpPr txBox="1"/>
          <p:nvPr/>
        </p:nvSpPr>
        <p:spPr>
          <a:xfrm>
            <a:off x="534035" y="2350770"/>
            <a:ext cx="8076565" cy="195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2400" b="1"/>
              <a:t>Data Visualization:</a:t>
            </a:r>
            <a:endParaRPr lang="en-AU" altLang="en-US" sz="2400" b="1"/>
          </a:p>
          <a:p>
            <a:pPr>
              <a:lnSpc>
                <a:spcPct val="100000"/>
              </a:lnSpc>
            </a:pPr>
            <a:r>
              <a:rPr lang="en-AU" altLang="en-US" sz="2400"/>
              <a:t>    We used visualizations like heatmaps, scatter plots, and box plots to represent important features.</a:t>
            </a: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    Identify relationships between features and detect any anomalies in the data.</a:t>
            </a:r>
            <a:endParaRPr lang="en-AU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38760"/>
            <a:ext cx="7430135" cy="6379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53670"/>
            <a:ext cx="6929120" cy="6550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SimSun</vt:lpstr>
      <vt:lpstr>Wingdings</vt:lpstr>
      <vt:lpstr>宋体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TrầnBình Minh</dc:creator>
  <cp:lastModifiedBy>iPad</cp:lastModifiedBy>
  <cp:revision>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3081-11.33.82</vt:lpwstr>
  </property>
  <property fmtid="{D5CDD505-2E9C-101B-9397-08002B2CF9AE}" pid="3" name="ICV">
    <vt:lpwstr>7FDB972D634A5E3484CAB666B0A39F33_33</vt:lpwstr>
  </property>
</Properties>
</file>