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oto Serif Display" charset="1" panose="02020502080505020204"/>
      <p:regular r:id="rId17"/>
    </p:embeddedFont>
    <p:embeddedFont>
      <p:font typeface="Noto Serif Display Bold" charset="1" panose="02020802080505020204"/>
      <p:regular r:id="rId18"/>
    </p:embeddedFont>
    <p:embeddedFont>
      <p:font typeface="Muli" charset="1" panose="00000500000000000000"/>
      <p:regular r:id="rId19"/>
    </p:embeddedFont>
    <p:embeddedFont>
      <p:font typeface="Noto Sans" charset="1" panose="020B0502040504020204"/>
      <p:regular r:id="rId20"/>
    </p:embeddedFont>
    <p:embeddedFont>
      <p:font typeface="Public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"Chào thầy cô và các bạn, hôm nay nhóm chúng em sẽ trình bày về một trong những kỹ thuật nổi bật trong học sâu – đó là Mạng Tích Chập hay CNN. Đây là một mô hình phổ biến trong lĩnh vực xử lý ảnh và nhận diện mẫu. Nhóm em gồm [tên thành viên] sẽ cùng nhau trình bày về chủ đề này."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15336" y="1285103"/>
            <a:ext cx="3857327" cy="141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  <a:spcBef>
                <a:spcPct val="0"/>
              </a:spcBef>
            </a:pPr>
            <a:r>
              <a:rPr lang="en-US" sz="81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Nhóm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73773" y="3855878"/>
            <a:ext cx="10540454" cy="287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Tiến độ dự án</a:t>
            </a:r>
          </a:p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Nhận diện ký hiệu tay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909" y="242249"/>
            <a:ext cx="8241506" cy="141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  <a:spcBef>
                <a:spcPct val="0"/>
              </a:spcBef>
            </a:pPr>
            <a:r>
              <a:rPr lang="en-US" sz="819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Tóm tắt về dự án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909" y="1950225"/>
            <a:ext cx="17259300" cy="162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Tên dự án: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HandSpeak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499" y="3869196"/>
            <a:ext cx="17098801" cy="3252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6"/>
              </a:lnSpc>
              <a:spcBef>
                <a:spcPct val="0"/>
              </a:spcBef>
            </a:pPr>
            <a:r>
              <a:rPr lang="en-US" b="true" sz="4854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Mục tiêu chính</a:t>
            </a:r>
            <a:r>
              <a:rPr lang="en-US" b="true" sz="4854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: </a:t>
            </a:r>
          </a:p>
          <a:p>
            <a:pPr algn="l" marL="983298" indent="-491649" lvl="1">
              <a:lnSpc>
                <a:spcPts val="6376"/>
              </a:lnSpc>
              <a:spcBef>
                <a:spcPct val="0"/>
              </a:spcBef>
              <a:buFont typeface="Arial"/>
              <a:buChar char="•"/>
            </a:pPr>
            <a:r>
              <a:rPr lang="en-US" sz="455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Xâ</a:t>
            </a:r>
            <a:r>
              <a:rPr lang="en-US" sz="455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y dựng mô hình CNN để nhận diện ngôn ngữ ký hiệu trong bảng chữ cái.</a:t>
            </a:r>
          </a:p>
          <a:p>
            <a:pPr algn="l" marL="983298" indent="-491649" lvl="1">
              <a:lnSpc>
                <a:spcPts val="6376"/>
              </a:lnSpc>
              <a:spcBef>
                <a:spcPct val="0"/>
              </a:spcBef>
              <a:buFont typeface="Arial"/>
              <a:buChar char="•"/>
            </a:pPr>
            <a:r>
              <a:rPr lang="en-US" sz="455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Cung cấp giải pháp hỗ trợ giao tiếp cho người khuyết tật.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499" y="7416829"/>
            <a:ext cx="17259300" cy="241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Ý nghĩa của dự án</a:t>
            </a:r>
            <a:r>
              <a:rPr lang="en-US" b="true" sz="489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: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Giúp người khuyết tật về nghe và nói giao tiếp dễ dàng hơn với mọi người.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0628" y="5295900"/>
            <a:ext cx="4162904" cy="4122973"/>
          </a:xfrm>
          <a:custGeom>
            <a:avLst/>
            <a:gdLst/>
            <a:ahLst/>
            <a:cxnLst/>
            <a:rect r="r" b="b" t="t" l="l"/>
            <a:pathLst>
              <a:path h="4122973" w="4162904">
                <a:moveTo>
                  <a:pt x="0" y="0"/>
                </a:moveTo>
                <a:lnTo>
                  <a:pt x="4162905" y="0"/>
                </a:lnTo>
                <a:lnTo>
                  <a:pt x="4162905" y="4122973"/>
                </a:lnTo>
                <a:lnTo>
                  <a:pt x="0" y="4122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62871" y="5420855"/>
            <a:ext cx="3874611" cy="3837445"/>
          </a:xfrm>
          <a:custGeom>
            <a:avLst/>
            <a:gdLst/>
            <a:ahLst/>
            <a:cxnLst/>
            <a:rect r="r" b="b" t="t" l="l"/>
            <a:pathLst>
              <a:path h="3837445" w="3874611">
                <a:moveTo>
                  <a:pt x="0" y="0"/>
                </a:moveTo>
                <a:lnTo>
                  <a:pt x="3874611" y="0"/>
                </a:lnTo>
                <a:lnTo>
                  <a:pt x="3874611" y="3837445"/>
                </a:lnTo>
                <a:lnTo>
                  <a:pt x="0" y="383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6561" y="5420855"/>
            <a:ext cx="3874611" cy="3837445"/>
          </a:xfrm>
          <a:custGeom>
            <a:avLst/>
            <a:gdLst/>
            <a:ahLst/>
            <a:cxnLst/>
            <a:rect r="r" b="b" t="t" l="l"/>
            <a:pathLst>
              <a:path h="3837445" w="3874611">
                <a:moveTo>
                  <a:pt x="0" y="0"/>
                </a:moveTo>
                <a:lnTo>
                  <a:pt x="3874611" y="0"/>
                </a:lnTo>
                <a:lnTo>
                  <a:pt x="3874611" y="3837445"/>
                </a:lnTo>
                <a:lnTo>
                  <a:pt x="0" y="3837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1292" y="223810"/>
            <a:ext cx="14153808" cy="93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6"/>
              </a:lnSpc>
              <a:spcBef>
                <a:spcPct val="0"/>
              </a:spcBef>
            </a:pPr>
            <a:r>
              <a:rPr lang="en-US" sz="55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Data visualization (Trực quan hóa dữ liệu)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1292" y="1261039"/>
            <a:ext cx="14153808" cy="388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679" indent="-338840" lvl="1">
              <a:lnSpc>
                <a:spcPts val="4394"/>
              </a:lnSpc>
              <a:buFont typeface="Arial"/>
              <a:buChar char="•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Dữ liệu:</a:t>
            </a:r>
          </a:p>
          <a:p>
            <a:pPr algn="l" marL="1355358" indent="-451786" lvl="2">
              <a:lnSpc>
                <a:spcPts val="4394"/>
              </a:lnSpc>
              <a:buFont typeface="Arial"/>
              <a:buChar char="⚬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Nguồn dữ liệu: Sử dụng bộ dữ liệu Sign Language MNIST.</a:t>
            </a:r>
          </a:p>
          <a:p>
            <a:pPr algn="l" marL="1355358" indent="-451786" lvl="2">
              <a:lnSpc>
                <a:spcPts val="4394"/>
              </a:lnSpc>
              <a:buFont typeface="Arial"/>
              <a:buChar char="⚬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Chi tiết:</a:t>
            </a:r>
          </a:p>
          <a:p>
            <a:pPr algn="l" marL="2033037" indent="-508259" lvl="3">
              <a:lnSpc>
                <a:spcPts val="4394"/>
              </a:lnSpc>
              <a:buFont typeface="Arial"/>
              <a:buChar char="￭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Tập train: 27,455 mẫu.</a:t>
            </a:r>
          </a:p>
          <a:p>
            <a:pPr algn="l" marL="2033037" indent="-508259" lvl="3">
              <a:lnSpc>
                <a:spcPts val="4394"/>
              </a:lnSpc>
              <a:buFont typeface="Arial"/>
              <a:buChar char="￭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Tập test: 7,112 mẫu.</a:t>
            </a:r>
          </a:p>
          <a:p>
            <a:pPr algn="l" marL="2033037" indent="-508259" lvl="3">
              <a:lnSpc>
                <a:spcPts val="4394"/>
              </a:lnSpc>
              <a:buFont typeface="Arial"/>
              <a:buChar char="￭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Số nhãn: 24 (do J và Z bị loại bỏ).</a:t>
            </a:r>
          </a:p>
          <a:p>
            <a:pPr algn="l" marL="2033037" indent="-508259" lvl="3">
              <a:lnSpc>
                <a:spcPts val="4394"/>
              </a:lnSpc>
              <a:buFont typeface="Arial"/>
              <a:buChar char="￭"/>
            </a:pPr>
            <a:r>
              <a:rPr lang="en-US" sz="313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Kích thước ảnh: 28×28, giá trị pixel từ 0-255.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77617" y="9134475"/>
            <a:ext cx="62892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36391" y="9134475"/>
            <a:ext cx="627311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6117" y="9133616"/>
            <a:ext cx="54442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701" y="5889453"/>
            <a:ext cx="17828599" cy="3543434"/>
          </a:xfrm>
          <a:custGeom>
            <a:avLst/>
            <a:gdLst/>
            <a:ahLst/>
            <a:cxnLst/>
            <a:rect r="r" b="b" t="t" l="l"/>
            <a:pathLst>
              <a:path h="3543434" w="17828599">
                <a:moveTo>
                  <a:pt x="0" y="0"/>
                </a:moveTo>
                <a:lnTo>
                  <a:pt x="17828598" y="0"/>
                </a:lnTo>
                <a:lnTo>
                  <a:pt x="17828598" y="3543434"/>
                </a:lnTo>
                <a:lnTo>
                  <a:pt x="0" y="3543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1292" y="223810"/>
            <a:ext cx="14153808" cy="93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6"/>
              </a:lnSpc>
              <a:spcBef>
                <a:spcPct val="0"/>
              </a:spcBef>
            </a:pPr>
            <a:r>
              <a:rPr lang="en-US" sz="5533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Data visualization (Trực quan hóa dữ liệu)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6910" y="1094773"/>
            <a:ext cx="17354180" cy="390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080" indent="-340040" lvl="1">
              <a:lnSpc>
                <a:spcPts val="4409"/>
              </a:lnSpc>
              <a:buFont typeface="Arial"/>
              <a:buChar char="•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Xử lý dữ liệu:</a:t>
            </a:r>
          </a:p>
          <a:p>
            <a:pPr algn="l" marL="1360159" indent="-453386" lvl="2">
              <a:lnSpc>
                <a:spcPts val="4409"/>
              </a:lnSpc>
              <a:buFont typeface="Arial"/>
              <a:buChar char="⚬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Chuẩn hóa: Sử dụng MinMax normalization, đưa giá trị pixel về khoảng [0, 1].</a:t>
            </a:r>
          </a:p>
          <a:p>
            <a:pPr algn="l" marL="1360159" indent="-453386" lvl="2">
              <a:lnSpc>
                <a:spcPts val="4409"/>
              </a:lnSpc>
              <a:buFont typeface="Arial"/>
              <a:buChar char="⚬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One-hot encoding:</a:t>
            </a:r>
          </a:p>
          <a:p>
            <a:pPr algn="l" marL="2040239" indent="-510060" lvl="3">
              <a:lnSpc>
                <a:spcPts val="4409"/>
              </a:lnSpc>
              <a:buFont typeface="Arial"/>
              <a:buChar char="￭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Đầu ra Ytrain​ và Ytest​ được chuyển thành vector 1×241 \times 241×24.</a:t>
            </a:r>
          </a:p>
          <a:p>
            <a:pPr algn="l" marL="1360159" indent="-453386" lvl="2">
              <a:lnSpc>
                <a:spcPts val="4409"/>
              </a:lnSpc>
              <a:buFont typeface="Arial"/>
              <a:buChar char="⚬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Reshape dữ liệu:</a:t>
            </a:r>
          </a:p>
          <a:p>
            <a:pPr algn="l" marL="2040239" indent="-510060" lvl="3">
              <a:lnSpc>
                <a:spcPts val="4409"/>
              </a:lnSpc>
              <a:buFont typeface="Arial"/>
              <a:buChar char="￭"/>
            </a:pPr>
            <a:r>
              <a:rPr lang="en-US" sz="3149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Chuyển từ vector 1×785 thành ma trận 28×28×1 để phục vụ input của mô hình tích chập (CNN).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512" y="3563552"/>
            <a:ext cx="17554977" cy="3159896"/>
          </a:xfrm>
          <a:custGeom>
            <a:avLst/>
            <a:gdLst/>
            <a:ahLst/>
            <a:cxnLst/>
            <a:rect r="r" b="b" t="t" l="l"/>
            <a:pathLst>
              <a:path h="3159896" w="17554977">
                <a:moveTo>
                  <a:pt x="0" y="0"/>
                </a:moveTo>
                <a:lnTo>
                  <a:pt x="17554976" y="0"/>
                </a:lnTo>
                <a:lnTo>
                  <a:pt x="17554976" y="3159896"/>
                </a:lnTo>
                <a:lnTo>
                  <a:pt x="0" y="315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032" y="1028700"/>
            <a:ext cx="17675185" cy="8130585"/>
          </a:xfrm>
          <a:custGeom>
            <a:avLst/>
            <a:gdLst/>
            <a:ahLst/>
            <a:cxnLst/>
            <a:rect r="r" b="b" t="t" l="l"/>
            <a:pathLst>
              <a:path h="8130585" w="17675185">
                <a:moveTo>
                  <a:pt x="0" y="0"/>
                </a:moveTo>
                <a:lnTo>
                  <a:pt x="17675185" y="0"/>
                </a:lnTo>
                <a:lnTo>
                  <a:pt x="17675185" y="8130585"/>
                </a:lnTo>
                <a:lnTo>
                  <a:pt x="0" y="8130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1767" y="3274889"/>
            <a:ext cx="17603205" cy="4686853"/>
          </a:xfrm>
          <a:custGeom>
            <a:avLst/>
            <a:gdLst/>
            <a:ahLst/>
            <a:cxnLst/>
            <a:rect r="r" b="b" t="t" l="l"/>
            <a:pathLst>
              <a:path h="4686853" w="17603205">
                <a:moveTo>
                  <a:pt x="0" y="0"/>
                </a:moveTo>
                <a:lnTo>
                  <a:pt x="17603206" y="0"/>
                </a:lnTo>
                <a:lnTo>
                  <a:pt x="17603206" y="4686853"/>
                </a:lnTo>
                <a:lnTo>
                  <a:pt x="0" y="4686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8126" y="563562"/>
            <a:ext cx="3553785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000000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Sơ đồ loss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88438"/>
            <a:ext cx="14255294" cy="77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43"/>
              </a:lnSpc>
              <a:spcBef>
                <a:spcPct val="0"/>
              </a:spcBef>
            </a:pPr>
            <a:r>
              <a:rPr lang="en-US" sz="453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Sử dụng minibatch để train trên 100000 điểm dữ liệu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7606" y="1256964"/>
            <a:ext cx="7309097" cy="3005585"/>
          </a:xfrm>
          <a:custGeom>
            <a:avLst/>
            <a:gdLst/>
            <a:ahLst/>
            <a:cxnLst/>
            <a:rect r="r" b="b" t="t" l="l"/>
            <a:pathLst>
              <a:path h="3005585" w="7309097">
                <a:moveTo>
                  <a:pt x="0" y="0"/>
                </a:moveTo>
                <a:lnTo>
                  <a:pt x="7309097" y="0"/>
                </a:lnTo>
                <a:lnTo>
                  <a:pt x="7309097" y="3005585"/>
                </a:lnTo>
                <a:lnTo>
                  <a:pt x="0" y="300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62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7606" y="5730941"/>
            <a:ext cx="7309097" cy="3081024"/>
          </a:xfrm>
          <a:custGeom>
            <a:avLst/>
            <a:gdLst/>
            <a:ahLst/>
            <a:cxnLst/>
            <a:rect r="r" b="b" t="t" l="l"/>
            <a:pathLst>
              <a:path h="3081024" w="7309097">
                <a:moveTo>
                  <a:pt x="0" y="0"/>
                </a:moveTo>
                <a:lnTo>
                  <a:pt x="7309097" y="0"/>
                </a:lnTo>
                <a:lnTo>
                  <a:pt x="7309097" y="3081025"/>
                </a:lnTo>
                <a:lnTo>
                  <a:pt x="0" y="308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70905" y="6847382"/>
            <a:ext cx="8517095" cy="138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  <a:spcBef>
                <a:spcPct val="0"/>
              </a:spcBef>
            </a:pPr>
            <a:r>
              <a:rPr lang="en-US" sz="40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Accuracy của 1000 điểm dữ liệu tập train: 91.2%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0905" y="2029580"/>
            <a:ext cx="7110264" cy="138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0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Test trên 1000 điểm dữ liệu</a:t>
            </a:r>
          </a:p>
          <a:p>
            <a:pPr algn="l">
              <a:lnSpc>
                <a:spcPts val="5608"/>
              </a:lnSpc>
              <a:spcBef>
                <a:spcPct val="0"/>
              </a:spcBef>
            </a:pPr>
            <a:r>
              <a:rPr lang="en-US" sz="400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Accuracy của tập train: 82.5%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DAGbfHLA3Nc</dc:identifier>
  <dcterms:modified xsi:type="dcterms:W3CDTF">2011-08-01T06:04:30Z</dcterms:modified>
  <cp:revision>1</cp:revision>
  <dc:title>Tiến độ</dc:title>
</cp:coreProperties>
</file>