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51"/>
  </p:notesMasterIdLst>
  <p:handoutMasterIdLst>
    <p:handoutMasterId r:id="rId52"/>
  </p:handoutMasterIdLst>
  <p:sldIdLst>
    <p:sldId id="256" r:id="rId5"/>
    <p:sldId id="295" r:id="rId6"/>
    <p:sldId id="258" r:id="rId7"/>
    <p:sldId id="304" r:id="rId8"/>
    <p:sldId id="317" r:id="rId9"/>
    <p:sldId id="321" r:id="rId10"/>
    <p:sldId id="308" r:id="rId11"/>
    <p:sldId id="319" r:id="rId12"/>
    <p:sldId id="310" r:id="rId13"/>
    <p:sldId id="309" r:id="rId14"/>
    <p:sldId id="322" r:id="rId15"/>
    <p:sldId id="296" r:id="rId16"/>
    <p:sldId id="297" r:id="rId17"/>
    <p:sldId id="271" r:id="rId18"/>
    <p:sldId id="31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6" r:id="rId28"/>
    <p:sldId id="314" r:id="rId29"/>
    <p:sldId id="298" r:id="rId30"/>
    <p:sldId id="320" r:id="rId31"/>
    <p:sldId id="300" r:id="rId32"/>
    <p:sldId id="323" r:id="rId33"/>
    <p:sldId id="280" r:id="rId34"/>
    <p:sldId id="281" r:id="rId35"/>
    <p:sldId id="283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84" r:id="rId45"/>
    <p:sldId id="290" r:id="rId46"/>
    <p:sldId id="613" r:id="rId47"/>
    <p:sldId id="608" r:id="rId48"/>
    <p:sldId id="292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21"/>
            <p14:sldId id="308"/>
            <p14:sldId id="319"/>
            <p14:sldId id="310"/>
            <p14:sldId id="309"/>
            <p14:sldId id="322"/>
          </p14:sldIdLst>
        </p14:section>
        <p14:section name="Unit Testing" id="{3CEAD99F-3A4F-4E43-921E-60EC686B0383}">
          <p14:sldIdLst>
            <p14:sldId id="296"/>
            <p14:sldId id="297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  <p14:sldId id="323"/>
          </p14:sldIdLst>
        </p14:section>
        <p14:section name="Good Practices" id="{F197DC39-0710-4335-BB31-99A807F6C847}">
          <p14:sldIdLst>
            <p14:sldId id="280"/>
            <p14:sldId id="281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48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Automated tests:</a:t>
            </a:r>
          </a:p>
          <a:p>
            <a:pPr lvl="1"/>
            <a:r>
              <a:rPr lang="en-US" sz="3400" dirty="0"/>
              <a:t>are automatically repeatable</a:t>
            </a:r>
          </a:p>
          <a:p>
            <a:pPr lvl="1"/>
            <a:r>
              <a:rPr lang="en-US" sz="3400" dirty="0"/>
              <a:t>fail as early as possible</a:t>
            </a:r>
          </a:p>
          <a:p>
            <a:pPr lvl="1"/>
            <a:r>
              <a:rPr lang="en-US" sz="3400" dirty="0"/>
              <a:t>enable the presentation of business requirements in code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reduce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While writing tests, different conventions and practices are used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Less</a:t>
            </a:r>
            <a:r>
              <a:rPr lang="en-US" sz="3400" dirty="0"/>
              <a:t> abstract, </a:t>
            </a:r>
            <a:r>
              <a:rPr lang="en-US" sz="3400" b="1" dirty="0">
                <a:solidFill>
                  <a:schemeClr val="bg1"/>
                </a:solidFill>
              </a:rPr>
              <a:t>more </a:t>
            </a:r>
            <a:r>
              <a:rPr lang="en-US" sz="3400" dirty="0"/>
              <a:t>concrete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 </a:t>
            </a:r>
            <a:r>
              <a:rPr lang="en-US" sz="3400" dirty="0"/>
              <a:t>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403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765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Function</a:t>
            </a:r>
          </a:p>
          <a:p>
            <a:pPr lvl="1"/>
            <a:r>
              <a:rPr lang="en-US" sz="3400" dirty="0"/>
              <a:t>Method</a:t>
            </a:r>
          </a:p>
          <a:p>
            <a:pPr lvl="1"/>
            <a:r>
              <a:rPr lang="en-US" sz="3400" dirty="0"/>
              <a:t>Procedure</a:t>
            </a:r>
          </a:p>
          <a:p>
            <a:pPr lvl="1"/>
            <a:r>
              <a:rPr lang="en-US" sz="3400" dirty="0"/>
              <a:t>Modules</a:t>
            </a:r>
          </a:p>
          <a:p>
            <a:pPr lvl="1"/>
            <a:r>
              <a:rPr lang="en-US" sz="3400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that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,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the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the previous example:</a:t>
            </a:r>
          </a:p>
          <a:p>
            <a:pPr lvl="1"/>
            <a:r>
              <a:rPr lang="en-GB" sz="3400" dirty="0"/>
              <a:t>Create the tests</a:t>
            </a:r>
            <a:br>
              <a:rPr lang="en-GB" sz="3400" dirty="0"/>
            </a:br>
            <a:r>
              <a:rPr lang="en-GB" sz="3400" dirty="0"/>
              <a:t>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modules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In plain English, mocking means "making a </a:t>
            </a:r>
            <a:r>
              <a:rPr lang="en-US" sz="3600" b="1" dirty="0">
                <a:solidFill>
                  <a:schemeClr val="bg1"/>
                </a:solidFill>
              </a:rPr>
              <a:t>replica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imitation</a:t>
            </a:r>
            <a:r>
              <a:rPr lang="en-US" sz="3600" dirty="0"/>
              <a:t> of something"</a:t>
            </a:r>
          </a:p>
          <a:p>
            <a:r>
              <a:rPr lang="en-US" sz="3600" dirty="0"/>
              <a:t>Mocking is the way to test benefiting from isolation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isolate </a:t>
            </a:r>
            <a:r>
              <a:rPr lang="en-US" sz="3400" dirty="0"/>
              <a:t>related logic into SRP modules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these 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testing,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br>
              <a:rPr lang="en-US" sz="3600" dirty="0"/>
            </a:br>
            <a:r>
              <a:rPr lang="en-US" sz="3600" dirty="0"/>
              <a:t>and methods </a:t>
            </a:r>
            <a:br>
              <a:rPr lang="en-US" sz="3600" dirty="0"/>
            </a:br>
            <a:r>
              <a:rPr lang="en-US" sz="3600" dirty="0"/>
              <a:t>from other classes </a:t>
            </a:r>
            <a:br>
              <a:rPr lang="en-US" sz="3600" dirty="0"/>
            </a:br>
            <a:r>
              <a:rPr lang="en-US" sz="3600" dirty="0"/>
              <a:t>and 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To use mocking in python, the  built-in  way   is </a:t>
            </a:r>
            <a:r>
              <a:rPr lang="en-US" sz="3600" b="1" dirty="0" err="1">
                <a:solidFill>
                  <a:schemeClr val="bg1"/>
                </a:solidFill>
              </a:rPr>
              <a:t>unittest.mock</a:t>
            </a:r>
            <a:r>
              <a:rPr lang="en-US" sz="36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5AB16-BF31-4EBE-A76F-DFD982C04A37}"/>
              </a:ext>
            </a:extLst>
          </p:cNvPr>
          <p:cNvSpPr/>
          <p:nvPr/>
        </p:nvSpPr>
        <p:spPr bwMode="auto">
          <a:xfrm>
            <a:off x="2283308" y="2259000"/>
            <a:ext cx="9564617" cy="4219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@patch('app.hotel.RoomsManager')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def test_rent_room__when_no_free_rooms__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should_raise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(self, mock):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mock.return_value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RoomsManagerMock.has_free_rooms.return_value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False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hotel = Hotel('At Joe\'s', 3, 2, 1)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with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self.assertRaises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NoFreeRoomError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 as context: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hotel.rent_room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([],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RoomTypes.APARTMENT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self.assertIsNotNone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context.exception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an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on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the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depending 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Manual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Automated</a:t>
            </a:r>
            <a:r>
              <a:rPr lang="en-US" sz="34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Many more types of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1385-7AFC-4C02-AF82-B016CAD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37D8-F376-4055-AE46-2F5720D27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Manually test the code as a standard user</a:t>
            </a:r>
          </a:p>
          <a:p>
            <a:pPr lvl="1"/>
            <a:r>
              <a:rPr lang="en-US" dirty="0"/>
              <a:t>Go to each page of a web application</a:t>
            </a:r>
          </a:p>
          <a:p>
            <a:pPr lvl="1"/>
            <a:r>
              <a:rPr lang="en-US" dirty="0"/>
              <a:t>Test every behavior and functionality</a:t>
            </a:r>
          </a:p>
          <a:p>
            <a:r>
              <a:rPr lang="en-US" dirty="0"/>
              <a:t>And this happens every time</a:t>
            </a:r>
          </a:p>
          <a:p>
            <a:pPr lvl="1"/>
            <a:r>
              <a:rPr lang="en-US" dirty="0"/>
              <a:t>A new feature is introduced</a:t>
            </a:r>
          </a:p>
          <a:p>
            <a:pPr lvl="1"/>
            <a:r>
              <a:rPr lang="en-US" dirty="0"/>
              <a:t>A bug is fixed</a:t>
            </a:r>
          </a:p>
          <a:p>
            <a:pPr lvl="1"/>
            <a:r>
              <a:rPr lang="en-US" dirty="0"/>
              <a:t>A requirement is changed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F434B-7B3E-445A-87C1-45DE123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manual testing?</a:t>
            </a:r>
          </a:p>
        </p:txBody>
      </p:sp>
    </p:spTree>
    <p:extLst>
      <p:ext uri="{BB962C8B-B14F-4D97-AF65-F5344CB8AC3E}">
        <p14:creationId xmlns:p14="http://schemas.microsoft.com/office/powerpoint/2010/main" val="40610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Automatically. Changing part of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Hard to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Depends on the manual tester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possibility of "human error" is applicable 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Automated testing represents business requirements in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i.e.</a:t>
            </a:r>
            <a:r>
              <a:rPr lang="bg-BG" sz="3200" dirty="0"/>
              <a:t>,</a:t>
            </a:r>
            <a:r>
              <a:rPr lang="en-US" sz="3200" dirty="0"/>
              <a:t> code that verifies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Types of automated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Functional/UI/E2E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System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Regression 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(1)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 (2)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2196</Words>
  <Application>Microsoft Office PowerPoint</Application>
  <PresentationFormat>Widescreen</PresentationFormat>
  <Paragraphs>353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</vt:lpstr>
      <vt:lpstr>What is manual testing?</vt:lpstr>
      <vt:lpstr>Drawbacks from Manual Testing</vt:lpstr>
      <vt:lpstr>Automated testing (1)</vt:lpstr>
      <vt:lpstr>Automated testing  (2)</vt:lpstr>
      <vt:lpstr>Benefits of automated testing</vt:lpstr>
      <vt:lpstr>Code conventions while testing</vt:lpstr>
      <vt:lpstr>What is Unit Testing?</vt:lpstr>
      <vt:lpstr>What is Unit Testing?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226</cp:revision>
  <dcterms:created xsi:type="dcterms:W3CDTF">2018-05-23T13:08:44Z</dcterms:created>
  <dcterms:modified xsi:type="dcterms:W3CDTF">2022-12-23T09:50:50Z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