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8" r:id="rId7"/>
    <p:sldId id="302" r:id="rId8"/>
    <p:sldId id="303" r:id="rId9"/>
    <p:sldId id="304" r:id="rId10"/>
    <p:sldId id="306" r:id="rId11"/>
    <p:sldId id="308" r:id="rId12"/>
    <p:sldId id="311" r:id="rId13"/>
    <p:sldId id="312" r:id="rId14"/>
    <p:sldId id="313" r:id="rId15"/>
    <p:sldId id="314" r:id="rId16"/>
    <p:sldId id="309" r:id="rId17"/>
    <p:sldId id="310" r:id="rId18"/>
    <p:sldId id="319" r:id="rId19"/>
    <p:sldId id="320" r:id="rId20"/>
    <p:sldId id="494" r:id="rId21"/>
    <p:sldId id="315" r:id="rId22"/>
    <p:sldId id="316" r:id="rId23"/>
    <p:sldId id="321" r:id="rId24"/>
    <p:sldId id="280" r:id="rId25"/>
    <p:sldId id="401" r:id="rId26"/>
    <p:sldId id="613" r:id="rId27"/>
    <p:sldId id="608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EBC8E72-D473-4A28-88FA-49B7C90BDF28}">
          <p14:sldIdLst>
            <p14:sldId id="256"/>
            <p14:sldId id="257"/>
            <p14:sldId id="258"/>
          </p14:sldIdLst>
        </p14:section>
        <p14:section name="Tuples" id="{52196665-29C7-4520-A8CB-113C18E06B09}">
          <p14:sldIdLst>
            <p14:sldId id="302"/>
            <p14:sldId id="303"/>
            <p14:sldId id="304"/>
            <p14:sldId id="306"/>
            <p14:sldId id="308"/>
            <p14:sldId id="311"/>
            <p14:sldId id="312"/>
            <p14:sldId id="313"/>
            <p14:sldId id="314"/>
          </p14:sldIdLst>
        </p14:section>
        <p14:section name="Sets" id="{E163F47B-9B08-4282-A9D6-CD7D3C4F27EF}">
          <p14:sldIdLst>
            <p14:sldId id="309"/>
            <p14:sldId id="310"/>
            <p14:sldId id="319"/>
            <p14:sldId id="320"/>
            <p14:sldId id="494"/>
            <p14:sldId id="315"/>
            <p14:sldId id="316"/>
          </p14:sldIdLst>
        </p14:section>
        <p14:section name="Live Exercises" id="{E812054A-E077-4064-B2F6-42229FAFA9AC}">
          <p14:sldIdLst>
            <p14:sldId id="321"/>
          </p14:sldIdLst>
        </p14:section>
        <p14:section name="Conclusion" id="{0DF51C0A-DA06-4F42-B742-2B3B99CD29DE}">
          <p14:sldIdLst>
            <p14:sldId id="280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74608-C516-9E2D-2976-D00DFA2DC906}" v="10" dt="2019-11-25T13:54:59.105"/>
    <p1510:client id="{BFBD6F6C-BDE2-462A-9CC7-8D2B7B6BDE3C}" v="8" dt="2019-11-25T13:08:32.6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1" autoAdjust="0"/>
    <p:restoredTop sz="94660"/>
  </p:normalViewPr>
  <p:slideViewPr>
    <p:cSldViewPr snapToGrid="0">
      <p:cViewPr varScale="1">
        <p:scale>
          <a:sx n="47" d="100"/>
          <a:sy n="47" d="100"/>
        </p:scale>
        <p:origin x="43" y="78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BFBD6F6C-BDE2-462A-9CC7-8D2B7B6BDE3C}"/>
    <pc:docChg chg="undo modSld">
      <pc:chgData name="antonoaatanasova" userId="63f01c8f-a50b-4279-b3c6-a33faf65220b" providerId="ADAL" clId="{BFBD6F6C-BDE2-462A-9CC7-8D2B7B6BDE3C}" dt="2019-11-25T13:08:32.689" v="7" actId="403"/>
      <pc:docMkLst>
        <pc:docMk/>
      </pc:docMkLst>
      <pc:sldChg chg="modSp">
        <pc:chgData name="antonoaatanasova" userId="63f01c8f-a50b-4279-b3c6-a33faf65220b" providerId="ADAL" clId="{BFBD6F6C-BDE2-462A-9CC7-8D2B7B6BDE3C}" dt="2019-11-25T13:08:32.689" v="7" actId="403"/>
        <pc:sldMkLst>
          <pc:docMk/>
          <pc:sldMk cId="1777515745" sldId="280"/>
        </pc:sldMkLst>
        <pc:spChg chg="mod">
          <ac:chgData name="antonoaatanasova" userId="63f01c8f-a50b-4279-b3c6-a33faf65220b" providerId="ADAL" clId="{BFBD6F6C-BDE2-462A-9CC7-8D2B7B6BDE3C}" dt="2019-11-25T13:08:32.689" v="7" actId="403"/>
          <ac:spMkLst>
            <pc:docMk/>
            <pc:sldMk cId="1777515745" sldId="280"/>
            <ac:spMk id="16" creationId="{373AC257-A0F4-4265-8C0F-3CB5C237A93D}"/>
          </ac:spMkLst>
        </pc:spChg>
        <pc:grpChg chg="mod">
          <ac:chgData name="antonoaatanasova" userId="63f01c8f-a50b-4279-b3c6-a33faf65220b" providerId="ADAL" clId="{BFBD6F6C-BDE2-462A-9CC7-8D2B7B6BDE3C}" dt="2019-11-25T13:08:27.489" v="5" actId="1076"/>
          <ac:grpSpMkLst>
            <pc:docMk/>
            <pc:sldMk cId="1777515745" sldId="280"/>
            <ac:grpSpMk id="9" creationId="{EBAFE522-EB7D-4931-A015-9A7E8A98517D}"/>
          </ac:grpSpMkLst>
        </pc:grpChg>
      </pc:sldChg>
      <pc:sldChg chg="modSp">
        <pc:chgData name="antonoaatanasova" userId="63f01c8f-a50b-4279-b3c6-a33faf65220b" providerId="ADAL" clId="{BFBD6F6C-BDE2-462A-9CC7-8D2B7B6BDE3C}" dt="2019-11-25T13:07:40.015" v="1" actId="113"/>
        <pc:sldMkLst>
          <pc:docMk/>
          <pc:sldMk cId="1810914103" sldId="313"/>
        </pc:sldMkLst>
        <pc:spChg chg="mod">
          <ac:chgData name="antonoaatanasova" userId="63f01c8f-a50b-4279-b3c6-a33faf65220b" providerId="ADAL" clId="{BFBD6F6C-BDE2-462A-9CC7-8D2B7B6BDE3C}" dt="2019-11-25T13:07:40.015" v="1" actId="113"/>
          <ac:spMkLst>
            <pc:docMk/>
            <pc:sldMk cId="1810914103" sldId="313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BFBD6F6C-BDE2-462A-9CC7-8D2B7B6BDE3C}" dt="2019-11-25T13:08:03.594" v="2" actId="113"/>
        <pc:sldMkLst>
          <pc:docMk/>
          <pc:sldMk cId="1931937297" sldId="315"/>
        </pc:sldMkLst>
        <pc:spChg chg="mod">
          <ac:chgData name="antonoaatanasova" userId="63f01c8f-a50b-4279-b3c6-a33faf65220b" providerId="ADAL" clId="{BFBD6F6C-BDE2-462A-9CC7-8D2B7B6BDE3C}" dt="2019-11-25T13:08:03.594" v="2" actId="113"/>
          <ac:spMkLst>
            <pc:docMk/>
            <pc:sldMk cId="1931937297" sldId="315"/>
            <ac:spMk id="2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8D74608-C516-9E2D-2976-D00DFA2DC906}"/>
    <pc:docChg chg="modSld">
      <pc:chgData name="antonoaatanasova" userId="S::a.atanasova@softuni.bg::63f01c8f-a50b-4279-b3c6-a33faf65220b" providerId="AD" clId="Web-{68D74608-C516-9E2D-2976-D00DFA2DC906}" dt="2019-11-25T13:54:59.105" v="9" actId="20577"/>
      <pc:docMkLst>
        <pc:docMk/>
      </pc:docMkLst>
      <pc:sldChg chg="modSp">
        <pc:chgData name="antonoaatanasova" userId="S::a.atanasova@softuni.bg::63f01c8f-a50b-4279-b3c6-a33faf65220b" providerId="AD" clId="Web-{68D74608-C516-9E2D-2976-D00DFA2DC906}" dt="2019-11-25T13:54:59.105" v="8" actId="20577"/>
        <pc:sldMkLst>
          <pc:docMk/>
          <pc:sldMk cId="1777515745" sldId="280"/>
        </pc:sldMkLst>
        <pc:spChg chg="mod">
          <ac:chgData name="antonoaatanasova" userId="S::a.atanasova@softuni.bg::63f01c8f-a50b-4279-b3c6-a33faf65220b" providerId="AD" clId="Web-{68D74608-C516-9E2D-2976-D00DFA2DC906}" dt="2019-11-25T13:54:59.105" v="8" actId="20577"/>
          <ac:spMkLst>
            <pc:docMk/>
            <pc:sldMk cId="1777515745" sldId="280"/>
            <ac:spMk id="16" creationId="{373AC257-A0F4-4265-8C0F-3CB5C237A9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-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272E0F-AD5A-40F2-B9BD-6E906A9AF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395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F91BF3-45D7-4F87-AD6A-5825F39D9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0875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5EA196-BD27-4874-A066-ACAD7C6B5F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605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77C128-6D5A-4CD8-8EAD-F36C8F4497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33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6C6ABF-5901-4DF8-B3BF-93D5353845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3395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E5548F8-8BC5-491E-B3B1-35D30CF025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-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367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DA4EE07-CB3A-4875-A1F9-8F47376EC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5AC7402-08C6-42E3-BEAB-4D277FCF32F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A356017-40D0-4C84-927C-87791731D11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6A39F984-03B6-4DA5-9CFA-EB47780E4B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8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1C649708-A0CF-4D17-9920-4D54D10277F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6490E844-2AEC-48E8-948F-ED641700C444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5F513A-6E15-41E8-9596-F2FB5BC476FD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7082E58-FB86-4ABF-A486-D9422FF1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F60BCC8A-A33E-467A-9A84-6C536A6F22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C2E1F215-A50C-4036-862B-B8AD70EBB2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7826E4F2-9FC9-4FAA-9FD6-D8D8B7CA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C0DF5F6E-0F8B-4F53-AF39-C580EFC9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681CAB3-7B40-41D2-A681-3FE3ADD34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CBBB6963-7B70-4450-9C13-529AEBD822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58F50F55-A8B1-49AD-A5B1-1290366EA8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C060527-EED4-4908-9053-0187770F6270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3BE26614-BF25-4C66-9984-D10E2EC2F5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6D02E754-20D3-4932-BECF-BED4973BE56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A045DD0-E57E-404F-AF2B-98C7F83BE4D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CE79488-0635-405B-B68A-E84C72C88C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9740EB37-37B5-45D5-A01C-7770AF92238A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40C7FB0C-465D-4B5F-B02B-BA5657721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B399296-DB07-4F62-9AD4-91F899A503F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225C895E-50EB-466D-8377-E8B33D4BF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2A48C911-BE32-4A48-BD62-5A54178A2B8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224B564E-6349-4816-B467-FDE19B7DE4F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029D290-AE84-4AC9-9B52-243E04F4DDF6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C1F5E11F-2428-4CD6-AE8F-ABE963B1C7A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67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610682B-0E79-4EDF-943C-85BC84DAA3D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083A520-C99A-49AE-A303-B55E13AD0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775561D-CBE0-4419-BAFD-4E6F7BA365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0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9F8F0F2-1A7E-4C80-9CB5-51827AE598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7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BEBF8579-C7C1-4D54-B807-CB1EB2E56803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551BCD6-6DF6-48BC-8B41-5F0594C9F6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81184AD-533E-4E5D-88E2-A60EF521384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50F6988-156E-4063-8729-A40F36C9FA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AE9500E-E282-4FA6-B079-6D5EA794878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9D20DB50-E3BB-4AA6-98C9-27827E3B85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464A8C-DE6F-4D15-83C4-958404AE3A9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57E28DA3-584E-4A9E-ABBB-698D7E7AC0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8E885F2-F364-49A2-A7AE-4C1F75C9FD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0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3853" y="6298784"/>
            <a:ext cx="295151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54856"/>
            <a:ext cx="12191999" cy="1257997"/>
          </a:xfrm>
        </p:spPr>
        <p:txBody>
          <a:bodyPr>
            <a:normAutofit/>
          </a:bodyPr>
          <a:lstStyle/>
          <a:p>
            <a:r>
              <a:rPr lang="en-US"/>
              <a:t>Tuples and Sets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2303">
            <a:off x="658442" y="2499361"/>
            <a:ext cx="2061267" cy="20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7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6DAC-9DE8-4A78-BE32-68942BDEBC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9693" y="1399627"/>
            <a:ext cx="10180161" cy="4896358"/>
          </a:xfrm>
        </p:spPr>
        <p:txBody>
          <a:bodyPr/>
          <a:lstStyle/>
          <a:p>
            <a:r>
              <a:rPr lang="en-GB" sz="2800" dirty="0"/>
              <a:t>numbers = </a:t>
            </a:r>
            <a:r>
              <a:rPr lang="en-GB" sz="2800" dirty="0">
                <a:solidFill>
                  <a:schemeClr val="bg1"/>
                </a:solidFill>
              </a:rPr>
              <a:t>tuple</a:t>
            </a:r>
            <a:r>
              <a:rPr lang="en-GB" sz="2800" dirty="0"/>
              <a:t>(map(float, input().split()))</a:t>
            </a:r>
          </a:p>
          <a:p>
            <a:endParaRPr lang="en-GB" sz="2800" dirty="0"/>
          </a:p>
          <a:p>
            <a:r>
              <a:rPr lang="en-GB" sz="2800" dirty="0"/>
              <a:t>nums_and_occurances = {}</a:t>
            </a:r>
          </a:p>
          <a:p>
            <a:r>
              <a:rPr lang="en-GB" sz="2800" dirty="0"/>
              <a:t>for num in numbers:</a:t>
            </a:r>
          </a:p>
          <a:p>
            <a:r>
              <a:rPr lang="en-GB" sz="2800" dirty="0"/>
              <a:t>    if num not in nums_and_occurances:</a:t>
            </a:r>
          </a:p>
          <a:p>
            <a:r>
              <a:rPr lang="en-GB" sz="2800" dirty="0"/>
              <a:t>        nums_and_occurances[num] = 0</a:t>
            </a:r>
          </a:p>
          <a:p>
            <a:r>
              <a:rPr lang="en-GB" sz="2800" dirty="0"/>
              <a:t>    nums_and_occurances[num] += 1</a:t>
            </a:r>
          </a:p>
          <a:p>
            <a:endParaRPr lang="en-GB" sz="2800" dirty="0"/>
          </a:p>
          <a:p>
            <a:r>
              <a:rPr lang="en-GB" sz="2800" dirty="0"/>
              <a:t>[print(f"{key} - {value} times") for key, value in nums_and_occurances.</a:t>
            </a:r>
            <a:r>
              <a:rPr lang="en-GB" sz="2800" dirty="0">
                <a:solidFill>
                  <a:schemeClr val="bg1"/>
                </a:solidFill>
              </a:rPr>
              <a:t>items()</a:t>
            </a:r>
            <a:r>
              <a:rPr lang="en-GB" sz="2800" dirty="0"/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Count Same Values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238411-BB09-4DAF-A0B4-625F54628B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receive a number (count of input lines: 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On the next n-lines you will be given 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{name} {grade}</a:t>
            </a:r>
            <a:r>
              <a:rPr lang="en-US" sz="3600" b="1" dirty="0">
                <a:latin typeface="Consolas" panose="020B0609020204030204" pitchFamily="49" charset="0"/>
              </a:rPr>
              <a:t>"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For each student print all his/her </a:t>
            </a:r>
            <a:r>
              <a:rPr lang="en-US" sz="3600" b="1" dirty="0">
                <a:solidFill>
                  <a:schemeClr val="bg1"/>
                </a:solidFill>
              </a:rPr>
              <a:t>grades</a:t>
            </a:r>
            <a:r>
              <a:rPr lang="en-US" sz="3600" dirty="0"/>
              <a:t> and finally his/her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average grade</a:t>
            </a:r>
            <a:r>
              <a:rPr lang="en-US" sz="3600" dirty="0"/>
              <a:t>,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formatted to the second decimal point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44850" y="4085437"/>
            <a:ext cx="2838162" cy="2299385"/>
          </a:xfrm>
        </p:spPr>
        <p:txBody>
          <a:bodyPr/>
          <a:lstStyle/>
          <a:p>
            <a:r>
              <a:rPr lang="en-US" sz="2600" dirty="0"/>
              <a:t>4</a:t>
            </a:r>
          </a:p>
          <a:p>
            <a:r>
              <a:rPr lang="en-US" sz="2600" dirty="0"/>
              <a:t>Vladimir 4.50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3.00</a:t>
            </a:r>
          </a:p>
          <a:p>
            <a:r>
              <a:rPr lang="en-US" sz="2600" dirty="0"/>
              <a:t>Vladimir 5.00</a:t>
            </a:r>
          </a:p>
          <a:p>
            <a:r>
              <a:rPr lang="en-US" sz="2600" dirty="0" err="1"/>
              <a:t>Petko</a:t>
            </a:r>
            <a:r>
              <a:rPr lang="en-US" sz="2600" dirty="0"/>
              <a:t> 3.66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Students' Grades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064968" y="5039186"/>
            <a:ext cx="661307" cy="3918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008230" y="4649020"/>
            <a:ext cx="6266227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Vladimir -&gt; 4.50 5.00 (</a:t>
            </a:r>
            <a:r>
              <a:rPr lang="en-US" sz="2600" dirty="0" err="1">
                <a:solidFill>
                  <a:schemeClr val="tx1"/>
                </a:solidFill>
              </a:rPr>
              <a:t>avg</a:t>
            </a:r>
            <a:r>
              <a:rPr lang="en-US" sz="2600" dirty="0">
                <a:solidFill>
                  <a:schemeClr val="tx1"/>
                </a:solidFill>
              </a:rPr>
              <a:t>: 4.75)</a:t>
            </a:r>
          </a:p>
          <a:p>
            <a:r>
              <a:rPr lang="en-US" sz="2600" dirty="0" err="1">
                <a:solidFill>
                  <a:schemeClr val="tx1"/>
                </a:solidFill>
              </a:rPr>
              <a:t>Petko</a:t>
            </a:r>
            <a:r>
              <a:rPr lang="en-US" sz="2600" dirty="0">
                <a:solidFill>
                  <a:schemeClr val="tx1"/>
                </a:solidFill>
              </a:rPr>
              <a:t> -&gt; 3.00 3.66 (</a:t>
            </a:r>
            <a:r>
              <a:rPr lang="en-US" sz="2600" dirty="0" err="1">
                <a:solidFill>
                  <a:schemeClr val="tx1"/>
                </a:solidFill>
              </a:rPr>
              <a:t>avg</a:t>
            </a:r>
            <a:r>
              <a:rPr lang="en-US" sz="2600" dirty="0">
                <a:solidFill>
                  <a:schemeClr val="tx1"/>
                </a:solidFill>
              </a:rPr>
              <a:t>: 3.33)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B6349C-C0A8-4D64-B82E-57FC6FBFA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1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7369A5-014F-48DD-9F2B-00E78B194B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112" y="1563508"/>
            <a:ext cx="10949531" cy="4078333"/>
          </a:xfrm>
        </p:spPr>
        <p:txBody>
          <a:bodyPr/>
          <a:lstStyle/>
          <a:p>
            <a:r>
              <a:rPr lang="en-US" sz="2400" dirty="0"/>
              <a:t>count = int(input())</a:t>
            </a:r>
          </a:p>
          <a:p>
            <a:r>
              <a:rPr lang="en-US" sz="2400" dirty="0"/>
              <a:t>students = {}</a:t>
            </a:r>
          </a:p>
          <a:p>
            <a:r>
              <a:rPr lang="en-US" sz="2400" dirty="0"/>
              <a:t>for _ in range(count):</a:t>
            </a:r>
          </a:p>
          <a:p>
            <a:r>
              <a:rPr lang="en-US" sz="2400" dirty="0"/>
              <a:t>    line = tuple(input().split())</a:t>
            </a:r>
          </a:p>
          <a:p>
            <a:r>
              <a:rPr lang="en-US" sz="2400" dirty="0"/>
              <a:t>    student, grade = line</a:t>
            </a:r>
          </a:p>
          <a:p>
            <a:r>
              <a:rPr lang="en-US" sz="2400" dirty="0"/>
              <a:t>    if student not in students:</a:t>
            </a:r>
          </a:p>
          <a:p>
            <a:r>
              <a:rPr lang="en-US" sz="2400" dirty="0"/>
              <a:t>        students[student] = []</a:t>
            </a:r>
          </a:p>
          <a:p>
            <a:r>
              <a:rPr lang="en-US" sz="2400" dirty="0"/>
              <a:t>    students[student].append(float(grade))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# Print the result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Students'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990715-C599-48F0-ACB2-512445ABB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F176E1A-7FFC-4D98-B7E7-6940D732A31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Unique Sequence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5E7B2-A109-4D78-A4BF-44FB07DFC6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173EAB0-B567-4589-B3E8-3C9C0D32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13" y="1222873"/>
            <a:ext cx="2643146" cy="26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9885" y="1121143"/>
            <a:ext cx="9986115" cy="5546589"/>
          </a:xfrm>
        </p:spPr>
        <p:txBody>
          <a:bodyPr>
            <a:normAutofit/>
          </a:bodyPr>
          <a:lstStyle/>
          <a:p>
            <a:r>
              <a:rPr lang="en-US" sz="3600" dirty="0"/>
              <a:t>Set is an </a:t>
            </a:r>
            <a:r>
              <a:rPr lang="en-US" sz="3600" b="1" dirty="0">
                <a:solidFill>
                  <a:schemeClr val="bg1"/>
                </a:solidFill>
              </a:rPr>
              <a:t>unordered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collection</a:t>
            </a:r>
            <a:r>
              <a:rPr lang="en-US" sz="3600" dirty="0"/>
              <a:t> of items</a:t>
            </a:r>
          </a:p>
          <a:p>
            <a:r>
              <a:rPr lang="en-US" sz="3600" dirty="0"/>
              <a:t>Every element of a set is </a:t>
            </a:r>
            <a:r>
              <a:rPr lang="en-US" sz="3600" b="1" dirty="0">
                <a:solidFill>
                  <a:schemeClr val="bg1"/>
                </a:solidFill>
              </a:rPr>
              <a:t>unique</a:t>
            </a:r>
          </a:p>
          <a:p>
            <a:r>
              <a:rPr lang="en-US" sz="3600" dirty="0"/>
              <a:t>Sets are </a:t>
            </a:r>
            <a:r>
              <a:rPr lang="en-US" sz="3600" b="1" dirty="0">
                <a:solidFill>
                  <a:schemeClr val="bg1"/>
                </a:solidFill>
              </a:rPr>
              <a:t>mutable</a:t>
            </a:r>
            <a:r>
              <a:rPr lang="en-US" sz="3600" dirty="0"/>
              <a:t>, so we can add or remove          items from it</a:t>
            </a:r>
          </a:p>
          <a:p>
            <a:r>
              <a:rPr lang="en-US" sz="3600" dirty="0"/>
              <a:t>Sets can be used to perform mathematical </a:t>
            </a:r>
            <a:r>
              <a:rPr lang="en-US" sz="3600" b="1" dirty="0">
                <a:solidFill>
                  <a:schemeClr val="bg1"/>
                </a:solidFill>
              </a:rPr>
              <a:t>set operations</a:t>
            </a:r>
            <a:r>
              <a:rPr lang="en-US" sz="3600" dirty="0"/>
              <a:t> (union, intersection, symmetric difference, etc.)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DC0B64-68A2-4BEA-A76F-B4B5C580FD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AA203E-F1DE-486C-A2F6-EFB1F9E8F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2927" y="1922363"/>
            <a:ext cx="9788858" cy="4073845"/>
          </a:xfrm>
        </p:spPr>
        <p:txBody>
          <a:bodyPr/>
          <a:lstStyle/>
          <a:p>
            <a:r>
              <a:rPr lang="en-US" sz="3000" dirty="0"/>
              <a:t>a = set([1, 2, 3, 4])</a:t>
            </a:r>
          </a:p>
          <a:p>
            <a:r>
              <a:rPr lang="en-US" sz="3000" dirty="0"/>
              <a:t>b = set([3, 4, 5, 6])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|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Union -&gt; {1, 2, 3, 4, 5, 6}</a:t>
            </a:r>
            <a:endParaRPr lang="en-US" sz="3000" dirty="0"/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&amp;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Intersection -&gt; {3, 4}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&lt;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Subset -&gt; False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&gt;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Superset -&gt; False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-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Difference -&gt; {1, 2}</a:t>
            </a:r>
          </a:p>
          <a:p>
            <a:r>
              <a:rPr lang="en-US" sz="3000" dirty="0"/>
              <a:t>a </a:t>
            </a:r>
            <a:r>
              <a:rPr lang="en-US" sz="3000" dirty="0">
                <a:solidFill>
                  <a:schemeClr val="bg1"/>
                </a:solidFill>
              </a:rPr>
              <a:t>^</a:t>
            </a:r>
            <a:r>
              <a:rPr lang="en-US" sz="3000" dirty="0"/>
              <a:t> b </a:t>
            </a:r>
            <a:r>
              <a:rPr lang="en-US" sz="3000" i="1" dirty="0">
                <a:solidFill>
                  <a:schemeClr val="accent2"/>
                </a:solidFill>
              </a:rPr>
              <a:t># Symmetric Difference -&gt; {1, 2, 5, 6}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693921" y="3619408"/>
            <a:ext cx="4242816" cy="105560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also use methods instead of symbols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8AA86C-5713-4849-93EC-7CF8011A6C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6"/>
            <a:ext cx="11811192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Each operator is associated to a symbol and a method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163FA2-CD39-4E3F-B0F1-98D475C33A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91473" y="2052877"/>
            <a:ext cx="9787516" cy="3837562"/>
          </a:xfrm>
        </p:spPr>
        <p:txBody>
          <a:bodyPr/>
          <a:lstStyle/>
          <a:p>
            <a:r>
              <a:rPr lang="en-US" sz="2800" dirty="0"/>
              <a:t>a = set([1, 2, 3, 4])</a:t>
            </a:r>
          </a:p>
          <a:p>
            <a:r>
              <a:rPr lang="en-US" sz="2800" dirty="0"/>
              <a:t>b = set([3, 4, 5, 6])</a:t>
            </a:r>
          </a:p>
          <a:p>
            <a:r>
              <a:rPr lang="en-US" sz="2800" dirty="0"/>
              <a:t>a.union(b)			 </a:t>
            </a:r>
            <a:r>
              <a:rPr lang="en-US" sz="2800" i="1" dirty="0">
                <a:solidFill>
                  <a:schemeClr val="accent2"/>
                </a:solidFill>
              </a:rPr>
              <a:t># Equivalent to a | b</a:t>
            </a:r>
          </a:p>
          <a:p>
            <a:r>
              <a:rPr lang="en-US" sz="2800" dirty="0" err="1"/>
              <a:t>a.intersection</a:t>
            </a:r>
            <a:r>
              <a:rPr lang="en-US" sz="2800" dirty="0"/>
              <a:t>(b)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&amp; b</a:t>
            </a:r>
          </a:p>
          <a:p>
            <a:r>
              <a:rPr lang="en-US" sz="2800" dirty="0"/>
              <a:t>a.issubset(b)  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&lt;= b</a:t>
            </a:r>
          </a:p>
          <a:p>
            <a:r>
              <a:rPr lang="en-US" sz="2800" dirty="0"/>
              <a:t>a.issuperset(b)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&gt;= b</a:t>
            </a:r>
          </a:p>
          <a:p>
            <a:r>
              <a:rPr lang="en-US" sz="2800" dirty="0"/>
              <a:t>a.difference(b)           </a:t>
            </a:r>
            <a:r>
              <a:rPr lang="en-US" sz="2800" i="1" dirty="0">
                <a:solidFill>
                  <a:schemeClr val="accent2"/>
                </a:solidFill>
              </a:rPr>
              <a:t># Equivalent to a - b</a:t>
            </a:r>
          </a:p>
          <a:p>
            <a:r>
              <a:rPr lang="en-US" sz="2800" dirty="0"/>
              <a:t>a.symmetric_difference(b) </a:t>
            </a:r>
            <a:r>
              <a:rPr lang="en-US" sz="2800" i="1" dirty="0">
                <a:solidFill>
                  <a:schemeClr val="accent2"/>
                </a:solidFill>
              </a:rPr>
              <a:t># Equivalent to a ^ b</a:t>
            </a:r>
          </a:p>
        </p:txBody>
      </p:sp>
    </p:spTree>
    <p:extLst>
      <p:ext uri="{BB962C8B-B14F-4D97-AF65-F5344CB8AC3E}">
        <p14:creationId xmlns:p14="http://schemas.microsoft.com/office/powerpoint/2010/main" val="307687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 comprehensions are pretty similar to list comprehensions</a:t>
            </a:r>
          </a:p>
          <a:p>
            <a:r>
              <a:rPr lang="en-US" sz="3600" dirty="0"/>
              <a:t>The only difference is that set comprehensions use </a:t>
            </a:r>
            <a:br>
              <a:rPr lang="en-US" sz="3600" dirty="0"/>
            </a:br>
            <a:r>
              <a:rPr lang="en-US" sz="3600" dirty="0"/>
              <a:t>curly brackets </a:t>
            </a:r>
            <a:r>
              <a:rPr lang="en-US" sz="3600" b="1" dirty="0">
                <a:solidFill>
                  <a:schemeClr val="bg1"/>
                </a:solidFill>
              </a:rPr>
              <a:t>{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Comprehension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13CC3E-1EF9-4901-8EE8-059A832873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2181000" y="3789000"/>
            <a:ext cx="69750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nums = [1, 2, 3, 4, 4, 5, 6, 2, 1]</a:t>
            </a:r>
          </a:p>
          <a:p>
            <a:r>
              <a:rPr lang="en-US" sz="2800" dirty="0">
                <a:solidFill>
                  <a:schemeClr val="tx1"/>
                </a:solidFill>
              </a:rPr>
              <a:t>unique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</a:rPr>
              <a:t>num for num in nums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r>
              <a:rPr lang="en-US" sz="2800" i="1" dirty="0">
                <a:solidFill>
                  <a:schemeClr val="accent2"/>
                </a:solidFill>
              </a:rPr>
              <a:t># 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347013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52288" y="2755505"/>
            <a:ext cx="1551309" cy="3559730"/>
          </a:xfrm>
        </p:spPr>
        <p:txBody>
          <a:bodyPr/>
          <a:lstStyle/>
          <a:p>
            <a:r>
              <a:rPr lang="en-US" sz="2600" dirty="0"/>
              <a:t>7</a:t>
            </a:r>
          </a:p>
          <a:p>
            <a:r>
              <a:rPr lang="en-US" sz="2600" dirty="0"/>
              <a:t>Lyle</a:t>
            </a:r>
          </a:p>
          <a:p>
            <a:r>
              <a:rPr lang="en-US" sz="2600" dirty="0"/>
              <a:t>Bruce</a:t>
            </a:r>
          </a:p>
          <a:p>
            <a:r>
              <a:rPr lang="en-US" sz="2600" dirty="0"/>
              <a:t>Alice</a:t>
            </a:r>
          </a:p>
          <a:p>
            <a:r>
              <a:rPr lang="en-US" sz="2600" dirty="0"/>
              <a:t>Easton</a:t>
            </a:r>
          </a:p>
          <a:p>
            <a:r>
              <a:rPr lang="en-US" sz="2600" dirty="0"/>
              <a:t>Shawn</a:t>
            </a:r>
          </a:p>
          <a:p>
            <a:r>
              <a:rPr lang="en-US" sz="2600" dirty="0"/>
              <a:t>Alice</a:t>
            </a:r>
          </a:p>
          <a:p>
            <a:r>
              <a:rPr lang="en-US" sz="2600" dirty="0"/>
              <a:t>Shawn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a list and you should print unique items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The order does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matter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Record Unique Names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5788103" y="4351673"/>
            <a:ext cx="595993" cy="36739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68602" y="3118264"/>
            <a:ext cx="1551309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Lyle</a:t>
            </a:r>
          </a:p>
          <a:p>
            <a:r>
              <a:rPr lang="en-US" sz="2600" dirty="0">
                <a:solidFill>
                  <a:schemeClr val="tx1"/>
                </a:solidFill>
              </a:rPr>
              <a:t>Bruce</a:t>
            </a:r>
          </a:p>
          <a:p>
            <a:r>
              <a:rPr lang="en-US" sz="2600" dirty="0">
                <a:solidFill>
                  <a:schemeClr val="tx1"/>
                </a:solidFill>
              </a:rPr>
              <a:t>Alice</a:t>
            </a:r>
          </a:p>
          <a:p>
            <a:r>
              <a:rPr lang="en-US" sz="2600" dirty="0">
                <a:solidFill>
                  <a:schemeClr val="tx1"/>
                </a:solidFill>
              </a:rPr>
              <a:t>Easton</a:t>
            </a:r>
          </a:p>
          <a:p>
            <a:r>
              <a:rPr lang="en-US" sz="2600" dirty="0">
                <a:solidFill>
                  <a:schemeClr val="tx1"/>
                </a:solidFill>
              </a:rPr>
              <a:t>Shawn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53996E-4B8F-4692-A05F-C65CBB33A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D7F7D2-0E31-4E10-884C-23BD961677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404" y="1752044"/>
            <a:ext cx="6203772" cy="2911924"/>
          </a:xfrm>
        </p:spPr>
        <p:txBody>
          <a:bodyPr/>
          <a:lstStyle/>
          <a:p>
            <a:r>
              <a:rPr lang="en-US" sz="2800" dirty="0"/>
              <a:t>n = </a:t>
            </a:r>
            <a:r>
              <a:rPr lang="en-US" sz="2800" dirty="0" err="1"/>
              <a:t>int</a:t>
            </a:r>
            <a:r>
              <a:rPr lang="en-US" sz="2800" dirty="0"/>
              <a:t>(input())</a:t>
            </a:r>
          </a:p>
          <a:p>
            <a:r>
              <a:rPr lang="en-US" sz="2800" dirty="0" err="1"/>
              <a:t>unique_names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set()</a:t>
            </a:r>
          </a:p>
          <a:p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range(n):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unique_names.add</a:t>
            </a:r>
            <a:r>
              <a:rPr lang="en-US" sz="2800" dirty="0"/>
              <a:t>(input())</a:t>
            </a:r>
          </a:p>
          <a:p>
            <a:r>
              <a:rPr lang="en-US" sz="2800" dirty="0"/>
              <a:t>for person in </a:t>
            </a:r>
            <a:r>
              <a:rPr lang="en-US" sz="2800" dirty="0" err="1"/>
              <a:t>unique_names</a:t>
            </a:r>
            <a:r>
              <a:rPr lang="en-US" sz="2800" dirty="0"/>
              <a:t>:</a:t>
            </a:r>
          </a:p>
          <a:p>
            <a:r>
              <a:rPr lang="en-US" sz="2800" dirty="0"/>
              <a:t>    print(person)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Record Unique Names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3DB8C5-A707-4C4C-9509-107A634573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8E12-5A22-49E4-B1B7-97C824F329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5711" y="3766423"/>
            <a:ext cx="2740577" cy="27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178172"/>
            <a:ext cx="9049234" cy="5625827"/>
          </a:xfrm>
        </p:spPr>
        <p:txBody>
          <a:bodyPr>
            <a:noAutofit/>
          </a:bodyPr>
          <a:lstStyle/>
          <a:p>
            <a:r>
              <a:rPr lang="en-US" dirty="0"/>
              <a:t>Tuples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Usage</a:t>
            </a:r>
          </a:p>
          <a:p>
            <a:pPr lvl="1"/>
            <a:r>
              <a:rPr lang="en-US" dirty="0"/>
              <a:t>Methods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9A4AC5-B3BF-4684-B8C3-2CBF6FBF31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72BDCA4-BF90-4FDE-812B-A9A1FCA1FB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Exercise in Class (Lab)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6942F-5B63-47D9-9EDE-CB1490DED9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Practice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2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79C0353-BBC7-4796-BDAE-966FBA3EF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6987" y="1720492"/>
            <a:ext cx="7753950" cy="4619717"/>
          </a:xfrm>
          <a:prstGeom prst="rect">
            <a:avLst/>
          </a:prstGeom>
        </p:spPr>
        <p:txBody>
          <a:bodyPr vert="horz" lIns="108000" tIns="36000" rIns="108000" bIns="36000" rtlCol="0" anchor="t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immutable</a:t>
            </a: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Tuples can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nonunique</a:t>
            </a:r>
            <a:r>
              <a:rPr lang="en-US" sz="3600" dirty="0">
                <a:solidFill>
                  <a:schemeClr val="bg2"/>
                </a:solidFill>
              </a:rPr>
              <a:t> elements</a:t>
            </a: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  <a:cs typeface="Calibri"/>
              </a:rPr>
              <a:t>Tuples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ordered</a:t>
            </a:r>
            <a:r>
              <a:rPr lang="en-US" sz="3600" dirty="0">
                <a:solidFill>
                  <a:schemeClr val="bg2"/>
                </a:solidFill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endParaRPr lang="en-US" sz="3600" dirty="0">
              <a:solidFill>
                <a:schemeClr val="bg2"/>
              </a:solidFill>
              <a:latin typeface="+mj-lt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hold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unique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elements</a:t>
            </a:r>
            <a:endParaRPr lang="en-US" sz="3600" dirty="0">
              <a:solidFill>
                <a:schemeClr val="bg2"/>
              </a:solidFill>
              <a:latin typeface="+mj-lt"/>
              <a:cs typeface="Calibri"/>
            </a:endParaRPr>
          </a:p>
          <a:p>
            <a:pPr marL="456565" indent="-456565">
              <a:lnSpc>
                <a:spcPct val="130000"/>
              </a:lnSpc>
            </a:pPr>
            <a:r>
              <a:rPr lang="en-US" sz="3600" dirty="0">
                <a:solidFill>
                  <a:schemeClr val="bg2"/>
                </a:solidFill>
                <a:latin typeface="+mj-lt"/>
              </a:rPr>
              <a:t>Sets are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unordered</a:t>
            </a:r>
            <a:r>
              <a:rPr lang="en-US" sz="3600" dirty="0">
                <a:solidFill>
                  <a:schemeClr val="bg2"/>
                </a:solidFill>
                <a:latin typeface="+mj-lt"/>
              </a:rPr>
              <a:t> collections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77043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32" y="1935738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F4AD5E-9E72-4B60-8EFE-F698BCAC1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9F4C069-0510-4775-B879-F57A46226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</a:t>
            </a:r>
            <a:r>
              <a:rPr lang="bg-BG" dirty="0"/>
              <a:t>,</a:t>
            </a:r>
            <a:r>
              <a:rPr lang="en-US" dirty="0"/>
              <a:t>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</a:t>
            </a:r>
            <a:r>
              <a:rPr lang="bg-BG" dirty="0"/>
              <a:t>,</a:t>
            </a:r>
            <a:r>
              <a:rPr lang="en-US" dirty="0"/>
              <a:t>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D82C9DB4-E787-43AA-9192-FC080380B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#python-advanced</a:t>
            </a:r>
            <a:endParaRPr lang="en-US" sz="1150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48960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A52307C-0A97-477B-B12F-CB349915E2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Read-Only Collection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6E84E-6285-4E20-A427-A923029DDF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Tuples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C7F0D61-508F-447E-9DAB-F9D6CD6CA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12" y="1385091"/>
            <a:ext cx="2412389" cy="241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7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990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Tuples</a:t>
            </a:r>
            <a:r>
              <a:rPr lang="en-US" sz="3600" dirty="0"/>
              <a:t> are part of the standard language</a:t>
            </a:r>
          </a:p>
          <a:p>
            <a:r>
              <a:rPr lang="en-US" sz="3600" dirty="0"/>
              <a:t>Tuples are </a:t>
            </a:r>
            <a:r>
              <a:rPr lang="en-US" sz="3600" b="1" dirty="0">
                <a:solidFill>
                  <a:schemeClr val="bg1"/>
                </a:solidFill>
              </a:rPr>
              <a:t>immutable* objects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*</a:t>
            </a:r>
            <a:r>
              <a:rPr lang="en-US" sz="3400" dirty="0"/>
              <a:t>but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the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objects</a:t>
            </a:r>
            <a:r>
              <a:rPr lang="en-US" sz="3400" dirty="0"/>
              <a:t>, inside the tuples, </a:t>
            </a:r>
            <a:r>
              <a:rPr lang="en-US" sz="3400" b="1" dirty="0">
                <a:solidFill>
                  <a:schemeClr val="bg1"/>
                </a:solidFill>
              </a:rPr>
              <a:t>are mutable</a:t>
            </a:r>
          </a:p>
          <a:p>
            <a:r>
              <a:rPr lang="en-US" sz="3600" dirty="0"/>
              <a:t>Tuples are sequences, just like lists</a:t>
            </a:r>
          </a:p>
          <a:p>
            <a:r>
              <a:rPr lang="en-US" sz="3600" dirty="0"/>
              <a:t>Tuples </a:t>
            </a:r>
            <a:r>
              <a:rPr lang="en-US" sz="3600" b="1" dirty="0">
                <a:solidFill>
                  <a:schemeClr val="bg1"/>
                </a:solidFill>
              </a:rPr>
              <a:t>cannot be changed </a:t>
            </a:r>
            <a:r>
              <a:rPr lang="en-US" sz="3600" dirty="0"/>
              <a:t>unlike lists</a:t>
            </a:r>
          </a:p>
          <a:p>
            <a:r>
              <a:rPr lang="en-US" sz="3600" dirty="0"/>
              <a:t>Tuples use </a:t>
            </a:r>
            <a:r>
              <a:rPr lang="en-US" sz="3600" b="1" dirty="0">
                <a:solidFill>
                  <a:schemeClr val="bg1"/>
                </a:solidFill>
              </a:rPr>
              <a:t>parentheses</a:t>
            </a:r>
            <a:r>
              <a:rPr lang="en-US" sz="3600" dirty="0"/>
              <a:t>, whereas lists use square brackets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C533B-7D54-403C-BBDD-90BE8250F4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To create a tuple, place values within brackets</a:t>
            </a:r>
          </a:p>
          <a:p>
            <a:endParaRPr lang="en-US" sz="3600" dirty="0"/>
          </a:p>
          <a:p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can also use commas</a:t>
            </a:r>
          </a:p>
          <a:p>
            <a:br>
              <a:rPr lang="en-US" sz="3600" dirty="0"/>
            </a:b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Creating tuple with a single element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04697" y="1995654"/>
            <a:ext cx="4487436" cy="1058339"/>
          </a:xfrm>
        </p:spPr>
        <p:txBody>
          <a:bodyPr/>
          <a:lstStyle/>
          <a:p>
            <a:r>
              <a:rPr lang="en-US" sz="2600" dirty="0"/>
              <a:t>t = (1, 2, 3)</a:t>
            </a:r>
          </a:p>
          <a:p>
            <a:r>
              <a:rPr lang="en-US" sz="2600" dirty="0"/>
              <a:t>print(t[0]) </a:t>
            </a:r>
            <a:r>
              <a:rPr lang="en-US" sz="26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Tuple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904697" y="3913676"/>
            <a:ext cx="448743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t = 1, 2, 3</a:t>
            </a:r>
          </a:p>
          <a:p>
            <a:r>
              <a:rPr lang="en-US" sz="2600" dirty="0">
                <a:solidFill>
                  <a:schemeClr val="tx1"/>
                </a:solidFill>
              </a:rPr>
              <a:t>print</a:t>
            </a:r>
            <a:r>
              <a:rPr lang="fr-FR" sz="2600" dirty="0">
                <a:solidFill>
                  <a:schemeClr val="tx1"/>
                </a:solidFill>
              </a:rPr>
              <a:t>(t) </a:t>
            </a:r>
            <a:r>
              <a:rPr lang="fr-FR" sz="2600" i="1" dirty="0">
                <a:solidFill>
                  <a:schemeClr val="accent2"/>
                </a:solidFill>
              </a:rPr>
              <a:t># (1, 2, 3)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904696" y="5888781"/>
            <a:ext cx="4487437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600" dirty="0">
                <a:solidFill>
                  <a:schemeClr val="tx1"/>
                </a:solidFill>
              </a:rPr>
              <a:t>t = (1, 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B6B0E8D-AECD-44D6-A786-A6A17C3A9A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5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24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There are only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/>
              <a:t> available tuple methods:</a:t>
            </a:r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count</a:t>
            </a:r>
            <a:r>
              <a:rPr lang="en-US" sz="3400" dirty="0"/>
              <a:t> – </a:t>
            </a:r>
            <a:r>
              <a:rPr lang="en-GB" sz="3400" dirty="0"/>
              <a:t>returns the number of times a specified value occurs</a:t>
            </a:r>
          </a:p>
          <a:p>
            <a:pPr lvl="1">
              <a:buClr>
                <a:schemeClr val="tx1"/>
              </a:buClr>
            </a:pPr>
            <a:br>
              <a:rPr lang="en-US" sz="3400" dirty="0"/>
            </a:br>
            <a:endParaRPr lang="en-US" sz="3400" dirty="0"/>
          </a:p>
          <a:p>
            <a:pPr marL="1123569" lvl="1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accent1"/>
                </a:solidFill>
                <a:latin typeface="Consolas" panose="020B0609020204030204" pitchFamily="49" charset="0"/>
              </a:rPr>
              <a:t>index</a:t>
            </a:r>
            <a:r>
              <a:rPr lang="en-US" sz="3400" dirty="0"/>
              <a:t> - returns the index of a particular element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461241" y="5180814"/>
            <a:ext cx="7269426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names = ("Pesho", "Gosho", "Gosho")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names.index("Gosho") </a:t>
            </a:r>
            <a:r>
              <a:rPr lang="en-US" sz="2800" i="1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98E120-D836-4A5E-9730-F7941B9F0E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55335" y="2915930"/>
            <a:ext cx="5281237" cy="1130446"/>
          </a:xfrm>
        </p:spPr>
        <p:txBody>
          <a:bodyPr/>
          <a:lstStyle/>
          <a:p>
            <a:r>
              <a:rPr lang="en-US" sz="2800" dirty="0"/>
              <a:t>numbers = (1, 2, 1, 3, 1)</a:t>
            </a:r>
          </a:p>
          <a:p>
            <a:r>
              <a:rPr lang="en-US" sz="2800" dirty="0" err="1"/>
              <a:t>numbers.count</a:t>
            </a:r>
            <a:r>
              <a:rPr lang="en-US" sz="2800" dirty="0"/>
              <a:t>(1) </a:t>
            </a:r>
            <a:r>
              <a:rPr lang="en-US" sz="2800" i="1" dirty="0">
                <a:solidFill>
                  <a:schemeClr val="accent2"/>
                </a:solidFill>
              </a:rPr>
              <a:t># 3</a:t>
            </a:r>
          </a:p>
        </p:txBody>
      </p:sp>
    </p:spTree>
    <p:extLst>
      <p:ext uri="{BB962C8B-B14F-4D97-AF65-F5344CB8AC3E}">
        <p14:creationId xmlns:p14="http://schemas.microsoft.com/office/powerpoint/2010/main" val="112159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5896" y="2579420"/>
            <a:ext cx="4820712" cy="3063725"/>
          </a:xfrm>
        </p:spPr>
        <p:txBody>
          <a:bodyPr/>
          <a:lstStyle/>
          <a:p>
            <a:r>
              <a:rPr lang="en-US" sz="3600"/>
              <a:t>data = (1, 2, 3)</a:t>
            </a:r>
          </a:p>
          <a:p>
            <a:r>
              <a:rPr lang="en-US" sz="3600"/>
              <a:t>x, y, z = data</a:t>
            </a:r>
          </a:p>
          <a:p>
            <a:r>
              <a:rPr lang="en-US" sz="3600"/>
              <a:t>print(x) </a:t>
            </a:r>
            <a:r>
              <a:rPr lang="en-US" sz="3600" i="1">
                <a:solidFill>
                  <a:schemeClr val="accent2"/>
                </a:solidFill>
              </a:rPr>
              <a:t># 1</a:t>
            </a:r>
          </a:p>
          <a:p>
            <a:r>
              <a:rPr lang="en-US" sz="3600"/>
              <a:t>print(y) </a:t>
            </a:r>
            <a:r>
              <a:rPr lang="en-US" sz="3600" i="1">
                <a:solidFill>
                  <a:schemeClr val="accent2"/>
                </a:solidFill>
              </a:rPr>
              <a:t># 2</a:t>
            </a:r>
          </a:p>
          <a:p>
            <a:r>
              <a:rPr lang="en-US" sz="3600"/>
              <a:t>print(z) </a:t>
            </a:r>
            <a:r>
              <a:rPr lang="en-US" sz="3600" i="1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accent1"/>
                </a:solidFill>
              </a:rPr>
              <a:t>Tuple unpacking </a:t>
            </a:r>
            <a:r>
              <a:rPr lang="en-US" sz="3600" dirty="0"/>
              <a:t>allows to extract tuple elements and assign them to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Tuple Unpacking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66062" y="3429000"/>
            <a:ext cx="5118926" cy="1055608"/>
          </a:xfrm>
          <a:prstGeom prst="wedgeRoundRectCallout">
            <a:avLst>
              <a:gd name="adj1" fmla="val -54641"/>
              <a:gd name="adj2" fmla="val -3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of elements on the left = length of the tuple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F8003-4565-4C5E-A1D3-7C23505704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You will be given numbers separated by a space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Count the </a:t>
            </a:r>
            <a:r>
              <a:rPr lang="en-US" sz="3600" b="1" dirty="0">
                <a:solidFill>
                  <a:schemeClr val="bg1"/>
                </a:solidFill>
              </a:rPr>
              <a:t>occurrences</a:t>
            </a:r>
            <a:r>
              <a:rPr lang="en-US" sz="3600" dirty="0"/>
              <a:t> of each value and print it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Try using the dictionary method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.items()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to iterate over each of them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1529" y="4938006"/>
            <a:ext cx="5905647" cy="618925"/>
          </a:xfrm>
        </p:spPr>
        <p:txBody>
          <a:bodyPr/>
          <a:lstStyle/>
          <a:p>
            <a:r>
              <a:rPr lang="en-US" sz="2600" dirty="0"/>
              <a:t>-2.5 4 3 -2.5 -5.5 4 3 3 -2.5 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Problem: Count Same Values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7170089" y="5063688"/>
            <a:ext cx="571500" cy="3357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054502" y="4153656"/>
            <a:ext cx="2991268" cy="22802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-2.5 - 3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4.0 - 2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3.0 - 4 times</a:t>
            </a:r>
          </a:p>
          <a:p>
            <a:r>
              <a:rPr lang="en-US" sz="2600" dirty="0">
                <a:solidFill>
                  <a:schemeClr val="tx1"/>
                </a:solidFill>
              </a:rPr>
              <a:t>-5.5 - 1 times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96E441B-4508-47DC-85AC-B1769219F1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705BFB-5A53-46D5-AA0F-03F61E251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FF4608-2E06-4EEA-A37B-F7A7745595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C6D4B2-322A-4FA7-8AAE-96F1E92A034D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b1da4528-fe13-414f-b133-a49aeaaa47fa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1290</Words>
  <Application>Microsoft Office PowerPoint</Application>
  <PresentationFormat>Widescreen</PresentationFormat>
  <Paragraphs>213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Tuples and Sets</vt:lpstr>
      <vt:lpstr>Table of Contents</vt:lpstr>
      <vt:lpstr>Have a Question?</vt:lpstr>
      <vt:lpstr>Tuples</vt:lpstr>
      <vt:lpstr>Definition</vt:lpstr>
      <vt:lpstr>Creating a Tuple</vt:lpstr>
      <vt:lpstr>Methods</vt:lpstr>
      <vt:lpstr>Tuple Unpacking</vt:lpstr>
      <vt:lpstr>Problem: Count Same Values</vt:lpstr>
      <vt:lpstr>Solution: Count Same Values</vt:lpstr>
      <vt:lpstr>Problem: Students' Grades</vt:lpstr>
      <vt:lpstr>Solution: Students' Grades</vt:lpstr>
      <vt:lpstr>Sets</vt:lpstr>
      <vt:lpstr>Definition</vt:lpstr>
      <vt:lpstr>Operators</vt:lpstr>
      <vt:lpstr>Methods</vt:lpstr>
      <vt:lpstr>Set Comprehension</vt:lpstr>
      <vt:lpstr>Problem: Record Unique Names</vt:lpstr>
      <vt:lpstr>Solution: Record Unique Names</vt:lpstr>
      <vt:lpstr>Practice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Advanced - Tuples and Sets</dc:title>
  <dc:subject>Python Advanced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Aleksandra Raykova</cp:lastModifiedBy>
  <cp:revision>70</cp:revision>
  <dcterms:created xsi:type="dcterms:W3CDTF">2018-05-23T13:08:44Z</dcterms:created>
  <dcterms:modified xsi:type="dcterms:W3CDTF">2022-12-23T08:39:45Z</dcterms:modified>
  <cp:category>programming, education, software engineering, software development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