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BC165-F606-4797-8670-C9BFC59C4ED7}"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3911F-4C7C-4052-A3D4-6697500214BA}" type="slidenum">
              <a:rPr lang="en-US" smtClean="0"/>
              <a:t>‹#›</a:t>
            </a:fld>
            <a:endParaRPr lang="en-US"/>
          </a:p>
        </p:txBody>
      </p:sp>
    </p:spTree>
    <p:extLst>
      <p:ext uri="{BB962C8B-B14F-4D97-AF65-F5344CB8AC3E}">
        <p14:creationId xmlns:p14="http://schemas.microsoft.com/office/powerpoint/2010/main" val="266132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3CAD4-C7FF-4AE4-8E4E-35C378D8837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90500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CAD4-C7FF-4AE4-8E4E-35C378D8837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20643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CAD4-C7FF-4AE4-8E4E-35C378D8837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236644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CAD4-C7FF-4AE4-8E4E-35C378D8837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53392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3CAD4-C7FF-4AE4-8E4E-35C378D8837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94117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93CAD4-C7FF-4AE4-8E4E-35C378D8837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38071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3CAD4-C7FF-4AE4-8E4E-35C378D88373}"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7306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3CAD4-C7FF-4AE4-8E4E-35C378D88373}"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60182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3CAD4-C7FF-4AE4-8E4E-35C378D88373}"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424831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3CAD4-C7FF-4AE4-8E4E-35C378D8837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32031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3CAD4-C7FF-4AE4-8E4E-35C378D8837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6F0BA-F2B4-4BFE-994E-5D8B3D6CC499}" type="slidenum">
              <a:rPr lang="en-US" smtClean="0"/>
              <a:t>‹#›</a:t>
            </a:fld>
            <a:endParaRPr lang="en-US"/>
          </a:p>
        </p:txBody>
      </p:sp>
    </p:spTree>
    <p:extLst>
      <p:ext uri="{BB962C8B-B14F-4D97-AF65-F5344CB8AC3E}">
        <p14:creationId xmlns:p14="http://schemas.microsoft.com/office/powerpoint/2010/main" val="15598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3CAD4-C7FF-4AE4-8E4E-35C378D88373}"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6F0BA-F2B4-4BFE-994E-5D8B3D6CC499}" type="slidenum">
              <a:rPr lang="en-US" smtClean="0"/>
              <a:t>‹#›</a:t>
            </a:fld>
            <a:endParaRPr lang="en-US"/>
          </a:p>
        </p:txBody>
      </p:sp>
    </p:spTree>
    <p:extLst>
      <p:ext uri="{BB962C8B-B14F-4D97-AF65-F5344CB8AC3E}">
        <p14:creationId xmlns:p14="http://schemas.microsoft.com/office/powerpoint/2010/main" val="427667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
            <a:ext cx="9144000" cy="642917"/>
          </a:xfrm>
        </p:spPr>
        <p:txBody>
          <a:bodyPr>
            <a:normAutofit/>
          </a:bodyPr>
          <a:lstStyle/>
          <a:p>
            <a:pPr algn="l"/>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4" name="Title 1"/>
          <p:cNvSpPr txBox="1">
            <a:spLocks/>
          </p:cNvSpPr>
          <p:nvPr/>
        </p:nvSpPr>
        <p:spPr>
          <a:xfrm>
            <a:off x="2209800" y="214291"/>
            <a:ext cx="7772400" cy="1714512"/>
          </a:xfrm>
          <a:prstGeom prst="rect">
            <a:avLst/>
          </a:prstGeom>
        </p:spPr>
        <p:txBody>
          <a:bodyPr vert="horz" lIns="91440" tIns="45720" rIns="91440" bIns="45720" rtlCol="0" anchor="ctr">
            <a:normAutofit fontScale="90000" lnSpcReduction="20000"/>
          </a:bodyPr>
          <a:lstStyle/>
          <a:p>
            <a:pPr algn="ctr">
              <a:spcBef>
                <a:spcPct val="0"/>
              </a:spcBef>
              <a:defRPr/>
            </a:pPr>
            <a:r>
              <a:rPr lang="en-US" sz="4400" b="1" dirty="0">
                <a:latin typeface="Times New Roman" pitchFamily="18" charset="0"/>
                <a:ea typeface="+mj-ea"/>
                <a:cs typeface="Times New Roman" pitchFamily="18" charset="0"/>
              </a:rPr>
              <a:t>VETRI VINAYAHA COLLEGE OF ENGINEERING AND TECHNOLOGY</a:t>
            </a:r>
            <a:endParaRPr lang="en-US" sz="4400" dirty="0">
              <a:latin typeface="+mj-lt"/>
              <a:ea typeface="+mj-ea"/>
              <a:cs typeface="+mj-cs"/>
            </a:endParaRPr>
          </a:p>
        </p:txBody>
      </p:sp>
      <p:pic>
        <p:nvPicPr>
          <p:cNvPr id="5" name="Content Placeholder 3" descr="vetrilogo (1).png"/>
          <p:cNvPicPr>
            <a:picLocks noChangeAspect="1"/>
          </p:cNvPicPr>
          <p:nvPr/>
        </p:nvPicPr>
        <p:blipFill>
          <a:blip r:embed="rId2" cstate="print"/>
          <a:stretch>
            <a:fillRect/>
          </a:stretch>
        </p:blipFill>
        <p:spPr>
          <a:xfrm>
            <a:off x="5257800" y="2133600"/>
            <a:ext cx="1828800" cy="2743200"/>
          </a:xfrm>
          <a:prstGeom prst="rect">
            <a:avLst/>
          </a:prstGeom>
        </p:spPr>
      </p:pic>
      <p:sp>
        <p:nvSpPr>
          <p:cNvPr id="6" name="Rectangle 5"/>
          <p:cNvSpPr/>
          <p:nvPr/>
        </p:nvSpPr>
        <p:spPr>
          <a:xfrm>
            <a:off x="3452794" y="5214951"/>
            <a:ext cx="6357982" cy="1015663"/>
          </a:xfrm>
          <a:prstGeom prst="rect">
            <a:avLst/>
          </a:prstGeom>
        </p:spPr>
        <p:txBody>
          <a:bodyPr wrap="square">
            <a:spAutoFit/>
          </a:bodyPr>
          <a:lstStyle/>
          <a:p>
            <a:pPr>
              <a:buNone/>
            </a:pPr>
            <a:r>
              <a:rPr lang="en-US" sz="3000" b="1" dirty="0">
                <a:latin typeface="Times New Roman" pitchFamily="18" charset="0"/>
                <a:cs typeface="Times New Roman" pitchFamily="18" charset="0"/>
              </a:rPr>
              <a:t>ANNA UNIVERSITY : CHENNAI	         </a:t>
            </a:r>
            <a:r>
              <a:rPr lang="en-US" sz="3000" b="1" dirty="0" smtClean="0">
                <a:latin typeface="Times New Roman" pitchFamily="18" charset="0"/>
                <a:cs typeface="Times New Roman" pitchFamily="18" charset="0"/>
              </a:rPr>
              <a:t>OCT 2023</a:t>
            </a: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283977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FLOW DIAGRAM</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46612" y="1825625"/>
            <a:ext cx="6360459" cy="4351338"/>
          </a:xfrm>
          <a:prstGeom prst="rect">
            <a:avLst/>
          </a:prstGeom>
        </p:spPr>
      </p:pic>
    </p:spTree>
    <p:extLst>
      <p:ext uri="{BB962C8B-B14F-4D97-AF65-F5344CB8AC3E}">
        <p14:creationId xmlns:p14="http://schemas.microsoft.com/office/powerpoint/2010/main" val="358194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PROJECT PLANNING</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32212" y="1690688"/>
            <a:ext cx="7705164" cy="4562194"/>
          </a:xfrm>
          <a:prstGeom prst="rect">
            <a:avLst/>
          </a:prstGeom>
        </p:spPr>
      </p:pic>
    </p:spTree>
    <p:extLst>
      <p:ext uri="{BB962C8B-B14F-4D97-AF65-F5344CB8AC3E}">
        <p14:creationId xmlns:p14="http://schemas.microsoft.com/office/powerpoint/2010/main" val="1565375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759854" y="1352282"/>
            <a:ext cx="10921284" cy="5164428"/>
          </a:xfrm>
        </p:spPr>
        <p:txBody>
          <a:bodyPr>
            <a:normAutofit fontScale="62500" lnSpcReduction="20000"/>
          </a:bodyPr>
          <a:lstStyle/>
          <a:p>
            <a:pPr algn="just">
              <a:lnSpc>
                <a:spcPct val="170000"/>
              </a:lnSpc>
              <a:buFont typeface="Wingdings" pitchFamily="2" charset="2"/>
              <a:buChar char="Ø"/>
            </a:pPr>
            <a:r>
              <a:rPr lang="en-US" dirty="0">
                <a:latin typeface="Times New Roman" pitchFamily="18" charset="0"/>
                <a:cs typeface="Times New Roman" pitchFamily="18" charset="0"/>
              </a:rPr>
              <a:t>the Ethereum decentralized identity smart contract project represents a transformative leap in how we approach identity management in the digital realm. By harnessing the power of blockchain and smart contracts, this system addresses the shortcomings of centralized models, offering enhanced security, user control, and privacy</a:t>
            </a:r>
            <a:r>
              <a:rPr lang="en-US" dirty="0" smtClean="0">
                <a:latin typeface="Times New Roman" pitchFamily="18" charset="0"/>
                <a:cs typeface="Times New Roman" pitchFamily="18" charset="0"/>
              </a:rPr>
              <a:t>.</a:t>
            </a:r>
          </a:p>
          <a:p>
            <a:pPr algn="just">
              <a:lnSpc>
                <a:spcPct val="17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self-sovereign nature of identities, coupled with advancements in blockchain scalability and interoperability, positions this project at the forefront of a more inclusive and user-friendly digital future. </a:t>
            </a:r>
            <a:endParaRPr lang="en-US" dirty="0" smtClean="0">
              <a:latin typeface="Times New Roman" pitchFamily="18" charset="0"/>
              <a:cs typeface="Times New Roman" pitchFamily="18" charset="0"/>
            </a:endParaRPr>
          </a:p>
          <a:p>
            <a:pPr algn="just">
              <a:lnSpc>
                <a:spcPct val="170000"/>
              </a:lnSpc>
              <a:buFont typeface="Wingdings" pitchFamily="2" charset="2"/>
              <a:buChar char="Ø"/>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regulatory frameworks evolve and technological innovations continue, the proposed system stands as a testament to the potential for decentralized identity solutions to redefine trust, transparency, and individual empowerment in the digital age. </a:t>
            </a:r>
            <a:endParaRPr lang="en-US" dirty="0" smtClean="0">
              <a:latin typeface="Times New Roman" pitchFamily="18" charset="0"/>
              <a:cs typeface="Times New Roman" pitchFamily="18" charset="0"/>
            </a:endParaRPr>
          </a:p>
          <a:p>
            <a:pPr algn="just">
              <a:lnSpc>
                <a:spcPct val="170000"/>
              </a:lnSpc>
              <a:buFont typeface="Wingdings" pitchFamily="2" charset="2"/>
              <a:buChar char="Ø"/>
            </a:pPr>
            <a:r>
              <a:rPr lang="en-US" dirty="0" smtClean="0">
                <a:latin typeface="Times New Roman" pitchFamily="18" charset="0"/>
                <a:cs typeface="Times New Roman" pitchFamily="18" charset="0"/>
              </a:rPr>
              <a:t>While </a:t>
            </a:r>
            <a:r>
              <a:rPr lang="en-US" dirty="0">
                <a:latin typeface="Times New Roman" pitchFamily="18" charset="0"/>
                <a:cs typeface="Times New Roman" pitchFamily="18" charset="0"/>
              </a:rPr>
              <a:t>challenges exist, the trajectory of this project holds promise for reshaping our understanding and implementation of identity in the decentralized landscape</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397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199" y="1378039"/>
            <a:ext cx="10765665" cy="4798924"/>
          </a:xfrm>
        </p:spPr>
        <p:txBody>
          <a:bodyPr>
            <a:normAutofit/>
          </a:bodyPr>
          <a:lstStyle/>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As blockchain technology continues to advance, scalability issues are likely to be addressed, fostering the integration of decentralized identity solutions on a larger scale. </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Interoperability standards may emerge, enabling seamless communication between various decentralized identity platforms and enhancing user accessibility. </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Continued collaboration with regulatory bodies may establish a clear framework for compliance, facilitating widespread adoption across industries. Moreover, the integration of advanced technologies like zero-knowledge proofs and identity-focused consensus mechanisms could further enhance the privacy and security features of the system..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92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b="1" dirty="0" smtClean="0">
                <a:latin typeface="Times New Roman" panose="02020603050405020304" pitchFamily="18" charset="0"/>
                <a:cs typeface="Times New Roman" panose="02020603050405020304" pitchFamily="18" charset="0"/>
              </a:rPr>
              <a:t>OUTPUT</a:t>
            </a:r>
            <a:endParaRPr lang="en-US"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553" y="1687431"/>
            <a:ext cx="8007532" cy="4502039"/>
          </a:xfrm>
        </p:spPr>
      </p:pic>
    </p:spTree>
    <p:extLst>
      <p:ext uri="{BB962C8B-B14F-4D97-AF65-F5344CB8AC3E}">
        <p14:creationId xmlns:p14="http://schemas.microsoft.com/office/powerpoint/2010/main" val="2926519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726" y="1005028"/>
            <a:ext cx="8948057" cy="5030825"/>
          </a:xfrm>
        </p:spPr>
      </p:pic>
    </p:spTree>
    <p:extLst>
      <p:ext uri="{BB962C8B-B14F-4D97-AF65-F5344CB8AC3E}">
        <p14:creationId xmlns:p14="http://schemas.microsoft.com/office/powerpoint/2010/main" val="3376049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918" y="404948"/>
            <a:ext cx="9156641" cy="5081450"/>
          </a:xfrm>
        </p:spPr>
      </p:pic>
    </p:spTree>
    <p:extLst>
      <p:ext uri="{BB962C8B-B14F-4D97-AF65-F5344CB8AC3E}">
        <p14:creationId xmlns:p14="http://schemas.microsoft.com/office/powerpoint/2010/main" val="1713445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460465"/>
            <a:ext cx="8572500" cy="571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5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4" presetClass="emph" presetSubtype="0" fill="hold" nodeType="clickEffect">
                                  <p:stCondLst>
                                    <p:cond delay="0"/>
                                  </p:stCondLst>
                                  <p:childTnLst>
                                    <p:animClr clrSpc="hsl" dir="cw">
                                      <p:cBhvr override="childStyle">
                                        <p:cTn id="17" dur="500" fill="hold"/>
                                        <p:tgtEl>
                                          <p:spTgt spid="2"/>
                                        </p:tgtEl>
                                        <p:attrNameLst>
                                          <p:attrName>style.color</p:attrName>
                                        </p:attrNameLst>
                                      </p:cBhvr>
                                      <p:by>
                                        <p:hsl h="0" s="-12549" l="-25098"/>
                                      </p:by>
                                    </p:animClr>
                                    <p:animClr clrSpc="hsl" dir="cw">
                                      <p:cBhvr>
                                        <p:cTn id="18" dur="500" fill="hold"/>
                                        <p:tgtEl>
                                          <p:spTgt spid="2"/>
                                        </p:tgtEl>
                                        <p:attrNameLst>
                                          <p:attrName>fillcolor</p:attrName>
                                        </p:attrNameLst>
                                      </p:cBhvr>
                                      <p:by>
                                        <p:hsl h="0" s="-12549" l="-25098"/>
                                      </p:by>
                                    </p:animClr>
                                    <p:animClr clrSpc="hsl" dir="cw">
                                      <p:cBhvr>
                                        <p:cTn id="19" dur="500" fill="hold"/>
                                        <p:tgtEl>
                                          <p:spTgt spid="2"/>
                                        </p:tgtEl>
                                        <p:attrNameLst>
                                          <p:attrName>stroke.color</p:attrName>
                                        </p:attrNameLst>
                                      </p:cBhvr>
                                      <p:by>
                                        <p:hsl h="0" s="-12549" l="-25098"/>
                                      </p:by>
                                    </p:animClr>
                                    <p:set>
                                      <p:cBhvr>
                                        <p:cTn id="20" dur="500" fill="hold"/>
                                        <p:tgtEl>
                                          <p:spTgt spid="2"/>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2"/>
                                        </p:tgtEl>
                                        <p:attrNameLst>
                                          <p:attrName>r</p:attrName>
                                        </p:attrNameLst>
                                      </p:cBhvr>
                                    </p:animRot>
                                    <p:animRot by="-240000">
                                      <p:cBhvr>
                                        <p:cTn id="25" dur="200" fill="hold">
                                          <p:stCondLst>
                                            <p:cond delay="200"/>
                                          </p:stCondLst>
                                        </p:cTn>
                                        <p:tgtEl>
                                          <p:spTgt spid="2"/>
                                        </p:tgtEl>
                                        <p:attrNameLst>
                                          <p:attrName>r</p:attrName>
                                        </p:attrNameLst>
                                      </p:cBhvr>
                                    </p:animRot>
                                    <p:animRot by="240000">
                                      <p:cBhvr>
                                        <p:cTn id="26" dur="200" fill="hold">
                                          <p:stCondLst>
                                            <p:cond delay="400"/>
                                          </p:stCondLst>
                                        </p:cTn>
                                        <p:tgtEl>
                                          <p:spTgt spid="2"/>
                                        </p:tgtEl>
                                        <p:attrNameLst>
                                          <p:attrName>r</p:attrName>
                                        </p:attrNameLst>
                                      </p:cBhvr>
                                    </p:animRot>
                                    <p:animRot by="-240000">
                                      <p:cBhvr>
                                        <p:cTn id="27" dur="200" fill="hold">
                                          <p:stCondLst>
                                            <p:cond delay="600"/>
                                          </p:stCondLst>
                                        </p:cTn>
                                        <p:tgtEl>
                                          <p:spTgt spid="2"/>
                                        </p:tgtEl>
                                        <p:attrNameLst>
                                          <p:attrName>r</p:attrName>
                                        </p:attrNameLst>
                                      </p:cBhvr>
                                    </p:animRot>
                                    <p:animRot by="120000">
                                      <p:cBhvr>
                                        <p:cTn id="28" dur="200" fill="hold">
                                          <p:stCondLst>
                                            <p:cond delay="800"/>
                                          </p:stCondLst>
                                        </p:cTn>
                                        <p:tgtEl>
                                          <p:spTgt spid="2"/>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2"/>
                                        </p:tgtEl>
                                        <p:attrNameLst>
                                          <p:attrName>style.color</p:attrName>
                                        </p:attrNameLst>
                                      </p:cBhvr>
                                      <p:to>
                                        <a:schemeClr val="accent2"/>
                                      </p:to>
                                    </p:animClr>
                                    <p:animClr clrSpc="rgb" dir="cw">
                                      <p:cBhvr>
                                        <p:cTn id="33" dur="500" fill="hold"/>
                                        <p:tgtEl>
                                          <p:spTgt spid="2"/>
                                        </p:tgtEl>
                                        <p:attrNameLst>
                                          <p:attrName>fillcolor</p:attrName>
                                        </p:attrNameLst>
                                      </p:cBhvr>
                                      <p:to>
                                        <a:schemeClr val="accent2"/>
                                      </p:to>
                                    </p:animClr>
                                    <p:set>
                                      <p:cBhvr>
                                        <p:cTn id="34" dur="500" fill="hold"/>
                                        <p:tgtEl>
                                          <p:spTgt spid="2"/>
                                        </p:tgtEl>
                                        <p:attrNameLst>
                                          <p:attrName>fill.type</p:attrName>
                                        </p:attrNameLst>
                                      </p:cBhvr>
                                      <p:to>
                                        <p:strVal val="solid"/>
                                      </p:to>
                                    </p:set>
                                    <p:set>
                                      <p:cBhvr>
                                        <p:cTn id="35" dur="500" fill="hold"/>
                                        <p:tgtEl>
                                          <p:spTgt spid="2"/>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2000"/>
                                        <p:tgtEl>
                                          <p:spTgt spid="2"/>
                                        </p:tgtEl>
                                      </p:cBhvr>
                                    </p:animEffect>
                                    <p:anim calcmode="lin" valueType="num">
                                      <p:cBhvr>
                                        <p:cTn id="41" dur="2000" fill="hold"/>
                                        <p:tgtEl>
                                          <p:spTgt spid="2"/>
                                        </p:tgtEl>
                                        <p:attrNameLst>
                                          <p:attrName>ppt_w</p:attrName>
                                        </p:attrNameLst>
                                      </p:cBhvr>
                                      <p:tavLst>
                                        <p:tav tm="0" fmla="#ppt_w*sin(2.5*pi*$)">
                                          <p:val>
                                            <p:fltVal val="0"/>
                                          </p:val>
                                        </p:tav>
                                        <p:tav tm="100000">
                                          <p:val>
                                            <p:fltVal val="1"/>
                                          </p:val>
                                        </p:tav>
                                      </p:tavLst>
                                    </p:anim>
                                    <p:anim calcmode="lin" valueType="num">
                                      <p:cBhvr>
                                        <p:cTn id="42"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209800" y="428606"/>
            <a:ext cx="7772400" cy="928693"/>
          </a:xfrm>
          <a:prstGeom prst="rect">
            <a:avLst/>
          </a:prstGeom>
        </p:spPr>
        <p:txBody>
          <a:bodyPr vert="horz" lIns="91440" tIns="45720" rIns="91440" bIns="45720" rtlCol="0" anchor="ctr">
            <a:normAutofit/>
          </a:bodyPr>
          <a:lstStyle/>
          <a:p>
            <a:pPr algn="ctr">
              <a:spcBef>
                <a:spcPct val="0"/>
              </a:spcBef>
              <a:defRPr/>
            </a:pPr>
            <a:r>
              <a:rPr lang="en-US" sz="4000" b="1" dirty="0">
                <a:latin typeface="+mj-lt"/>
                <a:ea typeface="+mj-ea"/>
                <a:cs typeface="+mj-cs"/>
              </a:rPr>
              <a:t> </a:t>
            </a:r>
            <a:r>
              <a:rPr lang="en-US" sz="4000" b="1" dirty="0">
                <a:latin typeface="Times New Roman" pitchFamily="18" charset="0"/>
                <a:ea typeface="+mj-ea"/>
                <a:cs typeface="Times New Roman" pitchFamily="18" charset="0"/>
              </a:rPr>
              <a:t>SUBMITTED BY </a:t>
            </a:r>
            <a:endParaRPr lang="en-US" sz="4000" b="1" dirty="0">
              <a:latin typeface="+mj-lt"/>
              <a:ea typeface="+mj-ea"/>
              <a:cs typeface="+mj-cs"/>
            </a:endParaRPr>
          </a:p>
        </p:txBody>
      </p:sp>
      <p:sp>
        <p:nvSpPr>
          <p:cNvPr id="10" name="Subtitle 3"/>
          <p:cNvSpPr txBox="1">
            <a:spLocks/>
          </p:cNvSpPr>
          <p:nvPr/>
        </p:nvSpPr>
        <p:spPr>
          <a:xfrm>
            <a:off x="1952596" y="1428736"/>
            <a:ext cx="9503530" cy="4857784"/>
          </a:xfrm>
          <a:prstGeom prst="rect">
            <a:avLst/>
          </a:prstGeom>
        </p:spPr>
        <p:txBody>
          <a:bodyPr vert="horz" lIns="91440" tIns="45720" rIns="91440" bIns="45720" rtlCol="0">
            <a:normAutofit lnSpcReduction="10000"/>
          </a:bodyPr>
          <a:lstStyle/>
          <a:p>
            <a:pPr marL="342900" indent="-342900" algn="just">
              <a:spcBef>
                <a:spcPct val="20000"/>
              </a:spcBef>
              <a:defRPr/>
            </a:pPr>
            <a:r>
              <a:rPr lang="en-US" sz="3200" b="1" dirty="0" smtClean="0">
                <a:latin typeface="Times New Roman" pitchFamily="18" charset="0"/>
                <a:cs typeface="Times New Roman" pitchFamily="18" charset="0"/>
              </a:rPr>
              <a:t>NITHOSHKUMAR     N         623320104015</a:t>
            </a:r>
            <a:endParaRPr lang="en-US" sz="3200" b="1" dirty="0" smtClean="0">
              <a:latin typeface="Times New Roman" pitchFamily="18" charset="0"/>
              <a:cs typeface="Times New Roman" pitchFamily="18" charset="0"/>
            </a:endParaRPr>
          </a:p>
          <a:p>
            <a:pPr marL="342900" indent="-342900" algn="just">
              <a:spcBef>
                <a:spcPct val="20000"/>
              </a:spcBef>
              <a:defRPr/>
            </a:pPr>
            <a:r>
              <a:rPr lang="en-US" sz="3200" b="1" dirty="0" smtClean="0">
                <a:latin typeface="Times New Roman" pitchFamily="18" charset="0"/>
                <a:cs typeface="Times New Roman" pitchFamily="18" charset="0"/>
              </a:rPr>
              <a:t>VETRIAZHAGAN      S</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623320104026</a:t>
            </a:r>
          </a:p>
          <a:p>
            <a:pPr marL="342900" indent="-342900" algn="just">
              <a:spcBef>
                <a:spcPct val="20000"/>
              </a:spcBef>
              <a:defRPr/>
            </a:pPr>
            <a:r>
              <a:rPr lang="en-US" sz="3200" b="1" dirty="0" smtClean="0">
                <a:latin typeface="Times New Roman" pitchFamily="18" charset="0"/>
                <a:cs typeface="Times New Roman" pitchFamily="18" charset="0"/>
              </a:rPr>
              <a:t>BHARANIKA          </a:t>
            </a:r>
            <a:r>
              <a:rPr lang="en-US" sz="3200" b="1" dirty="0" smtClean="0">
                <a:latin typeface="Times New Roman" pitchFamily="18" charset="0"/>
                <a:cs typeface="Times New Roman" pitchFamily="18" charset="0"/>
              </a:rPr>
              <a:t>                623320104005</a:t>
            </a:r>
            <a:endParaRPr lang="en-US" sz="3200" b="1" dirty="0" smtClean="0">
              <a:latin typeface="Times New Roman" pitchFamily="18" charset="0"/>
              <a:cs typeface="Times New Roman" pitchFamily="18" charset="0"/>
            </a:endParaRPr>
          </a:p>
          <a:p>
            <a:pPr marL="342900" indent="-342900" algn="just">
              <a:spcBef>
                <a:spcPct val="20000"/>
              </a:spcBef>
            </a:pPr>
            <a:endParaRPr lang="en-US" sz="3200" b="1" dirty="0">
              <a:latin typeface="Times New Roman" pitchFamily="18" charset="0"/>
              <a:cs typeface="Times New Roman" pitchFamily="18" charset="0"/>
            </a:endParaRPr>
          </a:p>
          <a:p>
            <a:pPr marL="342900" indent="-342900" algn="just">
              <a:spcBef>
                <a:spcPct val="20000"/>
              </a:spcBef>
              <a:defRPr/>
            </a:pPr>
            <a:r>
              <a:rPr lang="en-US" sz="3200" b="1" dirty="0">
                <a:latin typeface="Times New Roman" pitchFamily="18" charset="0"/>
                <a:cs typeface="Times New Roman" pitchFamily="18" charset="0"/>
              </a:rPr>
              <a:t>    </a:t>
            </a:r>
          </a:p>
          <a:p>
            <a:pPr marL="342900" indent="-342900" algn="just">
              <a:spcBef>
                <a:spcPct val="20000"/>
              </a:spcBef>
              <a:defRPr/>
            </a:pPr>
            <a:r>
              <a:rPr lang="en-US" sz="3200" dirty="0">
                <a:latin typeface="Times New Roman" pitchFamily="18" charset="0"/>
                <a:cs typeface="Times New Roman" pitchFamily="18" charset="0"/>
              </a:rPr>
              <a:t>			        		                        </a:t>
            </a:r>
            <a:r>
              <a:rPr lang="en-US" sz="2800" dirty="0">
                <a:latin typeface="Times New Roman" pitchFamily="18" charset="0"/>
                <a:cs typeface="Times New Roman" pitchFamily="18" charset="0"/>
              </a:rPr>
              <a:t>Guided by</a:t>
            </a:r>
          </a:p>
          <a:p>
            <a:pPr marL="342900" indent="-342900" algn="just">
              <a:spcBef>
                <a:spcPct val="20000"/>
              </a:spcBef>
              <a:defRPr/>
            </a:pPr>
            <a:r>
              <a:rPr lang="en-US" sz="2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Mr .P</a:t>
            </a:r>
            <a:r>
              <a:rPr lang="en-US" sz="2800" b="1" dirty="0" smtClean="0">
                <a:latin typeface="Times New Roman" pitchFamily="18" charset="0"/>
                <a:cs typeface="Times New Roman" pitchFamily="18" charset="0"/>
              </a:rPr>
              <a:t>. SURIYA</a:t>
            </a:r>
            <a:endParaRPr lang="en-US" sz="2800" b="1" dirty="0">
              <a:latin typeface="Times New Roman" pitchFamily="18" charset="0"/>
              <a:cs typeface="Times New Roman" pitchFamily="18" charset="0"/>
            </a:endParaRPr>
          </a:p>
          <a:p>
            <a:pPr marL="342900" indent="-342900" algn="just">
              <a:spcBef>
                <a:spcPct val="20000"/>
              </a:spcBef>
              <a:defRPr/>
            </a:pPr>
            <a:r>
              <a:rPr lang="en-US" sz="2800" b="1" dirty="0">
                <a:latin typeface="Times New Roman" pitchFamily="18" charset="0"/>
                <a:cs typeface="Times New Roman" pitchFamily="18" charset="0"/>
              </a:rPr>
              <a:t>                                                                        AP/CSE</a:t>
            </a:r>
            <a:endParaRPr lang="en-US" sz="3200" dirty="0">
              <a:latin typeface="Times New Roman" pitchFamily="18" charset="0"/>
              <a:cs typeface="Times New Roman" pitchFamily="18" charset="0"/>
            </a:endParaRPr>
          </a:p>
          <a:p>
            <a:pPr marL="342900" indent="-342900" algn="just">
              <a:spcBef>
                <a:spcPct val="20000"/>
              </a:spcBef>
              <a:defRPr/>
            </a:pPr>
            <a:r>
              <a:rPr lang="en-US" sz="3200" dirty="0">
                <a:latin typeface="Times New Roman" pitchFamily="18" charset="0"/>
                <a:cs typeface="Times New Roman" pitchFamily="18" charset="0"/>
              </a:rPr>
              <a:t>				</a:t>
            </a:r>
            <a:endParaRPr lang="en-US" sz="3200" dirty="0"/>
          </a:p>
        </p:txBody>
      </p:sp>
    </p:spTree>
    <p:extLst>
      <p:ext uri="{BB962C8B-B14F-4D97-AF65-F5344CB8AC3E}">
        <p14:creationId xmlns:p14="http://schemas.microsoft.com/office/powerpoint/2010/main" val="17869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5" y="1071546"/>
            <a:ext cx="11658600" cy="1143000"/>
          </a:xfrm>
        </p:spPr>
        <p:txBody>
          <a:bodyPr>
            <a:normAutofit fontScale="90000"/>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ETHEREUM DECENTRALISED IDENTIFY SMART CONTACT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978434" y="2717467"/>
            <a:ext cx="8229600" cy="5054617"/>
          </a:xfrm>
        </p:spPr>
        <p:txBody>
          <a:bodyPr>
            <a:normAutofit/>
          </a:bodyPr>
          <a:lstStyle/>
          <a:p>
            <a:pPr>
              <a:buNone/>
            </a:pPr>
            <a:r>
              <a:rPr lang="en-US" sz="2400" dirty="0" smtClean="0"/>
              <a:t> </a:t>
            </a:r>
            <a:endParaRPr lang="en-US" sz="2400" dirty="0"/>
          </a:p>
        </p:txBody>
      </p:sp>
    </p:spTree>
    <p:extLst>
      <p:ext uri="{BB962C8B-B14F-4D97-AF65-F5344CB8AC3E}">
        <p14:creationId xmlns:p14="http://schemas.microsoft.com/office/powerpoint/2010/main" val="179101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2435"/>
            <a:ext cx="10515600" cy="5438059"/>
          </a:xfrm>
        </p:spPr>
        <p:txBody>
          <a:bodyPr>
            <a:noAutofit/>
          </a:bodyPr>
          <a:lstStyle/>
          <a:p>
            <a:pPr algn="just">
              <a:lnSpc>
                <a:spcPct val="170000"/>
              </a:lnSpc>
              <a:buFont typeface="Wingdings" pitchFamily="2" charset="2"/>
              <a:buChar char="Ø"/>
            </a:pPr>
            <a:r>
              <a:rPr lang="en-US" sz="2200" dirty="0">
                <a:latin typeface="Times New Roman" pitchFamily="18" charset="0"/>
                <a:cs typeface="Times New Roman" pitchFamily="18" charset="0"/>
              </a:rPr>
              <a:t>In a digital landscape where privacy and security are paramount, Ethereum's decentralized identity smart contracts emerge as guardians of personal information</a:t>
            </a:r>
            <a:r>
              <a:rPr lang="en-US" sz="2200" dirty="0" smtClean="0">
                <a:latin typeface="Times New Roman" pitchFamily="18" charset="0"/>
                <a:cs typeface="Times New Roman" pitchFamily="18" charset="0"/>
              </a:rPr>
              <a:t>.</a:t>
            </a:r>
          </a:p>
          <a:p>
            <a:pPr algn="just">
              <a:lnSpc>
                <a:spcPct val="170000"/>
              </a:lnSpc>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These smart contracts, residing on the Ethereum blockchain, revolutionize the way we manage and authenticate identity.</a:t>
            </a:r>
          </a:p>
          <a:p>
            <a:pPr algn="just">
              <a:lnSpc>
                <a:spcPct val="170000"/>
              </a:lnSpc>
              <a:buFont typeface="Wingdings" pitchFamily="2" charset="2"/>
              <a:buChar char="Ø"/>
            </a:pPr>
            <a:r>
              <a:rPr lang="en-US" sz="2200" dirty="0">
                <a:latin typeface="Times New Roman" pitchFamily="18" charset="0"/>
                <a:cs typeface="Times New Roman" pitchFamily="18" charset="0"/>
              </a:rPr>
              <a:t>Imagine a world where your identity isn't confined to centralized databases vulnerable to breaches</a:t>
            </a:r>
            <a:r>
              <a:rPr lang="en-US" sz="2200" dirty="0" smtClean="0">
                <a:latin typeface="Times New Roman" pitchFamily="18" charset="0"/>
                <a:cs typeface="Times New Roman" pitchFamily="18" charset="0"/>
              </a:rPr>
              <a:t>.</a:t>
            </a:r>
          </a:p>
          <a:p>
            <a:pPr algn="just">
              <a:lnSpc>
                <a:spcPct val="170000"/>
              </a:lnSpc>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These contracts, built on Ethereum's robust blockchain, ensure transparency, immutability, and security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426187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0"/>
            <a:ext cx="10515600" cy="132556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EXISTING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39" y="1117287"/>
            <a:ext cx="11346288" cy="5502454"/>
          </a:xfrm>
        </p:spPr>
        <p:txBody>
          <a:bodyPr>
            <a:noAutofit/>
          </a:bodyPr>
          <a:lstStyle/>
          <a:p>
            <a:pPr>
              <a:lnSpc>
                <a:spcPct val="150000"/>
              </a:lnSpc>
              <a:buFont typeface="Wingdings" pitchFamily="2" charset="2"/>
              <a:buChar char="Ø"/>
            </a:pPr>
            <a:r>
              <a:rPr lang="en-US" sz="2200" dirty="0">
                <a:latin typeface="Times New Roman" pitchFamily="18" charset="0"/>
                <a:cs typeface="Times New Roman" pitchFamily="18" charset="0"/>
              </a:rPr>
              <a:t>uPort is a decentralized identity platform that leverages Ethereum smart contracts to provide users with control over their digital identities.</a:t>
            </a:r>
          </a:p>
          <a:p>
            <a:pPr>
              <a:lnSpc>
                <a:spcPct val="150000"/>
              </a:lnSpc>
              <a:buFont typeface="Wingdings" pitchFamily="2" charset="2"/>
              <a:buChar char="Ø"/>
            </a:pPr>
            <a:r>
              <a:rPr lang="en-US" sz="2200" dirty="0">
                <a:latin typeface="Times New Roman" pitchFamily="18" charset="0"/>
                <a:cs typeface="Times New Roman" pitchFamily="18" charset="0"/>
              </a:rPr>
              <a:t>In the uPort ecosystem, individuals create their self-sovereign identities, which are secured by private keys stored on their devices. These identities are then anchored on the Ethereum blockchain through smart contracts, ensuring immutability and transparency. </a:t>
            </a:r>
            <a:endParaRPr lang="en-US"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Users </a:t>
            </a:r>
            <a:r>
              <a:rPr lang="en-US" sz="2200" dirty="0">
                <a:latin typeface="Times New Roman" pitchFamily="18" charset="0"/>
                <a:cs typeface="Times New Roman" pitchFamily="18" charset="0"/>
              </a:rPr>
              <a:t>have the authority to selectively share their identity attributes, granting them granular control over the information they disclose.</a:t>
            </a:r>
          </a:p>
          <a:p>
            <a:pPr>
              <a:lnSpc>
                <a:spcPct val="150000"/>
              </a:lnSpc>
              <a:buFont typeface="Wingdings" pitchFamily="2" charset="2"/>
              <a:buChar char="Ø"/>
            </a:pPr>
            <a:r>
              <a:rPr lang="en-US" sz="2200" dirty="0">
                <a:latin typeface="Times New Roman" pitchFamily="18" charset="0"/>
                <a:cs typeface="Times New Roman" pitchFamily="18" charset="0"/>
              </a:rPr>
              <a:t>The uPort system goes beyond traditional identity management by enabling users to seamlessly interact with decentralized applications (DApps) and services. This integration allows for a unified and secure user experience across the Ethereum ecosystem.</a:t>
            </a:r>
          </a:p>
          <a:p>
            <a:pPr algn="just">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3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0"/>
            <a:ext cx="10515600" cy="132556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EXISTING SYSTEM DISADVANTAGE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6214" y="792786"/>
            <a:ext cx="11500834" cy="6065214"/>
          </a:xfrm>
        </p:spPr>
        <p:txBody>
          <a:bodyPr>
            <a:noAutofit/>
          </a:bodyPr>
          <a:lstStyle/>
          <a:p>
            <a:pPr>
              <a:lnSpc>
                <a:spcPct val="150000"/>
              </a:lnSpc>
              <a:buFont typeface="Wingdings" pitchFamily="2" charset="2"/>
              <a:buChar char="Ø"/>
            </a:pPr>
            <a:r>
              <a:rPr lang="en-US" sz="2200" b="1" dirty="0">
                <a:latin typeface="Times New Roman" pitchFamily="18" charset="0"/>
                <a:cs typeface="Times New Roman" pitchFamily="18" charset="0"/>
              </a:rPr>
              <a:t>Scalability Concerns:</a:t>
            </a:r>
            <a:r>
              <a:rPr lang="en-US" sz="2200" dirty="0">
                <a:latin typeface="Times New Roman" pitchFamily="18" charset="0"/>
                <a:cs typeface="Times New Roman" pitchFamily="18" charset="0"/>
              </a:rPr>
              <a:t> Ethereum, as of now, faces scalability issues, leading to network congestion and higher transaction costs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US" sz="2200" b="1" dirty="0">
                <a:latin typeface="Times New Roman" pitchFamily="18" charset="0"/>
                <a:cs typeface="Times New Roman" pitchFamily="18" charset="0"/>
              </a:rPr>
              <a:t>User Adoption:</a:t>
            </a:r>
            <a:r>
              <a:rPr lang="en-US" sz="2200" dirty="0">
                <a:latin typeface="Times New Roman" pitchFamily="18" charset="0"/>
                <a:cs typeface="Times New Roman" pitchFamily="18" charset="0"/>
              </a:rPr>
              <a:t> The concept of self-sovereign identity and managing cryptographic keys can be complex for non-technical users. Achieving widespread adoption requires user-friendly interfaces and educational efforts to make the process more accessible.</a:t>
            </a:r>
          </a:p>
          <a:p>
            <a:pPr>
              <a:lnSpc>
                <a:spcPct val="150000"/>
              </a:lnSpc>
              <a:buFont typeface="Wingdings" pitchFamily="2" charset="2"/>
              <a:buChar char="Ø"/>
            </a:pPr>
            <a:r>
              <a:rPr lang="en-US" sz="2200" b="1" dirty="0">
                <a:latin typeface="Times New Roman" pitchFamily="18" charset="0"/>
                <a:cs typeface="Times New Roman" pitchFamily="18" charset="0"/>
              </a:rPr>
              <a:t>Privacy Challenges:</a:t>
            </a:r>
            <a:r>
              <a:rPr lang="en-US" sz="2200" dirty="0">
                <a:latin typeface="Times New Roman" pitchFamily="18" charset="0"/>
                <a:cs typeface="Times New Roman" pitchFamily="18" charset="0"/>
              </a:rPr>
              <a:t> Despite being more private than traditional identity systems, blockchain transactions are still visible on the public ledger. Striking a balance between transparency and privacy remains a challenge, especially when dealing with sensitive identity information.</a:t>
            </a:r>
          </a:p>
          <a:p>
            <a:pPr>
              <a:lnSpc>
                <a:spcPct val="150000"/>
              </a:lnSpc>
              <a:buFont typeface="Wingdings" pitchFamily="2" charset="2"/>
              <a:buChar char="Ø"/>
            </a:pPr>
            <a:r>
              <a:rPr lang="en-US" sz="2200" b="1" dirty="0">
                <a:latin typeface="Times New Roman" pitchFamily="18" charset="0"/>
                <a:cs typeface="Times New Roman" pitchFamily="18" charset="0"/>
              </a:rPr>
              <a:t>Regulatory Uncertainty:</a:t>
            </a:r>
            <a:r>
              <a:rPr lang="en-US" sz="2200" dirty="0">
                <a:latin typeface="Times New Roman" pitchFamily="18" charset="0"/>
                <a:cs typeface="Times New Roman" pitchFamily="18" charset="0"/>
              </a:rPr>
              <a:t> The regulatory landscape surrounding decentralized identity is still evolving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77207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8" y="0"/>
            <a:ext cx="10515600" cy="132556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PROPOSED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3334" y="837127"/>
            <a:ext cx="11423561" cy="5821249"/>
          </a:xfrm>
        </p:spPr>
        <p:txBody>
          <a:bodyPr>
            <a:noAutofit/>
          </a:bodyPr>
          <a:lstStyle/>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Ethereum decentralized identity smart contracts envisions a seamless and user-centric approach to identity management. Leveraging the Ethereum blockchain, the system would integrate advanced cryptographic techniques to ensure secure, transparent, and tamper-proof storage of personal information.</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 Smart contracts would empower individuals with self-sovereign control over their identities, allowing selective disclosure of information for various transactions and interactions. </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The proposed system would prioritize user-friendly interfaces and educational initiatives to enhance adoption, while ongoing developments in blockchain scalability and interoperability would address current limitations. </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Privacy measures, compliant with evolving regulations, would be central to the design, offering a fine balance between transparency and protection.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93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0"/>
            <a:ext cx="10515600" cy="132556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PROPOSED SYSTEM ADVANTAGE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043188"/>
            <a:ext cx="11037195" cy="5705341"/>
          </a:xfrm>
        </p:spPr>
        <p:txBody>
          <a:bodyPr>
            <a:normAutofit fontScale="92500"/>
          </a:bodyPr>
          <a:lstStyle/>
          <a:p>
            <a:pPr algn="just">
              <a:lnSpc>
                <a:spcPct val="150000"/>
              </a:lnSpc>
              <a:buFont typeface="Wingdings" panose="05000000000000000000" pitchFamily="2" charset="2"/>
              <a:buChar char="Ø"/>
            </a:pPr>
            <a:r>
              <a:rPr lang="en-US" sz="2200" dirty="0">
                <a:latin typeface="Times New Roman" pitchFamily="18" charset="0"/>
                <a:cs typeface="Times New Roman" pitchFamily="18" charset="0"/>
              </a:rPr>
              <a:t>By leveraging blockchain technology, it ensures unparalleled security through cryptographic principles, protecting user identities from unauthorized access. </a:t>
            </a:r>
            <a:endParaRPr lang="en-US" sz="22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self-sovereign nature of the system empowers individuals with greater control over their personal information, fostering privacy and reducing reliance on centralized authorities. Seamless integration with decentralized applications enhances user experiences, while ongoing developments in blockchain scalability and interoperability address current limitations, promoting widespread adoption</a:t>
            </a:r>
            <a:r>
              <a:rPr lang="en-US" sz="2200" dirty="0" smtClean="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transparent and tamper-proof nature of the Ethereum blockchain ensures the immutability of identity data, establishing a trustworthy foundation for digital interactions. </a:t>
            </a:r>
            <a:endParaRPr lang="en-US" sz="22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proposed system, with its emphasis on security, user control, and technological advancements, holds the potential to redefine and elevate the landscape of decentralized identity solutions.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26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ARCHITECTURE</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2510" y="1825625"/>
            <a:ext cx="6646980" cy="4351338"/>
          </a:xfrm>
          <a:prstGeom prst="rect">
            <a:avLst/>
          </a:prstGeom>
        </p:spPr>
      </p:pic>
    </p:spTree>
    <p:extLst>
      <p:ext uri="{BB962C8B-B14F-4D97-AF65-F5344CB8AC3E}">
        <p14:creationId xmlns:p14="http://schemas.microsoft.com/office/powerpoint/2010/main" val="262738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