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BE2542-DF48-494A-960E-C66926163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9E133AB-C73E-4462-979F-83091DBBB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6CB4A7D-2810-447B-874C-3060939B5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6E54-45FC-4724-A5D6-FD04F67B9154}" type="datetimeFigureOut">
              <a:rPr lang="he-IL" smtClean="0"/>
              <a:t>כ"ב/אב/תשפ"ד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9E8A23A-0DCE-4D3A-8E4E-8845DACD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0BA6DB2-00F0-4119-96B4-DF7D12F2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456F-1BF1-4407-8A23-42CFA3AB1D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9940416"/>
      </p:ext>
    </p:extLst>
  </p:cSld>
  <p:clrMapOvr>
    <a:masterClrMapping/>
  </p:clrMapOvr>
  <p:transition spd="slow">
    <p:cover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4A8084-3C9D-4256-A4D5-9B73EFCD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814BDEC-68E4-4591-9835-7806C3D31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B093D18-F36C-4B76-BC34-9A887ABB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6E54-45FC-4724-A5D6-FD04F67B9154}" type="datetimeFigureOut">
              <a:rPr lang="he-IL" smtClean="0"/>
              <a:t>כ"ב/אב/תשפ"ד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D52F1AF-F6B7-4996-8AE6-0DECF2BE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528705C-1FE0-446A-8056-E630AC85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456F-1BF1-4407-8A23-42CFA3AB1D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304637"/>
      </p:ext>
    </p:extLst>
  </p:cSld>
  <p:clrMapOvr>
    <a:masterClrMapping/>
  </p:clrMapOvr>
  <p:transition spd="slow">
    <p:cover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7B2132A-EF7B-4629-ADD4-4E5C3561E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52DC755-C173-467C-8C0E-D2025DBE6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D0B867F-F1CB-43F1-8051-1F8FEDBA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6E54-45FC-4724-A5D6-FD04F67B9154}" type="datetimeFigureOut">
              <a:rPr lang="he-IL" smtClean="0"/>
              <a:t>כ"ב/אב/תשפ"ד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87FC26A-EA3A-4BE4-91B7-D087F13C8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3F63887-F275-42D6-A94F-67C68B8F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456F-1BF1-4407-8A23-42CFA3AB1D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7540408"/>
      </p:ext>
    </p:extLst>
  </p:cSld>
  <p:clrMapOvr>
    <a:masterClrMapping/>
  </p:clrMapOvr>
  <p:transition spd="slow">
    <p:cover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1BFC37-E874-41ED-AF09-59C9AAB5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4B83441-B05B-4553-88FB-E2355DBC5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24397FA-768A-48C6-AB9A-0B3E7825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6E54-45FC-4724-A5D6-FD04F67B9154}" type="datetimeFigureOut">
              <a:rPr lang="he-IL" smtClean="0"/>
              <a:t>כ"ב/אב/תשפ"ד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73FA241-1D70-468C-9BEB-063263A9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2D49EB9-3C83-4BD2-8B57-5C52AAD3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456F-1BF1-4407-8A23-42CFA3AB1D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8588925"/>
      </p:ext>
    </p:extLst>
  </p:cSld>
  <p:clrMapOvr>
    <a:masterClrMapping/>
  </p:clrMapOvr>
  <p:transition spd="slow">
    <p:cover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B249DB-5530-4118-BBB7-A2CDCEF0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4209BF2-0241-409E-B284-712749848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758BBD0-5A11-4B14-808E-FE13F601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6E54-45FC-4724-A5D6-FD04F67B9154}" type="datetimeFigureOut">
              <a:rPr lang="he-IL" smtClean="0"/>
              <a:t>כ"ב/אב/תשפ"ד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AF88003-8DC8-4870-BC87-BA461BA5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04540A0-F706-4FDE-9C7F-ECFA5187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456F-1BF1-4407-8A23-42CFA3AB1D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6956713"/>
      </p:ext>
    </p:extLst>
  </p:cSld>
  <p:clrMapOvr>
    <a:masterClrMapping/>
  </p:clrMapOvr>
  <p:transition spd="slow">
    <p:cover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CA8EC53-4B0C-4D5F-A042-8990217E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7BCF69-A9E7-464F-AAA8-49D08A557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425BDA7-5DB8-402D-9CD8-3A070C565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C4F4DD2-3743-4D1B-AD0D-DBF09F77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6E54-45FC-4724-A5D6-FD04F67B9154}" type="datetimeFigureOut">
              <a:rPr lang="he-IL" smtClean="0"/>
              <a:t>כ"ב/אב/תשפ"ד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5D1D503-A35B-4948-BE5D-166CD175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74AC2BC-989E-4848-91EA-907DD473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456F-1BF1-4407-8A23-42CFA3AB1D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7609518"/>
      </p:ext>
    </p:extLst>
  </p:cSld>
  <p:clrMapOvr>
    <a:masterClrMapping/>
  </p:clrMapOvr>
  <p:transition spd="slow">
    <p:cover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60CA7F-5A90-42E0-B0F7-EFD21FCE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C72AEF2-100D-422B-BE0E-41BF7C268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1AF096F-57BF-4FC2-83DC-45ABCD995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8CDF782-AEBC-43F9-B9C5-ABA6FDD18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F0E3CDB-D139-4C51-9A62-35D2562EF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25B5C46-60E3-48C9-8E33-529E62FC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6E54-45FC-4724-A5D6-FD04F67B9154}" type="datetimeFigureOut">
              <a:rPr lang="he-IL" smtClean="0"/>
              <a:t>כ"ב/אב/תשפ"ד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7DBF2D2-DF5A-4AC1-8034-87BA6934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47DF03D-FD35-4FB3-B6F7-C84AD604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456F-1BF1-4407-8A23-42CFA3AB1D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3678744"/>
      </p:ext>
    </p:extLst>
  </p:cSld>
  <p:clrMapOvr>
    <a:masterClrMapping/>
  </p:clrMapOvr>
  <p:transition spd="slow">
    <p:cover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5EC95F-3F1B-4618-9C73-8E74C141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D952054-42C9-4C95-B7EF-866640BE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6E54-45FC-4724-A5D6-FD04F67B9154}" type="datetimeFigureOut">
              <a:rPr lang="he-IL" smtClean="0"/>
              <a:t>כ"ב/אב/תשפ"ד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068BCA1-D181-44BD-A498-8622ECC2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077ADD7-3B0B-4425-B1E0-8BE65B81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456F-1BF1-4407-8A23-42CFA3AB1D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8668445"/>
      </p:ext>
    </p:extLst>
  </p:cSld>
  <p:clrMapOvr>
    <a:masterClrMapping/>
  </p:clrMapOvr>
  <p:transition spd="slow">
    <p:cover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4663908-F58C-410C-B89D-7FFE97C2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6E54-45FC-4724-A5D6-FD04F67B9154}" type="datetimeFigureOut">
              <a:rPr lang="he-IL" smtClean="0"/>
              <a:t>כ"ב/אב/תשפ"ד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C79DBF6-67CE-4994-83DE-07FB98E9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A739E02-5A01-4F40-8810-EAE7E4E7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456F-1BF1-4407-8A23-42CFA3AB1D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686484"/>
      </p:ext>
    </p:extLst>
  </p:cSld>
  <p:clrMapOvr>
    <a:masterClrMapping/>
  </p:clrMapOvr>
  <p:transition spd="slow">
    <p:cover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8842B4-4F53-49F3-80B0-56C0EF52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A806499-5EAE-4025-98ED-43ADC32A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B4ABFEB-A451-40EC-98BD-611306B06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5BB3E30-DE89-429B-90EE-C266AF7D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6E54-45FC-4724-A5D6-FD04F67B9154}" type="datetimeFigureOut">
              <a:rPr lang="he-IL" smtClean="0"/>
              <a:t>כ"ב/אב/תשפ"ד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DB49408-A087-4564-8CF9-D1EC6AAC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DD3624C-183D-4E1B-A0BA-DFA4BE4F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456F-1BF1-4407-8A23-42CFA3AB1D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5592948"/>
      </p:ext>
    </p:extLst>
  </p:cSld>
  <p:clrMapOvr>
    <a:masterClrMapping/>
  </p:clrMapOvr>
  <p:transition spd="slow">
    <p:cover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11F369-A3F0-4982-9915-4AA8FC4BC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57CE472-D3A0-4AC4-AE45-7C8BEA74F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180786F-8DAF-45EF-A1F1-D4F020B09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2524FCD-2157-4C07-B357-24F1C30F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6E54-45FC-4724-A5D6-FD04F67B9154}" type="datetimeFigureOut">
              <a:rPr lang="he-IL" smtClean="0"/>
              <a:t>כ"ב/אב/תשפ"ד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B3C43F9-680B-470D-A429-A9E810FC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9ACCEC3-8A39-4FF1-B4EA-219C5C78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456F-1BF1-4407-8A23-42CFA3AB1D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1077589"/>
      </p:ext>
    </p:extLst>
  </p:cSld>
  <p:clrMapOvr>
    <a:masterClrMapping/>
  </p:clrMapOvr>
  <p:transition spd="slow">
    <p:cover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2">
              <a:lumMod val="40000"/>
              <a:lumOff val="60000"/>
            </a:schemeClr>
          </a:fgClr>
          <a:bgClr>
            <a:schemeClr val="accent6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0799468-4EC8-44AE-807B-6A8A7F70E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F737B8D-D8DA-4FC9-A4D7-EF400C838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7D6F2DF-B261-40ED-8F89-F3F2450A2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36E54-45FC-4724-A5D6-FD04F67B9154}" type="datetimeFigureOut">
              <a:rPr lang="he-IL" smtClean="0"/>
              <a:t>כ"ב/אב/תשפ"ד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6D2A04B-4621-4117-894E-781A66CFC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0A74F12-BA68-4FD2-A1BE-4B12B616D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7456F-1BF1-4407-8A23-42CFA3AB1D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065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 dir="r"/>
  </p:transition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NNnaorNN/Big-Data-Project/blob/main/Spark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C699B9-776A-4AD4-9A50-9D6A8F434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50800" dir="5400000" algn="ctr" rotWithShape="0">
              <a:srgbClr val="000000">
                <a:alpha val="52000"/>
              </a:srgbClr>
            </a:outerShdw>
          </a:effectLst>
        </p:spPr>
        <p:txBody>
          <a:bodyPr/>
          <a:lstStyle/>
          <a:p>
            <a:r>
              <a:rPr lang="he-IL" dirty="0"/>
              <a:t>משימה מסכמת - נתוני עתק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3CC343E-1311-481F-8106-56F7719BA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>
            <a:glow rad="228600">
              <a:schemeClr val="accent5">
                <a:lumMod val="75000"/>
                <a:alpha val="40000"/>
              </a:schemeClr>
            </a:glow>
            <a:outerShdw blurRad="50800" dist="50800" dir="5400000" sx="73000" sy="73000" algn="ctr" rotWithShape="0">
              <a:srgbClr val="000000">
                <a:alpha val="47000"/>
              </a:srgbClr>
            </a:outerShdw>
          </a:effectLst>
        </p:spPr>
        <p:txBody>
          <a:bodyPr/>
          <a:lstStyle/>
          <a:p>
            <a:r>
              <a:rPr lang="he-IL" dirty="0"/>
              <a:t>מאת: נועם כהן ונאור יחיא</a:t>
            </a:r>
          </a:p>
        </p:txBody>
      </p:sp>
    </p:spTree>
    <p:extLst>
      <p:ext uri="{BB962C8B-B14F-4D97-AF65-F5344CB8AC3E}">
        <p14:creationId xmlns:p14="http://schemas.microsoft.com/office/powerpoint/2010/main" val="298231073"/>
      </p:ext>
    </p:extLst>
  </p:cSld>
  <p:clrMapOvr>
    <a:masterClrMapping/>
  </p:clrMapOvr>
  <p:transition spd="slow">
    <p:cover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C88B21-F2F0-4268-8643-EB429451B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373" y="390740"/>
            <a:ext cx="6675268" cy="1325563"/>
          </a:xfrm>
        </p:spPr>
        <p:txBody>
          <a:bodyPr>
            <a:normAutofit/>
          </a:bodyPr>
          <a:lstStyle/>
          <a:p>
            <a:r>
              <a:rPr lang="he-IL" sz="4000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ביצוע אגרגציוית וחישובים:</a:t>
            </a:r>
            <a:endParaRPr lang="he-IL" sz="40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E964838-1B40-4B9B-A86A-80D30E0DA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4683" y="1770964"/>
            <a:ext cx="4509117" cy="2198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חישוב אחוזי הצלחה, ממוצעים וסיכויי השחקן עם הדירוג הנמוך מבין השניים לנצח: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02D735AA-D30A-449C-838E-96C838F8C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0"/>
          <a:stretch/>
        </p:blipFill>
        <p:spPr>
          <a:xfrm>
            <a:off x="0" y="1334"/>
            <a:ext cx="5734975" cy="402241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05F12A54-10C2-48CC-84BC-91F89DE289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0" b="3620"/>
          <a:stretch/>
        </p:blipFill>
        <p:spPr>
          <a:xfrm>
            <a:off x="0" y="4023746"/>
            <a:ext cx="9513180" cy="283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16661"/>
      </p:ext>
    </p:extLst>
  </p:cSld>
  <p:clrMapOvr>
    <a:masterClrMapping/>
  </p:clrMapOvr>
  <p:transition spd="slow">
    <p:cover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9C30AC-8BF9-46EA-A7C7-93717B34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יצוא הנתונים: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C53F9ADC-CF07-45CB-B143-90B578F62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76"/>
          <a:stretch/>
        </p:blipFill>
        <p:spPr>
          <a:xfrm>
            <a:off x="3618410" y="4073187"/>
            <a:ext cx="7735390" cy="2419688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40F281D5-F5BE-404D-B80C-4A2F1AF004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4" r="-1"/>
          <a:stretch/>
        </p:blipFill>
        <p:spPr>
          <a:xfrm>
            <a:off x="6684581" y="2209136"/>
            <a:ext cx="4658386" cy="1257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663939-0040-497C-8EB4-D628A4B2C38F}"/>
              </a:ext>
            </a:extLst>
          </p:cNvPr>
          <p:cNvSpPr txBox="1"/>
          <p:nvPr/>
        </p:nvSpPr>
        <p:spPr>
          <a:xfrm>
            <a:off x="7678444" y="1765246"/>
            <a:ext cx="36753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יצירת סכמה עבור ה-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KPI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שחישבנו: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20691D-4D40-4FD8-97DC-2CB72BC5F92D}"/>
              </a:ext>
            </a:extLst>
          </p:cNvPr>
          <p:cNvSpPr txBox="1"/>
          <p:nvPr/>
        </p:nvSpPr>
        <p:spPr>
          <a:xfrm>
            <a:off x="5069150" y="3585233"/>
            <a:ext cx="61788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יצירת הטבלה ב-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SQLite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6937825"/>
      </p:ext>
    </p:extLst>
  </p:cSld>
  <p:clrMapOvr>
    <a:masterClrMapping/>
  </p:clrMapOvr>
  <p:transition spd="slow">
    <p:cover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170BF4-FCAD-4854-A1C6-F6F60431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יצוא הנתונים: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B9DD1D-5D3A-47AE-832B-10E50A973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5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וזו הטבלה שנקבל ב-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SQLite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CB09150-5855-4287-B36B-97F2A66FD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135" y="2077375"/>
            <a:ext cx="8287730" cy="44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31101"/>
      </p:ext>
    </p:extLst>
  </p:cSld>
  <p:clrMapOvr>
    <a:masterClrMapping/>
  </p:clrMapOvr>
  <p:transition spd="slow">
    <p:cover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15C3DA-57E4-44B9-A68A-F7137C5F7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221" y="244645"/>
            <a:ext cx="10516340" cy="1317826"/>
          </a:xfrm>
        </p:spPr>
        <p:txBody>
          <a:bodyPr/>
          <a:lstStyle/>
          <a:p>
            <a:r>
              <a:rPr lang="he-IL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יצוא הנתונים: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9C82642-386C-489F-9314-4F27DCD35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21" y="13635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והנה עוד טבלאות שיצרנו: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B08C2A8-DBD5-4D81-A9C7-57C26BCBE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606" b="33464"/>
          <a:stretch/>
        </p:blipFill>
        <p:spPr>
          <a:xfrm>
            <a:off x="8137" y="2070828"/>
            <a:ext cx="5708342" cy="2947386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3BFB2F31-9531-4023-8ABB-EC72749FF9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2430" b="33749"/>
          <a:stretch/>
        </p:blipFill>
        <p:spPr>
          <a:xfrm>
            <a:off x="5648471" y="2065488"/>
            <a:ext cx="5708342" cy="2947386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1407F438-CB65-4921-9B82-948D5FCD8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33734"/>
            <a:ext cx="10145541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6832"/>
      </p:ext>
    </p:extLst>
  </p:cSld>
  <p:clrMapOvr>
    <a:masterClrMapping/>
  </p:clrMapOvr>
  <p:transition spd="slow">
    <p:cover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042162-5E82-47F2-9554-83C16BE9DBC5}"/>
              </a:ext>
            </a:extLst>
          </p:cNvPr>
          <p:cNvSpPr txBox="1"/>
          <p:nvPr/>
        </p:nvSpPr>
        <p:spPr>
          <a:xfrm>
            <a:off x="2833456" y="2166152"/>
            <a:ext cx="6525088" cy="221599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3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שאלות?</a:t>
            </a:r>
          </a:p>
        </p:txBody>
      </p:sp>
    </p:spTree>
    <p:extLst>
      <p:ext uri="{BB962C8B-B14F-4D97-AF65-F5344CB8AC3E}">
        <p14:creationId xmlns:p14="http://schemas.microsoft.com/office/powerpoint/2010/main" val="2362938788"/>
      </p:ext>
    </p:extLst>
  </p:cSld>
  <p:clrMapOvr>
    <a:masterClrMapping/>
  </p:clrMapOvr>
  <p:transition spd="slow">
    <p:cover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6221C-0B17-486B-955C-33B50DAB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מטרה: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5AB7D6-B8F3-4AB3-A6BF-77E30029D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עבור הדאטה שבחרנו:</a:t>
            </a:r>
          </a:p>
          <a:p>
            <a:pPr>
              <a:buFontTx/>
              <a:buChar char="•"/>
            </a:pP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ליצור נושא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topic) 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ב-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Apache Kafka 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), ולטעון אליו את הנתונים. </a:t>
            </a:r>
          </a:p>
          <a:p>
            <a:pPr>
              <a:buFontTx/>
              <a:buChar char="•"/>
            </a:pP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באמצעות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Apache Spark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לקרוא את הנתונים מהנושא, להחיל              לוגיקה - לקבל מדדי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KPI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</a:p>
          <a:p>
            <a:pPr>
              <a:buFontTx/>
              <a:buChar char="•"/>
            </a:pP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לכתוב את התוצאות במסד נתונים מקומי.</a:t>
            </a:r>
            <a:r>
              <a:rPr lang="he-IL" dirty="0"/>
              <a:t> 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36BD6E81-C697-4A36-BB25-49B3E0F44DA8}"/>
              </a:ext>
            </a:extLst>
          </p:cNvPr>
          <p:cNvSpPr/>
          <p:nvPr/>
        </p:nvSpPr>
        <p:spPr>
          <a:xfrm>
            <a:off x="1447059" y="4740675"/>
            <a:ext cx="2092543" cy="763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D8BE2EC4-C301-4C60-B440-2C5789635C24}"/>
              </a:ext>
            </a:extLst>
          </p:cNvPr>
          <p:cNvSpPr/>
          <p:nvPr/>
        </p:nvSpPr>
        <p:spPr>
          <a:xfrm>
            <a:off x="4802819" y="4740675"/>
            <a:ext cx="2317072" cy="763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599EFE3D-C1B3-4E7A-80DD-60A540E78807}"/>
              </a:ext>
            </a:extLst>
          </p:cNvPr>
          <p:cNvSpPr/>
          <p:nvPr/>
        </p:nvSpPr>
        <p:spPr>
          <a:xfrm>
            <a:off x="8470034" y="4740675"/>
            <a:ext cx="2032988" cy="763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7D13AD-27EE-4273-8CF3-8328CCAEF79A}"/>
              </a:ext>
            </a:extLst>
          </p:cNvPr>
          <p:cNvSpPr txBox="1"/>
          <p:nvPr/>
        </p:nvSpPr>
        <p:spPr>
          <a:xfrm>
            <a:off x="1293553" y="4919994"/>
            <a:ext cx="18106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Kafka’s topic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5E627E-1EC5-44DD-8CD5-7069270F001E}"/>
              </a:ext>
            </a:extLst>
          </p:cNvPr>
          <p:cNvSpPr txBox="1"/>
          <p:nvPr/>
        </p:nvSpPr>
        <p:spPr>
          <a:xfrm>
            <a:off x="4802819" y="4919994"/>
            <a:ext cx="20964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Spark (consumer)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4A8480-E8F4-41C3-8F98-5DFC37FE3F08}"/>
              </a:ext>
            </a:extLst>
          </p:cNvPr>
          <p:cNvSpPr txBox="1"/>
          <p:nvPr/>
        </p:nvSpPr>
        <p:spPr>
          <a:xfrm>
            <a:off x="8383108" y="4919994"/>
            <a:ext cx="197084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SQLite database</a:t>
            </a:r>
            <a:endParaRPr lang="he-IL" dirty="0"/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5FC8C27A-0E33-4BED-BD0B-AD25956B865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119891" y="5122415"/>
            <a:ext cx="1367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D5F6BF51-1EEB-4A57-AE6F-457D095548F1}"/>
              </a:ext>
            </a:extLst>
          </p:cNvPr>
          <p:cNvCxnSpPr>
            <a:cxnSpLocks/>
          </p:cNvCxnSpPr>
          <p:nvPr/>
        </p:nvCxnSpPr>
        <p:spPr>
          <a:xfrm>
            <a:off x="3435658" y="5122415"/>
            <a:ext cx="1367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884868"/>
      </p:ext>
    </p:extLst>
  </p:cSld>
  <p:clrMapOvr>
    <a:masterClrMapping/>
  </p:clrMapOvr>
  <p:transition spd="slow">
    <p:cover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0DA2AB-3E3E-4E67-AF14-A4132D54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e-IL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הדאטה שבחרנו: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3F19DAE-2560-4F13-A96F-A0F705FB1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2549" y="2055813"/>
            <a:ext cx="7670073" cy="4437062"/>
          </a:xfrm>
        </p:spPr>
        <p:txBody>
          <a:bodyPr/>
          <a:lstStyle/>
          <a:p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בחרנו דאטה של משחקי שחמט מ-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kaggle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הדאטה מכיל בין היתר את המשתנים הבאים:</a:t>
            </a:r>
          </a:p>
          <a:p>
            <a:pPr lvl="1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winner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("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draw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"/"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white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"/"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black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")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1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turns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number of turns of the game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</a:t>
            </a:r>
          </a:p>
          <a:p>
            <a:pPr lvl="1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white_rating, black_rating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higher the better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</a:t>
            </a:r>
          </a:p>
          <a:p>
            <a:pPr lvl="1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opening_name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French Defense, Sicilian Defense, Italian Game…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</a:t>
            </a:r>
          </a:p>
          <a:p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משקל הנתונים הכולל הינו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7.3MB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שהם          כ-20,000 משחקים.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lvl="1" indent="0">
              <a:buNone/>
            </a:pPr>
            <a:endParaRPr lang="he-IL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he-IL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2056" name="Picture 8" descr="A skilled hand deftly slides a chess piece marked Chess across Vertical  Mobile Wallpaper AI Generated 31597116 Stock Photo at Vecteezy">
            <a:extLst>
              <a:ext uri="{FF2B5EF4-FFF2-40B4-BE49-F238E27FC236}">
                <a16:creationId xmlns:a16="http://schemas.microsoft.com/office/drawing/2014/main" id="{262501B1-0339-4547-B3F7-F018AD978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" y="542108"/>
            <a:ext cx="3234388" cy="577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78675"/>
      </p:ext>
    </p:extLst>
  </p:cSld>
  <p:clrMapOvr>
    <a:masterClrMapping/>
  </p:clrMapOvr>
  <p:transition spd="slow">
    <p:cover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D9EEAE-A6ED-49A4-96E2-A176C2D4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הדאטה שבחרנו: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382F70A-D435-4382-B13D-8AE30BA6B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223" y="1676230"/>
            <a:ext cx="5488577" cy="4461931"/>
          </a:xfrm>
        </p:spPr>
        <p:txBody>
          <a:bodyPr>
            <a:normAutofit/>
          </a:bodyPr>
          <a:lstStyle/>
          <a:p>
            <a:pPr marL="0" indent="0">
              <a:lnSpc>
                <a:spcPts val="4400"/>
              </a:lnSpc>
              <a:buNone/>
            </a:pP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את הנתונים טענו לתוך ה-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topic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מתוך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MongoDB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שהוא מבנה נתונים מסוג "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unstructured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", כלומר, בשלב ההתחלתי כל משחק הוא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document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בודד כחלק מ-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collection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של משחקי שחמט.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FB07535-5C69-40FD-AF21-CC1CA25DCA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00" t="33143" r="44302" b="27238"/>
          <a:stretch/>
        </p:blipFill>
        <p:spPr>
          <a:xfrm>
            <a:off x="169818" y="1326703"/>
            <a:ext cx="5695405" cy="446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04646"/>
      </p:ext>
    </p:extLst>
  </p:cSld>
  <p:clrMapOvr>
    <a:masterClrMapping/>
  </p:clrMapOvr>
  <p:transition spd="slow">
    <p:cover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0A8AD51-6076-4908-B609-B4513ABE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יצירת החיבור ל- </a:t>
            </a:r>
            <a:r>
              <a:rPr lang="en-US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MongoDB</a:t>
            </a:r>
            <a:r>
              <a:rPr lang="he-IL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C3A515-62E8-47D9-9233-5C73DF74A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לצורך יצירת ה-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connector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בין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MongoDB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ל-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Kafka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נדרשנו לפעולות הבאות:</a:t>
            </a:r>
          </a:p>
          <a:p>
            <a:pPr>
              <a:lnSpc>
                <a:spcPct val="200000"/>
              </a:lnSpc>
            </a:pP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הוספת קובץ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jar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קינפוג ה-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connector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</a:p>
          <a:p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B7F9EEC-017A-492A-93A3-019181D50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6792"/>
            <a:ext cx="7674144" cy="1068653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723EDEC2-18BA-45DB-BD1E-910E780B9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22914"/>
            <a:ext cx="7674144" cy="313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369"/>
      </p:ext>
    </p:extLst>
  </p:cSld>
  <p:clrMapOvr>
    <a:masterClrMapping/>
  </p:clrMapOvr>
  <p:transition spd="slow">
    <p:cover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366532-C9BB-428B-8FAB-2454658A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צריכת הנתונים על ידי </a:t>
            </a:r>
            <a:r>
              <a:rPr lang="en-US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Spark</a:t>
            </a:r>
            <a:r>
              <a:rPr lang="he-IL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E3F7B98-10B1-4720-A5E1-29833F38A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במחברת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Jupyter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כתבנו קוד פייתון בה קלטנו את הנתונים עם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Spark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ניקינו אותם לפי הצורך, ביצענו מספר חישובים, וטענו את המסקנות לתוך מסד נתונים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שנקרא 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SQLite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להלן נציג קטעי קוד נבחרים מהמחברת. למחברת המלאה הקש 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  <a:hlinkClick r:id="rId2"/>
              </a:rPr>
              <a:t>פה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3074" name="Picture 2" descr="Create a Database with SQLite, a short introduction">
            <a:extLst>
              <a:ext uri="{FF2B5EF4-FFF2-40B4-BE49-F238E27FC236}">
                <a16:creationId xmlns:a16="http://schemas.microsoft.com/office/drawing/2014/main" id="{53056DD7-B7B3-4891-898B-85DB22511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876" y="3748597"/>
            <a:ext cx="4372248" cy="289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747420"/>
      </p:ext>
    </p:extLst>
  </p:cSld>
  <p:clrMapOvr>
    <a:masterClrMapping/>
  </p:clrMapOvr>
  <p:transition spd="slow">
    <p:cover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4E4A59-801F-487D-9A0A-42DC07773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צריכת הנתונים על ידי </a:t>
            </a:r>
            <a:r>
              <a:rPr lang="en-US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Spark</a:t>
            </a:r>
            <a:r>
              <a:rPr lang="he-IL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  <a:endParaRPr lang="he-IL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CE735F0E-BE93-40FF-93F4-DA25F527E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5125" y="1690688"/>
            <a:ext cx="7639753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BDF7D1-6047-4882-89D2-074C0A0BDDA6}"/>
              </a:ext>
            </a:extLst>
          </p:cNvPr>
          <p:cNvSpPr txBox="1"/>
          <p:nvPr/>
        </p:nvSpPr>
        <p:spPr>
          <a:xfrm>
            <a:off x="909222" y="2192785"/>
            <a:ext cx="2485748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אתחול 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Spark</a:t>
            </a:r>
            <a:r>
              <a:rPr lang="he-IL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עם כל הקבצים הנדרשים לעבודה עם 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Kafka</a:t>
            </a:r>
            <a:r>
              <a:rPr lang="he-IL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69937647"/>
      </p:ext>
    </p:extLst>
  </p:cSld>
  <p:clrMapOvr>
    <a:masterClrMapping/>
  </p:clrMapOvr>
  <p:transition spd="slow">
    <p:cover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1691C04-F17E-45E4-A6C7-A6FCBE64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24" y="872924"/>
            <a:ext cx="6613124" cy="4675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כאן הגדרנו את הסכמה (</a:t>
            </a: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schema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עבור הנתונים המגיעים מ-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Kafka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בפורמט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json 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 סכמה זו משמשת להגדרת המבנה והסוגים של השדות השונים בתוך ה-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json 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כך ש-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Spark 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יוכל לקרוא ולעבד את הנתונים בצורה נכונה.</a:t>
            </a:r>
          </a:p>
          <a:p>
            <a:pPr marL="0" indent="0">
              <a:buNone/>
            </a:pPr>
            <a:endParaRPr lang="he-IL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לאחר מכן יצאנו את השדה "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fullDocument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" והזרמנו את הדאטה בחבילות (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batches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 לתוך משתנה גלובלי בשם "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chess_df</a:t>
            </a:r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".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5F6266B-3B2E-4EE5-9886-0B80A9FB4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568" y="0"/>
            <a:ext cx="4447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72380"/>
      </p:ext>
    </p:extLst>
  </p:cSld>
  <p:clrMapOvr>
    <a:masterClrMapping/>
  </p:clrMapOvr>
  <p:transition spd="slow">
    <p:cover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236C3F-53B4-41C3-BF64-6C33D36A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עריכת הנתונים:</a:t>
            </a:r>
            <a:endParaRPr lang="he-IL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D2B90C56-34EA-4852-B611-AC2EA6FF3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4157" y="2459027"/>
            <a:ext cx="7649643" cy="1362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A3C6F2-BAF7-4B27-9206-9182E1D7ECFF}"/>
              </a:ext>
            </a:extLst>
          </p:cNvPr>
          <p:cNvSpPr txBox="1"/>
          <p:nvPr/>
        </p:nvSpPr>
        <p:spPr>
          <a:xfrm>
            <a:off x="6241002" y="1890191"/>
            <a:ext cx="51127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כאן זרקנו את המשתנים שלא עשינו בהם שימוש:</a:t>
            </a:r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66FF3-74B8-4453-991F-3A9EFCB51B2A}"/>
              </a:ext>
            </a:extLst>
          </p:cNvPr>
          <p:cNvSpPr txBox="1"/>
          <p:nvPr/>
        </p:nvSpPr>
        <p:spPr>
          <a:xfrm>
            <a:off x="6241002" y="4020796"/>
            <a:ext cx="51127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וכאן טיפלנו בכפילויות:</a:t>
            </a:r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7C23CD5B-437F-4174-80EA-F0E35D7B5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157" y="4589631"/>
            <a:ext cx="7649643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77236"/>
      </p:ext>
    </p:extLst>
  </p:cSld>
  <p:clrMapOvr>
    <a:masterClrMapping/>
  </p:clrMapOvr>
  <p:transition spd="slow">
    <p:cover dir="r"/>
  </p:transition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2107</TotalTime>
  <Words>389</Words>
  <Application>Microsoft Office PowerPoint</Application>
  <PresentationFormat>מסך רחב</PresentationFormat>
  <Paragraphs>46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 Semibold</vt:lpstr>
      <vt:lpstr>Times New Roman</vt:lpstr>
      <vt:lpstr>ערכת נושא Office</vt:lpstr>
      <vt:lpstr>משימה מסכמת - נתוני עתק</vt:lpstr>
      <vt:lpstr>מטרה:</vt:lpstr>
      <vt:lpstr>הדאטה שבחרנו:</vt:lpstr>
      <vt:lpstr>הדאטה שבחרנו:</vt:lpstr>
      <vt:lpstr>יצירת החיבור ל- MongoDB:</vt:lpstr>
      <vt:lpstr>צריכת הנתונים על ידי Spark:</vt:lpstr>
      <vt:lpstr>צריכת הנתונים על ידי Spark:</vt:lpstr>
      <vt:lpstr>מצגת של PowerPoint‏</vt:lpstr>
      <vt:lpstr>עריכת הנתונים:</vt:lpstr>
      <vt:lpstr>ביצוע אגרגציוית וחישובים:</vt:lpstr>
      <vt:lpstr>יצוא הנתונים:</vt:lpstr>
      <vt:lpstr>יצוא הנתונים:</vt:lpstr>
      <vt:lpstr>יצוא הנתונים: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משימה מסכמת - נתוני עתק</dc:title>
  <dc:creator>USER</dc:creator>
  <cp:lastModifiedBy>USER</cp:lastModifiedBy>
  <cp:revision>33</cp:revision>
  <dcterms:created xsi:type="dcterms:W3CDTF">2024-08-25T11:33:10Z</dcterms:created>
  <dcterms:modified xsi:type="dcterms:W3CDTF">2024-08-27T14:44:12Z</dcterms:modified>
</cp:coreProperties>
</file>