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2" r:id="rId9"/>
    <p:sldId id="273" r:id="rId10"/>
    <p:sldId id="275" r:id="rId11"/>
    <p:sldId id="260" r:id="rId12"/>
    <p:sldId id="276" r:id="rId13"/>
    <p:sldId id="283" r:id="rId14"/>
    <p:sldId id="277" r:id="rId15"/>
    <p:sldId id="278" r:id="rId16"/>
    <p:sldId id="266" r:id="rId17"/>
    <p:sldId id="280" r:id="rId18"/>
    <p:sldId id="267" r:id="rId19"/>
    <p:sldId id="279" r:id="rId20"/>
    <p:sldId id="281" r:id="rId21"/>
    <p:sldId id="282" r:id="rId22"/>
    <p:sldId id="26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66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86447" autoAdjust="0"/>
  </p:normalViewPr>
  <p:slideViewPr>
    <p:cSldViewPr snapToGrid="0">
      <p:cViewPr varScale="1">
        <p:scale>
          <a:sx n="85" d="100"/>
          <a:sy n="85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Onsite</a:t>
            </a:r>
            <a:r>
              <a:rPr lang="en-US" baseline="0" dirty="0" smtClean="0"/>
              <a:t> QC – 1Hz outliers 3Std are removed – then 6 minute mean is recomputed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3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plot from one month, one station</a:t>
            </a:r>
          </a:p>
          <a:p>
            <a:r>
              <a:rPr lang="en-US" dirty="0" smtClean="0"/>
              <a:t>Then multiply by 30</a:t>
            </a:r>
          </a:p>
          <a:p>
            <a:r>
              <a:rPr lang="en-US" dirty="0" smtClean="0"/>
              <a:t>Then multiply by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2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Roughly</a:t>
            </a:r>
            <a:r>
              <a:rPr lang="en-US" baseline="0" dirty="0" smtClean="0"/>
              <a:t> 30-40 stations per month</a:t>
            </a:r>
          </a:p>
          <a:p>
            <a:r>
              <a:rPr lang="en-US" baseline="0" dirty="0" smtClean="0"/>
              <a:t>&gt;~200,000 data points per month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plot from one month, one station</a:t>
            </a:r>
          </a:p>
          <a:p>
            <a:r>
              <a:rPr lang="en-US" dirty="0" smtClean="0"/>
              <a:t>Then multiply by 30</a:t>
            </a:r>
          </a:p>
          <a:p>
            <a:r>
              <a:rPr lang="en-US" dirty="0" smtClean="0"/>
              <a:t>Then multiply by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on 9.8 million data points – 200k per station (2007 – 2016)  (down</a:t>
            </a:r>
            <a:r>
              <a:rPr lang="en-US" baseline="0" dirty="0" smtClean="0"/>
              <a:t> from ~43 million total)</a:t>
            </a:r>
            <a:endParaRPr lang="en-US" dirty="0" smtClean="0"/>
          </a:p>
          <a:p>
            <a:r>
              <a:rPr lang="en-US" dirty="0" smtClean="0"/>
              <a:t>Validation</a:t>
            </a:r>
            <a:r>
              <a:rPr lang="en-US" baseline="0" dirty="0" smtClean="0"/>
              <a:t> on 8.1 million data points – ~175k per station (2017-2018)</a:t>
            </a:r>
          </a:p>
          <a:p>
            <a:r>
              <a:rPr lang="en-US" baseline="0" dirty="0" smtClean="0"/>
              <a:t>Testing on 2019,2020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2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51" y="3861881"/>
            <a:ext cx="1686528" cy="1204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33380"/>
            <a:ext cx="8520600" cy="163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6666"/>
            </a:pPr>
            <a:r>
              <a:rPr lang="en-US" sz="3600" b="1" dirty="0"/>
              <a:t>AI Quality Control of NOAA Tide Gauge Observations</a:t>
            </a:r>
            <a:endParaRPr lang="en" sz="3600" b="1" dirty="0">
              <a:solidFill>
                <a:schemeClr val="tx1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372844"/>
            <a:ext cx="8520600" cy="187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Gregory Dusek, </a:t>
            </a:r>
            <a:r>
              <a:rPr lang="en" sz="2000" dirty="0" smtClean="0"/>
              <a:t>Armin Pruessner, Elim Thompson</a:t>
            </a:r>
            <a:r>
              <a:rPr lang="en" sz="2000" baseline="30000" dirty="0" smtClean="0"/>
              <a:t>1</a:t>
            </a:r>
            <a:r>
              <a:rPr lang="en" sz="2000" dirty="0" smtClean="0"/>
              <a:t>, Lindsay Abrams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Erick </a:t>
            </a:r>
            <a:r>
              <a:rPr lang="en" sz="2000" dirty="0" smtClean="0"/>
              <a:t>DiFiore, George </a:t>
            </a:r>
            <a:r>
              <a:rPr lang="en" sz="2000" dirty="0"/>
              <a:t>Story, Philippe </a:t>
            </a:r>
            <a:r>
              <a:rPr lang="en" sz="2000" dirty="0" smtClean="0"/>
              <a:t>Tissot</a:t>
            </a:r>
            <a:r>
              <a:rPr lang="en" sz="2000" baseline="30000" dirty="0" smtClean="0"/>
              <a:t>2</a:t>
            </a:r>
            <a:endParaRPr lang="en" sz="2000" baseline="30000" dirty="0"/>
          </a:p>
          <a:p>
            <a:r>
              <a:rPr lang="en-US" sz="2000" dirty="0" smtClean="0"/>
              <a:t>Xu Chen</a:t>
            </a:r>
            <a:r>
              <a:rPr lang="en" sz="2000" baseline="30000" dirty="0"/>
              <a:t>3</a:t>
            </a: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lang="en" sz="1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NOAA </a:t>
            </a:r>
            <a:r>
              <a:rPr lang="en" sz="1600" dirty="0"/>
              <a:t>NOS Center for Operational Oceanographic Products and </a:t>
            </a:r>
            <a:r>
              <a:rPr lang="en" sz="1600" dirty="0" smtClean="0"/>
              <a:t>Services</a:t>
            </a:r>
          </a:p>
          <a:p>
            <a:pPr lvl="0"/>
            <a:r>
              <a:rPr lang="en" sz="1600" baseline="30000" dirty="0" smtClean="0"/>
              <a:t>1</a:t>
            </a:r>
            <a:r>
              <a:rPr lang="en" sz="1600" dirty="0" smtClean="0"/>
              <a:t> </a:t>
            </a:r>
            <a:r>
              <a:rPr lang="en-US" sz="1600" dirty="0"/>
              <a:t>Systems, Integration &amp; Development, Inc. at NOAA </a:t>
            </a:r>
            <a:r>
              <a:rPr lang="en-US" sz="1600" dirty="0" smtClean="0"/>
              <a:t>NOS CO-OPS</a:t>
            </a:r>
          </a:p>
          <a:p>
            <a:pPr lvl="0"/>
            <a:r>
              <a:rPr lang="en-US" sz="1600" baseline="30000" dirty="0"/>
              <a:t>2</a:t>
            </a:r>
            <a:r>
              <a:rPr lang="en-US" sz="1600" dirty="0"/>
              <a:t>Texas A&amp;M Corpus Christi, Conrad Blucher </a:t>
            </a:r>
            <a:r>
              <a:rPr lang="en-US" sz="1600" dirty="0" smtClean="0"/>
              <a:t>Institute</a:t>
            </a:r>
          </a:p>
          <a:p>
            <a:r>
              <a:rPr lang="en-US" sz="1600" baseline="30000" dirty="0" smtClean="0"/>
              <a:t>3</a:t>
            </a:r>
            <a:r>
              <a:rPr lang="en-US" sz="1600" dirty="0" smtClean="0"/>
              <a:t>Florida State, COAPS</a:t>
            </a:r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" sz="1600" dirty="0"/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56" name="Shape 56"/>
          <p:cNvSpPr txBox="1"/>
          <p:nvPr/>
        </p:nvSpPr>
        <p:spPr>
          <a:xfrm>
            <a:off x="0" y="4697195"/>
            <a:ext cx="9144000" cy="3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2020 NOAA AI Workshop – September 3, 2020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6781"/>
            <a:ext cx="8520600" cy="572700"/>
          </a:xfrm>
        </p:spPr>
        <p:txBody>
          <a:bodyPr/>
          <a:lstStyle/>
          <a:p>
            <a:r>
              <a:rPr lang="en-US" dirty="0" smtClean="0"/>
              <a:t>Classification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03328"/>
            <a:ext cx="4591770" cy="161998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Simple Model – 7 features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Primary Water Level (6 min mean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Backup </a:t>
            </a:r>
            <a:r>
              <a:rPr lang="en-US" sz="1600" dirty="0">
                <a:solidFill>
                  <a:schemeClr val="tx1"/>
                </a:solidFill>
              </a:rPr>
              <a:t>Water </a:t>
            </a:r>
            <a:r>
              <a:rPr lang="en-US" sz="1600" dirty="0" smtClean="0">
                <a:solidFill>
                  <a:schemeClr val="tx1"/>
                </a:solidFill>
              </a:rPr>
              <a:t>Level + Boolean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Tide Predictions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Residual Water Level (Primary – Tide)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Sigma </a:t>
            </a:r>
            <a:r>
              <a:rPr lang="en-US" sz="1600" dirty="0">
                <a:solidFill>
                  <a:schemeClr val="tx1"/>
                </a:solidFill>
              </a:rPr>
              <a:t>Water </a:t>
            </a:r>
            <a:r>
              <a:rPr lang="en-US" sz="1600" dirty="0" smtClean="0">
                <a:solidFill>
                  <a:schemeClr val="tx1"/>
                </a:solidFill>
              </a:rPr>
              <a:t>Level (</a:t>
            </a:r>
            <a:r>
              <a:rPr lang="en-US" sz="1600" dirty="0">
                <a:solidFill>
                  <a:schemeClr val="tx1"/>
                </a:solidFill>
              </a:rPr>
              <a:t>6 min </a:t>
            </a:r>
            <a:r>
              <a:rPr lang="en-US" sz="1600" dirty="0" err="1">
                <a:solidFill>
                  <a:schemeClr val="tx1"/>
                </a:solidFill>
              </a:rPr>
              <a:t>std</a:t>
            </a:r>
            <a:r>
              <a:rPr lang="en-US" sz="1600" dirty="0" smtClean="0">
                <a:solidFill>
                  <a:schemeClr val="tx1"/>
                </a:solidFill>
              </a:rPr>
              <a:t>) + Boolean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11700" y="2464408"/>
            <a:ext cx="5048970" cy="2279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Complex Model – 16 features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chemeClr val="tx1"/>
                </a:solidFill>
              </a:rPr>
              <a:t>Features above and…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r>
              <a:rPr lang="en-US" sz="1600" dirty="0" smtClean="0">
                <a:solidFill>
                  <a:schemeClr val="tx1"/>
                </a:solidFill>
              </a:rPr>
              <a:t> and Next 6 min Residual and Primary + Boolean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r>
              <a:rPr lang="en-US" sz="1600" dirty="0" smtClean="0">
                <a:solidFill>
                  <a:schemeClr val="tx1"/>
                </a:solidFill>
              </a:rPr>
              <a:t> 12 hours data count, residual mean and standard dev.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58500" y="2014696"/>
            <a:ext cx="2331120" cy="818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Target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Primary Water Level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Good (1) or Bad (0)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68855" y="2014523"/>
            <a:ext cx="1040730" cy="899770"/>
          </a:xfrm>
          <a:prstGeom prst="rightArrow">
            <a:avLst/>
          </a:prstGeom>
          <a:solidFill>
            <a:srgbClr val="0070C0">
              <a:alpha val="6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6781"/>
            <a:ext cx="8520600" cy="572700"/>
          </a:xfrm>
        </p:spPr>
        <p:txBody>
          <a:bodyPr/>
          <a:lstStyle/>
          <a:p>
            <a:r>
              <a:rPr lang="en-US" dirty="0" smtClean="0"/>
              <a:t>Classification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11700" y="670312"/>
            <a:ext cx="4148744" cy="2082290"/>
          </a:xfrm>
        </p:spPr>
        <p:txBody>
          <a:bodyPr numCol="1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Logistic Regression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Max iterations = 10,000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Random Forrest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Estimators = 200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Max depth = 20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Min Samples per leaf =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3134864" y="3529610"/>
            <a:ext cx="2480010" cy="1265856"/>
          </a:xfrm>
          <a:ln w="19050">
            <a:noFill/>
          </a:ln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Classification accuracy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onfusion </a:t>
            </a:r>
            <a:r>
              <a:rPr lang="en-US" sz="1600" dirty="0">
                <a:solidFill>
                  <a:schemeClr val="tx1"/>
                </a:solidFill>
              </a:rPr>
              <a:t>matrix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Brier Skill Score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Area under ROC curve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idx="2"/>
          </p:nvPr>
        </p:nvSpPr>
        <p:spPr>
          <a:xfrm>
            <a:off x="3077414" y="3019792"/>
            <a:ext cx="2537460" cy="48454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002060"/>
                </a:solidFill>
              </a:rPr>
              <a:t>Skill assessment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77414" y="3423866"/>
            <a:ext cx="2537460" cy="137160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idx="2"/>
          </p:nvPr>
        </p:nvSpPr>
        <p:spPr>
          <a:xfrm>
            <a:off x="3443378" y="649481"/>
            <a:ext cx="5700622" cy="2518446"/>
          </a:xfrm>
        </p:spPr>
        <p:txBody>
          <a:bodyPr numCol="1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Gradient Boosting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Estimators = 100 (200 for complex model)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Neural Network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2 hidden layers of 32 nodes (+ .2 dropout for complex model)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Sigmoid activation and Adam optimizer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Binary cross entropy loss function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20 epochs with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40673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2417"/>
            <a:ext cx="8520600" cy="572700"/>
          </a:xfrm>
        </p:spPr>
        <p:txBody>
          <a:bodyPr/>
          <a:lstStyle/>
          <a:p>
            <a:r>
              <a:rPr lang="en-US" dirty="0" smtClean="0"/>
              <a:t>Validation 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18518"/>
              </p:ext>
            </p:extLst>
          </p:nvPr>
        </p:nvGraphicFramePr>
        <p:xfrm>
          <a:off x="2583180" y="854757"/>
          <a:ext cx="6127396" cy="39801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35356">
                  <a:extLst>
                    <a:ext uri="{9D8B030D-6E8A-4147-A177-3AD203B41FA5}">
                      <a16:colId xmlns:a16="http://schemas.microsoft.com/office/drawing/2014/main" val="1908149272"/>
                    </a:ext>
                  </a:extLst>
                </a:gridCol>
                <a:gridCol w="828176">
                  <a:extLst>
                    <a:ext uri="{9D8B030D-6E8A-4147-A177-3AD203B41FA5}">
                      <a16:colId xmlns:a16="http://schemas.microsoft.com/office/drawing/2014/main" val="3778939302"/>
                    </a:ext>
                  </a:extLst>
                </a:gridCol>
                <a:gridCol w="1090227">
                  <a:extLst>
                    <a:ext uri="{9D8B030D-6E8A-4147-A177-3AD203B41FA5}">
                      <a16:colId xmlns:a16="http://schemas.microsoft.com/office/drawing/2014/main" val="4193081970"/>
                    </a:ext>
                  </a:extLst>
                </a:gridCol>
                <a:gridCol w="894088">
                  <a:extLst>
                    <a:ext uri="{9D8B030D-6E8A-4147-A177-3AD203B41FA5}">
                      <a16:colId xmlns:a16="http://schemas.microsoft.com/office/drawing/2014/main" val="1889523511"/>
                    </a:ext>
                  </a:extLst>
                </a:gridCol>
                <a:gridCol w="934902">
                  <a:extLst>
                    <a:ext uri="{9D8B030D-6E8A-4147-A177-3AD203B41FA5}">
                      <a16:colId xmlns:a16="http://schemas.microsoft.com/office/drawing/2014/main" val="966907368"/>
                    </a:ext>
                  </a:extLst>
                </a:gridCol>
                <a:gridCol w="1144647">
                  <a:extLst>
                    <a:ext uri="{9D8B030D-6E8A-4147-A177-3AD203B41FA5}">
                      <a16:colId xmlns:a16="http://schemas.microsoft.com/office/drawing/2014/main" val="1905298050"/>
                    </a:ext>
                  </a:extLst>
                </a:gridCol>
              </a:tblGrid>
              <a:tr h="380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Accuracy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Bad </a:t>
                      </a:r>
                      <a:r>
                        <a:rPr lang="en-US" sz="1400" b="1" u="none" strike="noStrike" dirty="0" smtClean="0">
                          <a:effectLst/>
                        </a:rPr>
                        <a:t>Point </a:t>
                      </a:r>
                      <a:r>
                        <a:rPr lang="en-US" sz="1400" b="1" u="none" strike="noStrike" dirty="0">
                          <a:effectLst/>
                        </a:rPr>
                        <a:t>Accuracy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AUC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Training time </a:t>
                      </a:r>
                      <a:endParaRPr lang="en-US" sz="1400" b="1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effectLst/>
                        </a:rPr>
                        <a:t>8 CPUs)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74687"/>
                  </a:ext>
                </a:extLst>
              </a:tr>
              <a:tr h="434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Logistic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98.9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42.2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 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739665"/>
                  </a:ext>
                </a:extLst>
              </a:tr>
              <a:tr h="444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Random Forrest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83.2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 min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71611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Gradient Boost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83.2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 min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662948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Neural 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83.2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77.6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 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942704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10166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</a:p>
                  </a:txBody>
                  <a:tcPr marL="9525" marR="9525" marT="9525" marB="0" anchor="b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51.8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38.3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 sec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7482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Forrest</a:t>
                      </a:r>
                    </a:p>
                  </a:txBody>
                  <a:tcPr marL="9525" marR="9525" marT="9525" marB="0" anchor="b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83.1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80.5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min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01353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Gradient Boost</a:t>
                      </a:r>
                    </a:p>
                  </a:txBody>
                  <a:tcPr marL="9525" marR="9525" marT="9525" marB="0" anchor="b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83.0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78.6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min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138605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Neural Net</a:t>
                      </a:r>
                    </a:p>
                  </a:txBody>
                  <a:tcPr marL="9525" marR="9525" marT="9525" marB="0" anchor="b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83.0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80.7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 min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8205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7638" y="1739516"/>
            <a:ext cx="2159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Simple Model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50" y="3615690"/>
            <a:ext cx="24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Complex Model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40580" y="725117"/>
            <a:ext cx="1120140" cy="4212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60720" y="725116"/>
            <a:ext cx="880110" cy="4212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16425" y="725116"/>
            <a:ext cx="950235" cy="4212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520940" y="725116"/>
            <a:ext cx="1265640" cy="4212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83330" y="725115"/>
            <a:ext cx="937260" cy="4212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features are most important?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00887"/>
            <a:ext cx="4591770" cy="161998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Simple Model – 7 features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Sigma – 0.50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Residual – 0.28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Primary – 0.14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All others &lt; 0.04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197900" y="1400887"/>
            <a:ext cx="5048970" cy="2279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Complex Model – 16 features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Residual </a:t>
            </a:r>
            <a:r>
              <a:rPr lang="en-US" sz="1600" dirty="0" err="1" smtClean="0">
                <a:solidFill>
                  <a:schemeClr val="tx1"/>
                </a:solidFill>
              </a:rPr>
              <a:t>Std</a:t>
            </a:r>
            <a:r>
              <a:rPr lang="en-US" sz="1600" dirty="0" smtClean="0">
                <a:solidFill>
                  <a:schemeClr val="tx1"/>
                </a:solidFill>
              </a:rPr>
              <a:t> over previous 12h – 0.32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Sigma – 0.23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Residual – 0.13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Previous 6 minute Residual – 0.09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Next 6 minute Residual – 0.09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All others &lt; 0.06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r>
              <a:rPr lang="en-US" dirty="0" smtClean="0"/>
              <a:t>Model predicted classification at Cape May, NJ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935425"/>
            <a:ext cx="8229617" cy="41148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6951" y="752545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Bad Point Likelihood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 rot="19432596">
            <a:off x="4959706" y="1675181"/>
            <a:ext cx="402336" cy="716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r>
              <a:rPr lang="en-US" dirty="0" smtClean="0"/>
              <a:t>Model predicted classification at Atlantic City, NJ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938627"/>
            <a:ext cx="8229617" cy="4114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6951" y="752545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Bad Point Likelihood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49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87875"/>
            <a:ext cx="8520600" cy="572700"/>
          </a:xfrm>
        </p:spPr>
        <p:txBody>
          <a:bodyPr/>
          <a:lstStyle/>
          <a:p>
            <a:r>
              <a:rPr lang="en-US" dirty="0" smtClean="0"/>
              <a:t>Gap Filling Example – Cape May, NJ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1972" y="2784046"/>
            <a:ext cx="554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002060"/>
                </a:solidFill>
              </a:rPr>
              <a:t>Regression Model </a:t>
            </a:r>
            <a:r>
              <a:rPr lang="en-US" sz="1600" b="1" u="sng" dirty="0">
                <a:solidFill>
                  <a:srgbClr val="002060"/>
                </a:solidFill>
              </a:rPr>
              <a:t>– </a:t>
            </a:r>
            <a:r>
              <a:rPr lang="en-US" sz="1600" b="1" u="sng" dirty="0" smtClean="0">
                <a:solidFill>
                  <a:srgbClr val="002060"/>
                </a:solidFill>
              </a:rPr>
              <a:t>24 </a:t>
            </a:r>
            <a:r>
              <a:rPr lang="en-US" sz="1600" b="1" u="sng" dirty="0">
                <a:solidFill>
                  <a:srgbClr val="002060"/>
                </a:solidFill>
              </a:rPr>
              <a:t>features</a:t>
            </a:r>
          </a:p>
          <a:p>
            <a:r>
              <a:rPr lang="en-US" dirty="0">
                <a:solidFill>
                  <a:schemeClr val="tx1"/>
                </a:solidFill>
              </a:rPr>
              <a:t>Backup and backup residual water level + </a:t>
            </a:r>
            <a:r>
              <a:rPr lang="en-US" dirty="0" smtClean="0">
                <a:solidFill>
                  <a:schemeClr val="tx1"/>
                </a:solidFill>
              </a:rPr>
              <a:t>Boolean</a:t>
            </a:r>
          </a:p>
          <a:p>
            <a:r>
              <a:rPr lang="en-US" dirty="0">
                <a:solidFill>
                  <a:schemeClr val="tx1"/>
                </a:solidFill>
              </a:rPr>
              <a:t>Tide Predictions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Previous 18 and next 18 minutes of primary and residual + Boolean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Neighbor residual water level + 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1972" y="1194079"/>
            <a:ext cx="1837140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Training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2007-2014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All data points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700 thousand 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158449" y="1194079"/>
            <a:ext cx="2413551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Validation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2015-2017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Only times with manual fills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5175 points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381252" y="2784046"/>
            <a:ext cx="2279942" cy="736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Target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Verified Water Level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704856" y="2776731"/>
            <a:ext cx="553069" cy="899770"/>
          </a:xfrm>
          <a:prstGeom prst="rightArrow">
            <a:avLst/>
          </a:prstGeom>
          <a:solidFill>
            <a:srgbClr val="0070C0">
              <a:alpha val="6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140" y="3001392"/>
            <a:ext cx="51747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2060"/>
                </a:solidFill>
              </a:rPr>
              <a:t>Neural Network</a:t>
            </a:r>
          </a:p>
          <a:p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hidden layers of </a:t>
            </a:r>
            <a:r>
              <a:rPr lang="en-US" sz="1600" dirty="0" smtClean="0">
                <a:solidFill>
                  <a:schemeClr val="tx1"/>
                </a:solidFill>
              </a:rPr>
              <a:t>128 </a:t>
            </a:r>
            <a:r>
              <a:rPr lang="en-US" sz="1600" dirty="0">
                <a:solidFill>
                  <a:schemeClr val="tx1"/>
                </a:solidFill>
              </a:rPr>
              <a:t>nodes 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Adam </a:t>
            </a:r>
            <a:r>
              <a:rPr lang="en-US" sz="1600" dirty="0">
                <a:solidFill>
                  <a:schemeClr val="tx1"/>
                </a:solidFill>
              </a:rPr>
              <a:t>optimizer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MSE loss </a:t>
            </a:r>
            <a:r>
              <a:rPr lang="en-US" sz="1600" dirty="0">
                <a:solidFill>
                  <a:schemeClr val="tx1"/>
                </a:solidFill>
              </a:rPr>
              <a:t>function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20 epochs with early stopping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39362"/>
              </p:ext>
            </p:extLst>
          </p:nvPr>
        </p:nvGraphicFramePr>
        <p:xfrm>
          <a:off x="3726180" y="1601691"/>
          <a:ext cx="5071830" cy="17410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595364">
                  <a:extLst>
                    <a:ext uri="{9D8B030D-6E8A-4147-A177-3AD203B41FA5}">
                      <a16:colId xmlns:a16="http://schemas.microsoft.com/office/drawing/2014/main" val="1908149272"/>
                    </a:ext>
                  </a:extLst>
                </a:gridCol>
                <a:gridCol w="1147836">
                  <a:extLst>
                    <a:ext uri="{9D8B030D-6E8A-4147-A177-3AD203B41FA5}">
                      <a16:colId xmlns:a16="http://schemas.microsoft.com/office/drawing/2014/main" val="377893930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4193081970"/>
                    </a:ext>
                  </a:extLst>
                </a:gridCol>
                <a:gridCol w="1288500">
                  <a:extLst>
                    <a:ext uri="{9D8B030D-6E8A-4147-A177-3AD203B41FA5}">
                      <a16:colId xmlns:a16="http://schemas.microsoft.com/office/drawing/2014/main" val="1905298050"/>
                    </a:ext>
                  </a:extLst>
                </a:gridCol>
              </a:tblGrid>
              <a:tr h="380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MSE (cm</a:t>
                      </a:r>
                      <a:r>
                        <a:rPr lang="en-US" sz="1400" b="1" i="0" u="none" strike="noStrike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MAE (cm)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Training time </a:t>
                      </a:r>
                      <a:endParaRPr lang="en-US" sz="1400" b="1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effectLst/>
                        </a:rPr>
                        <a:t>8 CPUs)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74687"/>
                  </a:ext>
                </a:extLst>
              </a:tr>
              <a:tr h="434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853843"/>
                  </a:ext>
                </a:extLst>
              </a:tr>
              <a:tr h="434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211801"/>
                  </a:ext>
                </a:extLst>
              </a:tr>
              <a:tr h="434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Neural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2.7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4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73966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03140" y="1278662"/>
            <a:ext cx="51747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 smtClean="0">
                <a:solidFill>
                  <a:srgbClr val="002060"/>
                </a:solidFill>
              </a:rPr>
              <a:t>Linear Regression</a:t>
            </a:r>
          </a:p>
          <a:p>
            <a:endParaRPr lang="en-US" sz="1800" b="1" u="sng" dirty="0" smtClean="0">
              <a:solidFill>
                <a:srgbClr val="002060"/>
              </a:solidFill>
            </a:endParaRPr>
          </a:p>
          <a:p>
            <a:r>
              <a:rPr lang="en-US" sz="1800" b="1" u="sng" dirty="0" smtClean="0">
                <a:solidFill>
                  <a:srgbClr val="002060"/>
                </a:solidFill>
              </a:rPr>
              <a:t>Random Forrest</a:t>
            </a:r>
            <a:endParaRPr lang="en-US" sz="1800" b="1" u="sng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Estimators = 200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Max depth = 20</a:t>
            </a:r>
          </a:p>
          <a:p>
            <a:r>
              <a:rPr lang="en-US" sz="1600" dirty="0">
                <a:solidFill>
                  <a:schemeClr val="tx1"/>
                </a:solidFill>
              </a:rPr>
              <a:t>Min Samples per leaf = 2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23310" y="2919808"/>
            <a:ext cx="5052060" cy="45720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74745" y="1283604"/>
            <a:ext cx="22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</a:rPr>
              <a:t>Validation Results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1700" y="387875"/>
            <a:ext cx="8520600" cy="572700"/>
          </a:xfrm>
        </p:spPr>
        <p:txBody>
          <a:bodyPr/>
          <a:lstStyle/>
          <a:p>
            <a:r>
              <a:rPr lang="en-US" dirty="0" smtClean="0"/>
              <a:t>Gap Filling Example – Cape May, NJ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predicted </a:t>
            </a:r>
            <a:r>
              <a:rPr lang="en-US" dirty="0" smtClean="0"/>
              <a:t>filled data at Cape May, NJ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1017725"/>
            <a:ext cx="8229617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predicted </a:t>
            </a:r>
            <a:r>
              <a:rPr lang="en-US" dirty="0" smtClean="0"/>
              <a:t>filled data at Cape May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1017725"/>
            <a:ext cx="8229617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451" y="86580"/>
            <a:ext cx="8520600" cy="572700"/>
          </a:xfrm>
        </p:spPr>
        <p:txBody>
          <a:bodyPr/>
          <a:lstStyle/>
          <a:p>
            <a:r>
              <a:rPr lang="en-US" dirty="0" smtClean="0"/>
              <a:t>Active NOAA NOS Water Level Observations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34" y="608049"/>
            <a:ext cx="6177835" cy="44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9259"/>
            <a:ext cx="8520600" cy="572700"/>
          </a:xfrm>
        </p:spPr>
        <p:txBody>
          <a:bodyPr/>
          <a:lstStyle/>
          <a:p>
            <a:r>
              <a:rPr lang="en-US" dirty="0"/>
              <a:t>Next steps – training with 49 stations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7" r="4095" b="12094"/>
          <a:stretch/>
        </p:blipFill>
        <p:spPr>
          <a:xfrm>
            <a:off x="2923477" y="1134845"/>
            <a:ext cx="6142145" cy="3746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2" t="22264" r="24531" b="30904"/>
          <a:stretch/>
        </p:blipFill>
        <p:spPr>
          <a:xfrm>
            <a:off x="1419499" y="3852855"/>
            <a:ext cx="1454332" cy="10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t="5757" r="5562" b="4000"/>
          <a:stretch/>
        </p:blipFill>
        <p:spPr>
          <a:xfrm>
            <a:off x="31081" y="1134845"/>
            <a:ext cx="2834041" cy="2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1700" y="792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Next steps – training with 49 stations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11700" y="947190"/>
            <a:ext cx="7588716" cy="3067025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Initial validation results with Simple QC model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37/49 stations &gt; 99% accurate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Data issues to investigate with remaining </a:t>
            </a:r>
            <a:r>
              <a:rPr lang="en-US" sz="1600" dirty="0" smtClean="0">
                <a:solidFill>
                  <a:schemeClr val="tx1"/>
                </a:solidFill>
              </a:rPr>
              <a:t>stations</a:t>
            </a:r>
          </a:p>
          <a:p>
            <a:pPr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sz="1800" b="1" u="sng" dirty="0">
                <a:solidFill>
                  <a:srgbClr val="002060"/>
                </a:solidFill>
              </a:rPr>
              <a:t>Testing 11 point LSTM NN for both classification and gap filling</a:t>
            </a:r>
          </a:p>
          <a:p>
            <a:pPr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63905"/>
            <a:ext cx="8432250" cy="34164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ML approaches can be used to accurately classify bad water level data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Classification model accuracy is robust across model variations and approach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ML gap filling at initial test location shows promise</a:t>
            </a:r>
          </a:p>
          <a:p>
            <a:pPr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CO-OPS is striving for operational implementation within several years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Substantially reduce resource requirements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Potentially enable verified data on a daily basis instead of monthly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62" y="79340"/>
            <a:ext cx="8520600" cy="5727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Water level data pipeline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54" y="704170"/>
            <a:ext cx="1855885" cy="603671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Primary + Backup water levels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993783" y="2107457"/>
            <a:ext cx="1110316" cy="818090"/>
          </a:xfrm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/>
          <a:p>
            <a:pPr algn="ctr">
              <a:spcAft>
                <a:spcPts val="0"/>
              </a:spcAft>
            </a:pPr>
            <a:r>
              <a:rPr lang="en-US" sz="1800" b="1" dirty="0" smtClean="0">
                <a:solidFill>
                  <a:schemeClr val="tx1"/>
                </a:solidFill>
              </a:rPr>
              <a:t>Onsite</a:t>
            </a:r>
          </a:p>
          <a:p>
            <a:pPr algn="ctr">
              <a:spcAft>
                <a:spcPts val="0"/>
              </a:spcAft>
            </a:pPr>
            <a:r>
              <a:rPr lang="en-US" sz="1800" b="1" dirty="0" smtClean="0">
                <a:solidFill>
                  <a:schemeClr val="tx1"/>
                </a:solidFill>
              </a:rPr>
              <a:t>QC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9730"/>
          <a:stretch/>
        </p:blipFill>
        <p:spPr>
          <a:xfrm>
            <a:off x="212159" y="1359972"/>
            <a:ext cx="1407462" cy="288318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1695525" y="2201299"/>
            <a:ext cx="244993" cy="66992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98757" y="1613480"/>
            <a:ext cx="2011865" cy="1589130"/>
            <a:chOff x="3198757" y="1554960"/>
            <a:chExt cx="2011865" cy="158913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1" t="4220" r="7184"/>
            <a:stretch/>
          </p:blipFill>
          <p:spPr>
            <a:xfrm>
              <a:off x="3475066" y="1920240"/>
              <a:ext cx="1697348" cy="1223850"/>
            </a:xfrm>
            <a:prstGeom prst="rect">
              <a:avLst/>
            </a:prstGeom>
          </p:spPr>
        </p:pic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3444324" y="1554960"/>
              <a:ext cx="1766298" cy="4242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600" dirty="0" smtClean="0">
                  <a:solidFill>
                    <a:srgbClr val="002060"/>
                  </a:solidFill>
                </a:rPr>
                <a:t>Preliminary Data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198757" y="2123020"/>
              <a:ext cx="244993" cy="66992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60332" y="1209550"/>
            <a:ext cx="2144573" cy="2130385"/>
            <a:chOff x="5060332" y="1151030"/>
            <a:chExt cx="2144573" cy="2130385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5060332" y="1151030"/>
              <a:ext cx="2144573" cy="10460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Manual processing and verification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494" y="1674067"/>
              <a:ext cx="1607348" cy="1607348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5278100" y="2123228"/>
              <a:ext cx="244993" cy="66992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15454" y="1543305"/>
            <a:ext cx="2167631" cy="1605520"/>
            <a:chOff x="6915454" y="1484785"/>
            <a:chExt cx="2167631" cy="160552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5" r="8009" b="6895"/>
            <a:stretch/>
          </p:blipFill>
          <p:spPr>
            <a:xfrm>
              <a:off x="7265715" y="1825659"/>
              <a:ext cx="1817370" cy="1264646"/>
            </a:xfrm>
            <a:prstGeom prst="rect">
              <a:avLst/>
            </a:prstGeom>
          </p:spPr>
        </p:pic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7265715" y="1484785"/>
              <a:ext cx="1810095" cy="4242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Verified data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915454" y="2142779"/>
              <a:ext cx="244993" cy="66992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10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87" y="79265"/>
            <a:ext cx="8520600" cy="572700"/>
          </a:xfrm>
        </p:spPr>
        <p:txBody>
          <a:bodyPr/>
          <a:lstStyle/>
          <a:p>
            <a:r>
              <a:rPr lang="en-US" dirty="0" smtClean="0"/>
              <a:t>Manual water level data processing and verification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0" y="651965"/>
            <a:ext cx="7819660" cy="40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87" y="79265"/>
            <a:ext cx="8520600" cy="572700"/>
          </a:xfrm>
        </p:spPr>
        <p:txBody>
          <a:bodyPr/>
          <a:lstStyle/>
          <a:p>
            <a:r>
              <a:rPr lang="en-US" dirty="0" smtClean="0"/>
              <a:t>Manual water level data processing and verification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0082" y="636776"/>
            <a:ext cx="8931074" cy="4091668"/>
            <a:chOff x="80082" y="636776"/>
            <a:chExt cx="8931074" cy="4091668"/>
          </a:xfrm>
        </p:grpSpPr>
        <p:grpSp>
          <p:nvGrpSpPr>
            <p:cNvPr id="3" name="Group 2"/>
            <p:cNvGrpSpPr/>
            <p:nvPr/>
          </p:nvGrpSpPr>
          <p:grpSpPr>
            <a:xfrm>
              <a:off x="107521" y="636776"/>
              <a:ext cx="8869680" cy="822961"/>
              <a:chOff x="0" y="880108"/>
              <a:chExt cx="8869680" cy="82296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0" y="880110"/>
                <a:ext cx="1478280" cy="822959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1478280" y="880110"/>
                <a:ext cx="1478280" cy="82295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2956560" y="880110"/>
                <a:ext cx="1478280" cy="822959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4434840" y="880110"/>
                <a:ext cx="1478280" cy="822959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5913120" y="880109"/>
                <a:ext cx="1478280" cy="822959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7391400" y="880108"/>
                <a:ext cx="1478280" cy="822959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82" y="1454405"/>
              <a:ext cx="8870449" cy="82303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22" y="2269848"/>
              <a:ext cx="8870449" cy="82303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07" y="3905413"/>
              <a:ext cx="8870449" cy="82303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77" y="3080483"/>
              <a:ext cx="8870449" cy="823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62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87" y="79265"/>
            <a:ext cx="8520600" cy="572700"/>
          </a:xfrm>
        </p:spPr>
        <p:txBody>
          <a:bodyPr/>
          <a:lstStyle/>
          <a:p>
            <a:r>
              <a:rPr lang="en-US" dirty="0" smtClean="0"/>
              <a:t>Manual water level data processing and verification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" y="651965"/>
            <a:ext cx="3018304" cy="138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67" y="651964"/>
            <a:ext cx="3018304" cy="1382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71" y="651963"/>
            <a:ext cx="3018304" cy="1382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" y="2034408"/>
            <a:ext cx="3018304" cy="1382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67" y="2034406"/>
            <a:ext cx="3018304" cy="1382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696" y="2036059"/>
            <a:ext cx="3018304" cy="1382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" y="3416847"/>
            <a:ext cx="3018304" cy="1382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3486" y="3795440"/>
            <a:ext cx="586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At least 2.1 million data points per month!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1029445"/>
          </a:xfrm>
        </p:spPr>
        <p:txBody>
          <a:bodyPr/>
          <a:lstStyle/>
          <a:p>
            <a:r>
              <a:rPr lang="en-US" b="1" dirty="0" smtClean="0"/>
              <a:t>Can we use AI and Machine Learning to reduce manual intervention?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03069"/>
            <a:ext cx="7666440" cy="19856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Classify a data point from the primary sensor as good or bad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Fill in any gaps with a combination of back-up </a:t>
            </a:r>
            <a:r>
              <a:rPr lang="en-US" sz="2400" dirty="0" err="1" smtClean="0">
                <a:solidFill>
                  <a:schemeClr val="tx1"/>
                </a:solidFill>
              </a:rPr>
              <a:t>obs</a:t>
            </a:r>
            <a:r>
              <a:rPr lang="en-US" sz="2400" dirty="0" smtClean="0">
                <a:solidFill>
                  <a:schemeClr val="tx1"/>
                </a:solidFill>
              </a:rPr>
              <a:t>, tide predictions and neighbor stations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32949"/>
            <a:ext cx="8520600" cy="5727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593" y="779789"/>
            <a:ext cx="3999900" cy="44223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Five active water level stations</a:t>
            </a:r>
          </a:p>
          <a:p>
            <a:pPr>
              <a:spcAft>
                <a:spcPts val="0"/>
              </a:spcAft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7160"/>
            <a:ext cx="4159191" cy="3834079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25593" y="2006421"/>
            <a:ext cx="1553676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Training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2007-2015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3.9 million points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2% labeled bad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67990" y="2009865"/>
            <a:ext cx="1799539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Validation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2016-2017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820 thousand points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1.4% labeled bad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10225" y="3129403"/>
            <a:ext cx="1814076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solidFill>
                  <a:srgbClr val="002060"/>
                </a:solidFill>
              </a:rPr>
              <a:t>Training </a:t>
            </a:r>
          </a:p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(balanced)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2007-2015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624 thousand points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10% labeled bad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067991" y="3403461"/>
            <a:ext cx="1799539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Validation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2016-2017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820 thousand points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1.4% labeled bad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34657" y="1267236"/>
            <a:ext cx="1829562" cy="1265140"/>
            <a:chOff x="7534657" y="1267236"/>
            <a:chExt cx="1829562" cy="1265140"/>
          </a:xfrm>
        </p:grpSpPr>
        <p:sp>
          <p:nvSpPr>
            <p:cNvPr id="4" name="Oval 3"/>
            <p:cNvSpPr/>
            <p:nvPr/>
          </p:nvSpPr>
          <p:spPr>
            <a:xfrm>
              <a:off x="7534657" y="2214055"/>
              <a:ext cx="124357" cy="112178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99276" y="2154312"/>
              <a:ext cx="124357" cy="112178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665112" y="2073852"/>
              <a:ext cx="124357" cy="112178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074761" y="1576416"/>
              <a:ext cx="124357" cy="112178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184487" y="1342332"/>
              <a:ext cx="124357" cy="112178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3687" y="2095591"/>
              <a:ext cx="8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Cape May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49328" y="2255377"/>
              <a:ext cx="8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Lewes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13546" y="1911812"/>
              <a:ext cx="1118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Atlantic City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8412" y="1496410"/>
              <a:ext cx="1118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Boston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5465" y="1267236"/>
              <a:ext cx="1118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Portland</a:t>
              </a:r>
              <a:endParaRPr lang="en-US" sz="1200" dirty="0"/>
            </a:p>
          </p:txBody>
        </p:sp>
      </p:grp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325593" y="1192945"/>
            <a:ext cx="3999900" cy="72719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Data labeled “bad” if primary WL &gt; 2cm from verified WL </a:t>
            </a:r>
          </a:p>
          <a:p>
            <a:pPr>
              <a:spcAft>
                <a:spcPts val="0"/>
              </a:spcAft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8" grpId="0" uiExpand="1" build="p"/>
      <p:bldP spid="9" grpId="0" uiExpand="1" build="p"/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6363"/>
            <a:ext cx="8520600" cy="5727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7160"/>
            <a:ext cx="4159191" cy="3834079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" name="Oval 3"/>
          <p:cNvSpPr/>
          <p:nvPr/>
        </p:nvSpPr>
        <p:spPr>
          <a:xfrm>
            <a:off x="7534657" y="2214055"/>
            <a:ext cx="124357" cy="112178"/>
          </a:xfrm>
          <a:prstGeom prst="ellipse">
            <a:avLst/>
          </a:prstGeom>
          <a:solidFill>
            <a:srgbClr val="00B0F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99276" y="2154312"/>
            <a:ext cx="124357" cy="112178"/>
          </a:xfrm>
          <a:prstGeom prst="ellipse">
            <a:avLst/>
          </a:prstGeom>
          <a:solidFill>
            <a:srgbClr val="00B0F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65112" y="2073852"/>
            <a:ext cx="124357" cy="112178"/>
          </a:xfrm>
          <a:prstGeom prst="ellipse">
            <a:avLst/>
          </a:prstGeom>
          <a:solidFill>
            <a:srgbClr val="00B0F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74761" y="1576416"/>
            <a:ext cx="124357" cy="112178"/>
          </a:xfrm>
          <a:prstGeom prst="ellipse">
            <a:avLst/>
          </a:prstGeom>
          <a:solidFill>
            <a:srgbClr val="00B0F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84487" y="1342332"/>
            <a:ext cx="124357" cy="112178"/>
          </a:xfrm>
          <a:prstGeom prst="ellipse">
            <a:avLst/>
          </a:prstGeom>
          <a:solidFill>
            <a:srgbClr val="00B0F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3687" y="2095591"/>
            <a:ext cx="87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Cape May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49328" y="2255377"/>
            <a:ext cx="87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Lewes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713546" y="1911812"/>
            <a:ext cx="1118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Atlantic City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148412" y="1496410"/>
            <a:ext cx="1118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Boston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245465" y="1267236"/>
            <a:ext cx="1118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Portland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86705" y="919690"/>
            <a:ext cx="427062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u="sng" dirty="0" smtClean="0">
                <a:solidFill>
                  <a:srgbClr val="002060"/>
                </a:solidFill>
              </a:rPr>
              <a:t>Cleaning and scaling procedure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Capping clear outliers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Filling missing values with 0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Adding a Boolean variable to indicate missing values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Scaled primary, backup and predictions by Great Diurnal Tide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5727</TotalTime>
  <Words>953</Words>
  <Application>Microsoft Office PowerPoint</Application>
  <PresentationFormat>On-screen Show (16:9)</PresentationFormat>
  <Paragraphs>248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simple-light-2</vt:lpstr>
      <vt:lpstr>AI Quality Control of NOAA Tide Gauge Observations</vt:lpstr>
      <vt:lpstr>Active NOAA NOS Water Level Observations</vt:lpstr>
      <vt:lpstr>Water level data pipeline</vt:lpstr>
      <vt:lpstr>Manual water level data processing and verification </vt:lpstr>
      <vt:lpstr>Manual water level data processing and verification </vt:lpstr>
      <vt:lpstr>Manual water level data processing and verification </vt:lpstr>
      <vt:lpstr>Can we use AI and Machine Learning to reduce manual intervention?</vt:lpstr>
      <vt:lpstr>Methods</vt:lpstr>
      <vt:lpstr>Methods</vt:lpstr>
      <vt:lpstr>Classification Model</vt:lpstr>
      <vt:lpstr>Classification Model</vt:lpstr>
      <vt:lpstr>Validation Results</vt:lpstr>
      <vt:lpstr>What features are most important?</vt:lpstr>
      <vt:lpstr>Model predicted classification at Cape May, NJ</vt:lpstr>
      <vt:lpstr>Model predicted classification at Atlantic City, NJ</vt:lpstr>
      <vt:lpstr>Gap Filling Example – Cape May, NJ</vt:lpstr>
      <vt:lpstr>Gap Filling Example – Cape May, NJ</vt:lpstr>
      <vt:lpstr>Model predicted filled data at Cape May, NJ</vt:lpstr>
      <vt:lpstr>Model predicted filled data at Cape May</vt:lpstr>
      <vt:lpstr>Next steps – training with 49 stations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big data approach to meteotsunami detection using NOAA water level gauges along the US east coast</dc:title>
  <dc:creator>Greg Dusek</dc:creator>
  <cp:lastModifiedBy>Greg Dusek</cp:lastModifiedBy>
  <cp:revision>114</cp:revision>
  <dcterms:modified xsi:type="dcterms:W3CDTF">2020-09-02T21:41:36Z</dcterms:modified>
</cp:coreProperties>
</file>