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charts/style1.xml" ContentType="application/vnd.ms-office.chartstyle+xml"/>
  <Override PartName="/ppt/charts/colors1.xml" ContentType="application/vnd.ms-office.chartcolorstyle+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838" r:id="rId2"/>
    <p:sldId id="760" r:id="rId3"/>
    <p:sldId id="839" r:id="rId4"/>
    <p:sldId id="845" r:id="rId5"/>
    <p:sldId id="973" r:id="rId6"/>
    <p:sldId id="761" r:id="rId7"/>
    <p:sldId id="970" r:id="rId8"/>
    <p:sldId id="847" r:id="rId9"/>
    <p:sldId id="848" r:id="rId10"/>
    <p:sldId id="974" r:id="rId11"/>
    <p:sldId id="934" r:id="rId12"/>
    <p:sldId id="935" r:id="rId13"/>
    <p:sldId id="987" r:id="rId14"/>
    <p:sldId id="915" r:id="rId15"/>
    <p:sldId id="859" r:id="rId16"/>
    <p:sldId id="898" r:id="rId17"/>
    <p:sldId id="863" r:id="rId18"/>
    <p:sldId id="864" r:id="rId19"/>
    <p:sldId id="865" r:id="rId20"/>
    <p:sldId id="899" r:id="rId21"/>
    <p:sldId id="867" r:id="rId22"/>
    <p:sldId id="868" r:id="rId23"/>
    <p:sldId id="869" r:id="rId24"/>
    <p:sldId id="972" r:id="rId25"/>
    <p:sldId id="921" r:id="rId26"/>
    <p:sldId id="922" r:id="rId27"/>
    <p:sldId id="928" r:id="rId28"/>
    <p:sldId id="881" r:id="rId29"/>
    <p:sldId id="976" r:id="rId30"/>
    <p:sldId id="978" r:id="rId31"/>
    <p:sldId id="979" r:id="rId32"/>
    <p:sldId id="980" r:id="rId33"/>
    <p:sldId id="981" r:id="rId34"/>
    <p:sldId id="982" r:id="rId35"/>
    <p:sldId id="983" r:id="rId36"/>
    <p:sldId id="930" r:id="rId37"/>
    <p:sldId id="964" r:id="rId38"/>
    <p:sldId id="965" r:id="rId39"/>
    <p:sldId id="966" r:id="rId40"/>
    <p:sldId id="967" r:id="rId41"/>
    <p:sldId id="887" r:id="rId42"/>
    <p:sldId id="889" r:id="rId43"/>
    <p:sldId id="947" r:id="rId44"/>
    <p:sldId id="951" r:id="rId45"/>
    <p:sldId id="988" r:id="rId46"/>
    <p:sldId id="937" r:id="rId47"/>
    <p:sldId id="932" r:id="rId48"/>
    <p:sldId id="931" r:id="rId49"/>
    <p:sldId id="933" r:id="rId50"/>
    <p:sldId id="916" r:id="rId51"/>
    <p:sldId id="882" r:id="rId52"/>
    <p:sldId id="985" r:id="rId53"/>
    <p:sldId id="989" r:id="rId54"/>
    <p:sldId id="893" r:id="rId55"/>
    <p:sldId id="918" r:id="rId56"/>
    <p:sldId id="908" r:id="rId57"/>
    <p:sldId id="909" r:id="rId58"/>
    <p:sldId id="955" r:id="rId59"/>
    <p:sldId id="952" r:id="rId60"/>
    <p:sldId id="991" r:id="rId61"/>
    <p:sldId id="953" r:id="rId62"/>
    <p:sldId id="956" r:id="rId63"/>
    <p:sldId id="958" r:id="rId64"/>
    <p:sldId id="959" r:id="rId65"/>
    <p:sldId id="963" r:id="rId66"/>
    <p:sldId id="910" r:id="rId67"/>
    <p:sldId id="929" r:id="rId68"/>
    <p:sldId id="912" r:id="rId69"/>
    <p:sldId id="993" r:id="rId70"/>
    <p:sldId id="992" r:id="rId71"/>
    <p:sldId id="1007" r:id="rId72"/>
    <p:sldId id="1009" r:id="rId73"/>
    <p:sldId id="999" r:id="rId74"/>
    <p:sldId id="1000" r:id="rId75"/>
    <p:sldId id="1001" r:id="rId76"/>
    <p:sldId id="1002" r:id="rId77"/>
    <p:sldId id="1003" r:id="rId78"/>
    <p:sldId id="1008" r:id="rId79"/>
    <p:sldId id="1004" r:id="rId80"/>
    <p:sldId id="1005" r:id="rId81"/>
    <p:sldId id="1006" r:id="rId82"/>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85" autoAdjust="0"/>
    <p:restoredTop sz="95332" autoAdjust="0"/>
  </p:normalViewPr>
  <p:slideViewPr>
    <p:cSldViewPr snapToObjects="1">
      <p:cViewPr varScale="1">
        <p:scale>
          <a:sx n="98" d="100"/>
          <a:sy n="98" d="100"/>
        </p:scale>
        <p:origin x="1560" y="77"/>
      </p:cViewPr>
      <p:guideLst>
        <p:guide orient="horz" pos="2160"/>
        <p:guide pos="2880"/>
      </p:guideLst>
    </p:cSldViewPr>
  </p:slideViewPr>
  <p:outlineViewPr>
    <p:cViewPr>
      <p:scale>
        <a:sx n="33" d="100"/>
        <a:sy n="33" d="100"/>
      </p:scale>
      <p:origin x="72" y="11538"/>
    </p:cViewPr>
  </p:outlineViewPr>
  <p:notesTextViewPr>
    <p:cViewPr>
      <p:scale>
        <a:sx n="100" d="100"/>
        <a:sy n="100" d="100"/>
      </p:scale>
      <p:origin x="0" y="0"/>
    </p:cViewPr>
  </p:notesTextViewPr>
  <p:sorterViewPr>
    <p:cViewPr>
      <p:scale>
        <a:sx n="66" d="100"/>
        <a:sy n="66" d="100"/>
      </p:scale>
      <p:origin x="0" y="103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assess\scp\scp2023\Scup_Survey_Indice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assess\scp\scp2023\Scup_2023_Assess_Model_Comp.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assess\scp\scp2023\Scup_2023_Assess_Model_Comp.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assess\scp\scp2023\Scup_2023_Assess_Model_Comp.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assess\scp\scp2023\Scup_2023_Assess_Model_Comp.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assess\scp\scp2023\Scup_2023_Assess_Model_Comp.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assess\scp\scp2023\Scup_2023_Assess_Model_Comp.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assess\scp\scp2023\Scup_Survey_Indices.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assess\scp\scp2023\Scup_Survey_Indices.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assess\scp\scp2023\Scup_Survey_Indices.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assess\scp\scp2023\Scup_Survey_Indices.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assess\scp\scp2023\Scup_Survey_Indices.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assess\scp\scp2023\Scup_Survey_Indices.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net.nefsc.noaa.gov\home10\mtercer\scup\sv\maturity\scup_19812022s_3yr_age_CI_BOTH.xlsx" TargetMode="External"/><Relationship Id="rId2" Type="http://schemas.microsoft.com/office/2011/relationships/chartColorStyle" Target="colors1.xml"/><Relationship Id="rId1" Type="http://schemas.microsoft.com/office/2011/relationships/chartStyle" Target="style1.xml"/></Relationships>
</file>

<file path=ppt/charts/_rels/chart9.xml.rels><?xml version="1.0" encoding="UTF-8" standalone="yes"?>
<Relationships xmlns="http://schemas.openxmlformats.org/package/2006/relationships"><Relationship Id="rId3" Type="http://schemas.openxmlformats.org/officeDocument/2006/relationships/oleObject" Target="file:///\\net.nefsc.noaa.gov\home10\mtercer\scup\sv\maturity\scup_19812022s_3yr_age_CI_BOT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0" i="0" u="none" strike="noStrike" baseline="0">
                <a:solidFill>
                  <a:srgbClr val="000000"/>
                </a:solidFill>
                <a:latin typeface="Arial"/>
                <a:ea typeface="Arial"/>
                <a:cs typeface="Arial"/>
              </a:defRPr>
            </a:pPr>
            <a:r>
              <a:rPr lang="en-US" sz="1000" b="1" i="0" u="none" strike="noStrike" baseline="0">
                <a:solidFill>
                  <a:srgbClr val="000000"/>
                </a:solidFill>
                <a:latin typeface="Arial"/>
                <a:cs typeface="Arial"/>
              </a:rPr>
              <a:t>   </a:t>
            </a:r>
            <a:r>
              <a:rPr lang="en-US" sz="1200" b="1" i="0" u="none" strike="noStrike" baseline="0">
                <a:solidFill>
                  <a:srgbClr val="000000"/>
                </a:solidFill>
                <a:latin typeface="Arial"/>
                <a:cs typeface="Arial"/>
              </a:rPr>
              <a:t>MADMF Biomass Indices</a:t>
            </a:r>
          </a:p>
        </c:rich>
      </c:tx>
      <c:layout>
        <c:manualLayout>
          <c:xMode val="edge"/>
          <c:yMode val="edge"/>
          <c:x val="0.36250032808398946"/>
          <c:y val="3.7422037422037452E-2"/>
        </c:manualLayout>
      </c:layout>
      <c:overlay val="0"/>
      <c:spPr>
        <a:noFill/>
        <a:ln w="25400">
          <a:noFill/>
        </a:ln>
      </c:spPr>
    </c:title>
    <c:autoTitleDeleted val="0"/>
    <c:plotArea>
      <c:layout>
        <c:manualLayout>
          <c:layoutTarget val="inner"/>
          <c:xMode val="edge"/>
          <c:yMode val="edge"/>
          <c:x val="0.1312501001358797"/>
          <c:y val="9.5634192715975785E-2"/>
          <c:w val="0.78281309723899661"/>
          <c:h val="0.70478242023293358"/>
        </c:manualLayout>
      </c:layout>
      <c:scatterChart>
        <c:scatterStyle val="lineMarker"/>
        <c:varyColors val="0"/>
        <c:ser>
          <c:idx val="1"/>
          <c:order val="0"/>
          <c:tx>
            <c:strRef>
              <c:f>MADMF!$C$3</c:f>
              <c:strCache>
                <c:ptCount val="1"/>
                <c:pt idx="0">
                  <c:v>Spring</c:v>
                </c:pt>
              </c:strCache>
            </c:strRef>
          </c:tx>
          <c:spPr>
            <a:ln w="25400">
              <a:solidFill>
                <a:srgbClr val="0000FF"/>
              </a:solidFill>
              <a:prstDash val="solid"/>
            </a:ln>
          </c:spPr>
          <c:marker>
            <c:symbol val="square"/>
            <c:size val="7"/>
            <c:spPr>
              <a:solidFill>
                <a:srgbClr val="0000FF"/>
              </a:solidFill>
              <a:ln>
                <a:solidFill>
                  <a:srgbClr val="0000FF"/>
                </a:solidFill>
                <a:prstDash val="solid"/>
              </a:ln>
            </c:spPr>
          </c:marker>
          <c:xVal>
            <c:numRef>
              <c:f>MADMF!$A$5:$A$49</c:f>
              <c:numCache>
                <c:formatCode>General</c:formatCode>
                <c:ptCount val="45"/>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pt idx="44">
                  <c:v>2022</c:v>
                </c:pt>
              </c:numCache>
            </c:numRef>
          </c:xVal>
          <c:yVal>
            <c:numRef>
              <c:f>MADMF!$C$5:$C$49</c:f>
              <c:numCache>
                <c:formatCode>0.00</c:formatCode>
                <c:ptCount val="45"/>
                <c:pt idx="0">
                  <c:v>31.625800000000002</c:v>
                </c:pt>
                <c:pt idx="1">
                  <c:v>17.308199999999999</c:v>
                </c:pt>
                <c:pt idx="2">
                  <c:v>41.389299999999999</c:v>
                </c:pt>
                <c:pt idx="3">
                  <c:v>17.626000000000001</c:v>
                </c:pt>
                <c:pt idx="4">
                  <c:v>0.97770000000000001</c:v>
                </c:pt>
                <c:pt idx="5">
                  <c:v>3.5139999999999998</c:v>
                </c:pt>
                <c:pt idx="6">
                  <c:v>6.5289000000000001</c:v>
                </c:pt>
                <c:pt idx="7">
                  <c:v>3.3971</c:v>
                </c:pt>
                <c:pt idx="8">
                  <c:v>7.3525</c:v>
                </c:pt>
                <c:pt idx="9">
                  <c:v>1.3788</c:v>
                </c:pt>
                <c:pt idx="10">
                  <c:v>2.0901999999999998</c:v>
                </c:pt>
                <c:pt idx="11">
                  <c:v>2.0198999999999998</c:v>
                </c:pt>
                <c:pt idx="12">
                  <c:v>21.454499999999999</c:v>
                </c:pt>
                <c:pt idx="13">
                  <c:v>6.0544000000000002</c:v>
                </c:pt>
                <c:pt idx="14">
                  <c:v>2.5182000000000002</c:v>
                </c:pt>
                <c:pt idx="15">
                  <c:v>4.2320000000000002</c:v>
                </c:pt>
                <c:pt idx="16">
                  <c:v>2.8531</c:v>
                </c:pt>
                <c:pt idx="17">
                  <c:v>2.7633000000000001</c:v>
                </c:pt>
                <c:pt idx="18">
                  <c:v>0.67949999999999999</c:v>
                </c:pt>
                <c:pt idx="19">
                  <c:v>0.70850000000000002</c:v>
                </c:pt>
                <c:pt idx="20">
                  <c:v>0.20530000000000001</c:v>
                </c:pt>
                <c:pt idx="21">
                  <c:v>1.9298999999999999</c:v>
                </c:pt>
                <c:pt idx="22">
                  <c:v>18.022400000000001</c:v>
                </c:pt>
                <c:pt idx="23">
                  <c:v>2.3675999999999999</c:v>
                </c:pt>
                <c:pt idx="24">
                  <c:v>18.7729</c:v>
                </c:pt>
                <c:pt idx="25">
                  <c:v>6.8699999999999997E-2</c:v>
                </c:pt>
                <c:pt idx="26">
                  <c:v>13.037699999999999</c:v>
                </c:pt>
                <c:pt idx="27">
                  <c:v>3.2519999999999998</c:v>
                </c:pt>
                <c:pt idx="28">
                  <c:v>22.4101</c:v>
                </c:pt>
                <c:pt idx="29">
                  <c:v>2.0304000000000002</c:v>
                </c:pt>
                <c:pt idx="30">
                  <c:v>27.8902</c:v>
                </c:pt>
                <c:pt idx="31">
                  <c:v>16.0151</c:v>
                </c:pt>
                <c:pt idx="32">
                  <c:v>12.659599999999999</c:v>
                </c:pt>
                <c:pt idx="33">
                  <c:v>2.4188000000000001</c:v>
                </c:pt>
                <c:pt idx="34">
                  <c:v>38.462200000000003</c:v>
                </c:pt>
                <c:pt idx="35">
                  <c:v>10.8764</c:v>
                </c:pt>
                <c:pt idx="36">
                  <c:v>36.517499999999998</c:v>
                </c:pt>
                <c:pt idx="37">
                  <c:v>23.6907</c:v>
                </c:pt>
                <c:pt idx="38">
                  <c:v>167.7456</c:v>
                </c:pt>
                <c:pt idx="39">
                  <c:v>133.6241</c:v>
                </c:pt>
                <c:pt idx="40">
                  <c:v>170.36949999999999</c:v>
                </c:pt>
                <c:pt idx="41">
                  <c:v>67.041600000000003</c:v>
                </c:pt>
                <c:pt idx="43">
                  <c:v>225.49</c:v>
                </c:pt>
                <c:pt idx="44">
                  <c:v>133.84</c:v>
                </c:pt>
              </c:numCache>
            </c:numRef>
          </c:yVal>
          <c:smooth val="0"/>
          <c:extLst>
            <c:ext xmlns:c16="http://schemas.microsoft.com/office/drawing/2014/chart" uri="{C3380CC4-5D6E-409C-BE32-E72D297353CC}">
              <c16:uniqueId val="{00000000-1E53-4B64-BE28-95AD85943F4E}"/>
            </c:ext>
          </c:extLst>
        </c:ser>
        <c:ser>
          <c:idx val="2"/>
          <c:order val="1"/>
          <c:tx>
            <c:strRef>
              <c:f>MADMF!$E$3</c:f>
              <c:strCache>
                <c:ptCount val="1"/>
                <c:pt idx="0">
                  <c:v>Fall</c:v>
                </c:pt>
              </c:strCache>
            </c:strRef>
          </c:tx>
          <c:spPr>
            <a:ln w="25400">
              <a:solidFill>
                <a:srgbClr val="FF0000"/>
              </a:solidFill>
              <a:prstDash val="solid"/>
            </a:ln>
          </c:spPr>
          <c:marker>
            <c:symbol val="triangle"/>
            <c:size val="7"/>
            <c:spPr>
              <a:solidFill>
                <a:srgbClr val="FF0000"/>
              </a:solidFill>
              <a:ln>
                <a:solidFill>
                  <a:srgbClr val="FF0000"/>
                </a:solidFill>
                <a:prstDash val="solid"/>
              </a:ln>
            </c:spPr>
          </c:marker>
          <c:xVal>
            <c:numRef>
              <c:f>MADMF!$A$5:$A$49</c:f>
              <c:numCache>
                <c:formatCode>General</c:formatCode>
                <c:ptCount val="45"/>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pt idx="44">
                  <c:v>2022</c:v>
                </c:pt>
              </c:numCache>
            </c:numRef>
          </c:xVal>
          <c:yVal>
            <c:numRef>
              <c:f>MADMF!$E$5:$E$49</c:f>
              <c:numCache>
                <c:formatCode>0.00</c:formatCode>
                <c:ptCount val="45"/>
                <c:pt idx="0">
                  <c:v>14.821</c:v>
                </c:pt>
                <c:pt idx="1">
                  <c:v>12.196999999999999</c:v>
                </c:pt>
                <c:pt idx="2">
                  <c:v>12.5344</c:v>
                </c:pt>
                <c:pt idx="3">
                  <c:v>14.343500000000001</c:v>
                </c:pt>
                <c:pt idx="4">
                  <c:v>9.1730999999999998</c:v>
                </c:pt>
                <c:pt idx="5">
                  <c:v>12.9</c:v>
                </c:pt>
                <c:pt idx="6">
                  <c:v>12.289</c:v>
                </c:pt>
                <c:pt idx="7">
                  <c:v>12.0939</c:v>
                </c:pt>
                <c:pt idx="8">
                  <c:v>9.1504999999999992</c:v>
                </c:pt>
                <c:pt idx="9">
                  <c:v>7.9126000000000003</c:v>
                </c:pt>
                <c:pt idx="10">
                  <c:v>14.149100000000001</c:v>
                </c:pt>
                <c:pt idx="11">
                  <c:v>7.7678000000000003</c:v>
                </c:pt>
                <c:pt idx="12">
                  <c:v>7.2133000000000003</c:v>
                </c:pt>
                <c:pt idx="13">
                  <c:v>10.183400000000001</c:v>
                </c:pt>
                <c:pt idx="14">
                  <c:v>11.5444</c:v>
                </c:pt>
                <c:pt idx="15">
                  <c:v>10.655799999999999</c:v>
                </c:pt>
                <c:pt idx="16">
                  <c:v>9.8381000000000007</c:v>
                </c:pt>
                <c:pt idx="17">
                  <c:v>4.1093000000000002</c:v>
                </c:pt>
                <c:pt idx="18">
                  <c:v>9.1486999999999998</c:v>
                </c:pt>
                <c:pt idx="19">
                  <c:v>7.2538</c:v>
                </c:pt>
                <c:pt idx="20">
                  <c:v>6.9438000000000004</c:v>
                </c:pt>
                <c:pt idx="21">
                  <c:v>18.071899999999999</c:v>
                </c:pt>
                <c:pt idx="22">
                  <c:v>11.6349</c:v>
                </c:pt>
                <c:pt idx="23">
                  <c:v>9.8925000000000001</c:v>
                </c:pt>
                <c:pt idx="24">
                  <c:v>8.3170000000000002</c:v>
                </c:pt>
                <c:pt idx="25">
                  <c:v>14.8726</c:v>
                </c:pt>
                <c:pt idx="26">
                  <c:v>10.0733</c:v>
                </c:pt>
                <c:pt idx="27">
                  <c:v>21.5318</c:v>
                </c:pt>
                <c:pt idx="28">
                  <c:v>9.4618000000000002</c:v>
                </c:pt>
                <c:pt idx="29">
                  <c:v>11.6501</c:v>
                </c:pt>
                <c:pt idx="30">
                  <c:v>10.7806</c:v>
                </c:pt>
                <c:pt idx="31">
                  <c:v>14.097099999999999</c:v>
                </c:pt>
                <c:pt idx="32">
                  <c:v>14.9175</c:v>
                </c:pt>
                <c:pt idx="33">
                  <c:v>16.5548</c:v>
                </c:pt>
                <c:pt idx="34">
                  <c:v>11.0228</c:v>
                </c:pt>
                <c:pt idx="35">
                  <c:v>13.1014</c:v>
                </c:pt>
                <c:pt idx="36">
                  <c:v>29.289400000000001</c:v>
                </c:pt>
                <c:pt idx="37">
                  <c:v>27.804500000000001</c:v>
                </c:pt>
                <c:pt idx="38">
                  <c:v>19.1099</c:v>
                </c:pt>
                <c:pt idx="39">
                  <c:v>27.127800000000001</c:v>
                </c:pt>
                <c:pt idx="40">
                  <c:v>22.8262</c:v>
                </c:pt>
                <c:pt idx="41">
                  <c:v>18.98</c:v>
                </c:pt>
                <c:pt idx="43">
                  <c:v>32.479999999999997</c:v>
                </c:pt>
                <c:pt idx="44">
                  <c:v>42.6</c:v>
                </c:pt>
              </c:numCache>
            </c:numRef>
          </c:yVal>
          <c:smooth val="0"/>
          <c:extLst>
            <c:ext xmlns:c16="http://schemas.microsoft.com/office/drawing/2014/chart" uri="{C3380CC4-5D6E-409C-BE32-E72D297353CC}">
              <c16:uniqueId val="{00000001-1E53-4B64-BE28-95AD85943F4E}"/>
            </c:ext>
          </c:extLst>
        </c:ser>
        <c:dLbls>
          <c:showLegendKey val="0"/>
          <c:showVal val="0"/>
          <c:showCatName val="0"/>
          <c:showSerName val="0"/>
          <c:showPercent val="0"/>
          <c:showBubbleSize val="0"/>
        </c:dLbls>
        <c:axId val="518338712"/>
        <c:axId val="518339104"/>
      </c:scatterChart>
      <c:valAx>
        <c:axId val="518338712"/>
        <c:scaling>
          <c:orientation val="minMax"/>
          <c:min val="1975"/>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8125032808398949"/>
              <c:y val="0.8523917254626"/>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339104"/>
        <c:crosses val="autoZero"/>
        <c:crossBetween val="midCat"/>
        <c:majorUnit val="5"/>
        <c:minorUnit val="1"/>
      </c:valAx>
      <c:valAx>
        <c:axId val="518339104"/>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Survey kg/tow</a:t>
                </a:r>
              </a:p>
            </c:rich>
          </c:tx>
          <c:layout>
            <c:manualLayout>
              <c:xMode val="edge"/>
              <c:yMode val="edge"/>
              <c:x val="5.4687500000000014E-2"/>
              <c:y val="0.34927278580822496"/>
            </c:manualLayout>
          </c:layout>
          <c:overlay val="0"/>
          <c:spPr>
            <a:noFill/>
            <a:ln w="25400">
              <a:noFill/>
            </a:ln>
          </c:spPr>
        </c:title>
        <c:numFmt formatCode="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338712"/>
        <c:crossesAt val="1960"/>
        <c:crossBetween val="midCat"/>
      </c:valAx>
      <c:spPr>
        <a:solidFill>
          <a:srgbClr val="FFFFFF"/>
        </a:solidFill>
        <a:ln w="25400">
          <a:solidFill>
            <a:srgbClr val="000000"/>
          </a:solidFill>
          <a:prstDash val="solid"/>
        </a:ln>
      </c:spPr>
    </c:plotArea>
    <c:legend>
      <c:legendPos val="b"/>
      <c:layout>
        <c:manualLayout>
          <c:xMode val="edge"/>
          <c:yMode val="edge"/>
          <c:x val="0.32812532808398948"/>
          <c:y val="0.93555180862267473"/>
          <c:w val="0.38906282808399473"/>
          <c:h val="4.9896049896050523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Scup Assessment Comparison: SSB</a:t>
            </a:r>
          </a:p>
        </c:rich>
      </c:tx>
      <c:layout>
        <c:manualLayout>
          <c:xMode val="edge"/>
          <c:yMode val="edge"/>
          <c:x val="0.39656302852740799"/>
          <c:y val="3.9595255511093899E-2"/>
        </c:manualLayout>
      </c:layout>
      <c:overlay val="0"/>
      <c:spPr>
        <a:noFill/>
        <a:ln w="25400">
          <a:noFill/>
        </a:ln>
      </c:spPr>
    </c:title>
    <c:autoTitleDeleted val="0"/>
    <c:plotArea>
      <c:layout>
        <c:manualLayout>
          <c:layoutTarget val="inner"/>
          <c:xMode val="edge"/>
          <c:yMode val="edge"/>
          <c:x val="0.20272943075625807"/>
          <c:y val="0.15243932696449397"/>
          <c:w val="0.76998197258386702"/>
          <c:h val="0.60975730785796856"/>
        </c:manualLayout>
      </c:layout>
      <c:lineChart>
        <c:grouping val="standard"/>
        <c:varyColors val="0"/>
        <c:ser>
          <c:idx val="0"/>
          <c:order val="0"/>
          <c:tx>
            <c:strRef>
              <c:f>SSB!$B$2</c:f>
              <c:strCache>
                <c:ptCount val="1"/>
                <c:pt idx="0">
                  <c:v>2008_DPSWG</c:v>
                </c:pt>
              </c:strCache>
            </c:strRef>
          </c:tx>
          <c:spPr>
            <a:ln w="25400">
              <a:solidFill>
                <a:srgbClr val="000000"/>
              </a:solidFill>
              <a:prstDash val="sysDash"/>
            </a:ln>
          </c:spPr>
          <c:marker>
            <c:symbol val="none"/>
          </c:marker>
          <c:cat>
            <c:numRef>
              <c:f>SSB!$A$4:$A$42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SSB!$B$4:$B$37</c:f>
              <c:numCache>
                <c:formatCode>#,##0</c:formatCode>
                <c:ptCount val="34"/>
                <c:pt idx="0">
                  <c:v>18151</c:v>
                </c:pt>
                <c:pt idx="1">
                  <c:v>17010.3</c:v>
                </c:pt>
                <c:pt idx="2">
                  <c:v>15953.1</c:v>
                </c:pt>
                <c:pt idx="3">
                  <c:v>13530.9</c:v>
                </c:pt>
                <c:pt idx="4">
                  <c:v>10620.9</c:v>
                </c:pt>
                <c:pt idx="5">
                  <c:v>8894.1299999999992</c:v>
                </c:pt>
                <c:pt idx="6">
                  <c:v>9437.75</c:v>
                </c:pt>
                <c:pt idx="7">
                  <c:v>9211.15</c:v>
                </c:pt>
                <c:pt idx="8">
                  <c:v>7927.82</c:v>
                </c:pt>
                <c:pt idx="9">
                  <c:v>6147.33</c:v>
                </c:pt>
                <c:pt idx="10">
                  <c:v>4428.3900000000003</c:v>
                </c:pt>
                <c:pt idx="11">
                  <c:v>3992.54</c:v>
                </c:pt>
                <c:pt idx="12">
                  <c:v>5102.5</c:v>
                </c:pt>
                <c:pt idx="13">
                  <c:v>5608.76</c:v>
                </c:pt>
                <c:pt idx="14">
                  <c:v>6771.92</c:v>
                </c:pt>
                <c:pt idx="15">
                  <c:v>12366.6</c:v>
                </c:pt>
                <c:pt idx="16">
                  <c:v>25727</c:v>
                </c:pt>
                <c:pt idx="17">
                  <c:v>51510.8</c:v>
                </c:pt>
                <c:pt idx="18">
                  <c:v>72536</c:v>
                </c:pt>
                <c:pt idx="19">
                  <c:v>76532.7</c:v>
                </c:pt>
                <c:pt idx="20">
                  <c:v>81638</c:v>
                </c:pt>
                <c:pt idx="21">
                  <c:v>93754</c:v>
                </c:pt>
                <c:pt idx="22">
                  <c:v>105645</c:v>
                </c:pt>
                <c:pt idx="23">
                  <c:v>119343</c:v>
                </c:pt>
              </c:numCache>
            </c:numRef>
          </c:val>
          <c:smooth val="0"/>
          <c:extLst>
            <c:ext xmlns:c16="http://schemas.microsoft.com/office/drawing/2014/chart" uri="{C3380CC4-5D6E-409C-BE32-E72D297353CC}">
              <c16:uniqueId val="{00000000-E2B8-4151-972A-236D29C79F7A}"/>
            </c:ext>
          </c:extLst>
        </c:ser>
        <c:ser>
          <c:idx val="5"/>
          <c:order val="1"/>
          <c:tx>
            <c:strRef>
              <c:f>SSB!$C$2</c:f>
              <c:strCache>
                <c:ptCount val="1"/>
                <c:pt idx="0">
                  <c:v>2015_SAW60</c:v>
                </c:pt>
              </c:strCache>
            </c:strRef>
          </c:tx>
          <c:spPr>
            <a:ln w="25400">
              <a:solidFill>
                <a:prstClr val="black"/>
              </a:solidFill>
              <a:prstDash val="sysDash"/>
            </a:ln>
          </c:spPr>
          <c:marker>
            <c:symbol val="none"/>
          </c:marker>
          <c:cat>
            <c:numRef>
              <c:f>SSB!$A$4:$A$42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SSB!$C$4:$C$37</c:f>
              <c:numCache>
                <c:formatCode>#,##0</c:formatCode>
                <c:ptCount val="34"/>
                <c:pt idx="0">
                  <c:v>11478.9</c:v>
                </c:pt>
                <c:pt idx="1">
                  <c:v>15030.6</c:v>
                </c:pt>
                <c:pt idx="2">
                  <c:v>14341.2</c:v>
                </c:pt>
                <c:pt idx="3">
                  <c:v>11320</c:v>
                </c:pt>
                <c:pt idx="4">
                  <c:v>8601.69</c:v>
                </c:pt>
                <c:pt idx="5">
                  <c:v>7459.04</c:v>
                </c:pt>
                <c:pt idx="6">
                  <c:v>10361.1</c:v>
                </c:pt>
                <c:pt idx="7">
                  <c:v>8412.8799999999992</c:v>
                </c:pt>
                <c:pt idx="8">
                  <c:v>6949.02</c:v>
                </c:pt>
                <c:pt idx="9">
                  <c:v>5562.65</c:v>
                </c:pt>
                <c:pt idx="10">
                  <c:v>4202.09</c:v>
                </c:pt>
                <c:pt idx="11">
                  <c:v>3624.41</c:v>
                </c:pt>
                <c:pt idx="12">
                  <c:v>5412</c:v>
                </c:pt>
                <c:pt idx="13">
                  <c:v>5438.05</c:v>
                </c:pt>
                <c:pt idx="14">
                  <c:v>6591.93</c:v>
                </c:pt>
                <c:pt idx="15">
                  <c:v>13339.6</c:v>
                </c:pt>
                <c:pt idx="16">
                  <c:v>27791.9</c:v>
                </c:pt>
                <c:pt idx="17">
                  <c:v>53561.4</c:v>
                </c:pt>
                <c:pt idx="18">
                  <c:v>80357.7</c:v>
                </c:pt>
                <c:pt idx="19">
                  <c:v>104409</c:v>
                </c:pt>
                <c:pt idx="20">
                  <c:v>110325</c:v>
                </c:pt>
                <c:pt idx="21">
                  <c:v>120631</c:v>
                </c:pt>
                <c:pt idx="22">
                  <c:v>130122</c:v>
                </c:pt>
                <c:pt idx="23">
                  <c:v>142113</c:v>
                </c:pt>
                <c:pt idx="24">
                  <c:v>163555</c:v>
                </c:pt>
                <c:pt idx="25">
                  <c:v>178334</c:v>
                </c:pt>
                <c:pt idx="26">
                  <c:v>208869</c:v>
                </c:pt>
                <c:pt idx="27">
                  <c:v>209171</c:v>
                </c:pt>
                <c:pt idx="28">
                  <c:v>205496</c:v>
                </c:pt>
                <c:pt idx="29">
                  <c:v>199034</c:v>
                </c:pt>
                <c:pt idx="30">
                  <c:v>182915</c:v>
                </c:pt>
              </c:numCache>
            </c:numRef>
          </c:val>
          <c:smooth val="0"/>
          <c:extLst>
            <c:ext xmlns:c16="http://schemas.microsoft.com/office/drawing/2014/chart" uri="{C3380CC4-5D6E-409C-BE32-E72D297353CC}">
              <c16:uniqueId val="{00000001-E2B8-4151-972A-236D29C79F7A}"/>
            </c:ext>
          </c:extLst>
        </c:ser>
        <c:ser>
          <c:idx val="3"/>
          <c:order val="2"/>
          <c:tx>
            <c:strRef>
              <c:f>SSB!$D$2</c:f>
              <c:strCache>
                <c:ptCount val="1"/>
                <c:pt idx="0">
                  <c:v>2017_UP</c:v>
                </c:pt>
              </c:strCache>
            </c:strRef>
          </c:tx>
          <c:spPr>
            <a:ln w="25400">
              <a:solidFill>
                <a:schemeClr val="tx1"/>
              </a:solidFill>
              <a:prstDash val="sysDash"/>
            </a:ln>
          </c:spPr>
          <c:marker>
            <c:symbol val="none"/>
          </c:marker>
          <c:cat>
            <c:numRef>
              <c:f>SSB!$A$4:$A$42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SSB!$D$4:$D$39</c:f>
              <c:numCache>
                <c:formatCode>#,##0</c:formatCode>
                <c:ptCount val="36"/>
                <c:pt idx="0">
                  <c:v>11467.2</c:v>
                </c:pt>
                <c:pt idx="1">
                  <c:v>15207.4</c:v>
                </c:pt>
                <c:pt idx="2">
                  <c:v>14498.6</c:v>
                </c:pt>
                <c:pt idx="3">
                  <c:v>11407.4</c:v>
                </c:pt>
                <c:pt idx="4">
                  <c:v>8655.5</c:v>
                </c:pt>
                <c:pt idx="5">
                  <c:v>7510.12</c:v>
                </c:pt>
                <c:pt idx="6">
                  <c:v>10431.700000000001</c:v>
                </c:pt>
                <c:pt idx="7">
                  <c:v>8469.1200000000008</c:v>
                </c:pt>
                <c:pt idx="8">
                  <c:v>6995.63</c:v>
                </c:pt>
                <c:pt idx="9">
                  <c:v>5590.22</c:v>
                </c:pt>
                <c:pt idx="10">
                  <c:v>4241.37</c:v>
                </c:pt>
                <c:pt idx="11">
                  <c:v>3679.25</c:v>
                </c:pt>
                <c:pt idx="12">
                  <c:v>5535.47</c:v>
                </c:pt>
                <c:pt idx="13">
                  <c:v>5662.76</c:v>
                </c:pt>
                <c:pt idx="14">
                  <c:v>7003.16</c:v>
                </c:pt>
                <c:pt idx="15">
                  <c:v>14266</c:v>
                </c:pt>
                <c:pt idx="16">
                  <c:v>29776.799999999999</c:v>
                </c:pt>
                <c:pt idx="17">
                  <c:v>57126.6</c:v>
                </c:pt>
                <c:pt idx="18">
                  <c:v>85742.2</c:v>
                </c:pt>
                <c:pt idx="19">
                  <c:v>111574</c:v>
                </c:pt>
                <c:pt idx="20">
                  <c:v>118294</c:v>
                </c:pt>
                <c:pt idx="21">
                  <c:v>129788</c:v>
                </c:pt>
                <c:pt idx="22">
                  <c:v>140476</c:v>
                </c:pt>
                <c:pt idx="23">
                  <c:v>154377</c:v>
                </c:pt>
                <c:pt idx="24">
                  <c:v>177819</c:v>
                </c:pt>
                <c:pt idx="25">
                  <c:v>194964</c:v>
                </c:pt>
                <c:pt idx="26">
                  <c:v>230434</c:v>
                </c:pt>
                <c:pt idx="27">
                  <c:v>233060</c:v>
                </c:pt>
                <c:pt idx="28">
                  <c:v>231263</c:v>
                </c:pt>
                <c:pt idx="29">
                  <c:v>226992</c:v>
                </c:pt>
                <c:pt idx="30">
                  <c:v>213279</c:v>
                </c:pt>
                <c:pt idx="31">
                  <c:v>174017</c:v>
                </c:pt>
                <c:pt idx="32">
                  <c:v>179898</c:v>
                </c:pt>
              </c:numCache>
            </c:numRef>
          </c:val>
          <c:smooth val="0"/>
          <c:extLst>
            <c:ext xmlns:c16="http://schemas.microsoft.com/office/drawing/2014/chart" uri="{C3380CC4-5D6E-409C-BE32-E72D297353CC}">
              <c16:uniqueId val="{00000002-E2B8-4151-972A-236D29C79F7A}"/>
            </c:ext>
          </c:extLst>
        </c:ser>
        <c:ser>
          <c:idx val="2"/>
          <c:order val="3"/>
          <c:tx>
            <c:strRef>
              <c:f>SSB!$E$2</c:f>
              <c:strCache>
                <c:ptCount val="1"/>
                <c:pt idx="0">
                  <c:v>2019_OA</c:v>
                </c:pt>
              </c:strCache>
            </c:strRef>
          </c:tx>
          <c:spPr>
            <a:ln w="25400">
              <a:solidFill>
                <a:schemeClr val="tx1"/>
              </a:solidFill>
              <a:prstDash val="sysDash"/>
            </a:ln>
          </c:spPr>
          <c:marker>
            <c:symbol val="none"/>
          </c:marker>
          <c:cat>
            <c:numRef>
              <c:f>SSB!$A$4:$A$42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SSB!$E$4:$E$38</c:f>
              <c:numCache>
                <c:formatCode>0</c:formatCode>
                <c:ptCount val="35"/>
                <c:pt idx="0">
                  <c:v>11087.8</c:v>
                </c:pt>
                <c:pt idx="1">
                  <c:v>14691.4</c:v>
                </c:pt>
                <c:pt idx="2">
                  <c:v>13920.9</c:v>
                </c:pt>
                <c:pt idx="3">
                  <c:v>11660.6</c:v>
                </c:pt>
                <c:pt idx="4">
                  <c:v>9363.7999999999993</c:v>
                </c:pt>
                <c:pt idx="5">
                  <c:v>8812.19</c:v>
                </c:pt>
                <c:pt idx="6">
                  <c:v>11293.1</c:v>
                </c:pt>
                <c:pt idx="7">
                  <c:v>9291.11</c:v>
                </c:pt>
                <c:pt idx="8">
                  <c:v>7512.29</c:v>
                </c:pt>
                <c:pt idx="9">
                  <c:v>5712.04</c:v>
                </c:pt>
                <c:pt idx="10">
                  <c:v>4224.1899999999996</c:v>
                </c:pt>
                <c:pt idx="11">
                  <c:v>3547.41</c:v>
                </c:pt>
                <c:pt idx="12">
                  <c:v>6191.9</c:v>
                </c:pt>
                <c:pt idx="13">
                  <c:v>6479.4</c:v>
                </c:pt>
                <c:pt idx="14">
                  <c:v>7895.7</c:v>
                </c:pt>
                <c:pt idx="15">
                  <c:v>16793.8</c:v>
                </c:pt>
                <c:pt idx="16">
                  <c:v>32942.699999999997</c:v>
                </c:pt>
                <c:pt idx="17">
                  <c:v>60914.400000000001</c:v>
                </c:pt>
                <c:pt idx="18">
                  <c:v>84763.5</c:v>
                </c:pt>
                <c:pt idx="19">
                  <c:v>106360</c:v>
                </c:pt>
                <c:pt idx="20">
                  <c:v>117967</c:v>
                </c:pt>
                <c:pt idx="21">
                  <c:v>120834</c:v>
                </c:pt>
                <c:pt idx="22">
                  <c:v>132400</c:v>
                </c:pt>
                <c:pt idx="23">
                  <c:v>145821</c:v>
                </c:pt>
                <c:pt idx="24">
                  <c:v>172457</c:v>
                </c:pt>
                <c:pt idx="25">
                  <c:v>194001</c:v>
                </c:pt>
                <c:pt idx="26">
                  <c:v>234249</c:v>
                </c:pt>
                <c:pt idx="27">
                  <c:v>236220</c:v>
                </c:pt>
                <c:pt idx="28">
                  <c:v>236466</c:v>
                </c:pt>
                <c:pt idx="29">
                  <c:v>236761</c:v>
                </c:pt>
                <c:pt idx="30">
                  <c:v>223378</c:v>
                </c:pt>
                <c:pt idx="31">
                  <c:v>184837</c:v>
                </c:pt>
                <c:pt idx="32">
                  <c:v>191745</c:v>
                </c:pt>
                <c:pt idx="33">
                  <c:v>183435</c:v>
                </c:pt>
                <c:pt idx="34">
                  <c:v>185418</c:v>
                </c:pt>
              </c:numCache>
            </c:numRef>
          </c:val>
          <c:smooth val="0"/>
          <c:extLst>
            <c:ext xmlns:c16="http://schemas.microsoft.com/office/drawing/2014/chart" uri="{C3380CC4-5D6E-409C-BE32-E72D297353CC}">
              <c16:uniqueId val="{00000003-E2B8-4151-972A-236D29C79F7A}"/>
            </c:ext>
          </c:extLst>
        </c:ser>
        <c:ser>
          <c:idx val="1"/>
          <c:order val="4"/>
          <c:tx>
            <c:strRef>
              <c:f>SSB!$F$2</c:f>
              <c:strCache>
                <c:ptCount val="1"/>
                <c:pt idx="0">
                  <c:v>2021_MT</c:v>
                </c:pt>
              </c:strCache>
            </c:strRef>
          </c:tx>
          <c:spPr>
            <a:ln w="25400">
              <a:solidFill>
                <a:schemeClr val="tx1"/>
              </a:solidFill>
              <a:prstDash val="sysDash"/>
            </a:ln>
          </c:spPr>
          <c:marker>
            <c:symbol val="none"/>
          </c:marker>
          <c:cat>
            <c:numRef>
              <c:f>SSB!$A$4:$A$42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SSB!$F$4:$F$39</c:f>
              <c:numCache>
                <c:formatCode>0</c:formatCode>
                <c:ptCount val="36"/>
                <c:pt idx="0">
                  <c:v>11660.4</c:v>
                </c:pt>
                <c:pt idx="1">
                  <c:v>15175.9</c:v>
                </c:pt>
                <c:pt idx="2">
                  <c:v>14343.3</c:v>
                </c:pt>
                <c:pt idx="3">
                  <c:v>11901</c:v>
                </c:pt>
                <c:pt idx="4">
                  <c:v>9520.35</c:v>
                </c:pt>
                <c:pt idx="5">
                  <c:v>8890.92</c:v>
                </c:pt>
                <c:pt idx="6">
                  <c:v>11316.3</c:v>
                </c:pt>
                <c:pt idx="7">
                  <c:v>9279.5</c:v>
                </c:pt>
                <c:pt idx="8">
                  <c:v>7536.78</c:v>
                </c:pt>
                <c:pt idx="9">
                  <c:v>5728.54</c:v>
                </c:pt>
                <c:pt idx="10">
                  <c:v>4222.74</c:v>
                </c:pt>
                <c:pt idx="11">
                  <c:v>3535.49</c:v>
                </c:pt>
                <c:pt idx="12">
                  <c:v>6146.14</c:v>
                </c:pt>
                <c:pt idx="13">
                  <c:v>6350.19</c:v>
                </c:pt>
                <c:pt idx="14">
                  <c:v>7681.92</c:v>
                </c:pt>
                <c:pt idx="15">
                  <c:v>16215.8</c:v>
                </c:pt>
                <c:pt idx="16">
                  <c:v>31752.2</c:v>
                </c:pt>
                <c:pt idx="17">
                  <c:v>58645.599999999999</c:v>
                </c:pt>
                <c:pt idx="18">
                  <c:v>81325.7</c:v>
                </c:pt>
                <c:pt idx="19">
                  <c:v>102041</c:v>
                </c:pt>
                <c:pt idx="20">
                  <c:v>113083</c:v>
                </c:pt>
                <c:pt idx="21">
                  <c:v>115917</c:v>
                </c:pt>
                <c:pt idx="22">
                  <c:v>127368</c:v>
                </c:pt>
                <c:pt idx="23">
                  <c:v>140420</c:v>
                </c:pt>
                <c:pt idx="24">
                  <c:v>166177</c:v>
                </c:pt>
                <c:pt idx="25">
                  <c:v>187171</c:v>
                </c:pt>
                <c:pt idx="26">
                  <c:v>226142</c:v>
                </c:pt>
                <c:pt idx="27">
                  <c:v>228854</c:v>
                </c:pt>
                <c:pt idx="28">
                  <c:v>230141</c:v>
                </c:pt>
                <c:pt idx="29">
                  <c:v>233337</c:v>
                </c:pt>
                <c:pt idx="30">
                  <c:v>223673</c:v>
                </c:pt>
                <c:pt idx="31">
                  <c:v>195380</c:v>
                </c:pt>
                <c:pt idx="32">
                  <c:v>210325</c:v>
                </c:pt>
                <c:pt idx="33">
                  <c:v>213059</c:v>
                </c:pt>
                <c:pt idx="34">
                  <c:v>198750</c:v>
                </c:pt>
                <c:pt idx="35">
                  <c:v>176404</c:v>
                </c:pt>
              </c:numCache>
            </c:numRef>
          </c:val>
          <c:smooth val="0"/>
          <c:extLst>
            <c:ext xmlns:c16="http://schemas.microsoft.com/office/drawing/2014/chart" uri="{C3380CC4-5D6E-409C-BE32-E72D297353CC}">
              <c16:uniqueId val="{00000004-E2B8-4151-972A-236D29C79F7A}"/>
            </c:ext>
          </c:extLst>
        </c:ser>
        <c:ser>
          <c:idx val="4"/>
          <c:order val="5"/>
          <c:tx>
            <c:strRef>
              <c:f>SSB!$G$2</c:f>
              <c:strCache>
                <c:ptCount val="1"/>
                <c:pt idx="0">
                  <c:v>2023_MT</c:v>
                </c:pt>
              </c:strCache>
            </c:strRef>
          </c:tx>
          <c:spPr>
            <a:ln w="28575">
              <a:solidFill>
                <a:schemeClr val="tx1"/>
              </a:solidFill>
            </a:ln>
          </c:spPr>
          <c:marker>
            <c:symbol val="none"/>
          </c:marker>
          <c:cat>
            <c:numRef>
              <c:f>SSB!$A$4:$A$42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SSB!$G$4:$G$42</c:f>
              <c:numCache>
                <c:formatCode>0</c:formatCode>
                <c:ptCount val="39"/>
                <c:pt idx="0">
                  <c:v>11062.8</c:v>
                </c:pt>
                <c:pt idx="1">
                  <c:v>14399.1</c:v>
                </c:pt>
                <c:pt idx="2">
                  <c:v>13840.5</c:v>
                </c:pt>
                <c:pt idx="3">
                  <c:v>11601.6</c:v>
                </c:pt>
                <c:pt idx="4">
                  <c:v>9221.6</c:v>
                </c:pt>
                <c:pt idx="5">
                  <c:v>8604.6200000000008</c:v>
                </c:pt>
                <c:pt idx="6">
                  <c:v>10909.7</c:v>
                </c:pt>
                <c:pt idx="7">
                  <c:v>8932.1299999999992</c:v>
                </c:pt>
                <c:pt idx="8">
                  <c:v>7307.6</c:v>
                </c:pt>
                <c:pt idx="9">
                  <c:v>5535.09</c:v>
                </c:pt>
                <c:pt idx="10">
                  <c:v>4083.61</c:v>
                </c:pt>
                <c:pt idx="11">
                  <c:v>3384.93</c:v>
                </c:pt>
                <c:pt idx="12">
                  <c:v>5713.8</c:v>
                </c:pt>
                <c:pt idx="13">
                  <c:v>6123.43</c:v>
                </c:pt>
                <c:pt idx="14">
                  <c:v>7223.93</c:v>
                </c:pt>
                <c:pt idx="15">
                  <c:v>14922.5</c:v>
                </c:pt>
                <c:pt idx="16">
                  <c:v>29234.2</c:v>
                </c:pt>
                <c:pt idx="17">
                  <c:v>54163.1</c:v>
                </c:pt>
                <c:pt idx="18">
                  <c:v>76209.5</c:v>
                </c:pt>
                <c:pt idx="19">
                  <c:v>95129.2</c:v>
                </c:pt>
                <c:pt idx="20">
                  <c:v>107169</c:v>
                </c:pt>
                <c:pt idx="21">
                  <c:v>110204</c:v>
                </c:pt>
                <c:pt idx="22">
                  <c:v>120809</c:v>
                </c:pt>
                <c:pt idx="23">
                  <c:v>133607</c:v>
                </c:pt>
                <c:pt idx="24">
                  <c:v>158550</c:v>
                </c:pt>
                <c:pt idx="25">
                  <c:v>178524</c:v>
                </c:pt>
                <c:pt idx="26">
                  <c:v>216605</c:v>
                </c:pt>
                <c:pt idx="27">
                  <c:v>220347</c:v>
                </c:pt>
                <c:pt idx="28">
                  <c:v>223101</c:v>
                </c:pt>
                <c:pt idx="29">
                  <c:v>229544</c:v>
                </c:pt>
                <c:pt idx="30">
                  <c:v>224345</c:v>
                </c:pt>
                <c:pt idx="31">
                  <c:v>202517</c:v>
                </c:pt>
                <c:pt idx="32">
                  <c:v>224568</c:v>
                </c:pt>
                <c:pt idx="33">
                  <c:v>242893</c:v>
                </c:pt>
                <c:pt idx="34">
                  <c:v>240870</c:v>
                </c:pt>
                <c:pt idx="35">
                  <c:v>226966</c:v>
                </c:pt>
                <c:pt idx="36" formatCode="General">
                  <c:v>216046</c:v>
                </c:pt>
                <c:pt idx="37" formatCode="General">
                  <c:v>184801</c:v>
                </c:pt>
                <c:pt idx="38" formatCode="General">
                  <c:v>159050</c:v>
                </c:pt>
              </c:numCache>
            </c:numRef>
          </c:val>
          <c:smooth val="0"/>
          <c:extLst>
            <c:ext xmlns:c16="http://schemas.microsoft.com/office/drawing/2014/chart" uri="{C3380CC4-5D6E-409C-BE32-E72D297353CC}">
              <c16:uniqueId val="{00000005-E2B8-4151-972A-236D29C79F7A}"/>
            </c:ext>
          </c:extLst>
        </c:ser>
        <c:dLbls>
          <c:showLegendKey val="0"/>
          <c:showVal val="0"/>
          <c:showCatName val="0"/>
          <c:showSerName val="0"/>
          <c:showPercent val="0"/>
          <c:showBubbleSize val="0"/>
        </c:dLbls>
        <c:smooth val="0"/>
        <c:axId val="428808872"/>
        <c:axId val="428808480"/>
      </c:lineChart>
      <c:catAx>
        <c:axId val="428808872"/>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sz="1200" b="1"/>
                  <a:t>Year</a:t>
                </a:r>
              </a:p>
            </c:rich>
          </c:tx>
          <c:layout>
            <c:manualLayout>
              <c:xMode val="edge"/>
              <c:yMode val="edge"/>
              <c:x val="0.55165794334188123"/>
              <c:y val="0.8617903249898646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5400000" vert="horz"/>
          <a:lstStyle/>
          <a:p>
            <a:pPr>
              <a:defRPr sz="1000" b="1" i="0" u="none" strike="noStrike" baseline="0">
                <a:solidFill>
                  <a:srgbClr val="000000"/>
                </a:solidFill>
                <a:latin typeface="Arial"/>
                <a:ea typeface="Arial"/>
                <a:cs typeface="Arial"/>
              </a:defRPr>
            </a:pPr>
            <a:endParaRPr lang="en-US"/>
          </a:p>
        </c:txPr>
        <c:crossAx val="428808480"/>
        <c:crosses val="autoZero"/>
        <c:auto val="1"/>
        <c:lblAlgn val="ctr"/>
        <c:lblOffset val="100"/>
        <c:tickMarkSkip val="1"/>
        <c:noMultiLvlLbl val="0"/>
      </c:catAx>
      <c:valAx>
        <c:axId val="428808480"/>
        <c:scaling>
          <c:orientation val="minMax"/>
          <c:min val="0"/>
        </c:scaling>
        <c:delete val="0"/>
        <c:axPos val="l"/>
        <c:title>
          <c:tx>
            <c:rich>
              <a:bodyPr/>
              <a:lstStyle/>
              <a:p>
                <a:pPr>
                  <a:defRPr sz="1200" b="1" i="0" u="none" strike="noStrike" baseline="0">
                    <a:solidFill>
                      <a:srgbClr val="000000"/>
                    </a:solidFill>
                    <a:latin typeface="Arial"/>
                    <a:ea typeface="Arial"/>
                    <a:cs typeface="Arial"/>
                  </a:defRPr>
                </a:pPr>
                <a:r>
                  <a:rPr lang="en-US" sz="1200" b="1"/>
                  <a:t>Spawning Stock Biomass (mt)</a:t>
                </a:r>
              </a:p>
            </c:rich>
          </c:tx>
          <c:layout>
            <c:manualLayout>
              <c:xMode val="edge"/>
              <c:yMode val="edge"/>
              <c:x val="2.7712288363185008E-2"/>
              <c:y val="0.17783912305079516"/>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428808872"/>
        <c:crosses val="autoZero"/>
        <c:crossBetween val="between"/>
        <c:majorUnit val="25000"/>
        <c:minorUnit val="2000"/>
      </c:valAx>
      <c:spPr>
        <a:solidFill>
          <a:srgbClr val="FFFFFF"/>
        </a:solidFill>
        <a:ln w="12700">
          <a:solidFill>
            <a:srgbClr val="000000"/>
          </a:solidFill>
          <a:prstDash val="solid"/>
        </a:ln>
      </c:spPr>
    </c:plotArea>
    <c:legend>
      <c:legendPos val="b"/>
      <c:overlay val="0"/>
    </c:legend>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Scup Assessment Comparison: F</a:t>
            </a:r>
          </a:p>
        </c:rich>
      </c:tx>
      <c:layout>
        <c:manualLayout>
          <c:xMode val="edge"/>
          <c:yMode val="edge"/>
          <c:x val="0.39010767120019241"/>
          <c:y val="3.0425980642400055E-2"/>
        </c:manualLayout>
      </c:layout>
      <c:overlay val="0"/>
      <c:spPr>
        <a:noFill/>
        <a:ln w="25400">
          <a:noFill/>
        </a:ln>
      </c:spPr>
    </c:title>
    <c:autoTitleDeleted val="0"/>
    <c:plotArea>
      <c:layout>
        <c:manualLayout>
          <c:layoutTarget val="inner"/>
          <c:xMode val="edge"/>
          <c:yMode val="edge"/>
          <c:x val="0.1715402875629882"/>
          <c:y val="0.15212996811807505"/>
          <c:w val="0.80117111577713007"/>
          <c:h val="0.61054827204720785"/>
        </c:manualLayout>
      </c:layout>
      <c:lineChart>
        <c:grouping val="standard"/>
        <c:varyColors val="0"/>
        <c:ser>
          <c:idx val="0"/>
          <c:order val="0"/>
          <c:tx>
            <c:strRef>
              <c:f>F!$B$2</c:f>
              <c:strCache>
                <c:ptCount val="1"/>
                <c:pt idx="0">
                  <c:v>2008_DPSWG</c:v>
                </c:pt>
              </c:strCache>
            </c:strRef>
          </c:tx>
          <c:spPr>
            <a:ln w="25400">
              <a:solidFill>
                <a:srgbClr val="000000"/>
              </a:solidFill>
              <a:prstDash val="sysDash"/>
            </a:ln>
          </c:spPr>
          <c:marker>
            <c:symbol val="none"/>
          </c:marker>
          <c:cat>
            <c:numRef>
              <c:f>F!$A$4:$A$42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F!$B$4:$B$37</c:f>
              <c:numCache>
                <c:formatCode>0.000</c:formatCode>
                <c:ptCount val="34"/>
                <c:pt idx="0">
                  <c:v>0.53290000000000004</c:v>
                </c:pt>
                <c:pt idx="1">
                  <c:v>0.60809999999999997</c:v>
                </c:pt>
                <c:pt idx="2">
                  <c:v>0.77880000000000005</c:v>
                </c:pt>
                <c:pt idx="3">
                  <c:v>0.67610000000000003</c:v>
                </c:pt>
                <c:pt idx="4">
                  <c:v>0.70109999999999995</c:v>
                </c:pt>
                <c:pt idx="5">
                  <c:v>0.69450000000000001</c:v>
                </c:pt>
                <c:pt idx="6">
                  <c:v>0.67269999999999996</c:v>
                </c:pt>
                <c:pt idx="7">
                  <c:v>1.0271999999999999</c:v>
                </c:pt>
                <c:pt idx="8">
                  <c:v>1.0682</c:v>
                </c:pt>
                <c:pt idx="9">
                  <c:v>1.1092</c:v>
                </c:pt>
                <c:pt idx="10">
                  <c:v>1.1197999999999999</c:v>
                </c:pt>
                <c:pt idx="11">
                  <c:v>0.91990000000000005</c:v>
                </c:pt>
                <c:pt idx="12">
                  <c:v>0.75749999999999995</c:v>
                </c:pt>
                <c:pt idx="13">
                  <c:v>0.4869</c:v>
                </c:pt>
                <c:pt idx="14">
                  <c:v>0.32879999999999998</c:v>
                </c:pt>
                <c:pt idx="15">
                  <c:v>0.2056</c:v>
                </c:pt>
                <c:pt idx="16">
                  <c:v>0.14929999999999999</c:v>
                </c:pt>
                <c:pt idx="17">
                  <c:v>7.9699999999999993E-2</c:v>
                </c:pt>
                <c:pt idx="18">
                  <c:v>0.18579999999999999</c:v>
                </c:pt>
                <c:pt idx="19">
                  <c:v>0.1109</c:v>
                </c:pt>
                <c:pt idx="20">
                  <c:v>7.8799999999999995E-2</c:v>
                </c:pt>
                <c:pt idx="21">
                  <c:v>6.0900000000000003E-2</c:v>
                </c:pt>
                <c:pt idx="22">
                  <c:v>5.7099999999999998E-2</c:v>
                </c:pt>
                <c:pt idx="23">
                  <c:v>5.4399999999999997E-2</c:v>
                </c:pt>
              </c:numCache>
            </c:numRef>
          </c:val>
          <c:smooth val="0"/>
          <c:extLst>
            <c:ext xmlns:c16="http://schemas.microsoft.com/office/drawing/2014/chart" uri="{C3380CC4-5D6E-409C-BE32-E72D297353CC}">
              <c16:uniqueId val="{00000000-46F8-4F69-B163-3E9CD0A2696B}"/>
            </c:ext>
          </c:extLst>
        </c:ser>
        <c:ser>
          <c:idx val="5"/>
          <c:order val="1"/>
          <c:tx>
            <c:strRef>
              <c:f>F!$C$2</c:f>
              <c:strCache>
                <c:ptCount val="1"/>
                <c:pt idx="0">
                  <c:v>2015_SAW60</c:v>
                </c:pt>
              </c:strCache>
            </c:strRef>
          </c:tx>
          <c:spPr>
            <a:ln w="25400">
              <a:solidFill>
                <a:prstClr val="black"/>
              </a:solidFill>
              <a:prstDash val="sysDash"/>
            </a:ln>
          </c:spPr>
          <c:marker>
            <c:symbol val="none"/>
          </c:marker>
          <c:cat>
            <c:numRef>
              <c:f>F!$A$4:$A$42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F!$C$4:$C$37</c:f>
              <c:numCache>
                <c:formatCode>0.000</c:formatCode>
                <c:ptCount val="34"/>
                <c:pt idx="0">
                  <c:v>0.93599299999999996</c:v>
                </c:pt>
                <c:pt idx="1">
                  <c:v>0.88371100000000002</c:v>
                </c:pt>
                <c:pt idx="2">
                  <c:v>1.05447</c:v>
                </c:pt>
                <c:pt idx="3">
                  <c:v>1.0744100000000001</c:v>
                </c:pt>
                <c:pt idx="4">
                  <c:v>1.10101</c:v>
                </c:pt>
                <c:pt idx="5">
                  <c:v>0.96174599999999999</c:v>
                </c:pt>
                <c:pt idx="6">
                  <c:v>0.811809</c:v>
                </c:pt>
                <c:pt idx="7">
                  <c:v>1.3590899999999999</c:v>
                </c:pt>
                <c:pt idx="8">
                  <c:v>1.35528</c:v>
                </c:pt>
                <c:pt idx="9">
                  <c:v>1.3386</c:v>
                </c:pt>
                <c:pt idx="10">
                  <c:v>1.52695</c:v>
                </c:pt>
                <c:pt idx="11">
                  <c:v>1.1943699999999999</c:v>
                </c:pt>
                <c:pt idx="12">
                  <c:v>1.0133099999999999</c:v>
                </c:pt>
                <c:pt idx="13">
                  <c:v>0.80122400000000005</c:v>
                </c:pt>
                <c:pt idx="14">
                  <c:v>0.51007100000000005</c:v>
                </c:pt>
                <c:pt idx="15">
                  <c:v>0.27268999999999999</c:v>
                </c:pt>
                <c:pt idx="16">
                  <c:v>0.17708099999999999</c:v>
                </c:pt>
                <c:pt idx="17">
                  <c:v>0.102841</c:v>
                </c:pt>
                <c:pt idx="18">
                  <c:v>8.1025E-2</c:v>
                </c:pt>
                <c:pt idx="19">
                  <c:v>9.5411999999999997E-2</c:v>
                </c:pt>
                <c:pt idx="20">
                  <c:v>8.8966000000000003E-2</c:v>
                </c:pt>
                <c:pt idx="21">
                  <c:v>6.0877000000000001E-2</c:v>
                </c:pt>
                <c:pt idx="22">
                  <c:v>8.3894999999999997E-2</c:v>
                </c:pt>
                <c:pt idx="23">
                  <c:v>8.5556999999999994E-2</c:v>
                </c:pt>
                <c:pt idx="24">
                  <c:v>5.2629000000000002E-2</c:v>
                </c:pt>
                <c:pt idx="25">
                  <c:v>6.7791000000000004E-2</c:v>
                </c:pt>
                <c:pt idx="26">
                  <c:v>7.8773999999999997E-2</c:v>
                </c:pt>
                <c:pt idx="27">
                  <c:v>7.8622999999999998E-2</c:v>
                </c:pt>
                <c:pt idx="28">
                  <c:v>8.5955000000000004E-2</c:v>
                </c:pt>
                <c:pt idx="29">
                  <c:v>0.119953</c:v>
                </c:pt>
                <c:pt idx="30">
                  <c:v>0.12695500000000001</c:v>
                </c:pt>
              </c:numCache>
            </c:numRef>
          </c:val>
          <c:smooth val="0"/>
          <c:extLst>
            <c:ext xmlns:c16="http://schemas.microsoft.com/office/drawing/2014/chart" uri="{C3380CC4-5D6E-409C-BE32-E72D297353CC}">
              <c16:uniqueId val="{00000001-46F8-4F69-B163-3E9CD0A2696B}"/>
            </c:ext>
          </c:extLst>
        </c:ser>
        <c:ser>
          <c:idx val="3"/>
          <c:order val="2"/>
          <c:tx>
            <c:strRef>
              <c:f>F!$D$2</c:f>
              <c:strCache>
                <c:ptCount val="1"/>
                <c:pt idx="0">
                  <c:v>2017_UP</c:v>
                </c:pt>
              </c:strCache>
            </c:strRef>
          </c:tx>
          <c:spPr>
            <a:ln w="25400">
              <a:solidFill>
                <a:schemeClr val="tx1"/>
              </a:solidFill>
              <a:prstDash val="sysDash"/>
            </a:ln>
          </c:spPr>
          <c:marker>
            <c:symbol val="none"/>
          </c:marker>
          <c:cat>
            <c:numRef>
              <c:f>F!$A$4:$A$42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F!$D$4:$D$39</c:f>
              <c:numCache>
                <c:formatCode>0.000</c:formatCode>
                <c:ptCount val="36"/>
                <c:pt idx="0">
                  <c:v>0.95823899999999995</c:v>
                </c:pt>
                <c:pt idx="1">
                  <c:v>0.89282099999999998</c:v>
                </c:pt>
                <c:pt idx="2">
                  <c:v>1.0575399999999999</c:v>
                </c:pt>
                <c:pt idx="3">
                  <c:v>1.0751900000000001</c:v>
                </c:pt>
                <c:pt idx="4">
                  <c:v>1.10181</c:v>
                </c:pt>
                <c:pt idx="5">
                  <c:v>0.96143999999999996</c:v>
                </c:pt>
                <c:pt idx="6">
                  <c:v>0.80990300000000004</c:v>
                </c:pt>
                <c:pt idx="7">
                  <c:v>1.3591599999999999</c:v>
                </c:pt>
                <c:pt idx="8">
                  <c:v>1.35541</c:v>
                </c:pt>
                <c:pt idx="9">
                  <c:v>1.3372599999999999</c:v>
                </c:pt>
                <c:pt idx="10">
                  <c:v>1.5228600000000001</c:v>
                </c:pt>
                <c:pt idx="11">
                  <c:v>1.1826700000000001</c:v>
                </c:pt>
                <c:pt idx="12">
                  <c:v>0.99195100000000003</c:v>
                </c:pt>
                <c:pt idx="13">
                  <c:v>0.76872300000000005</c:v>
                </c:pt>
                <c:pt idx="14">
                  <c:v>0.47917399999999999</c:v>
                </c:pt>
                <c:pt idx="15">
                  <c:v>0.25401200000000002</c:v>
                </c:pt>
                <c:pt idx="16">
                  <c:v>0.16524800000000001</c:v>
                </c:pt>
                <c:pt idx="17">
                  <c:v>9.6341999999999997E-2</c:v>
                </c:pt>
                <c:pt idx="18">
                  <c:v>7.6187000000000005E-2</c:v>
                </c:pt>
                <c:pt idx="19">
                  <c:v>8.9813000000000004E-2</c:v>
                </c:pt>
                <c:pt idx="20">
                  <c:v>8.3600999999999995E-2</c:v>
                </c:pt>
                <c:pt idx="21">
                  <c:v>5.7063000000000003E-2</c:v>
                </c:pt>
                <c:pt idx="22">
                  <c:v>7.8602000000000005E-2</c:v>
                </c:pt>
                <c:pt idx="23">
                  <c:v>7.9329999999999998E-2</c:v>
                </c:pt>
                <c:pt idx="24">
                  <c:v>5.5591000000000002E-2</c:v>
                </c:pt>
                <c:pt idx="25">
                  <c:v>6.4821000000000004E-2</c:v>
                </c:pt>
                <c:pt idx="26">
                  <c:v>7.3354000000000003E-2</c:v>
                </c:pt>
                <c:pt idx="27">
                  <c:v>7.0861999999999994E-2</c:v>
                </c:pt>
                <c:pt idx="28">
                  <c:v>7.6240000000000002E-2</c:v>
                </c:pt>
                <c:pt idx="29">
                  <c:v>0.104861</c:v>
                </c:pt>
                <c:pt idx="30">
                  <c:v>0.104021</c:v>
                </c:pt>
                <c:pt idx="31">
                  <c:v>0.14763499999999999</c:v>
                </c:pt>
                <c:pt idx="32">
                  <c:v>0.138656</c:v>
                </c:pt>
              </c:numCache>
            </c:numRef>
          </c:val>
          <c:smooth val="0"/>
          <c:extLst>
            <c:ext xmlns:c16="http://schemas.microsoft.com/office/drawing/2014/chart" uri="{C3380CC4-5D6E-409C-BE32-E72D297353CC}">
              <c16:uniqueId val="{00000002-46F8-4F69-B163-3E9CD0A2696B}"/>
            </c:ext>
          </c:extLst>
        </c:ser>
        <c:ser>
          <c:idx val="2"/>
          <c:order val="3"/>
          <c:tx>
            <c:strRef>
              <c:f>F!$E$2</c:f>
              <c:strCache>
                <c:ptCount val="1"/>
                <c:pt idx="0">
                  <c:v>2019_OA</c:v>
                </c:pt>
              </c:strCache>
            </c:strRef>
          </c:tx>
          <c:spPr>
            <a:ln w="25400">
              <a:solidFill>
                <a:schemeClr val="tx1"/>
              </a:solidFill>
              <a:prstDash val="sysDash"/>
            </a:ln>
          </c:spPr>
          <c:marker>
            <c:symbol val="none"/>
          </c:marker>
          <c:cat>
            <c:numRef>
              <c:f>F!$A$4:$A$42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F!$E$4:$E$38</c:f>
              <c:numCache>
                <c:formatCode>0.000</c:formatCode>
                <c:ptCount val="35"/>
                <c:pt idx="0">
                  <c:v>0.94289299999999998</c:v>
                </c:pt>
                <c:pt idx="1">
                  <c:v>1.05192</c:v>
                </c:pt>
                <c:pt idx="2">
                  <c:v>0.96479000000000004</c:v>
                </c:pt>
                <c:pt idx="3">
                  <c:v>1.01597</c:v>
                </c:pt>
                <c:pt idx="4">
                  <c:v>1.03965</c:v>
                </c:pt>
                <c:pt idx="5">
                  <c:v>0.92043200000000003</c:v>
                </c:pt>
                <c:pt idx="6">
                  <c:v>0.79789100000000002</c:v>
                </c:pt>
                <c:pt idx="7">
                  <c:v>1.31911</c:v>
                </c:pt>
                <c:pt idx="8">
                  <c:v>1.3762700000000001</c:v>
                </c:pt>
                <c:pt idx="9">
                  <c:v>1.3144800000000001</c:v>
                </c:pt>
                <c:pt idx="10">
                  <c:v>1.5911900000000001</c:v>
                </c:pt>
                <c:pt idx="11">
                  <c:v>1.2474799999999999</c:v>
                </c:pt>
                <c:pt idx="12">
                  <c:v>0.98921700000000001</c:v>
                </c:pt>
                <c:pt idx="13">
                  <c:v>0.72961299999999996</c:v>
                </c:pt>
                <c:pt idx="14">
                  <c:v>0.43917800000000001</c:v>
                </c:pt>
                <c:pt idx="15">
                  <c:v>0.28084999999999999</c:v>
                </c:pt>
                <c:pt idx="16">
                  <c:v>0.22810900000000001</c:v>
                </c:pt>
                <c:pt idx="17">
                  <c:v>0.124796</c:v>
                </c:pt>
                <c:pt idx="18">
                  <c:v>9.1193999999999997E-2</c:v>
                </c:pt>
                <c:pt idx="19">
                  <c:v>0.125107</c:v>
                </c:pt>
                <c:pt idx="20">
                  <c:v>0.11117100000000001</c:v>
                </c:pt>
                <c:pt idx="21">
                  <c:v>6.8934999999999996E-2</c:v>
                </c:pt>
                <c:pt idx="22">
                  <c:v>9.4902E-2</c:v>
                </c:pt>
                <c:pt idx="23">
                  <c:v>9.0996999999999995E-2</c:v>
                </c:pt>
                <c:pt idx="24">
                  <c:v>6.4129000000000005E-2</c:v>
                </c:pt>
                <c:pt idx="25">
                  <c:v>7.2484999999999994E-2</c:v>
                </c:pt>
                <c:pt idx="26">
                  <c:v>8.8509000000000004E-2</c:v>
                </c:pt>
                <c:pt idx="27">
                  <c:v>8.4859000000000004E-2</c:v>
                </c:pt>
                <c:pt idx="28">
                  <c:v>8.5565000000000002E-2</c:v>
                </c:pt>
                <c:pt idx="29">
                  <c:v>0.117843</c:v>
                </c:pt>
                <c:pt idx="30">
                  <c:v>0.112469</c:v>
                </c:pt>
                <c:pt idx="31">
                  <c:v>0.158555</c:v>
                </c:pt>
                <c:pt idx="32">
                  <c:v>0.14354900000000001</c:v>
                </c:pt>
                <c:pt idx="33">
                  <c:v>0.177506</c:v>
                </c:pt>
                <c:pt idx="34">
                  <c:v>0.12317500000000001</c:v>
                </c:pt>
              </c:numCache>
            </c:numRef>
          </c:val>
          <c:smooth val="0"/>
          <c:extLst>
            <c:ext xmlns:c16="http://schemas.microsoft.com/office/drawing/2014/chart" uri="{C3380CC4-5D6E-409C-BE32-E72D297353CC}">
              <c16:uniqueId val="{00000003-46F8-4F69-B163-3E9CD0A2696B}"/>
            </c:ext>
          </c:extLst>
        </c:ser>
        <c:ser>
          <c:idx val="1"/>
          <c:order val="4"/>
          <c:tx>
            <c:strRef>
              <c:f>F!$F$2</c:f>
              <c:strCache>
                <c:ptCount val="1"/>
                <c:pt idx="0">
                  <c:v>2021_MT</c:v>
                </c:pt>
              </c:strCache>
            </c:strRef>
          </c:tx>
          <c:spPr>
            <a:ln w="25400">
              <a:solidFill>
                <a:schemeClr val="tx1"/>
              </a:solidFill>
              <a:prstDash val="sysDash"/>
            </a:ln>
          </c:spPr>
          <c:marker>
            <c:symbol val="none"/>
          </c:marker>
          <c:cat>
            <c:numRef>
              <c:f>F!$A$4:$A$42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F!$F$4:$F$39</c:f>
              <c:numCache>
                <c:formatCode>0.000</c:formatCode>
                <c:ptCount val="36"/>
                <c:pt idx="0">
                  <c:v>0.85407500000000003</c:v>
                </c:pt>
                <c:pt idx="1">
                  <c:v>1.07578</c:v>
                </c:pt>
                <c:pt idx="2">
                  <c:v>1.0330600000000001</c:v>
                </c:pt>
                <c:pt idx="3">
                  <c:v>1.06592</c:v>
                </c:pt>
                <c:pt idx="4">
                  <c:v>1.06887</c:v>
                </c:pt>
                <c:pt idx="5">
                  <c:v>1.02902</c:v>
                </c:pt>
                <c:pt idx="6">
                  <c:v>0.84410700000000005</c:v>
                </c:pt>
                <c:pt idx="7">
                  <c:v>1.4192199999999999</c:v>
                </c:pt>
                <c:pt idx="8">
                  <c:v>1.4689700000000001</c:v>
                </c:pt>
                <c:pt idx="9">
                  <c:v>1.3611599999999999</c:v>
                </c:pt>
                <c:pt idx="10">
                  <c:v>1.6550100000000001</c:v>
                </c:pt>
                <c:pt idx="11">
                  <c:v>1.2672699999999999</c:v>
                </c:pt>
                <c:pt idx="12">
                  <c:v>1.06935</c:v>
                </c:pt>
                <c:pt idx="13">
                  <c:v>0.75142500000000001</c:v>
                </c:pt>
                <c:pt idx="14">
                  <c:v>0.45681899999999998</c:v>
                </c:pt>
                <c:pt idx="15">
                  <c:v>0.30147600000000002</c:v>
                </c:pt>
                <c:pt idx="16">
                  <c:v>0.25868000000000002</c:v>
                </c:pt>
                <c:pt idx="17">
                  <c:v>0.132744</c:v>
                </c:pt>
                <c:pt idx="18">
                  <c:v>9.3641000000000002E-2</c:v>
                </c:pt>
                <c:pt idx="19">
                  <c:v>0.13662299999999999</c:v>
                </c:pt>
                <c:pt idx="20">
                  <c:v>0.11170099999999999</c:v>
                </c:pt>
                <c:pt idx="21">
                  <c:v>6.8662000000000001E-2</c:v>
                </c:pt>
                <c:pt idx="22">
                  <c:v>8.795E-2</c:v>
                </c:pt>
                <c:pt idx="23">
                  <c:v>8.7457999999999994E-2</c:v>
                </c:pt>
                <c:pt idx="24">
                  <c:v>5.2172999999999997E-2</c:v>
                </c:pt>
                <c:pt idx="25">
                  <c:v>5.8094E-2</c:v>
                </c:pt>
                <c:pt idx="26">
                  <c:v>7.6491000000000003E-2</c:v>
                </c:pt>
                <c:pt idx="27">
                  <c:v>7.8578999999999996E-2</c:v>
                </c:pt>
                <c:pt idx="28">
                  <c:v>7.7697000000000002E-2</c:v>
                </c:pt>
                <c:pt idx="29">
                  <c:v>0.11457299999999999</c:v>
                </c:pt>
                <c:pt idx="30">
                  <c:v>0.104962</c:v>
                </c:pt>
                <c:pt idx="31">
                  <c:v>0.13960600000000001</c:v>
                </c:pt>
                <c:pt idx="32">
                  <c:v>0.11380700000000001</c:v>
                </c:pt>
                <c:pt idx="33">
                  <c:v>0.12578400000000001</c:v>
                </c:pt>
                <c:pt idx="34">
                  <c:v>0.111066</c:v>
                </c:pt>
                <c:pt idx="35">
                  <c:v>0.13603399999999999</c:v>
                </c:pt>
              </c:numCache>
            </c:numRef>
          </c:val>
          <c:smooth val="0"/>
          <c:extLst>
            <c:ext xmlns:c16="http://schemas.microsoft.com/office/drawing/2014/chart" uri="{C3380CC4-5D6E-409C-BE32-E72D297353CC}">
              <c16:uniqueId val="{00000004-46F8-4F69-B163-3E9CD0A2696B}"/>
            </c:ext>
          </c:extLst>
        </c:ser>
        <c:ser>
          <c:idx val="4"/>
          <c:order val="5"/>
          <c:tx>
            <c:strRef>
              <c:f>F!$G$2</c:f>
              <c:strCache>
                <c:ptCount val="1"/>
                <c:pt idx="0">
                  <c:v>2023_MT</c:v>
                </c:pt>
              </c:strCache>
            </c:strRef>
          </c:tx>
          <c:spPr>
            <a:ln>
              <a:solidFill>
                <a:schemeClr val="tx1"/>
              </a:solidFill>
            </a:ln>
          </c:spPr>
          <c:marker>
            <c:symbol val="none"/>
          </c:marker>
          <c:cat>
            <c:numRef>
              <c:f>F!$A$4:$A$42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F!$G$4:$G$42</c:f>
              <c:numCache>
                <c:formatCode>0.000</c:formatCode>
                <c:ptCount val="39"/>
                <c:pt idx="0">
                  <c:v>0.86628400000000005</c:v>
                </c:pt>
                <c:pt idx="1">
                  <c:v>1.0834999999999999</c:v>
                </c:pt>
                <c:pt idx="2">
                  <c:v>1.0355099999999999</c:v>
                </c:pt>
                <c:pt idx="3">
                  <c:v>1.06481</c:v>
                </c:pt>
                <c:pt idx="4">
                  <c:v>1.0595399999999999</c:v>
                </c:pt>
                <c:pt idx="5">
                  <c:v>1.02443</c:v>
                </c:pt>
                <c:pt idx="6">
                  <c:v>0.84257000000000004</c:v>
                </c:pt>
                <c:pt idx="7">
                  <c:v>1.4236599999999999</c:v>
                </c:pt>
                <c:pt idx="8">
                  <c:v>1.4694</c:v>
                </c:pt>
                <c:pt idx="9">
                  <c:v>1.35985</c:v>
                </c:pt>
                <c:pt idx="10">
                  <c:v>1.6523399999999999</c:v>
                </c:pt>
                <c:pt idx="11">
                  <c:v>1.2622</c:v>
                </c:pt>
                <c:pt idx="12">
                  <c:v>1.07246</c:v>
                </c:pt>
                <c:pt idx="13">
                  <c:v>0.75743300000000002</c:v>
                </c:pt>
                <c:pt idx="14">
                  <c:v>0.46469899999999997</c:v>
                </c:pt>
                <c:pt idx="15">
                  <c:v>0.30936599999999997</c:v>
                </c:pt>
                <c:pt idx="16">
                  <c:v>0.26793099999999997</c:v>
                </c:pt>
                <c:pt idx="17">
                  <c:v>0.137373</c:v>
                </c:pt>
                <c:pt idx="18">
                  <c:v>9.6737000000000004E-2</c:v>
                </c:pt>
                <c:pt idx="19">
                  <c:v>0.140815</c:v>
                </c:pt>
                <c:pt idx="20">
                  <c:v>0.114616</c:v>
                </c:pt>
                <c:pt idx="21">
                  <c:v>7.0115999999999998E-2</c:v>
                </c:pt>
                <c:pt idx="22">
                  <c:v>8.8009000000000004E-2</c:v>
                </c:pt>
                <c:pt idx="23">
                  <c:v>8.6853E-2</c:v>
                </c:pt>
                <c:pt idx="24">
                  <c:v>5.1698000000000001E-2</c:v>
                </c:pt>
                <c:pt idx="25">
                  <c:v>5.8119999999999998E-2</c:v>
                </c:pt>
                <c:pt idx="26">
                  <c:v>7.5608999999999996E-2</c:v>
                </c:pt>
                <c:pt idx="27">
                  <c:v>7.7635999999999997E-2</c:v>
                </c:pt>
                <c:pt idx="28">
                  <c:v>7.5619000000000006E-2</c:v>
                </c:pt>
                <c:pt idx="29">
                  <c:v>0.104683</c:v>
                </c:pt>
                <c:pt idx="30">
                  <c:v>9.2702000000000007E-2</c:v>
                </c:pt>
                <c:pt idx="31">
                  <c:v>0.11806899999999999</c:v>
                </c:pt>
                <c:pt idx="32">
                  <c:v>9.4474000000000002E-2</c:v>
                </c:pt>
                <c:pt idx="33">
                  <c:v>9.9650000000000002E-2</c:v>
                </c:pt>
                <c:pt idx="34">
                  <c:v>8.0477000000000007E-2</c:v>
                </c:pt>
                <c:pt idx="35">
                  <c:v>9.0163999999999994E-2</c:v>
                </c:pt>
                <c:pt idx="36" formatCode="General">
                  <c:v>9.2238000000000001E-2</c:v>
                </c:pt>
                <c:pt idx="37" formatCode="General">
                  <c:v>0.128969</c:v>
                </c:pt>
                <c:pt idx="38" formatCode="General">
                  <c:v>0.17066500000000001</c:v>
                </c:pt>
              </c:numCache>
            </c:numRef>
          </c:val>
          <c:smooth val="0"/>
          <c:extLst>
            <c:ext xmlns:c16="http://schemas.microsoft.com/office/drawing/2014/chart" uri="{C3380CC4-5D6E-409C-BE32-E72D297353CC}">
              <c16:uniqueId val="{00000005-46F8-4F69-B163-3E9CD0A2696B}"/>
            </c:ext>
          </c:extLst>
        </c:ser>
        <c:dLbls>
          <c:showLegendKey val="0"/>
          <c:showVal val="0"/>
          <c:showCatName val="0"/>
          <c:showSerName val="0"/>
          <c:showPercent val="0"/>
          <c:showBubbleSize val="0"/>
        </c:dLbls>
        <c:smooth val="0"/>
        <c:axId val="519495320"/>
        <c:axId val="519495712"/>
      </c:lineChart>
      <c:catAx>
        <c:axId val="519495320"/>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sz="1200"/>
                  <a:t>Year</a:t>
                </a:r>
              </a:p>
            </c:rich>
          </c:tx>
          <c:layout>
            <c:manualLayout>
              <c:xMode val="edge"/>
              <c:yMode val="edge"/>
              <c:x val="0.53606340143154618"/>
              <c:y val="0.8620698173377451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5400000" vert="horz"/>
          <a:lstStyle/>
          <a:p>
            <a:pPr>
              <a:defRPr sz="1050" b="1" i="0" u="none" strike="noStrike" baseline="0">
                <a:solidFill>
                  <a:srgbClr val="000000"/>
                </a:solidFill>
                <a:latin typeface="Arial"/>
                <a:ea typeface="Arial"/>
                <a:cs typeface="Arial"/>
              </a:defRPr>
            </a:pPr>
            <a:endParaRPr lang="en-US"/>
          </a:p>
        </c:txPr>
        <c:crossAx val="519495712"/>
        <c:crosses val="autoZero"/>
        <c:auto val="1"/>
        <c:lblAlgn val="ctr"/>
        <c:lblOffset val="100"/>
        <c:tickLblSkip val="1"/>
        <c:tickMarkSkip val="1"/>
        <c:noMultiLvlLbl val="0"/>
      </c:catAx>
      <c:valAx>
        <c:axId val="519495712"/>
        <c:scaling>
          <c:orientation val="minMax"/>
          <c:max val="1.8"/>
        </c:scaling>
        <c:delete val="0"/>
        <c:axPos val="l"/>
        <c:title>
          <c:tx>
            <c:rich>
              <a:bodyPr/>
              <a:lstStyle/>
              <a:p>
                <a:pPr>
                  <a:defRPr sz="1200" b="1" i="0" u="none" strike="noStrike" baseline="0">
                    <a:solidFill>
                      <a:srgbClr val="000000"/>
                    </a:solidFill>
                    <a:latin typeface="Arial"/>
                    <a:ea typeface="Arial"/>
                    <a:cs typeface="Arial"/>
                  </a:defRPr>
                </a:pPr>
                <a:r>
                  <a:rPr lang="en-US" sz="1200"/>
                  <a:t>Fishing Mortality (peak at age 4)</a:t>
                </a:r>
              </a:p>
            </c:rich>
          </c:tx>
          <c:layout>
            <c:manualLayout>
              <c:xMode val="edge"/>
              <c:yMode val="edge"/>
              <c:x val="2.9455167258839069E-2"/>
              <c:y val="0.16023131454362599"/>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050" b="1" i="0" u="none" strike="noStrike" baseline="0">
                <a:solidFill>
                  <a:srgbClr val="000000"/>
                </a:solidFill>
                <a:latin typeface="Arial"/>
                <a:ea typeface="Arial"/>
                <a:cs typeface="Arial"/>
              </a:defRPr>
            </a:pPr>
            <a:endParaRPr lang="en-US"/>
          </a:p>
        </c:txPr>
        <c:crossAx val="519495320"/>
        <c:crosses val="autoZero"/>
        <c:crossBetween val="between"/>
        <c:majorUnit val="0.1"/>
      </c:valAx>
      <c:spPr>
        <a:solidFill>
          <a:srgbClr val="FFFFFF"/>
        </a:solidFill>
        <a:ln w="12700">
          <a:solidFill>
            <a:srgbClr val="000000"/>
          </a:solidFill>
          <a:prstDash val="solid"/>
        </a:ln>
      </c:spPr>
    </c:plotArea>
    <c:legend>
      <c:legendPos val="b"/>
      <c:overlay val="0"/>
    </c:legend>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Scup Assessment Comparison: R</a:t>
            </a:r>
          </a:p>
        </c:rich>
      </c:tx>
      <c:layout>
        <c:manualLayout>
          <c:xMode val="edge"/>
          <c:yMode val="edge"/>
          <c:x val="0.3773794267794493"/>
          <c:y val="4.8427514579770604E-2"/>
        </c:manualLayout>
      </c:layout>
      <c:overlay val="0"/>
      <c:spPr>
        <a:noFill/>
        <a:ln w="25400">
          <a:noFill/>
        </a:ln>
      </c:spPr>
    </c:title>
    <c:autoTitleDeleted val="0"/>
    <c:plotArea>
      <c:layout>
        <c:manualLayout>
          <c:layoutTarget val="inner"/>
          <c:xMode val="edge"/>
          <c:yMode val="edge"/>
          <c:x val="0.171875"/>
          <c:y val="0.14960644301185241"/>
          <c:w val="0.80078125000000333"/>
          <c:h val="0.62007933616755084"/>
        </c:manualLayout>
      </c:layout>
      <c:lineChart>
        <c:grouping val="standard"/>
        <c:varyColors val="0"/>
        <c:ser>
          <c:idx val="0"/>
          <c:order val="0"/>
          <c:tx>
            <c:strRef>
              <c:f>'R'!$B$2</c:f>
              <c:strCache>
                <c:ptCount val="1"/>
                <c:pt idx="0">
                  <c:v>2008_DPSWG</c:v>
                </c:pt>
              </c:strCache>
            </c:strRef>
          </c:tx>
          <c:spPr>
            <a:ln w="19050">
              <a:solidFill>
                <a:srgbClr val="000000"/>
              </a:solidFill>
              <a:prstDash val="dash"/>
            </a:ln>
          </c:spPr>
          <c:marker>
            <c:symbol val="none"/>
          </c:marker>
          <c:dPt>
            <c:idx val="17"/>
            <c:bubble3D val="0"/>
            <c:spPr>
              <a:ln w="25400">
                <a:solidFill>
                  <a:srgbClr val="000000"/>
                </a:solidFill>
                <a:prstDash val="sysDash"/>
              </a:ln>
            </c:spPr>
            <c:extLst>
              <c:ext xmlns:c16="http://schemas.microsoft.com/office/drawing/2014/chart" uri="{C3380CC4-5D6E-409C-BE32-E72D297353CC}">
                <c16:uniqueId val="{00000001-11DE-4FC6-9E0D-830D3F694565}"/>
              </c:ext>
            </c:extLst>
          </c:dPt>
          <c:cat>
            <c:numRef>
              <c:f>'R'!$A$4:$A$42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'R'!$B$4:$B$37</c:f>
              <c:numCache>
                <c:formatCode>0</c:formatCode>
                <c:ptCount val="34"/>
                <c:pt idx="0">
                  <c:v>108.158</c:v>
                </c:pt>
                <c:pt idx="1">
                  <c:v>78.36</c:v>
                </c:pt>
                <c:pt idx="2">
                  <c:v>60.241</c:v>
                </c:pt>
                <c:pt idx="3">
                  <c:v>48.392000000000003</c:v>
                </c:pt>
                <c:pt idx="4">
                  <c:v>91.46</c:v>
                </c:pt>
                <c:pt idx="5">
                  <c:v>66.774000000000001</c:v>
                </c:pt>
                <c:pt idx="6">
                  <c:v>114.79600000000001</c:v>
                </c:pt>
                <c:pt idx="7">
                  <c:v>100.96599999999999</c:v>
                </c:pt>
                <c:pt idx="8">
                  <c:v>39.496000000000002</c:v>
                </c:pt>
                <c:pt idx="9">
                  <c:v>45.405999999999999</c:v>
                </c:pt>
                <c:pt idx="10">
                  <c:v>75.826999999999998</c:v>
                </c:pt>
                <c:pt idx="11">
                  <c:v>36.348999999999997</c:v>
                </c:pt>
                <c:pt idx="12">
                  <c:v>30.376999999999999</c:v>
                </c:pt>
                <c:pt idx="13">
                  <c:v>87.275999999999996</c:v>
                </c:pt>
                <c:pt idx="14">
                  <c:v>123.306</c:v>
                </c:pt>
                <c:pt idx="15">
                  <c:v>217.85300000000001</c:v>
                </c:pt>
                <c:pt idx="16">
                  <c:v>311.24299999999999</c:v>
                </c:pt>
                <c:pt idx="17">
                  <c:v>194.93700000000001</c:v>
                </c:pt>
                <c:pt idx="18">
                  <c:v>114.48699999999999</c:v>
                </c:pt>
                <c:pt idx="19">
                  <c:v>108.77800000000001</c:v>
                </c:pt>
                <c:pt idx="20">
                  <c:v>171.23599999999999</c:v>
                </c:pt>
                <c:pt idx="21">
                  <c:v>116.828</c:v>
                </c:pt>
                <c:pt idx="22">
                  <c:v>219.75200000000001</c:v>
                </c:pt>
                <c:pt idx="23">
                  <c:v>307.94299999999998</c:v>
                </c:pt>
              </c:numCache>
            </c:numRef>
          </c:val>
          <c:smooth val="0"/>
          <c:extLst>
            <c:ext xmlns:c16="http://schemas.microsoft.com/office/drawing/2014/chart" uri="{C3380CC4-5D6E-409C-BE32-E72D297353CC}">
              <c16:uniqueId val="{00000002-11DE-4FC6-9E0D-830D3F694565}"/>
            </c:ext>
          </c:extLst>
        </c:ser>
        <c:ser>
          <c:idx val="6"/>
          <c:order val="1"/>
          <c:tx>
            <c:strRef>
              <c:f>'R'!$C$2</c:f>
              <c:strCache>
                <c:ptCount val="1"/>
                <c:pt idx="0">
                  <c:v>2015_SAW60</c:v>
                </c:pt>
              </c:strCache>
            </c:strRef>
          </c:tx>
          <c:spPr>
            <a:ln w="25400">
              <a:solidFill>
                <a:srgbClr val="000000"/>
              </a:solidFill>
              <a:prstDash val="sysDash"/>
            </a:ln>
          </c:spPr>
          <c:marker>
            <c:symbol val="none"/>
          </c:marker>
          <c:cat>
            <c:numRef>
              <c:f>'R'!$A$4:$A$42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'R'!$C$4:$C$37</c:f>
              <c:numCache>
                <c:formatCode>0</c:formatCode>
                <c:ptCount val="34"/>
                <c:pt idx="0">
                  <c:v>132.14500000000001</c:v>
                </c:pt>
                <c:pt idx="1">
                  <c:v>127.048</c:v>
                </c:pt>
                <c:pt idx="2">
                  <c:v>82.37769999999999</c:v>
                </c:pt>
                <c:pt idx="3">
                  <c:v>63.3294</c:v>
                </c:pt>
                <c:pt idx="4">
                  <c:v>117.526</c:v>
                </c:pt>
                <c:pt idx="5">
                  <c:v>67.313199999999995</c:v>
                </c:pt>
                <c:pt idx="6">
                  <c:v>99.663499999999999</c:v>
                </c:pt>
                <c:pt idx="7">
                  <c:v>88.933899999999994</c:v>
                </c:pt>
                <c:pt idx="8">
                  <c:v>36.121099999999998</c:v>
                </c:pt>
                <c:pt idx="9">
                  <c:v>37.481000000000002</c:v>
                </c:pt>
                <c:pt idx="10">
                  <c:v>61.447699999999998</c:v>
                </c:pt>
                <c:pt idx="11">
                  <c:v>34.697300000000006</c:v>
                </c:pt>
                <c:pt idx="12">
                  <c:v>29.394200000000001</c:v>
                </c:pt>
                <c:pt idx="13">
                  <c:v>78.245100000000008</c:v>
                </c:pt>
                <c:pt idx="14">
                  <c:v>97.292100000000005</c:v>
                </c:pt>
                <c:pt idx="15">
                  <c:v>221.64599999999999</c:v>
                </c:pt>
                <c:pt idx="16">
                  <c:v>145.857</c:v>
                </c:pt>
                <c:pt idx="17">
                  <c:v>137.64099999999999</c:v>
                </c:pt>
                <c:pt idx="18">
                  <c:v>84.021000000000001</c:v>
                </c:pt>
                <c:pt idx="19">
                  <c:v>84.102899999999991</c:v>
                </c:pt>
                <c:pt idx="20">
                  <c:v>127.43</c:v>
                </c:pt>
                <c:pt idx="21">
                  <c:v>197.17500000000001</c:v>
                </c:pt>
                <c:pt idx="22">
                  <c:v>221.875</c:v>
                </c:pt>
                <c:pt idx="23">
                  <c:v>217.65199999999999</c:v>
                </c:pt>
                <c:pt idx="24">
                  <c:v>184.69399999999999</c:v>
                </c:pt>
                <c:pt idx="25">
                  <c:v>98.307600000000008</c:v>
                </c:pt>
                <c:pt idx="26">
                  <c:v>107.14100000000001</c:v>
                </c:pt>
                <c:pt idx="27">
                  <c:v>141.523</c:v>
                </c:pt>
                <c:pt idx="28">
                  <c:v>75.148800000000008</c:v>
                </c:pt>
                <c:pt idx="29">
                  <c:v>60.549199999999999</c:v>
                </c:pt>
                <c:pt idx="30">
                  <c:v>112.43600000000001</c:v>
                </c:pt>
              </c:numCache>
            </c:numRef>
          </c:val>
          <c:smooth val="0"/>
          <c:extLst>
            <c:ext xmlns:c16="http://schemas.microsoft.com/office/drawing/2014/chart" uri="{C3380CC4-5D6E-409C-BE32-E72D297353CC}">
              <c16:uniqueId val="{00000003-11DE-4FC6-9E0D-830D3F694565}"/>
            </c:ext>
          </c:extLst>
        </c:ser>
        <c:ser>
          <c:idx val="3"/>
          <c:order val="2"/>
          <c:tx>
            <c:strRef>
              <c:f>'R'!$D$2</c:f>
              <c:strCache>
                <c:ptCount val="1"/>
                <c:pt idx="0">
                  <c:v>2017_UP</c:v>
                </c:pt>
              </c:strCache>
            </c:strRef>
          </c:tx>
          <c:spPr>
            <a:ln w="25400">
              <a:solidFill>
                <a:schemeClr val="tx1"/>
              </a:solidFill>
              <a:prstDash val="sysDash"/>
            </a:ln>
          </c:spPr>
          <c:marker>
            <c:symbol val="none"/>
          </c:marker>
          <c:cat>
            <c:numRef>
              <c:f>'R'!$A$4:$A$42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'R'!$D$4:$D$39</c:f>
              <c:numCache>
                <c:formatCode>0</c:formatCode>
                <c:ptCount val="36"/>
                <c:pt idx="0">
                  <c:v>133.666</c:v>
                </c:pt>
                <c:pt idx="1">
                  <c:v>127.697</c:v>
                </c:pt>
                <c:pt idx="2">
                  <c:v>83.045299999999997</c:v>
                </c:pt>
                <c:pt idx="3">
                  <c:v>63.980800000000002</c:v>
                </c:pt>
                <c:pt idx="4">
                  <c:v>118.15300000000001</c:v>
                </c:pt>
                <c:pt idx="5">
                  <c:v>67.846800000000002</c:v>
                </c:pt>
                <c:pt idx="6">
                  <c:v>100.452</c:v>
                </c:pt>
                <c:pt idx="7">
                  <c:v>89.504600000000011</c:v>
                </c:pt>
                <c:pt idx="8">
                  <c:v>36.585900000000002</c:v>
                </c:pt>
                <c:pt idx="9">
                  <c:v>37.8917</c:v>
                </c:pt>
                <c:pt idx="10">
                  <c:v>62.272199999999998</c:v>
                </c:pt>
                <c:pt idx="11">
                  <c:v>35.6417</c:v>
                </c:pt>
                <c:pt idx="12">
                  <c:v>30.581099999999999</c:v>
                </c:pt>
                <c:pt idx="13">
                  <c:v>81.876000000000005</c:v>
                </c:pt>
                <c:pt idx="14">
                  <c:v>102.548</c:v>
                </c:pt>
                <c:pt idx="15">
                  <c:v>232.50800000000001</c:v>
                </c:pt>
                <c:pt idx="16">
                  <c:v>153.071</c:v>
                </c:pt>
                <c:pt idx="17">
                  <c:v>145.28</c:v>
                </c:pt>
                <c:pt idx="18">
                  <c:v>89.431399999999996</c:v>
                </c:pt>
                <c:pt idx="19">
                  <c:v>90.321100000000001</c:v>
                </c:pt>
                <c:pt idx="20">
                  <c:v>137.96100000000001</c:v>
                </c:pt>
                <c:pt idx="21">
                  <c:v>217.518</c:v>
                </c:pt>
                <c:pt idx="22">
                  <c:v>245.959</c:v>
                </c:pt>
                <c:pt idx="23">
                  <c:v>238.88900000000001</c:v>
                </c:pt>
                <c:pt idx="24">
                  <c:v>206.73400000000001</c:v>
                </c:pt>
                <c:pt idx="25">
                  <c:v>112.29600000000001</c:v>
                </c:pt>
                <c:pt idx="26">
                  <c:v>123.77</c:v>
                </c:pt>
                <c:pt idx="27">
                  <c:v>165.76300000000001</c:v>
                </c:pt>
                <c:pt idx="28">
                  <c:v>87.271000000000001</c:v>
                </c:pt>
                <c:pt idx="29">
                  <c:v>80.083300000000008</c:v>
                </c:pt>
                <c:pt idx="30">
                  <c:v>174.52600000000001</c:v>
                </c:pt>
                <c:pt idx="31">
                  <c:v>252.22200000000001</c:v>
                </c:pt>
                <c:pt idx="32">
                  <c:v>65.279300000000006</c:v>
                </c:pt>
              </c:numCache>
            </c:numRef>
          </c:val>
          <c:smooth val="0"/>
          <c:extLst>
            <c:ext xmlns:c16="http://schemas.microsoft.com/office/drawing/2014/chart" uri="{C3380CC4-5D6E-409C-BE32-E72D297353CC}">
              <c16:uniqueId val="{00000004-11DE-4FC6-9E0D-830D3F694565}"/>
            </c:ext>
          </c:extLst>
        </c:ser>
        <c:ser>
          <c:idx val="2"/>
          <c:order val="3"/>
          <c:tx>
            <c:strRef>
              <c:f>'R'!$E$2</c:f>
              <c:strCache>
                <c:ptCount val="1"/>
                <c:pt idx="0">
                  <c:v>2019_OA</c:v>
                </c:pt>
              </c:strCache>
            </c:strRef>
          </c:tx>
          <c:spPr>
            <a:ln w="25400">
              <a:solidFill>
                <a:schemeClr val="tx1"/>
              </a:solidFill>
              <a:prstDash val="sysDash"/>
            </a:ln>
          </c:spPr>
          <c:marker>
            <c:symbol val="none"/>
          </c:marker>
          <c:cat>
            <c:numRef>
              <c:f>'R'!$A$4:$A$42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'R'!$E$4:$E$38</c:f>
              <c:numCache>
                <c:formatCode>0</c:formatCode>
                <c:ptCount val="35"/>
                <c:pt idx="0">
                  <c:v>146.65600000000001</c:v>
                </c:pt>
                <c:pt idx="1">
                  <c:v>134.30799999999999</c:v>
                </c:pt>
                <c:pt idx="2">
                  <c:v>93.098600000000005</c:v>
                </c:pt>
                <c:pt idx="3">
                  <c:v>70.255600000000001</c:v>
                </c:pt>
                <c:pt idx="4">
                  <c:v>130.19</c:v>
                </c:pt>
                <c:pt idx="5">
                  <c:v>74.739800000000002</c:v>
                </c:pt>
                <c:pt idx="6">
                  <c:v>112.127</c:v>
                </c:pt>
                <c:pt idx="7">
                  <c:v>98.836500000000001</c:v>
                </c:pt>
                <c:pt idx="8">
                  <c:v>40.0794</c:v>
                </c:pt>
                <c:pt idx="9">
                  <c:v>39.595699999999994</c:v>
                </c:pt>
                <c:pt idx="10">
                  <c:v>73.054600000000008</c:v>
                </c:pt>
                <c:pt idx="11">
                  <c:v>43.2179</c:v>
                </c:pt>
                <c:pt idx="12">
                  <c:v>37.383000000000003</c:v>
                </c:pt>
                <c:pt idx="13">
                  <c:v>95.81989999999999</c:v>
                </c:pt>
                <c:pt idx="14">
                  <c:v>109.44</c:v>
                </c:pt>
                <c:pt idx="15">
                  <c:v>230.85499999999999</c:v>
                </c:pt>
                <c:pt idx="16">
                  <c:v>153.767</c:v>
                </c:pt>
                <c:pt idx="17">
                  <c:v>142.95500000000001</c:v>
                </c:pt>
                <c:pt idx="18">
                  <c:v>91.406199999999998</c:v>
                </c:pt>
                <c:pt idx="19">
                  <c:v>92.153499999999994</c:v>
                </c:pt>
                <c:pt idx="20">
                  <c:v>141.81200000000001</c:v>
                </c:pt>
                <c:pt idx="21">
                  <c:v>225.96700000000001</c:v>
                </c:pt>
                <c:pt idx="22">
                  <c:v>263.72699999999998</c:v>
                </c:pt>
                <c:pt idx="23">
                  <c:v>261.16899999999998</c:v>
                </c:pt>
                <c:pt idx="24">
                  <c:v>230.70599999999999</c:v>
                </c:pt>
                <c:pt idx="25">
                  <c:v>128.09100000000001</c:v>
                </c:pt>
                <c:pt idx="26">
                  <c:v>142.35</c:v>
                </c:pt>
                <c:pt idx="27">
                  <c:v>195.76900000000001</c:v>
                </c:pt>
                <c:pt idx="28">
                  <c:v>112.541</c:v>
                </c:pt>
                <c:pt idx="29">
                  <c:v>104.169</c:v>
                </c:pt>
                <c:pt idx="30">
                  <c:v>204.77</c:v>
                </c:pt>
                <c:pt idx="31">
                  <c:v>293.00799999999998</c:v>
                </c:pt>
                <c:pt idx="32">
                  <c:v>122.642</c:v>
                </c:pt>
                <c:pt idx="33">
                  <c:v>114.29</c:v>
                </c:pt>
                <c:pt idx="34">
                  <c:v>94.511300000000006</c:v>
                </c:pt>
              </c:numCache>
            </c:numRef>
          </c:val>
          <c:smooth val="0"/>
          <c:extLst>
            <c:ext xmlns:c16="http://schemas.microsoft.com/office/drawing/2014/chart" uri="{C3380CC4-5D6E-409C-BE32-E72D297353CC}">
              <c16:uniqueId val="{00000005-11DE-4FC6-9E0D-830D3F694565}"/>
            </c:ext>
          </c:extLst>
        </c:ser>
        <c:ser>
          <c:idx val="1"/>
          <c:order val="4"/>
          <c:tx>
            <c:strRef>
              <c:f>'R'!$F$2</c:f>
              <c:strCache>
                <c:ptCount val="1"/>
                <c:pt idx="0">
                  <c:v>2021_MT</c:v>
                </c:pt>
              </c:strCache>
            </c:strRef>
          </c:tx>
          <c:spPr>
            <a:ln w="25400">
              <a:solidFill>
                <a:schemeClr val="tx1"/>
              </a:solidFill>
              <a:prstDash val="sysDash"/>
            </a:ln>
          </c:spPr>
          <c:marker>
            <c:symbol val="none"/>
          </c:marker>
          <c:cat>
            <c:numRef>
              <c:f>'R'!$A$4:$A$42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'R'!$F$4:$F$39</c:f>
              <c:numCache>
                <c:formatCode>0</c:formatCode>
                <c:ptCount val="36"/>
                <c:pt idx="0">
                  <c:v>145.68600000000001</c:v>
                </c:pt>
                <c:pt idx="1">
                  <c:v>133.452</c:v>
                </c:pt>
                <c:pt idx="2">
                  <c:v>92.479300000000009</c:v>
                </c:pt>
                <c:pt idx="3">
                  <c:v>69.154800000000009</c:v>
                </c:pt>
                <c:pt idx="4">
                  <c:v>129.72200000000001</c:v>
                </c:pt>
                <c:pt idx="5">
                  <c:v>74.487899999999996</c:v>
                </c:pt>
                <c:pt idx="6">
                  <c:v>112.867</c:v>
                </c:pt>
                <c:pt idx="7">
                  <c:v>99.376100000000008</c:v>
                </c:pt>
                <c:pt idx="8">
                  <c:v>39.626800000000003</c:v>
                </c:pt>
                <c:pt idx="9">
                  <c:v>39.795900000000003</c:v>
                </c:pt>
                <c:pt idx="10">
                  <c:v>72.976399999999998</c:v>
                </c:pt>
                <c:pt idx="11">
                  <c:v>42.725999999999999</c:v>
                </c:pt>
                <c:pt idx="12">
                  <c:v>37.025100000000002</c:v>
                </c:pt>
                <c:pt idx="13">
                  <c:v>93.344700000000003</c:v>
                </c:pt>
                <c:pt idx="14">
                  <c:v>106.66800000000001</c:v>
                </c:pt>
                <c:pt idx="15">
                  <c:v>223.96199999999999</c:v>
                </c:pt>
                <c:pt idx="16">
                  <c:v>147.68799999999999</c:v>
                </c:pt>
                <c:pt idx="17">
                  <c:v>141.20099999999999</c:v>
                </c:pt>
                <c:pt idx="18">
                  <c:v>89.908600000000007</c:v>
                </c:pt>
                <c:pt idx="19">
                  <c:v>91.455300000000008</c:v>
                </c:pt>
                <c:pt idx="20">
                  <c:v>138.744</c:v>
                </c:pt>
                <c:pt idx="21">
                  <c:v>218.815</c:v>
                </c:pt>
                <c:pt idx="22">
                  <c:v>255.024</c:v>
                </c:pt>
                <c:pt idx="23">
                  <c:v>257.62200000000001</c:v>
                </c:pt>
                <c:pt idx="24">
                  <c:v>227.49100000000001</c:v>
                </c:pt>
                <c:pt idx="25">
                  <c:v>129.655</c:v>
                </c:pt>
                <c:pt idx="26">
                  <c:v>149.488</c:v>
                </c:pt>
                <c:pt idx="27">
                  <c:v>216.85</c:v>
                </c:pt>
                <c:pt idx="28">
                  <c:v>124.572</c:v>
                </c:pt>
                <c:pt idx="29">
                  <c:v>122.41200000000001</c:v>
                </c:pt>
                <c:pt idx="30">
                  <c:v>282.83800000000002</c:v>
                </c:pt>
                <c:pt idx="31">
                  <c:v>415.041</c:v>
                </c:pt>
                <c:pt idx="32">
                  <c:v>142.85300000000001</c:v>
                </c:pt>
                <c:pt idx="33">
                  <c:v>84.306100000000001</c:v>
                </c:pt>
                <c:pt idx="34">
                  <c:v>100.43600000000001</c:v>
                </c:pt>
                <c:pt idx="35">
                  <c:v>34.1128</c:v>
                </c:pt>
              </c:numCache>
            </c:numRef>
          </c:val>
          <c:smooth val="0"/>
          <c:extLst>
            <c:ext xmlns:c16="http://schemas.microsoft.com/office/drawing/2014/chart" uri="{C3380CC4-5D6E-409C-BE32-E72D297353CC}">
              <c16:uniqueId val="{00000006-11DE-4FC6-9E0D-830D3F694565}"/>
            </c:ext>
          </c:extLst>
        </c:ser>
        <c:ser>
          <c:idx val="4"/>
          <c:order val="5"/>
          <c:tx>
            <c:strRef>
              <c:f>'R'!$G$2</c:f>
              <c:strCache>
                <c:ptCount val="1"/>
                <c:pt idx="0">
                  <c:v>2023_MT</c:v>
                </c:pt>
              </c:strCache>
            </c:strRef>
          </c:tx>
          <c:spPr>
            <a:ln>
              <a:solidFill>
                <a:schemeClr val="tx1"/>
              </a:solidFill>
            </a:ln>
          </c:spPr>
          <c:marker>
            <c:symbol val="none"/>
          </c:marker>
          <c:cat>
            <c:numRef>
              <c:f>'R'!$A$4:$A$42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'R'!$G$4:$G$42</c:f>
              <c:numCache>
                <c:formatCode>0</c:formatCode>
                <c:ptCount val="39"/>
                <c:pt idx="0">
                  <c:v>146.32300000000001</c:v>
                </c:pt>
                <c:pt idx="1">
                  <c:v>133.56399999999999</c:v>
                </c:pt>
                <c:pt idx="2">
                  <c:v>92.571100000000001</c:v>
                </c:pt>
                <c:pt idx="3">
                  <c:v>68.852100000000007</c:v>
                </c:pt>
                <c:pt idx="4">
                  <c:v>129.29300000000001</c:v>
                </c:pt>
                <c:pt idx="5">
                  <c:v>74.248100000000008</c:v>
                </c:pt>
                <c:pt idx="6">
                  <c:v>112.63500000000001</c:v>
                </c:pt>
                <c:pt idx="7">
                  <c:v>99.333799999999997</c:v>
                </c:pt>
                <c:pt idx="8">
                  <c:v>39.619699999999995</c:v>
                </c:pt>
                <c:pt idx="9">
                  <c:v>39.815800000000003</c:v>
                </c:pt>
                <c:pt idx="10">
                  <c:v>73.008800000000008</c:v>
                </c:pt>
                <c:pt idx="11">
                  <c:v>42.429000000000002</c:v>
                </c:pt>
                <c:pt idx="12">
                  <c:v>36.590800000000002</c:v>
                </c:pt>
                <c:pt idx="13">
                  <c:v>91.57119999999999</c:v>
                </c:pt>
                <c:pt idx="14">
                  <c:v>104.184</c:v>
                </c:pt>
                <c:pt idx="15">
                  <c:v>218.79</c:v>
                </c:pt>
                <c:pt idx="16">
                  <c:v>145.06700000000001</c:v>
                </c:pt>
                <c:pt idx="17">
                  <c:v>138.86699999999999</c:v>
                </c:pt>
                <c:pt idx="18">
                  <c:v>88.766800000000003</c:v>
                </c:pt>
                <c:pt idx="19">
                  <c:v>90.453399999999988</c:v>
                </c:pt>
                <c:pt idx="20">
                  <c:v>136.20699999999999</c:v>
                </c:pt>
                <c:pt idx="21">
                  <c:v>214.25899999999999</c:v>
                </c:pt>
                <c:pt idx="22">
                  <c:v>250.46100000000001</c:v>
                </c:pt>
                <c:pt idx="23">
                  <c:v>254.62299999999999</c:v>
                </c:pt>
                <c:pt idx="24">
                  <c:v>228.37799999999999</c:v>
                </c:pt>
                <c:pt idx="25">
                  <c:v>132.49100000000001</c:v>
                </c:pt>
                <c:pt idx="26">
                  <c:v>158.19800000000001</c:v>
                </c:pt>
                <c:pt idx="27">
                  <c:v>238.124</c:v>
                </c:pt>
                <c:pt idx="28">
                  <c:v>141.94900000000001</c:v>
                </c:pt>
                <c:pt idx="29">
                  <c:v>145.75</c:v>
                </c:pt>
                <c:pt idx="30">
                  <c:v>360.86</c:v>
                </c:pt>
                <c:pt idx="31">
                  <c:v>569.17499999999995</c:v>
                </c:pt>
                <c:pt idx="32">
                  <c:v>256.96100000000001</c:v>
                </c:pt>
                <c:pt idx="33">
                  <c:v>119.279</c:v>
                </c:pt>
                <c:pt idx="34">
                  <c:v>138.88900000000001</c:v>
                </c:pt>
                <c:pt idx="35">
                  <c:v>64.734899999999996</c:v>
                </c:pt>
                <c:pt idx="36" formatCode="General">
                  <c:v>118.91800000000001</c:v>
                </c:pt>
                <c:pt idx="37" formatCode="General">
                  <c:v>124.873</c:v>
                </c:pt>
                <c:pt idx="38" formatCode="General">
                  <c:v>106.03700000000001</c:v>
                </c:pt>
              </c:numCache>
            </c:numRef>
          </c:val>
          <c:smooth val="0"/>
          <c:extLst>
            <c:ext xmlns:c16="http://schemas.microsoft.com/office/drawing/2014/chart" uri="{C3380CC4-5D6E-409C-BE32-E72D297353CC}">
              <c16:uniqueId val="{00000007-11DE-4FC6-9E0D-830D3F694565}"/>
            </c:ext>
          </c:extLst>
        </c:ser>
        <c:dLbls>
          <c:showLegendKey val="0"/>
          <c:showVal val="0"/>
          <c:showCatName val="0"/>
          <c:showSerName val="0"/>
          <c:showPercent val="0"/>
          <c:showBubbleSize val="0"/>
        </c:dLbls>
        <c:smooth val="0"/>
        <c:axId val="519496888"/>
        <c:axId val="519496496"/>
      </c:lineChart>
      <c:catAx>
        <c:axId val="519496888"/>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sz="1200"/>
                  <a:t>Year</a:t>
                </a:r>
              </a:p>
            </c:rich>
          </c:tx>
          <c:layout>
            <c:manualLayout>
              <c:xMode val="edge"/>
              <c:yMode val="edge"/>
              <c:x val="0.537109375"/>
              <c:y val="0.8661425589517846"/>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5400000" vert="horz"/>
          <a:lstStyle/>
          <a:p>
            <a:pPr>
              <a:defRPr sz="1000" b="1" i="0" u="none" strike="noStrike" baseline="0">
                <a:solidFill>
                  <a:srgbClr val="000000"/>
                </a:solidFill>
                <a:latin typeface="Arial"/>
                <a:ea typeface="Arial"/>
                <a:cs typeface="Arial"/>
              </a:defRPr>
            </a:pPr>
            <a:endParaRPr lang="en-US"/>
          </a:p>
        </c:txPr>
        <c:crossAx val="519496496"/>
        <c:crosses val="autoZero"/>
        <c:auto val="1"/>
        <c:lblAlgn val="ctr"/>
        <c:lblOffset val="100"/>
        <c:tickMarkSkip val="1"/>
        <c:noMultiLvlLbl val="0"/>
      </c:catAx>
      <c:valAx>
        <c:axId val="519496496"/>
        <c:scaling>
          <c:orientation val="minMax"/>
        </c:scaling>
        <c:delete val="0"/>
        <c:axPos val="l"/>
        <c:title>
          <c:tx>
            <c:rich>
              <a:bodyPr/>
              <a:lstStyle/>
              <a:p>
                <a:pPr>
                  <a:defRPr sz="1200" b="1" i="0" u="none" strike="noStrike" baseline="0">
                    <a:solidFill>
                      <a:srgbClr val="000000"/>
                    </a:solidFill>
                    <a:latin typeface="Arial"/>
                    <a:ea typeface="Arial"/>
                    <a:cs typeface="Arial"/>
                  </a:defRPr>
                </a:pPr>
                <a:r>
                  <a:rPr lang="en-US" sz="1200"/>
                  <a:t>Recruitment: age 0 (millions)</a:t>
                </a:r>
              </a:p>
            </c:rich>
          </c:tx>
          <c:layout>
            <c:manualLayout>
              <c:xMode val="edge"/>
              <c:yMode val="edge"/>
              <c:x val="3.125E-2"/>
              <c:y val="0.28543327753322184"/>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9496888"/>
        <c:crosses val="autoZero"/>
        <c:crossBetween val="between"/>
      </c:valAx>
      <c:spPr>
        <a:solidFill>
          <a:srgbClr val="FFFFFF"/>
        </a:solidFill>
        <a:ln w="12700">
          <a:solidFill>
            <a:srgbClr val="000000"/>
          </a:solidFill>
          <a:prstDash val="solid"/>
        </a:ln>
      </c:spPr>
    </c:plotArea>
    <c:legend>
      <c:legendPos val="b"/>
      <c:overlay val="0"/>
    </c:legend>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Scup Assessment Comparison: F</a:t>
            </a:r>
          </a:p>
        </c:rich>
      </c:tx>
      <c:layout>
        <c:manualLayout>
          <c:xMode val="edge"/>
          <c:yMode val="edge"/>
          <c:x val="0.39010767120019241"/>
          <c:y val="3.0425980642400055E-2"/>
        </c:manualLayout>
      </c:layout>
      <c:overlay val="0"/>
      <c:spPr>
        <a:noFill/>
        <a:ln w="25400">
          <a:noFill/>
        </a:ln>
      </c:spPr>
    </c:title>
    <c:autoTitleDeleted val="0"/>
    <c:plotArea>
      <c:layout>
        <c:manualLayout>
          <c:layoutTarget val="inner"/>
          <c:xMode val="edge"/>
          <c:yMode val="edge"/>
          <c:x val="0.1715402875629882"/>
          <c:y val="0.15212996811807505"/>
          <c:w val="0.80117111577713007"/>
          <c:h val="0.61054827204720785"/>
        </c:manualLayout>
      </c:layout>
      <c:lineChart>
        <c:grouping val="standard"/>
        <c:varyColors val="0"/>
        <c:ser>
          <c:idx val="5"/>
          <c:order val="1"/>
          <c:tx>
            <c:strRef>
              <c:f>'F 1984'!$C$2</c:f>
              <c:strCache>
                <c:ptCount val="1"/>
                <c:pt idx="0">
                  <c:v>2015_SAW60</c:v>
                </c:pt>
              </c:strCache>
            </c:strRef>
          </c:tx>
          <c:spPr>
            <a:ln w="25400">
              <a:solidFill>
                <a:prstClr val="black"/>
              </a:solidFill>
              <a:prstDash val="sysDash"/>
            </a:ln>
          </c:spPr>
          <c:marker>
            <c:symbol val="none"/>
          </c:marker>
          <c:cat>
            <c:numRef>
              <c:f>'F 1984'!$A$4:$A$42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 1984'!$C$4:$C$37</c:f>
              <c:numCache>
                <c:formatCode>0.000</c:formatCode>
                <c:ptCount val="34"/>
                <c:pt idx="0">
                  <c:v>0.93599299999999996</c:v>
                </c:pt>
                <c:pt idx="1">
                  <c:v>0.88371100000000002</c:v>
                </c:pt>
                <c:pt idx="2">
                  <c:v>1.05447</c:v>
                </c:pt>
                <c:pt idx="3">
                  <c:v>1.0744100000000001</c:v>
                </c:pt>
                <c:pt idx="4">
                  <c:v>1.10101</c:v>
                </c:pt>
                <c:pt idx="5">
                  <c:v>0.96174599999999999</c:v>
                </c:pt>
                <c:pt idx="6">
                  <c:v>0.811809</c:v>
                </c:pt>
                <c:pt idx="7">
                  <c:v>1.3590899999999999</c:v>
                </c:pt>
                <c:pt idx="8">
                  <c:v>1.35528</c:v>
                </c:pt>
                <c:pt idx="9">
                  <c:v>1.3386</c:v>
                </c:pt>
                <c:pt idx="10">
                  <c:v>1.52695</c:v>
                </c:pt>
                <c:pt idx="11">
                  <c:v>1.1943699999999999</c:v>
                </c:pt>
                <c:pt idx="12">
                  <c:v>1.0133099999999999</c:v>
                </c:pt>
                <c:pt idx="13">
                  <c:v>0.80122400000000005</c:v>
                </c:pt>
                <c:pt idx="14">
                  <c:v>0.51007100000000005</c:v>
                </c:pt>
                <c:pt idx="15">
                  <c:v>0.27268999999999999</c:v>
                </c:pt>
                <c:pt idx="16">
                  <c:v>0.17708099999999999</c:v>
                </c:pt>
                <c:pt idx="17">
                  <c:v>0.102841</c:v>
                </c:pt>
                <c:pt idx="18">
                  <c:v>8.1025E-2</c:v>
                </c:pt>
                <c:pt idx="19">
                  <c:v>9.5411999999999997E-2</c:v>
                </c:pt>
                <c:pt idx="20">
                  <c:v>8.8966000000000003E-2</c:v>
                </c:pt>
                <c:pt idx="21">
                  <c:v>6.0877000000000001E-2</c:v>
                </c:pt>
                <c:pt idx="22">
                  <c:v>8.3894999999999997E-2</c:v>
                </c:pt>
                <c:pt idx="23">
                  <c:v>8.5556999999999994E-2</c:v>
                </c:pt>
                <c:pt idx="24">
                  <c:v>5.2629000000000002E-2</c:v>
                </c:pt>
                <c:pt idx="25">
                  <c:v>6.7791000000000004E-2</c:v>
                </c:pt>
                <c:pt idx="26">
                  <c:v>7.8773999999999997E-2</c:v>
                </c:pt>
                <c:pt idx="27">
                  <c:v>7.8622999999999998E-2</c:v>
                </c:pt>
                <c:pt idx="28">
                  <c:v>8.5955000000000004E-2</c:v>
                </c:pt>
                <c:pt idx="29">
                  <c:v>0.119953</c:v>
                </c:pt>
                <c:pt idx="30">
                  <c:v>0.12695500000000001</c:v>
                </c:pt>
              </c:numCache>
            </c:numRef>
          </c:val>
          <c:smooth val="0"/>
          <c:extLst>
            <c:ext xmlns:c16="http://schemas.microsoft.com/office/drawing/2014/chart" uri="{C3380CC4-5D6E-409C-BE32-E72D297353CC}">
              <c16:uniqueId val="{00000000-1179-44DA-9AA0-D78DE796C114}"/>
            </c:ext>
          </c:extLst>
        </c:ser>
        <c:ser>
          <c:idx val="4"/>
          <c:order val="5"/>
          <c:tx>
            <c:strRef>
              <c:f>'F 1984'!$G$2</c:f>
              <c:strCache>
                <c:ptCount val="1"/>
                <c:pt idx="0">
                  <c:v>2023_MT</c:v>
                </c:pt>
              </c:strCache>
            </c:strRef>
          </c:tx>
          <c:spPr>
            <a:ln>
              <a:solidFill>
                <a:schemeClr val="tx1"/>
              </a:solidFill>
            </a:ln>
          </c:spPr>
          <c:marker>
            <c:symbol val="none"/>
          </c:marker>
          <c:cat>
            <c:numRef>
              <c:f>'F 1984'!$A$4:$A$42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'F 1984'!$G$4:$G$42</c:f>
              <c:numCache>
                <c:formatCode>0.000</c:formatCode>
                <c:ptCount val="39"/>
                <c:pt idx="0">
                  <c:v>0.86628400000000005</c:v>
                </c:pt>
                <c:pt idx="1">
                  <c:v>1.0834999999999999</c:v>
                </c:pt>
                <c:pt idx="2">
                  <c:v>1.0355099999999999</c:v>
                </c:pt>
                <c:pt idx="3">
                  <c:v>1.06481</c:v>
                </c:pt>
                <c:pt idx="4">
                  <c:v>1.0595399999999999</c:v>
                </c:pt>
                <c:pt idx="5">
                  <c:v>1.02443</c:v>
                </c:pt>
                <c:pt idx="6">
                  <c:v>0.84257000000000004</c:v>
                </c:pt>
                <c:pt idx="7">
                  <c:v>1.4236599999999999</c:v>
                </c:pt>
                <c:pt idx="8">
                  <c:v>1.4694</c:v>
                </c:pt>
                <c:pt idx="9">
                  <c:v>1.35985</c:v>
                </c:pt>
                <c:pt idx="10">
                  <c:v>1.6523399999999999</c:v>
                </c:pt>
                <c:pt idx="11">
                  <c:v>1.2622</c:v>
                </c:pt>
                <c:pt idx="12">
                  <c:v>1.07246</c:v>
                </c:pt>
                <c:pt idx="13">
                  <c:v>0.75743300000000002</c:v>
                </c:pt>
                <c:pt idx="14">
                  <c:v>0.46469899999999997</c:v>
                </c:pt>
                <c:pt idx="15">
                  <c:v>0.30936599999999997</c:v>
                </c:pt>
                <c:pt idx="16">
                  <c:v>0.26793099999999997</c:v>
                </c:pt>
                <c:pt idx="17">
                  <c:v>0.137373</c:v>
                </c:pt>
                <c:pt idx="18">
                  <c:v>9.6737000000000004E-2</c:v>
                </c:pt>
                <c:pt idx="19">
                  <c:v>0.140815</c:v>
                </c:pt>
                <c:pt idx="20">
                  <c:v>0.114616</c:v>
                </c:pt>
                <c:pt idx="21">
                  <c:v>7.0115999999999998E-2</c:v>
                </c:pt>
                <c:pt idx="22">
                  <c:v>8.8009000000000004E-2</c:v>
                </c:pt>
                <c:pt idx="23">
                  <c:v>8.6853E-2</c:v>
                </c:pt>
                <c:pt idx="24">
                  <c:v>5.1698000000000001E-2</c:v>
                </c:pt>
                <c:pt idx="25">
                  <c:v>5.8119999999999998E-2</c:v>
                </c:pt>
                <c:pt idx="26">
                  <c:v>7.5608999999999996E-2</c:v>
                </c:pt>
                <c:pt idx="27">
                  <c:v>7.7635999999999997E-2</c:v>
                </c:pt>
                <c:pt idx="28">
                  <c:v>7.5619000000000006E-2</c:v>
                </c:pt>
                <c:pt idx="29">
                  <c:v>0.104683</c:v>
                </c:pt>
                <c:pt idx="30">
                  <c:v>9.2702000000000007E-2</c:v>
                </c:pt>
                <c:pt idx="31">
                  <c:v>0.11806899999999999</c:v>
                </c:pt>
                <c:pt idx="32">
                  <c:v>9.4474000000000002E-2</c:v>
                </c:pt>
                <c:pt idx="33">
                  <c:v>9.9650000000000002E-2</c:v>
                </c:pt>
                <c:pt idx="34">
                  <c:v>8.0477000000000007E-2</c:v>
                </c:pt>
                <c:pt idx="35">
                  <c:v>9.0163999999999994E-2</c:v>
                </c:pt>
                <c:pt idx="36" formatCode="General">
                  <c:v>9.2238000000000001E-2</c:v>
                </c:pt>
                <c:pt idx="37" formatCode="General">
                  <c:v>0.128969</c:v>
                </c:pt>
                <c:pt idx="38" formatCode="General">
                  <c:v>0.17066500000000001</c:v>
                </c:pt>
              </c:numCache>
            </c:numRef>
          </c:val>
          <c:smooth val="0"/>
          <c:extLst>
            <c:ext xmlns:c16="http://schemas.microsoft.com/office/drawing/2014/chart" uri="{C3380CC4-5D6E-409C-BE32-E72D297353CC}">
              <c16:uniqueId val="{00000001-1179-44DA-9AA0-D78DE796C114}"/>
            </c:ext>
          </c:extLst>
        </c:ser>
        <c:ser>
          <c:idx val="6"/>
          <c:order val="6"/>
          <c:tx>
            <c:strRef>
              <c:f>'F 1984'!$H$2</c:f>
              <c:strCache>
                <c:ptCount val="1"/>
                <c:pt idx="0">
                  <c:v>S1984</c:v>
                </c:pt>
              </c:strCache>
            </c:strRef>
          </c:tx>
          <c:marker>
            <c:symbol val="none"/>
          </c:marker>
          <c:val>
            <c:numRef>
              <c:f>'F 1984'!$H$4:$H$42</c:f>
              <c:numCache>
                <c:formatCode>General</c:formatCode>
                <c:ptCount val="39"/>
                <c:pt idx="0">
                  <c:v>0.87744599999999995</c:v>
                </c:pt>
                <c:pt idx="1">
                  <c:v>1.0888599999999999</c:v>
                </c:pt>
                <c:pt idx="2">
                  <c:v>1.03623</c:v>
                </c:pt>
                <c:pt idx="3">
                  <c:v>1.06132</c:v>
                </c:pt>
                <c:pt idx="4">
                  <c:v>1.05837</c:v>
                </c:pt>
                <c:pt idx="5">
                  <c:v>1.0214300000000001</c:v>
                </c:pt>
                <c:pt idx="6">
                  <c:v>0.842109</c:v>
                </c:pt>
                <c:pt idx="7">
                  <c:v>1.41771</c:v>
                </c:pt>
                <c:pt idx="8">
                  <c:v>1.46129</c:v>
                </c:pt>
                <c:pt idx="9">
                  <c:v>1.3571800000000001</c:v>
                </c:pt>
                <c:pt idx="10">
                  <c:v>1.64977</c:v>
                </c:pt>
                <c:pt idx="11">
                  <c:v>1.2673399999999999</c:v>
                </c:pt>
                <c:pt idx="12">
                  <c:v>1.0814900000000001</c:v>
                </c:pt>
                <c:pt idx="13">
                  <c:v>0.78174500000000002</c:v>
                </c:pt>
                <c:pt idx="14">
                  <c:v>0.48507099999999997</c:v>
                </c:pt>
                <c:pt idx="15">
                  <c:v>0.32496700000000001</c:v>
                </c:pt>
                <c:pt idx="16">
                  <c:v>0.28155599999999997</c:v>
                </c:pt>
                <c:pt idx="17">
                  <c:v>0.14405599999999999</c:v>
                </c:pt>
                <c:pt idx="18">
                  <c:v>0.100772</c:v>
                </c:pt>
                <c:pt idx="19">
                  <c:v>0.14654500000000001</c:v>
                </c:pt>
                <c:pt idx="20">
                  <c:v>0.119092</c:v>
                </c:pt>
                <c:pt idx="21">
                  <c:v>7.2673000000000001E-2</c:v>
                </c:pt>
                <c:pt idx="22">
                  <c:v>9.1457999999999998E-2</c:v>
                </c:pt>
                <c:pt idx="23">
                  <c:v>9.0356000000000006E-2</c:v>
                </c:pt>
                <c:pt idx="24">
                  <c:v>5.3763999999999999E-2</c:v>
                </c:pt>
                <c:pt idx="25">
                  <c:v>6.0367999999999998E-2</c:v>
                </c:pt>
                <c:pt idx="26">
                  <c:v>7.8497999999999998E-2</c:v>
                </c:pt>
                <c:pt idx="27">
                  <c:v>8.0555000000000002E-2</c:v>
                </c:pt>
                <c:pt idx="28">
                  <c:v>7.8407000000000004E-2</c:v>
                </c:pt>
                <c:pt idx="29">
                  <c:v>0.108407</c:v>
                </c:pt>
                <c:pt idx="30">
                  <c:v>9.5976000000000006E-2</c:v>
                </c:pt>
                <c:pt idx="31">
                  <c:v>0.122253</c:v>
                </c:pt>
                <c:pt idx="32">
                  <c:v>9.7903000000000004E-2</c:v>
                </c:pt>
                <c:pt idx="33">
                  <c:v>0.10318099999999999</c:v>
                </c:pt>
                <c:pt idx="34">
                  <c:v>8.3240999999999996E-2</c:v>
                </c:pt>
                <c:pt idx="35">
                  <c:v>9.3205999999999997E-2</c:v>
                </c:pt>
                <c:pt idx="36">
                  <c:v>9.5391000000000004E-2</c:v>
                </c:pt>
                <c:pt idx="37">
                  <c:v>0.13344700000000001</c:v>
                </c:pt>
                <c:pt idx="38">
                  <c:v>0.17724300000000001</c:v>
                </c:pt>
              </c:numCache>
            </c:numRef>
          </c:val>
          <c:smooth val="0"/>
          <c:extLst>
            <c:ext xmlns:c16="http://schemas.microsoft.com/office/drawing/2014/chart" uri="{C3380CC4-5D6E-409C-BE32-E72D297353CC}">
              <c16:uniqueId val="{00000002-1179-44DA-9AA0-D78DE796C114}"/>
            </c:ext>
          </c:extLst>
        </c:ser>
        <c:dLbls>
          <c:showLegendKey val="0"/>
          <c:showVal val="0"/>
          <c:showCatName val="0"/>
          <c:showSerName val="0"/>
          <c:showPercent val="0"/>
          <c:showBubbleSize val="0"/>
        </c:dLbls>
        <c:smooth val="0"/>
        <c:axId val="519495320"/>
        <c:axId val="519495712"/>
        <c:extLst>
          <c:ext xmlns:c15="http://schemas.microsoft.com/office/drawing/2012/chart" uri="{02D57815-91ED-43cb-92C2-25804820EDAC}">
            <c15:filteredLineSeries>
              <c15:ser>
                <c:idx val="0"/>
                <c:order val="0"/>
                <c:tx>
                  <c:strRef>
                    <c:extLst>
                      <c:ext uri="{02D57815-91ED-43cb-92C2-25804820EDAC}">
                        <c15:formulaRef>
                          <c15:sqref>'F 1984'!$B$2</c15:sqref>
                        </c15:formulaRef>
                      </c:ext>
                    </c:extLst>
                    <c:strCache>
                      <c:ptCount val="1"/>
                      <c:pt idx="0">
                        <c:v>2008_DPSWG</c:v>
                      </c:pt>
                    </c:strCache>
                  </c:strRef>
                </c:tx>
                <c:spPr>
                  <a:ln w="25400">
                    <a:solidFill>
                      <a:srgbClr val="000000"/>
                    </a:solidFill>
                    <a:prstDash val="sysDash"/>
                  </a:ln>
                </c:spPr>
                <c:marker>
                  <c:symbol val="none"/>
                </c:marker>
                <c:cat>
                  <c:numRef>
                    <c:extLst>
                      <c:ext uri="{02D57815-91ED-43cb-92C2-25804820EDAC}">
                        <c15:formulaRef>
                          <c15:sqref>'F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c:ext uri="{02D57815-91ED-43cb-92C2-25804820EDAC}">
                        <c15:formulaRef>
                          <c15:sqref>'F 1984'!$B$4:$B$37</c15:sqref>
                        </c15:formulaRef>
                      </c:ext>
                    </c:extLst>
                    <c:numCache>
                      <c:formatCode>0.000</c:formatCode>
                      <c:ptCount val="34"/>
                      <c:pt idx="0">
                        <c:v>0.53290000000000004</c:v>
                      </c:pt>
                      <c:pt idx="1">
                        <c:v>0.60809999999999997</c:v>
                      </c:pt>
                      <c:pt idx="2">
                        <c:v>0.77880000000000005</c:v>
                      </c:pt>
                      <c:pt idx="3">
                        <c:v>0.67610000000000003</c:v>
                      </c:pt>
                      <c:pt idx="4">
                        <c:v>0.70109999999999995</c:v>
                      </c:pt>
                      <c:pt idx="5">
                        <c:v>0.69450000000000001</c:v>
                      </c:pt>
                      <c:pt idx="6">
                        <c:v>0.67269999999999996</c:v>
                      </c:pt>
                      <c:pt idx="7">
                        <c:v>1.0271999999999999</c:v>
                      </c:pt>
                      <c:pt idx="8">
                        <c:v>1.0682</c:v>
                      </c:pt>
                      <c:pt idx="9">
                        <c:v>1.1092</c:v>
                      </c:pt>
                      <c:pt idx="10">
                        <c:v>1.1197999999999999</c:v>
                      </c:pt>
                      <c:pt idx="11">
                        <c:v>0.91990000000000005</c:v>
                      </c:pt>
                      <c:pt idx="12">
                        <c:v>0.75749999999999995</c:v>
                      </c:pt>
                      <c:pt idx="13">
                        <c:v>0.4869</c:v>
                      </c:pt>
                      <c:pt idx="14">
                        <c:v>0.32879999999999998</c:v>
                      </c:pt>
                      <c:pt idx="15">
                        <c:v>0.2056</c:v>
                      </c:pt>
                      <c:pt idx="16">
                        <c:v>0.14929999999999999</c:v>
                      </c:pt>
                      <c:pt idx="17">
                        <c:v>7.9699999999999993E-2</c:v>
                      </c:pt>
                      <c:pt idx="18">
                        <c:v>0.18579999999999999</c:v>
                      </c:pt>
                      <c:pt idx="19">
                        <c:v>0.1109</c:v>
                      </c:pt>
                      <c:pt idx="20">
                        <c:v>7.8799999999999995E-2</c:v>
                      </c:pt>
                      <c:pt idx="21">
                        <c:v>6.0900000000000003E-2</c:v>
                      </c:pt>
                      <c:pt idx="22">
                        <c:v>5.7099999999999998E-2</c:v>
                      </c:pt>
                      <c:pt idx="23">
                        <c:v>5.4399999999999997E-2</c:v>
                      </c:pt>
                    </c:numCache>
                  </c:numRef>
                </c:val>
                <c:smooth val="0"/>
                <c:extLst>
                  <c:ext xmlns:c16="http://schemas.microsoft.com/office/drawing/2014/chart" uri="{C3380CC4-5D6E-409C-BE32-E72D297353CC}">
                    <c16:uniqueId val="{00000003-1179-44DA-9AA0-D78DE796C114}"/>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'F 1984'!$D$2</c15:sqref>
                        </c15:formulaRef>
                      </c:ext>
                    </c:extLst>
                    <c:strCache>
                      <c:ptCount val="1"/>
                      <c:pt idx="0">
                        <c:v>2017_UP</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'F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'F 1984'!$D$4:$D$39</c15:sqref>
                        </c15:formulaRef>
                      </c:ext>
                    </c:extLst>
                    <c:numCache>
                      <c:formatCode>0.000</c:formatCode>
                      <c:ptCount val="36"/>
                      <c:pt idx="0">
                        <c:v>0.95823899999999995</c:v>
                      </c:pt>
                      <c:pt idx="1">
                        <c:v>0.89282099999999998</c:v>
                      </c:pt>
                      <c:pt idx="2">
                        <c:v>1.0575399999999999</c:v>
                      </c:pt>
                      <c:pt idx="3">
                        <c:v>1.0751900000000001</c:v>
                      </c:pt>
                      <c:pt idx="4">
                        <c:v>1.10181</c:v>
                      </c:pt>
                      <c:pt idx="5">
                        <c:v>0.96143999999999996</c:v>
                      </c:pt>
                      <c:pt idx="6">
                        <c:v>0.80990300000000004</c:v>
                      </c:pt>
                      <c:pt idx="7">
                        <c:v>1.3591599999999999</c:v>
                      </c:pt>
                      <c:pt idx="8">
                        <c:v>1.35541</c:v>
                      </c:pt>
                      <c:pt idx="9">
                        <c:v>1.3372599999999999</c:v>
                      </c:pt>
                      <c:pt idx="10">
                        <c:v>1.5228600000000001</c:v>
                      </c:pt>
                      <c:pt idx="11">
                        <c:v>1.1826700000000001</c:v>
                      </c:pt>
                      <c:pt idx="12">
                        <c:v>0.99195100000000003</c:v>
                      </c:pt>
                      <c:pt idx="13">
                        <c:v>0.76872300000000005</c:v>
                      </c:pt>
                      <c:pt idx="14">
                        <c:v>0.47917399999999999</c:v>
                      </c:pt>
                      <c:pt idx="15">
                        <c:v>0.25401200000000002</c:v>
                      </c:pt>
                      <c:pt idx="16">
                        <c:v>0.16524800000000001</c:v>
                      </c:pt>
                      <c:pt idx="17">
                        <c:v>9.6341999999999997E-2</c:v>
                      </c:pt>
                      <c:pt idx="18">
                        <c:v>7.6187000000000005E-2</c:v>
                      </c:pt>
                      <c:pt idx="19">
                        <c:v>8.9813000000000004E-2</c:v>
                      </c:pt>
                      <c:pt idx="20">
                        <c:v>8.3600999999999995E-2</c:v>
                      </c:pt>
                      <c:pt idx="21">
                        <c:v>5.7063000000000003E-2</c:v>
                      </c:pt>
                      <c:pt idx="22">
                        <c:v>7.8602000000000005E-2</c:v>
                      </c:pt>
                      <c:pt idx="23">
                        <c:v>7.9329999999999998E-2</c:v>
                      </c:pt>
                      <c:pt idx="24">
                        <c:v>5.5591000000000002E-2</c:v>
                      </c:pt>
                      <c:pt idx="25">
                        <c:v>6.4821000000000004E-2</c:v>
                      </c:pt>
                      <c:pt idx="26">
                        <c:v>7.3354000000000003E-2</c:v>
                      </c:pt>
                      <c:pt idx="27">
                        <c:v>7.0861999999999994E-2</c:v>
                      </c:pt>
                      <c:pt idx="28">
                        <c:v>7.6240000000000002E-2</c:v>
                      </c:pt>
                      <c:pt idx="29">
                        <c:v>0.104861</c:v>
                      </c:pt>
                      <c:pt idx="30">
                        <c:v>0.104021</c:v>
                      </c:pt>
                      <c:pt idx="31">
                        <c:v>0.14763499999999999</c:v>
                      </c:pt>
                      <c:pt idx="32">
                        <c:v>0.138656</c:v>
                      </c:pt>
                    </c:numCache>
                  </c:numRef>
                </c:val>
                <c:smooth val="0"/>
                <c:extLst xmlns:c15="http://schemas.microsoft.com/office/drawing/2012/chart">
                  <c:ext xmlns:c16="http://schemas.microsoft.com/office/drawing/2014/chart" uri="{C3380CC4-5D6E-409C-BE32-E72D297353CC}">
                    <c16:uniqueId val="{00000004-1179-44DA-9AA0-D78DE796C114}"/>
                  </c:ext>
                </c:extLst>
              </c15:ser>
            </c15:filteredLineSeries>
            <c15:filteredLineSeries>
              <c15:ser>
                <c:idx val="2"/>
                <c:order val="3"/>
                <c:tx>
                  <c:strRef>
                    <c:extLst xmlns:c15="http://schemas.microsoft.com/office/drawing/2012/chart">
                      <c:ext xmlns:c15="http://schemas.microsoft.com/office/drawing/2012/chart" uri="{02D57815-91ED-43cb-92C2-25804820EDAC}">
                        <c15:formulaRef>
                          <c15:sqref>'F 1984'!$E$2</c15:sqref>
                        </c15:formulaRef>
                      </c:ext>
                    </c:extLst>
                    <c:strCache>
                      <c:ptCount val="1"/>
                      <c:pt idx="0">
                        <c:v>2019_OA</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'F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'F 1984'!$E$4:$E$38</c15:sqref>
                        </c15:formulaRef>
                      </c:ext>
                    </c:extLst>
                    <c:numCache>
                      <c:formatCode>0.000</c:formatCode>
                      <c:ptCount val="35"/>
                      <c:pt idx="0">
                        <c:v>0.94289299999999998</c:v>
                      </c:pt>
                      <c:pt idx="1">
                        <c:v>1.05192</c:v>
                      </c:pt>
                      <c:pt idx="2">
                        <c:v>0.96479000000000004</c:v>
                      </c:pt>
                      <c:pt idx="3">
                        <c:v>1.01597</c:v>
                      </c:pt>
                      <c:pt idx="4">
                        <c:v>1.03965</c:v>
                      </c:pt>
                      <c:pt idx="5">
                        <c:v>0.92043200000000003</c:v>
                      </c:pt>
                      <c:pt idx="6">
                        <c:v>0.79789100000000002</c:v>
                      </c:pt>
                      <c:pt idx="7">
                        <c:v>1.31911</c:v>
                      </c:pt>
                      <c:pt idx="8">
                        <c:v>1.3762700000000001</c:v>
                      </c:pt>
                      <c:pt idx="9">
                        <c:v>1.3144800000000001</c:v>
                      </c:pt>
                      <c:pt idx="10">
                        <c:v>1.5911900000000001</c:v>
                      </c:pt>
                      <c:pt idx="11">
                        <c:v>1.2474799999999999</c:v>
                      </c:pt>
                      <c:pt idx="12">
                        <c:v>0.98921700000000001</c:v>
                      </c:pt>
                      <c:pt idx="13">
                        <c:v>0.72961299999999996</c:v>
                      </c:pt>
                      <c:pt idx="14">
                        <c:v>0.43917800000000001</c:v>
                      </c:pt>
                      <c:pt idx="15">
                        <c:v>0.28084999999999999</c:v>
                      </c:pt>
                      <c:pt idx="16">
                        <c:v>0.22810900000000001</c:v>
                      </c:pt>
                      <c:pt idx="17">
                        <c:v>0.124796</c:v>
                      </c:pt>
                      <c:pt idx="18">
                        <c:v>9.1193999999999997E-2</c:v>
                      </c:pt>
                      <c:pt idx="19">
                        <c:v>0.125107</c:v>
                      </c:pt>
                      <c:pt idx="20">
                        <c:v>0.11117100000000001</c:v>
                      </c:pt>
                      <c:pt idx="21">
                        <c:v>6.8934999999999996E-2</c:v>
                      </c:pt>
                      <c:pt idx="22">
                        <c:v>9.4902E-2</c:v>
                      </c:pt>
                      <c:pt idx="23">
                        <c:v>9.0996999999999995E-2</c:v>
                      </c:pt>
                      <c:pt idx="24">
                        <c:v>6.4129000000000005E-2</c:v>
                      </c:pt>
                      <c:pt idx="25">
                        <c:v>7.2484999999999994E-2</c:v>
                      </c:pt>
                      <c:pt idx="26">
                        <c:v>8.8509000000000004E-2</c:v>
                      </c:pt>
                      <c:pt idx="27">
                        <c:v>8.4859000000000004E-2</c:v>
                      </c:pt>
                      <c:pt idx="28">
                        <c:v>8.5565000000000002E-2</c:v>
                      </c:pt>
                      <c:pt idx="29">
                        <c:v>0.117843</c:v>
                      </c:pt>
                      <c:pt idx="30">
                        <c:v>0.112469</c:v>
                      </c:pt>
                      <c:pt idx="31">
                        <c:v>0.158555</c:v>
                      </c:pt>
                      <c:pt idx="32">
                        <c:v>0.14354900000000001</c:v>
                      </c:pt>
                      <c:pt idx="33">
                        <c:v>0.177506</c:v>
                      </c:pt>
                      <c:pt idx="34">
                        <c:v>0.12317500000000001</c:v>
                      </c:pt>
                    </c:numCache>
                  </c:numRef>
                </c:val>
                <c:smooth val="0"/>
                <c:extLst xmlns:c15="http://schemas.microsoft.com/office/drawing/2012/chart">
                  <c:ext xmlns:c16="http://schemas.microsoft.com/office/drawing/2014/chart" uri="{C3380CC4-5D6E-409C-BE32-E72D297353CC}">
                    <c16:uniqueId val="{00000005-1179-44DA-9AA0-D78DE796C114}"/>
                  </c:ext>
                </c:extLst>
              </c15:ser>
            </c15:filteredLineSeries>
            <c15:filteredLineSeries>
              <c15:ser>
                <c:idx val="1"/>
                <c:order val="4"/>
                <c:tx>
                  <c:strRef>
                    <c:extLst xmlns:c15="http://schemas.microsoft.com/office/drawing/2012/chart">
                      <c:ext xmlns:c15="http://schemas.microsoft.com/office/drawing/2012/chart" uri="{02D57815-91ED-43cb-92C2-25804820EDAC}">
                        <c15:formulaRef>
                          <c15:sqref>'F 1984'!$F$2</c15:sqref>
                        </c15:formulaRef>
                      </c:ext>
                    </c:extLst>
                    <c:strCache>
                      <c:ptCount val="1"/>
                      <c:pt idx="0">
                        <c:v>2021_MT</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'F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'F 1984'!$F$4:$F$39</c15:sqref>
                        </c15:formulaRef>
                      </c:ext>
                    </c:extLst>
                    <c:numCache>
                      <c:formatCode>0.000</c:formatCode>
                      <c:ptCount val="36"/>
                      <c:pt idx="0">
                        <c:v>0.85407500000000003</c:v>
                      </c:pt>
                      <c:pt idx="1">
                        <c:v>1.07578</c:v>
                      </c:pt>
                      <c:pt idx="2">
                        <c:v>1.0330600000000001</c:v>
                      </c:pt>
                      <c:pt idx="3">
                        <c:v>1.06592</c:v>
                      </c:pt>
                      <c:pt idx="4">
                        <c:v>1.06887</c:v>
                      </c:pt>
                      <c:pt idx="5">
                        <c:v>1.02902</c:v>
                      </c:pt>
                      <c:pt idx="6">
                        <c:v>0.84410700000000005</c:v>
                      </c:pt>
                      <c:pt idx="7">
                        <c:v>1.4192199999999999</c:v>
                      </c:pt>
                      <c:pt idx="8">
                        <c:v>1.4689700000000001</c:v>
                      </c:pt>
                      <c:pt idx="9">
                        <c:v>1.3611599999999999</c:v>
                      </c:pt>
                      <c:pt idx="10">
                        <c:v>1.6550100000000001</c:v>
                      </c:pt>
                      <c:pt idx="11">
                        <c:v>1.2672699999999999</c:v>
                      </c:pt>
                      <c:pt idx="12">
                        <c:v>1.06935</c:v>
                      </c:pt>
                      <c:pt idx="13">
                        <c:v>0.75142500000000001</c:v>
                      </c:pt>
                      <c:pt idx="14">
                        <c:v>0.45681899999999998</c:v>
                      </c:pt>
                      <c:pt idx="15">
                        <c:v>0.30147600000000002</c:v>
                      </c:pt>
                      <c:pt idx="16">
                        <c:v>0.25868000000000002</c:v>
                      </c:pt>
                      <c:pt idx="17">
                        <c:v>0.132744</c:v>
                      </c:pt>
                      <c:pt idx="18">
                        <c:v>9.3641000000000002E-2</c:v>
                      </c:pt>
                      <c:pt idx="19">
                        <c:v>0.13662299999999999</c:v>
                      </c:pt>
                      <c:pt idx="20">
                        <c:v>0.11170099999999999</c:v>
                      </c:pt>
                      <c:pt idx="21">
                        <c:v>6.8662000000000001E-2</c:v>
                      </c:pt>
                      <c:pt idx="22">
                        <c:v>8.795E-2</c:v>
                      </c:pt>
                      <c:pt idx="23">
                        <c:v>8.7457999999999994E-2</c:v>
                      </c:pt>
                      <c:pt idx="24">
                        <c:v>5.2172999999999997E-2</c:v>
                      </c:pt>
                      <c:pt idx="25">
                        <c:v>5.8094E-2</c:v>
                      </c:pt>
                      <c:pt idx="26">
                        <c:v>7.6491000000000003E-2</c:v>
                      </c:pt>
                      <c:pt idx="27">
                        <c:v>7.8578999999999996E-2</c:v>
                      </c:pt>
                      <c:pt idx="28">
                        <c:v>7.7697000000000002E-2</c:v>
                      </c:pt>
                      <c:pt idx="29">
                        <c:v>0.11457299999999999</c:v>
                      </c:pt>
                      <c:pt idx="30">
                        <c:v>0.104962</c:v>
                      </c:pt>
                      <c:pt idx="31">
                        <c:v>0.13960600000000001</c:v>
                      </c:pt>
                      <c:pt idx="32">
                        <c:v>0.11380700000000001</c:v>
                      </c:pt>
                      <c:pt idx="33">
                        <c:v>0.12578400000000001</c:v>
                      </c:pt>
                      <c:pt idx="34">
                        <c:v>0.111066</c:v>
                      </c:pt>
                      <c:pt idx="35">
                        <c:v>0.13603399999999999</c:v>
                      </c:pt>
                    </c:numCache>
                  </c:numRef>
                </c:val>
                <c:smooth val="0"/>
                <c:extLst xmlns:c15="http://schemas.microsoft.com/office/drawing/2012/chart">
                  <c:ext xmlns:c16="http://schemas.microsoft.com/office/drawing/2014/chart" uri="{C3380CC4-5D6E-409C-BE32-E72D297353CC}">
                    <c16:uniqueId val="{00000006-1179-44DA-9AA0-D78DE796C114}"/>
                  </c:ext>
                </c:extLst>
              </c15:ser>
            </c15:filteredLineSeries>
          </c:ext>
        </c:extLst>
      </c:lineChart>
      <c:catAx>
        <c:axId val="519495320"/>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sz="1200"/>
                  <a:t>Year</a:t>
                </a:r>
              </a:p>
            </c:rich>
          </c:tx>
          <c:layout>
            <c:manualLayout>
              <c:xMode val="edge"/>
              <c:yMode val="edge"/>
              <c:x val="0.53606340143154618"/>
              <c:y val="0.8620698173377451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5400000" vert="horz"/>
          <a:lstStyle/>
          <a:p>
            <a:pPr>
              <a:defRPr sz="1050" b="1" i="0" u="none" strike="noStrike" baseline="0">
                <a:solidFill>
                  <a:srgbClr val="000000"/>
                </a:solidFill>
                <a:latin typeface="Arial"/>
                <a:ea typeface="Arial"/>
                <a:cs typeface="Arial"/>
              </a:defRPr>
            </a:pPr>
            <a:endParaRPr lang="en-US"/>
          </a:p>
        </c:txPr>
        <c:crossAx val="519495712"/>
        <c:crosses val="autoZero"/>
        <c:auto val="1"/>
        <c:lblAlgn val="ctr"/>
        <c:lblOffset val="100"/>
        <c:tickLblSkip val="1"/>
        <c:tickMarkSkip val="1"/>
        <c:noMultiLvlLbl val="0"/>
      </c:catAx>
      <c:valAx>
        <c:axId val="519495712"/>
        <c:scaling>
          <c:orientation val="minMax"/>
          <c:max val="1.8"/>
        </c:scaling>
        <c:delete val="0"/>
        <c:axPos val="l"/>
        <c:title>
          <c:tx>
            <c:rich>
              <a:bodyPr/>
              <a:lstStyle/>
              <a:p>
                <a:pPr>
                  <a:defRPr sz="1200" b="1" i="0" u="none" strike="noStrike" baseline="0">
                    <a:solidFill>
                      <a:srgbClr val="000000"/>
                    </a:solidFill>
                    <a:latin typeface="Arial"/>
                    <a:ea typeface="Arial"/>
                    <a:cs typeface="Arial"/>
                  </a:defRPr>
                </a:pPr>
                <a:r>
                  <a:rPr lang="en-US" sz="1200"/>
                  <a:t>Fishing Mortality (peak at age 4)</a:t>
                </a:r>
              </a:p>
            </c:rich>
          </c:tx>
          <c:layout>
            <c:manualLayout>
              <c:xMode val="edge"/>
              <c:yMode val="edge"/>
              <c:x val="2.9455167258839069E-2"/>
              <c:y val="0.16023131454362599"/>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050" b="1" i="0" u="none" strike="noStrike" baseline="0">
                <a:solidFill>
                  <a:srgbClr val="000000"/>
                </a:solidFill>
                <a:latin typeface="Arial"/>
                <a:ea typeface="Arial"/>
                <a:cs typeface="Arial"/>
              </a:defRPr>
            </a:pPr>
            <a:endParaRPr lang="en-US"/>
          </a:p>
        </c:txPr>
        <c:crossAx val="519495320"/>
        <c:crosses val="autoZero"/>
        <c:crossBetween val="between"/>
        <c:majorUnit val="0.1"/>
      </c:valAx>
      <c:spPr>
        <a:solidFill>
          <a:srgbClr val="FFFFFF"/>
        </a:solidFill>
        <a:ln w="12700">
          <a:solidFill>
            <a:srgbClr val="000000"/>
          </a:solidFill>
          <a:prstDash val="solid"/>
        </a:ln>
      </c:spPr>
    </c:plotArea>
    <c:legend>
      <c:legendPos val="b"/>
      <c:overlay val="0"/>
    </c:legend>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Scup Assessment Comparison: SSB</a:t>
            </a:r>
          </a:p>
        </c:rich>
      </c:tx>
      <c:layout>
        <c:manualLayout>
          <c:xMode val="edge"/>
          <c:yMode val="edge"/>
          <c:x val="0.39656302852740799"/>
          <c:y val="3.9595255511093899E-2"/>
        </c:manualLayout>
      </c:layout>
      <c:overlay val="0"/>
      <c:spPr>
        <a:noFill/>
        <a:ln w="25400">
          <a:noFill/>
        </a:ln>
      </c:spPr>
    </c:title>
    <c:autoTitleDeleted val="0"/>
    <c:plotArea>
      <c:layout>
        <c:manualLayout>
          <c:layoutTarget val="inner"/>
          <c:xMode val="edge"/>
          <c:yMode val="edge"/>
          <c:x val="0.20272943075625807"/>
          <c:y val="0.15243932696449397"/>
          <c:w val="0.76998197258386702"/>
          <c:h val="0.60975730785796856"/>
        </c:manualLayout>
      </c:layout>
      <c:lineChart>
        <c:grouping val="standard"/>
        <c:varyColors val="0"/>
        <c:ser>
          <c:idx val="5"/>
          <c:order val="1"/>
          <c:tx>
            <c:strRef>
              <c:f>'SSB 1984'!$C$2</c:f>
              <c:strCache>
                <c:ptCount val="1"/>
                <c:pt idx="0">
                  <c:v>2015_SAW60</c:v>
                </c:pt>
              </c:strCache>
            </c:strRef>
          </c:tx>
          <c:spPr>
            <a:ln w="25400">
              <a:solidFill>
                <a:prstClr val="black"/>
              </a:solidFill>
              <a:prstDash val="sysDash"/>
            </a:ln>
          </c:spPr>
          <c:marker>
            <c:symbol val="none"/>
          </c:marker>
          <c:cat>
            <c:numRef>
              <c:f>'SSB 1984'!$A$4:$A$42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 1984'!$C$4:$C$37</c:f>
              <c:numCache>
                <c:formatCode>#,##0</c:formatCode>
                <c:ptCount val="34"/>
                <c:pt idx="0">
                  <c:v>11478.9</c:v>
                </c:pt>
                <c:pt idx="1">
                  <c:v>15030.6</c:v>
                </c:pt>
                <c:pt idx="2">
                  <c:v>14341.2</c:v>
                </c:pt>
                <c:pt idx="3">
                  <c:v>11320</c:v>
                </c:pt>
                <c:pt idx="4">
                  <c:v>8601.69</c:v>
                </c:pt>
                <c:pt idx="5">
                  <c:v>7459.04</c:v>
                </c:pt>
                <c:pt idx="6">
                  <c:v>10361.1</c:v>
                </c:pt>
                <c:pt idx="7">
                  <c:v>8412.8799999999992</c:v>
                </c:pt>
                <c:pt idx="8">
                  <c:v>6949.02</c:v>
                </c:pt>
                <c:pt idx="9">
                  <c:v>5562.65</c:v>
                </c:pt>
                <c:pt idx="10">
                  <c:v>4202.09</c:v>
                </c:pt>
                <c:pt idx="11">
                  <c:v>3624.41</c:v>
                </c:pt>
                <c:pt idx="12">
                  <c:v>5412</c:v>
                </c:pt>
                <c:pt idx="13">
                  <c:v>5438.05</c:v>
                </c:pt>
                <c:pt idx="14">
                  <c:v>6591.93</c:v>
                </c:pt>
                <c:pt idx="15">
                  <c:v>13339.6</c:v>
                </c:pt>
                <c:pt idx="16">
                  <c:v>27791.9</c:v>
                </c:pt>
                <c:pt idx="17">
                  <c:v>53561.4</c:v>
                </c:pt>
                <c:pt idx="18">
                  <c:v>80357.7</c:v>
                </c:pt>
                <c:pt idx="19">
                  <c:v>104409</c:v>
                </c:pt>
                <c:pt idx="20">
                  <c:v>110325</c:v>
                </c:pt>
                <c:pt idx="21">
                  <c:v>120631</c:v>
                </c:pt>
                <c:pt idx="22">
                  <c:v>130122</c:v>
                </c:pt>
                <c:pt idx="23">
                  <c:v>142113</c:v>
                </c:pt>
                <c:pt idx="24">
                  <c:v>163555</c:v>
                </c:pt>
                <c:pt idx="25">
                  <c:v>178334</c:v>
                </c:pt>
                <c:pt idx="26">
                  <c:v>208869</c:v>
                </c:pt>
                <c:pt idx="27">
                  <c:v>209171</c:v>
                </c:pt>
                <c:pt idx="28">
                  <c:v>205496</c:v>
                </c:pt>
                <c:pt idx="29">
                  <c:v>199034</c:v>
                </c:pt>
                <c:pt idx="30">
                  <c:v>182915</c:v>
                </c:pt>
              </c:numCache>
            </c:numRef>
          </c:val>
          <c:smooth val="0"/>
          <c:extLst>
            <c:ext xmlns:c16="http://schemas.microsoft.com/office/drawing/2014/chart" uri="{C3380CC4-5D6E-409C-BE32-E72D297353CC}">
              <c16:uniqueId val="{00000000-ABCB-4FA2-B9E4-98FBE7B6E002}"/>
            </c:ext>
          </c:extLst>
        </c:ser>
        <c:ser>
          <c:idx val="4"/>
          <c:order val="5"/>
          <c:tx>
            <c:strRef>
              <c:f>'SSB 1984'!$G$2</c:f>
              <c:strCache>
                <c:ptCount val="1"/>
                <c:pt idx="0">
                  <c:v>2023_MT</c:v>
                </c:pt>
              </c:strCache>
            </c:strRef>
          </c:tx>
          <c:spPr>
            <a:ln w="28575">
              <a:solidFill>
                <a:schemeClr val="tx1"/>
              </a:solidFill>
            </a:ln>
          </c:spPr>
          <c:marker>
            <c:symbol val="none"/>
          </c:marker>
          <c:cat>
            <c:numRef>
              <c:f>'SSB 1984'!$A$4:$A$42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'SSB 1984'!$G$4:$G$42</c:f>
              <c:numCache>
                <c:formatCode>0</c:formatCode>
                <c:ptCount val="39"/>
                <c:pt idx="0">
                  <c:v>11062.8</c:v>
                </c:pt>
                <c:pt idx="1">
                  <c:v>14399.1</c:v>
                </c:pt>
                <c:pt idx="2">
                  <c:v>13840.5</c:v>
                </c:pt>
                <c:pt idx="3">
                  <c:v>11601.6</c:v>
                </c:pt>
                <c:pt idx="4">
                  <c:v>9221.6</c:v>
                </c:pt>
                <c:pt idx="5">
                  <c:v>8604.6200000000008</c:v>
                </c:pt>
                <c:pt idx="6">
                  <c:v>10909.7</c:v>
                </c:pt>
                <c:pt idx="7">
                  <c:v>8932.1299999999992</c:v>
                </c:pt>
                <c:pt idx="8">
                  <c:v>7307.6</c:v>
                </c:pt>
                <c:pt idx="9">
                  <c:v>5535.09</c:v>
                </c:pt>
                <c:pt idx="10">
                  <c:v>4083.61</c:v>
                </c:pt>
                <c:pt idx="11">
                  <c:v>3384.93</c:v>
                </c:pt>
                <c:pt idx="12">
                  <c:v>5713.8</c:v>
                </c:pt>
                <c:pt idx="13">
                  <c:v>6123.43</c:v>
                </c:pt>
                <c:pt idx="14">
                  <c:v>7223.93</c:v>
                </c:pt>
                <c:pt idx="15">
                  <c:v>14922.5</c:v>
                </c:pt>
                <c:pt idx="16">
                  <c:v>29234.2</c:v>
                </c:pt>
                <c:pt idx="17">
                  <c:v>54163.1</c:v>
                </c:pt>
                <c:pt idx="18">
                  <c:v>76209.5</c:v>
                </c:pt>
                <c:pt idx="19">
                  <c:v>95129.2</c:v>
                </c:pt>
                <c:pt idx="20">
                  <c:v>107169</c:v>
                </c:pt>
                <c:pt idx="21">
                  <c:v>110204</c:v>
                </c:pt>
                <c:pt idx="22">
                  <c:v>120809</c:v>
                </c:pt>
                <c:pt idx="23">
                  <c:v>133607</c:v>
                </c:pt>
                <c:pt idx="24">
                  <c:v>158550</c:v>
                </c:pt>
                <c:pt idx="25">
                  <c:v>178524</c:v>
                </c:pt>
                <c:pt idx="26">
                  <c:v>216605</c:v>
                </c:pt>
                <c:pt idx="27">
                  <c:v>220347</c:v>
                </c:pt>
                <c:pt idx="28">
                  <c:v>223101</c:v>
                </c:pt>
                <c:pt idx="29">
                  <c:v>229544</c:v>
                </c:pt>
                <c:pt idx="30">
                  <c:v>224345</c:v>
                </c:pt>
                <c:pt idx="31">
                  <c:v>202517</c:v>
                </c:pt>
                <c:pt idx="32">
                  <c:v>224568</c:v>
                </c:pt>
                <c:pt idx="33">
                  <c:v>242893</c:v>
                </c:pt>
                <c:pt idx="34">
                  <c:v>240870</c:v>
                </c:pt>
                <c:pt idx="35">
                  <c:v>226966</c:v>
                </c:pt>
                <c:pt idx="36" formatCode="General">
                  <c:v>216046</c:v>
                </c:pt>
                <c:pt idx="37" formatCode="General">
                  <c:v>184801</c:v>
                </c:pt>
                <c:pt idx="38" formatCode="General">
                  <c:v>159050</c:v>
                </c:pt>
              </c:numCache>
            </c:numRef>
          </c:val>
          <c:smooth val="0"/>
          <c:extLst>
            <c:ext xmlns:c16="http://schemas.microsoft.com/office/drawing/2014/chart" uri="{C3380CC4-5D6E-409C-BE32-E72D297353CC}">
              <c16:uniqueId val="{00000001-ABCB-4FA2-B9E4-98FBE7B6E002}"/>
            </c:ext>
          </c:extLst>
        </c:ser>
        <c:ser>
          <c:idx val="6"/>
          <c:order val="6"/>
          <c:tx>
            <c:strRef>
              <c:f>'SSB 1984'!$H$2</c:f>
              <c:strCache>
                <c:ptCount val="1"/>
                <c:pt idx="0">
                  <c:v>S1984</c:v>
                </c:pt>
              </c:strCache>
            </c:strRef>
          </c:tx>
          <c:marker>
            <c:symbol val="none"/>
          </c:marker>
          <c:val>
            <c:numRef>
              <c:f>'SSB 1984'!$H$4:$H$42</c:f>
              <c:numCache>
                <c:formatCode>0</c:formatCode>
                <c:ptCount val="39"/>
                <c:pt idx="0">
                  <c:v>10441.799999999999</c:v>
                </c:pt>
                <c:pt idx="1">
                  <c:v>13581.3</c:v>
                </c:pt>
                <c:pt idx="2">
                  <c:v>13392.1</c:v>
                </c:pt>
                <c:pt idx="3">
                  <c:v>11413.7</c:v>
                </c:pt>
                <c:pt idx="4">
                  <c:v>9134.02</c:v>
                </c:pt>
                <c:pt idx="5">
                  <c:v>8541.02</c:v>
                </c:pt>
                <c:pt idx="6">
                  <c:v>10819.2</c:v>
                </c:pt>
                <c:pt idx="7">
                  <c:v>8880.42</c:v>
                </c:pt>
                <c:pt idx="8">
                  <c:v>7280.94</c:v>
                </c:pt>
                <c:pt idx="9">
                  <c:v>5517.31</c:v>
                </c:pt>
                <c:pt idx="10">
                  <c:v>4054.04</c:v>
                </c:pt>
                <c:pt idx="11">
                  <c:v>3356.67</c:v>
                </c:pt>
                <c:pt idx="12">
                  <c:v>5626.77</c:v>
                </c:pt>
                <c:pt idx="13">
                  <c:v>5956.31</c:v>
                </c:pt>
                <c:pt idx="14">
                  <c:v>6951.73</c:v>
                </c:pt>
                <c:pt idx="15">
                  <c:v>14294.3</c:v>
                </c:pt>
                <c:pt idx="16">
                  <c:v>27896</c:v>
                </c:pt>
                <c:pt idx="17">
                  <c:v>51938.2</c:v>
                </c:pt>
                <c:pt idx="18">
                  <c:v>73217.600000000006</c:v>
                </c:pt>
                <c:pt idx="19">
                  <c:v>91415.1</c:v>
                </c:pt>
                <c:pt idx="20">
                  <c:v>102734</c:v>
                </c:pt>
                <c:pt idx="21">
                  <c:v>105502</c:v>
                </c:pt>
                <c:pt idx="22">
                  <c:v>115669</c:v>
                </c:pt>
                <c:pt idx="23">
                  <c:v>127893</c:v>
                </c:pt>
                <c:pt idx="24">
                  <c:v>151869</c:v>
                </c:pt>
                <c:pt idx="25">
                  <c:v>171153</c:v>
                </c:pt>
                <c:pt idx="26">
                  <c:v>207673</c:v>
                </c:pt>
                <c:pt idx="27">
                  <c:v>211285</c:v>
                </c:pt>
                <c:pt idx="28">
                  <c:v>213881</c:v>
                </c:pt>
                <c:pt idx="29">
                  <c:v>220073</c:v>
                </c:pt>
                <c:pt idx="30">
                  <c:v>215123</c:v>
                </c:pt>
                <c:pt idx="31">
                  <c:v>194083</c:v>
                </c:pt>
                <c:pt idx="32">
                  <c:v>215164</c:v>
                </c:pt>
                <c:pt idx="33">
                  <c:v>233108</c:v>
                </c:pt>
                <c:pt idx="34">
                  <c:v>231288</c:v>
                </c:pt>
                <c:pt idx="35">
                  <c:v>217918</c:v>
                </c:pt>
                <c:pt idx="36" formatCode="General">
                  <c:v>207227</c:v>
                </c:pt>
                <c:pt idx="37" formatCode="General">
                  <c:v>177089</c:v>
                </c:pt>
                <c:pt idx="38" formatCode="General">
                  <c:v>152025</c:v>
                </c:pt>
              </c:numCache>
            </c:numRef>
          </c:val>
          <c:smooth val="0"/>
          <c:extLst>
            <c:ext xmlns:c16="http://schemas.microsoft.com/office/drawing/2014/chart" uri="{C3380CC4-5D6E-409C-BE32-E72D297353CC}">
              <c16:uniqueId val="{00000002-ABCB-4FA2-B9E4-98FBE7B6E002}"/>
            </c:ext>
          </c:extLst>
        </c:ser>
        <c:dLbls>
          <c:showLegendKey val="0"/>
          <c:showVal val="0"/>
          <c:showCatName val="0"/>
          <c:showSerName val="0"/>
          <c:showPercent val="0"/>
          <c:showBubbleSize val="0"/>
        </c:dLbls>
        <c:smooth val="0"/>
        <c:axId val="428808872"/>
        <c:axId val="428808480"/>
        <c:extLst>
          <c:ext xmlns:c15="http://schemas.microsoft.com/office/drawing/2012/chart" uri="{02D57815-91ED-43cb-92C2-25804820EDAC}">
            <c15:filteredLineSeries>
              <c15:ser>
                <c:idx val="0"/>
                <c:order val="0"/>
                <c:tx>
                  <c:strRef>
                    <c:extLst>
                      <c:ext uri="{02D57815-91ED-43cb-92C2-25804820EDAC}">
                        <c15:formulaRef>
                          <c15:sqref>'SSB 1984'!$B$2</c15:sqref>
                        </c15:formulaRef>
                      </c:ext>
                    </c:extLst>
                    <c:strCache>
                      <c:ptCount val="1"/>
                      <c:pt idx="0">
                        <c:v>2008_DPSWG</c:v>
                      </c:pt>
                    </c:strCache>
                  </c:strRef>
                </c:tx>
                <c:spPr>
                  <a:ln w="25400">
                    <a:solidFill>
                      <a:srgbClr val="000000"/>
                    </a:solidFill>
                    <a:prstDash val="sysDash"/>
                  </a:ln>
                </c:spPr>
                <c:marker>
                  <c:symbol val="none"/>
                </c:marker>
                <c:cat>
                  <c:numRef>
                    <c:extLst>
                      <c:ext uri="{02D57815-91ED-43cb-92C2-25804820EDAC}">
                        <c15:formulaRef>
                          <c15:sqref>'SSB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c:ext uri="{02D57815-91ED-43cb-92C2-25804820EDAC}">
                        <c15:formulaRef>
                          <c15:sqref>'SSB 1984'!$B$4:$B$37</c15:sqref>
                        </c15:formulaRef>
                      </c:ext>
                    </c:extLst>
                    <c:numCache>
                      <c:formatCode>#,##0</c:formatCode>
                      <c:ptCount val="34"/>
                      <c:pt idx="0">
                        <c:v>18151</c:v>
                      </c:pt>
                      <c:pt idx="1">
                        <c:v>17010.3</c:v>
                      </c:pt>
                      <c:pt idx="2">
                        <c:v>15953.1</c:v>
                      </c:pt>
                      <c:pt idx="3">
                        <c:v>13530.9</c:v>
                      </c:pt>
                      <c:pt idx="4">
                        <c:v>10620.9</c:v>
                      </c:pt>
                      <c:pt idx="5">
                        <c:v>8894.1299999999992</c:v>
                      </c:pt>
                      <c:pt idx="6">
                        <c:v>9437.75</c:v>
                      </c:pt>
                      <c:pt idx="7">
                        <c:v>9211.15</c:v>
                      </c:pt>
                      <c:pt idx="8">
                        <c:v>7927.82</c:v>
                      </c:pt>
                      <c:pt idx="9">
                        <c:v>6147.33</c:v>
                      </c:pt>
                      <c:pt idx="10">
                        <c:v>4428.3900000000003</c:v>
                      </c:pt>
                      <c:pt idx="11">
                        <c:v>3992.54</c:v>
                      </c:pt>
                      <c:pt idx="12">
                        <c:v>5102.5</c:v>
                      </c:pt>
                      <c:pt idx="13">
                        <c:v>5608.76</c:v>
                      </c:pt>
                      <c:pt idx="14">
                        <c:v>6771.92</c:v>
                      </c:pt>
                      <c:pt idx="15">
                        <c:v>12366.6</c:v>
                      </c:pt>
                      <c:pt idx="16">
                        <c:v>25727</c:v>
                      </c:pt>
                      <c:pt idx="17">
                        <c:v>51510.8</c:v>
                      </c:pt>
                      <c:pt idx="18">
                        <c:v>72536</c:v>
                      </c:pt>
                      <c:pt idx="19">
                        <c:v>76532.7</c:v>
                      </c:pt>
                      <c:pt idx="20">
                        <c:v>81638</c:v>
                      </c:pt>
                      <c:pt idx="21">
                        <c:v>93754</c:v>
                      </c:pt>
                      <c:pt idx="22">
                        <c:v>105645</c:v>
                      </c:pt>
                      <c:pt idx="23">
                        <c:v>119343</c:v>
                      </c:pt>
                    </c:numCache>
                  </c:numRef>
                </c:val>
                <c:smooth val="0"/>
                <c:extLst>
                  <c:ext xmlns:c16="http://schemas.microsoft.com/office/drawing/2014/chart" uri="{C3380CC4-5D6E-409C-BE32-E72D297353CC}">
                    <c16:uniqueId val="{00000003-ABCB-4FA2-B9E4-98FBE7B6E002}"/>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'SSB 1984'!$D$2</c15:sqref>
                        </c15:formulaRef>
                      </c:ext>
                    </c:extLst>
                    <c:strCache>
                      <c:ptCount val="1"/>
                      <c:pt idx="0">
                        <c:v>2017_UP</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'SSB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'SSB 1984'!$D$4:$D$39</c15:sqref>
                        </c15:formulaRef>
                      </c:ext>
                    </c:extLst>
                    <c:numCache>
                      <c:formatCode>#,##0</c:formatCode>
                      <c:ptCount val="36"/>
                      <c:pt idx="0">
                        <c:v>11467.2</c:v>
                      </c:pt>
                      <c:pt idx="1">
                        <c:v>15207.4</c:v>
                      </c:pt>
                      <c:pt idx="2">
                        <c:v>14498.6</c:v>
                      </c:pt>
                      <c:pt idx="3">
                        <c:v>11407.4</c:v>
                      </c:pt>
                      <c:pt idx="4">
                        <c:v>8655.5</c:v>
                      </c:pt>
                      <c:pt idx="5">
                        <c:v>7510.12</c:v>
                      </c:pt>
                      <c:pt idx="6">
                        <c:v>10431.700000000001</c:v>
                      </c:pt>
                      <c:pt idx="7">
                        <c:v>8469.1200000000008</c:v>
                      </c:pt>
                      <c:pt idx="8">
                        <c:v>6995.63</c:v>
                      </c:pt>
                      <c:pt idx="9">
                        <c:v>5590.22</c:v>
                      </c:pt>
                      <c:pt idx="10">
                        <c:v>4241.37</c:v>
                      </c:pt>
                      <c:pt idx="11">
                        <c:v>3679.25</c:v>
                      </c:pt>
                      <c:pt idx="12">
                        <c:v>5535.47</c:v>
                      </c:pt>
                      <c:pt idx="13">
                        <c:v>5662.76</c:v>
                      </c:pt>
                      <c:pt idx="14">
                        <c:v>7003.16</c:v>
                      </c:pt>
                      <c:pt idx="15">
                        <c:v>14266</c:v>
                      </c:pt>
                      <c:pt idx="16">
                        <c:v>29776.799999999999</c:v>
                      </c:pt>
                      <c:pt idx="17">
                        <c:v>57126.6</c:v>
                      </c:pt>
                      <c:pt idx="18">
                        <c:v>85742.2</c:v>
                      </c:pt>
                      <c:pt idx="19">
                        <c:v>111574</c:v>
                      </c:pt>
                      <c:pt idx="20">
                        <c:v>118294</c:v>
                      </c:pt>
                      <c:pt idx="21">
                        <c:v>129788</c:v>
                      </c:pt>
                      <c:pt idx="22">
                        <c:v>140476</c:v>
                      </c:pt>
                      <c:pt idx="23">
                        <c:v>154377</c:v>
                      </c:pt>
                      <c:pt idx="24">
                        <c:v>177819</c:v>
                      </c:pt>
                      <c:pt idx="25">
                        <c:v>194964</c:v>
                      </c:pt>
                      <c:pt idx="26">
                        <c:v>230434</c:v>
                      </c:pt>
                      <c:pt idx="27">
                        <c:v>233060</c:v>
                      </c:pt>
                      <c:pt idx="28">
                        <c:v>231263</c:v>
                      </c:pt>
                      <c:pt idx="29">
                        <c:v>226992</c:v>
                      </c:pt>
                      <c:pt idx="30">
                        <c:v>213279</c:v>
                      </c:pt>
                      <c:pt idx="31">
                        <c:v>174017</c:v>
                      </c:pt>
                      <c:pt idx="32">
                        <c:v>179898</c:v>
                      </c:pt>
                    </c:numCache>
                  </c:numRef>
                </c:val>
                <c:smooth val="0"/>
                <c:extLst xmlns:c15="http://schemas.microsoft.com/office/drawing/2012/chart">
                  <c:ext xmlns:c16="http://schemas.microsoft.com/office/drawing/2014/chart" uri="{C3380CC4-5D6E-409C-BE32-E72D297353CC}">
                    <c16:uniqueId val="{00000004-ABCB-4FA2-B9E4-98FBE7B6E002}"/>
                  </c:ext>
                </c:extLst>
              </c15:ser>
            </c15:filteredLineSeries>
            <c15:filteredLineSeries>
              <c15:ser>
                <c:idx val="2"/>
                <c:order val="3"/>
                <c:tx>
                  <c:strRef>
                    <c:extLst xmlns:c15="http://schemas.microsoft.com/office/drawing/2012/chart">
                      <c:ext xmlns:c15="http://schemas.microsoft.com/office/drawing/2012/chart" uri="{02D57815-91ED-43cb-92C2-25804820EDAC}">
                        <c15:formulaRef>
                          <c15:sqref>'SSB 1984'!$E$2</c15:sqref>
                        </c15:formulaRef>
                      </c:ext>
                    </c:extLst>
                    <c:strCache>
                      <c:ptCount val="1"/>
                      <c:pt idx="0">
                        <c:v>2019_OA</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'SSB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'SSB 1984'!$E$4:$E$38</c15:sqref>
                        </c15:formulaRef>
                      </c:ext>
                    </c:extLst>
                    <c:numCache>
                      <c:formatCode>0</c:formatCode>
                      <c:ptCount val="35"/>
                      <c:pt idx="0">
                        <c:v>11087.8</c:v>
                      </c:pt>
                      <c:pt idx="1">
                        <c:v>14691.4</c:v>
                      </c:pt>
                      <c:pt idx="2">
                        <c:v>13920.9</c:v>
                      </c:pt>
                      <c:pt idx="3">
                        <c:v>11660.6</c:v>
                      </c:pt>
                      <c:pt idx="4">
                        <c:v>9363.7999999999993</c:v>
                      </c:pt>
                      <c:pt idx="5">
                        <c:v>8812.19</c:v>
                      </c:pt>
                      <c:pt idx="6">
                        <c:v>11293.1</c:v>
                      </c:pt>
                      <c:pt idx="7">
                        <c:v>9291.11</c:v>
                      </c:pt>
                      <c:pt idx="8">
                        <c:v>7512.29</c:v>
                      </c:pt>
                      <c:pt idx="9">
                        <c:v>5712.04</c:v>
                      </c:pt>
                      <c:pt idx="10">
                        <c:v>4224.1899999999996</c:v>
                      </c:pt>
                      <c:pt idx="11">
                        <c:v>3547.41</c:v>
                      </c:pt>
                      <c:pt idx="12">
                        <c:v>6191.9</c:v>
                      </c:pt>
                      <c:pt idx="13">
                        <c:v>6479.4</c:v>
                      </c:pt>
                      <c:pt idx="14">
                        <c:v>7895.7</c:v>
                      </c:pt>
                      <c:pt idx="15">
                        <c:v>16793.8</c:v>
                      </c:pt>
                      <c:pt idx="16">
                        <c:v>32942.699999999997</c:v>
                      </c:pt>
                      <c:pt idx="17">
                        <c:v>60914.400000000001</c:v>
                      </c:pt>
                      <c:pt idx="18">
                        <c:v>84763.5</c:v>
                      </c:pt>
                      <c:pt idx="19">
                        <c:v>106360</c:v>
                      </c:pt>
                      <c:pt idx="20">
                        <c:v>117967</c:v>
                      </c:pt>
                      <c:pt idx="21">
                        <c:v>120834</c:v>
                      </c:pt>
                      <c:pt idx="22">
                        <c:v>132400</c:v>
                      </c:pt>
                      <c:pt idx="23">
                        <c:v>145821</c:v>
                      </c:pt>
                      <c:pt idx="24">
                        <c:v>172457</c:v>
                      </c:pt>
                      <c:pt idx="25">
                        <c:v>194001</c:v>
                      </c:pt>
                      <c:pt idx="26">
                        <c:v>234249</c:v>
                      </c:pt>
                      <c:pt idx="27">
                        <c:v>236220</c:v>
                      </c:pt>
                      <c:pt idx="28">
                        <c:v>236466</c:v>
                      </c:pt>
                      <c:pt idx="29">
                        <c:v>236761</c:v>
                      </c:pt>
                      <c:pt idx="30">
                        <c:v>223378</c:v>
                      </c:pt>
                      <c:pt idx="31">
                        <c:v>184837</c:v>
                      </c:pt>
                      <c:pt idx="32">
                        <c:v>191745</c:v>
                      </c:pt>
                      <c:pt idx="33">
                        <c:v>183435</c:v>
                      </c:pt>
                      <c:pt idx="34">
                        <c:v>185418</c:v>
                      </c:pt>
                    </c:numCache>
                  </c:numRef>
                </c:val>
                <c:smooth val="0"/>
                <c:extLst xmlns:c15="http://schemas.microsoft.com/office/drawing/2012/chart">
                  <c:ext xmlns:c16="http://schemas.microsoft.com/office/drawing/2014/chart" uri="{C3380CC4-5D6E-409C-BE32-E72D297353CC}">
                    <c16:uniqueId val="{00000005-ABCB-4FA2-B9E4-98FBE7B6E002}"/>
                  </c:ext>
                </c:extLst>
              </c15:ser>
            </c15:filteredLineSeries>
            <c15:filteredLineSeries>
              <c15:ser>
                <c:idx val="1"/>
                <c:order val="4"/>
                <c:tx>
                  <c:strRef>
                    <c:extLst xmlns:c15="http://schemas.microsoft.com/office/drawing/2012/chart">
                      <c:ext xmlns:c15="http://schemas.microsoft.com/office/drawing/2012/chart" uri="{02D57815-91ED-43cb-92C2-25804820EDAC}">
                        <c15:formulaRef>
                          <c15:sqref>'SSB 1984'!$F$2</c15:sqref>
                        </c15:formulaRef>
                      </c:ext>
                    </c:extLst>
                    <c:strCache>
                      <c:ptCount val="1"/>
                      <c:pt idx="0">
                        <c:v>2021_MT</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'SSB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'SSB 1984'!$F$4:$F$39</c15:sqref>
                        </c15:formulaRef>
                      </c:ext>
                    </c:extLst>
                    <c:numCache>
                      <c:formatCode>0</c:formatCode>
                      <c:ptCount val="36"/>
                      <c:pt idx="0">
                        <c:v>11660.4</c:v>
                      </c:pt>
                      <c:pt idx="1">
                        <c:v>15175.9</c:v>
                      </c:pt>
                      <c:pt idx="2">
                        <c:v>14343.3</c:v>
                      </c:pt>
                      <c:pt idx="3">
                        <c:v>11901</c:v>
                      </c:pt>
                      <c:pt idx="4">
                        <c:v>9520.35</c:v>
                      </c:pt>
                      <c:pt idx="5">
                        <c:v>8890.92</c:v>
                      </c:pt>
                      <c:pt idx="6">
                        <c:v>11316.3</c:v>
                      </c:pt>
                      <c:pt idx="7">
                        <c:v>9279.5</c:v>
                      </c:pt>
                      <c:pt idx="8">
                        <c:v>7536.78</c:v>
                      </c:pt>
                      <c:pt idx="9">
                        <c:v>5728.54</c:v>
                      </c:pt>
                      <c:pt idx="10">
                        <c:v>4222.74</c:v>
                      </c:pt>
                      <c:pt idx="11">
                        <c:v>3535.49</c:v>
                      </c:pt>
                      <c:pt idx="12">
                        <c:v>6146.14</c:v>
                      </c:pt>
                      <c:pt idx="13">
                        <c:v>6350.19</c:v>
                      </c:pt>
                      <c:pt idx="14">
                        <c:v>7681.92</c:v>
                      </c:pt>
                      <c:pt idx="15">
                        <c:v>16215.8</c:v>
                      </c:pt>
                      <c:pt idx="16">
                        <c:v>31752.2</c:v>
                      </c:pt>
                      <c:pt idx="17">
                        <c:v>58645.599999999999</c:v>
                      </c:pt>
                      <c:pt idx="18">
                        <c:v>81325.7</c:v>
                      </c:pt>
                      <c:pt idx="19">
                        <c:v>102041</c:v>
                      </c:pt>
                      <c:pt idx="20">
                        <c:v>113083</c:v>
                      </c:pt>
                      <c:pt idx="21">
                        <c:v>115917</c:v>
                      </c:pt>
                      <c:pt idx="22">
                        <c:v>127368</c:v>
                      </c:pt>
                      <c:pt idx="23">
                        <c:v>140420</c:v>
                      </c:pt>
                      <c:pt idx="24">
                        <c:v>166177</c:v>
                      </c:pt>
                      <c:pt idx="25">
                        <c:v>187171</c:v>
                      </c:pt>
                      <c:pt idx="26">
                        <c:v>226142</c:v>
                      </c:pt>
                      <c:pt idx="27">
                        <c:v>228854</c:v>
                      </c:pt>
                      <c:pt idx="28">
                        <c:v>230141</c:v>
                      </c:pt>
                      <c:pt idx="29">
                        <c:v>233337</c:v>
                      </c:pt>
                      <c:pt idx="30">
                        <c:v>223673</c:v>
                      </c:pt>
                      <c:pt idx="31">
                        <c:v>195380</c:v>
                      </c:pt>
                      <c:pt idx="32">
                        <c:v>210325</c:v>
                      </c:pt>
                      <c:pt idx="33">
                        <c:v>213059</c:v>
                      </c:pt>
                      <c:pt idx="34">
                        <c:v>198750</c:v>
                      </c:pt>
                      <c:pt idx="35">
                        <c:v>176404</c:v>
                      </c:pt>
                    </c:numCache>
                  </c:numRef>
                </c:val>
                <c:smooth val="0"/>
                <c:extLst xmlns:c15="http://schemas.microsoft.com/office/drawing/2012/chart">
                  <c:ext xmlns:c16="http://schemas.microsoft.com/office/drawing/2014/chart" uri="{C3380CC4-5D6E-409C-BE32-E72D297353CC}">
                    <c16:uniqueId val="{00000006-ABCB-4FA2-B9E4-98FBE7B6E002}"/>
                  </c:ext>
                </c:extLst>
              </c15:ser>
            </c15:filteredLineSeries>
          </c:ext>
        </c:extLst>
      </c:lineChart>
      <c:catAx>
        <c:axId val="428808872"/>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sz="1200" b="1"/>
                  <a:t>Year</a:t>
                </a:r>
              </a:p>
            </c:rich>
          </c:tx>
          <c:layout>
            <c:manualLayout>
              <c:xMode val="edge"/>
              <c:yMode val="edge"/>
              <c:x val="0.55165794334188123"/>
              <c:y val="0.8617903249898646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5400000" vert="horz"/>
          <a:lstStyle/>
          <a:p>
            <a:pPr>
              <a:defRPr sz="1000" b="1" i="0" u="none" strike="noStrike" baseline="0">
                <a:solidFill>
                  <a:srgbClr val="000000"/>
                </a:solidFill>
                <a:latin typeface="Arial"/>
                <a:ea typeface="Arial"/>
                <a:cs typeface="Arial"/>
              </a:defRPr>
            </a:pPr>
            <a:endParaRPr lang="en-US"/>
          </a:p>
        </c:txPr>
        <c:crossAx val="428808480"/>
        <c:crosses val="autoZero"/>
        <c:auto val="1"/>
        <c:lblAlgn val="ctr"/>
        <c:lblOffset val="100"/>
        <c:tickMarkSkip val="1"/>
        <c:noMultiLvlLbl val="0"/>
      </c:catAx>
      <c:valAx>
        <c:axId val="428808480"/>
        <c:scaling>
          <c:orientation val="minMax"/>
          <c:min val="0"/>
        </c:scaling>
        <c:delete val="0"/>
        <c:axPos val="l"/>
        <c:title>
          <c:tx>
            <c:rich>
              <a:bodyPr/>
              <a:lstStyle/>
              <a:p>
                <a:pPr>
                  <a:defRPr sz="1200" b="1" i="0" u="none" strike="noStrike" baseline="0">
                    <a:solidFill>
                      <a:srgbClr val="000000"/>
                    </a:solidFill>
                    <a:latin typeface="Arial"/>
                    <a:ea typeface="Arial"/>
                    <a:cs typeface="Arial"/>
                  </a:defRPr>
                </a:pPr>
                <a:r>
                  <a:rPr lang="en-US" sz="1200" b="1"/>
                  <a:t>Spawning Stock Biomass (mt)</a:t>
                </a:r>
              </a:p>
            </c:rich>
          </c:tx>
          <c:layout>
            <c:manualLayout>
              <c:xMode val="edge"/>
              <c:yMode val="edge"/>
              <c:x val="2.7712288363185008E-2"/>
              <c:y val="0.17783912305079516"/>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428808872"/>
        <c:crosses val="autoZero"/>
        <c:crossBetween val="between"/>
        <c:majorUnit val="25000"/>
        <c:minorUnit val="2000"/>
      </c:valAx>
      <c:spPr>
        <a:solidFill>
          <a:srgbClr val="FFFFFF"/>
        </a:solidFill>
        <a:ln w="12700">
          <a:solidFill>
            <a:srgbClr val="000000"/>
          </a:solidFill>
          <a:prstDash val="solid"/>
        </a:ln>
      </c:spPr>
    </c:plotArea>
    <c:legend>
      <c:legendPos val="b"/>
      <c:overlay val="0"/>
    </c:legend>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Scup Assessment Comparison: R</a:t>
            </a:r>
          </a:p>
        </c:rich>
      </c:tx>
      <c:layout>
        <c:manualLayout>
          <c:xMode val="edge"/>
          <c:yMode val="edge"/>
          <c:x val="0.3773794267794493"/>
          <c:y val="4.8427514579770604E-2"/>
        </c:manualLayout>
      </c:layout>
      <c:overlay val="0"/>
      <c:spPr>
        <a:noFill/>
        <a:ln w="25400">
          <a:noFill/>
        </a:ln>
      </c:spPr>
    </c:title>
    <c:autoTitleDeleted val="0"/>
    <c:plotArea>
      <c:layout>
        <c:manualLayout>
          <c:layoutTarget val="inner"/>
          <c:xMode val="edge"/>
          <c:yMode val="edge"/>
          <c:x val="0.171875"/>
          <c:y val="0.14960644301185241"/>
          <c:w val="0.80078125000000333"/>
          <c:h val="0.62007933616755084"/>
        </c:manualLayout>
      </c:layout>
      <c:lineChart>
        <c:grouping val="standard"/>
        <c:varyColors val="0"/>
        <c:ser>
          <c:idx val="6"/>
          <c:order val="1"/>
          <c:tx>
            <c:strRef>
              <c:f>'R 1984'!$C$2</c:f>
              <c:strCache>
                <c:ptCount val="1"/>
                <c:pt idx="0">
                  <c:v>2015_SAW60</c:v>
                </c:pt>
              </c:strCache>
            </c:strRef>
          </c:tx>
          <c:spPr>
            <a:ln w="25400">
              <a:solidFill>
                <a:srgbClr val="000000"/>
              </a:solidFill>
              <a:prstDash val="sysDash"/>
            </a:ln>
          </c:spPr>
          <c:marker>
            <c:symbol val="none"/>
          </c:marker>
          <c:cat>
            <c:numRef>
              <c:f>'R 1984'!$A$4:$A$42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 1984'!$C$4:$C$37</c:f>
              <c:numCache>
                <c:formatCode>0</c:formatCode>
                <c:ptCount val="34"/>
                <c:pt idx="0">
                  <c:v>132.14500000000001</c:v>
                </c:pt>
                <c:pt idx="1">
                  <c:v>127.048</c:v>
                </c:pt>
                <c:pt idx="2">
                  <c:v>82.37769999999999</c:v>
                </c:pt>
                <c:pt idx="3">
                  <c:v>63.3294</c:v>
                </c:pt>
                <c:pt idx="4">
                  <c:v>117.526</c:v>
                </c:pt>
                <c:pt idx="5">
                  <c:v>67.313199999999995</c:v>
                </c:pt>
                <c:pt idx="6">
                  <c:v>99.663499999999999</c:v>
                </c:pt>
                <c:pt idx="7">
                  <c:v>88.933899999999994</c:v>
                </c:pt>
                <c:pt idx="8">
                  <c:v>36.121099999999998</c:v>
                </c:pt>
                <c:pt idx="9">
                  <c:v>37.481000000000002</c:v>
                </c:pt>
                <c:pt idx="10">
                  <c:v>61.447699999999998</c:v>
                </c:pt>
                <c:pt idx="11">
                  <c:v>34.697300000000006</c:v>
                </c:pt>
                <c:pt idx="12">
                  <c:v>29.394200000000001</c:v>
                </c:pt>
                <c:pt idx="13">
                  <c:v>78.245100000000008</c:v>
                </c:pt>
                <c:pt idx="14">
                  <c:v>97.292100000000005</c:v>
                </c:pt>
                <c:pt idx="15">
                  <c:v>221.64599999999999</c:v>
                </c:pt>
                <c:pt idx="16">
                  <c:v>145.857</c:v>
                </c:pt>
                <c:pt idx="17">
                  <c:v>137.64099999999999</c:v>
                </c:pt>
                <c:pt idx="18">
                  <c:v>84.021000000000001</c:v>
                </c:pt>
                <c:pt idx="19">
                  <c:v>84.102899999999991</c:v>
                </c:pt>
                <c:pt idx="20">
                  <c:v>127.43</c:v>
                </c:pt>
                <c:pt idx="21">
                  <c:v>197.17500000000001</c:v>
                </c:pt>
                <c:pt idx="22">
                  <c:v>221.875</c:v>
                </c:pt>
                <c:pt idx="23">
                  <c:v>217.65199999999999</c:v>
                </c:pt>
                <c:pt idx="24">
                  <c:v>184.69399999999999</c:v>
                </c:pt>
                <c:pt idx="25">
                  <c:v>98.307600000000008</c:v>
                </c:pt>
                <c:pt idx="26">
                  <c:v>107.14100000000001</c:v>
                </c:pt>
                <c:pt idx="27">
                  <c:v>141.523</c:v>
                </c:pt>
                <c:pt idx="28">
                  <c:v>75.148800000000008</c:v>
                </c:pt>
                <c:pt idx="29">
                  <c:v>60.549199999999999</c:v>
                </c:pt>
                <c:pt idx="30">
                  <c:v>112.43600000000001</c:v>
                </c:pt>
              </c:numCache>
            </c:numRef>
          </c:val>
          <c:smooth val="0"/>
          <c:extLst>
            <c:ext xmlns:c16="http://schemas.microsoft.com/office/drawing/2014/chart" uri="{C3380CC4-5D6E-409C-BE32-E72D297353CC}">
              <c16:uniqueId val="{00000000-8A99-4272-BC8B-FDA0B8B1285D}"/>
            </c:ext>
          </c:extLst>
        </c:ser>
        <c:ser>
          <c:idx val="4"/>
          <c:order val="5"/>
          <c:tx>
            <c:strRef>
              <c:f>'R 1984'!$G$2</c:f>
              <c:strCache>
                <c:ptCount val="1"/>
                <c:pt idx="0">
                  <c:v>2023_MT</c:v>
                </c:pt>
              </c:strCache>
            </c:strRef>
          </c:tx>
          <c:spPr>
            <a:ln>
              <a:solidFill>
                <a:schemeClr val="tx1"/>
              </a:solidFill>
            </a:ln>
          </c:spPr>
          <c:marker>
            <c:symbol val="none"/>
          </c:marker>
          <c:cat>
            <c:numRef>
              <c:f>'R 1984'!$A$4:$A$42</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f>'R 1984'!$G$4:$G$42</c:f>
              <c:numCache>
                <c:formatCode>0</c:formatCode>
                <c:ptCount val="39"/>
                <c:pt idx="0">
                  <c:v>146.32300000000001</c:v>
                </c:pt>
                <c:pt idx="1">
                  <c:v>133.56399999999999</c:v>
                </c:pt>
                <c:pt idx="2">
                  <c:v>92.571100000000001</c:v>
                </c:pt>
                <c:pt idx="3">
                  <c:v>68.852100000000007</c:v>
                </c:pt>
                <c:pt idx="4">
                  <c:v>129.29300000000001</c:v>
                </c:pt>
                <c:pt idx="5">
                  <c:v>74.248100000000008</c:v>
                </c:pt>
                <c:pt idx="6">
                  <c:v>112.63500000000001</c:v>
                </c:pt>
                <c:pt idx="7">
                  <c:v>99.333799999999997</c:v>
                </c:pt>
                <c:pt idx="8">
                  <c:v>39.619699999999995</c:v>
                </c:pt>
                <c:pt idx="9">
                  <c:v>39.815800000000003</c:v>
                </c:pt>
                <c:pt idx="10">
                  <c:v>73.008800000000008</c:v>
                </c:pt>
                <c:pt idx="11">
                  <c:v>42.429000000000002</c:v>
                </c:pt>
                <c:pt idx="12">
                  <c:v>36.590800000000002</c:v>
                </c:pt>
                <c:pt idx="13">
                  <c:v>91.57119999999999</c:v>
                </c:pt>
                <c:pt idx="14">
                  <c:v>104.184</c:v>
                </c:pt>
                <c:pt idx="15">
                  <c:v>218.79</c:v>
                </c:pt>
                <c:pt idx="16">
                  <c:v>145.06700000000001</c:v>
                </c:pt>
                <c:pt idx="17">
                  <c:v>138.86699999999999</c:v>
                </c:pt>
                <c:pt idx="18">
                  <c:v>88.766800000000003</c:v>
                </c:pt>
                <c:pt idx="19">
                  <c:v>90.453399999999988</c:v>
                </c:pt>
                <c:pt idx="20">
                  <c:v>136.20699999999999</c:v>
                </c:pt>
                <c:pt idx="21">
                  <c:v>214.25899999999999</c:v>
                </c:pt>
                <c:pt idx="22">
                  <c:v>250.46100000000001</c:v>
                </c:pt>
                <c:pt idx="23">
                  <c:v>254.62299999999999</c:v>
                </c:pt>
                <c:pt idx="24">
                  <c:v>228.37799999999999</c:v>
                </c:pt>
                <c:pt idx="25">
                  <c:v>132.49100000000001</c:v>
                </c:pt>
                <c:pt idx="26">
                  <c:v>158.19800000000001</c:v>
                </c:pt>
                <c:pt idx="27">
                  <c:v>238.124</c:v>
                </c:pt>
                <c:pt idx="28">
                  <c:v>141.94900000000001</c:v>
                </c:pt>
                <c:pt idx="29">
                  <c:v>145.75</c:v>
                </c:pt>
                <c:pt idx="30">
                  <c:v>360.86</c:v>
                </c:pt>
                <c:pt idx="31">
                  <c:v>569.17499999999995</c:v>
                </c:pt>
                <c:pt idx="32">
                  <c:v>256.96100000000001</c:v>
                </c:pt>
                <c:pt idx="33">
                  <c:v>119.279</c:v>
                </c:pt>
                <c:pt idx="34">
                  <c:v>138.88900000000001</c:v>
                </c:pt>
                <c:pt idx="35">
                  <c:v>64.734899999999996</c:v>
                </c:pt>
                <c:pt idx="36" formatCode="General">
                  <c:v>118.91800000000001</c:v>
                </c:pt>
                <c:pt idx="37" formatCode="General">
                  <c:v>124.873</c:v>
                </c:pt>
                <c:pt idx="38" formatCode="General">
                  <c:v>106.03700000000001</c:v>
                </c:pt>
              </c:numCache>
            </c:numRef>
          </c:val>
          <c:smooth val="0"/>
          <c:extLst>
            <c:ext xmlns:c16="http://schemas.microsoft.com/office/drawing/2014/chart" uri="{C3380CC4-5D6E-409C-BE32-E72D297353CC}">
              <c16:uniqueId val="{00000001-8A99-4272-BC8B-FDA0B8B1285D}"/>
            </c:ext>
          </c:extLst>
        </c:ser>
        <c:ser>
          <c:idx val="5"/>
          <c:order val="6"/>
          <c:tx>
            <c:strRef>
              <c:f>'R 1984'!$H$2</c:f>
              <c:strCache>
                <c:ptCount val="1"/>
                <c:pt idx="0">
                  <c:v>S1984</c:v>
                </c:pt>
              </c:strCache>
            </c:strRef>
          </c:tx>
          <c:marker>
            <c:symbol val="none"/>
          </c:marker>
          <c:val>
            <c:numRef>
              <c:f>'R 1984'!$H$4:$H$42</c:f>
              <c:numCache>
                <c:formatCode>0</c:formatCode>
                <c:ptCount val="39"/>
                <c:pt idx="0">
                  <c:v>141.36699999999999</c:v>
                </c:pt>
                <c:pt idx="1">
                  <c:v>132.54300000000001</c:v>
                </c:pt>
                <c:pt idx="2">
                  <c:v>92.081299999999999</c:v>
                </c:pt>
                <c:pt idx="3">
                  <c:v>68.222399999999993</c:v>
                </c:pt>
                <c:pt idx="4">
                  <c:v>128.15899999999999</c:v>
                </c:pt>
                <c:pt idx="5">
                  <c:v>74.115200000000002</c:v>
                </c:pt>
                <c:pt idx="6">
                  <c:v>111.71899999999999</c:v>
                </c:pt>
                <c:pt idx="7">
                  <c:v>99.055700000000002</c:v>
                </c:pt>
                <c:pt idx="8">
                  <c:v>39.115499999999997</c:v>
                </c:pt>
                <c:pt idx="9">
                  <c:v>39.750900000000001</c:v>
                </c:pt>
                <c:pt idx="10">
                  <c:v>72.293600000000012</c:v>
                </c:pt>
                <c:pt idx="11">
                  <c:v>41.759</c:v>
                </c:pt>
                <c:pt idx="12">
                  <c:v>35.778400000000005</c:v>
                </c:pt>
                <c:pt idx="13">
                  <c:v>89.012699999999995</c:v>
                </c:pt>
                <c:pt idx="14">
                  <c:v>100.488</c:v>
                </c:pt>
                <c:pt idx="15">
                  <c:v>213.57900000000001</c:v>
                </c:pt>
                <c:pt idx="16">
                  <c:v>141.78399999999999</c:v>
                </c:pt>
                <c:pt idx="17">
                  <c:v>135.309</c:v>
                </c:pt>
                <c:pt idx="18">
                  <c:v>86.487499999999997</c:v>
                </c:pt>
                <c:pt idx="19">
                  <c:v>87.539699999999996</c:v>
                </c:pt>
                <c:pt idx="20">
                  <c:v>131.422</c:v>
                </c:pt>
                <c:pt idx="21">
                  <c:v>207.55099999999999</c:v>
                </c:pt>
                <c:pt idx="22">
                  <c:v>243.12200000000001</c:v>
                </c:pt>
                <c:pt idx="23">
                  <c:v>247.697</c:v>
                </c:pt>
                <c:pt idx="24">
                  <c:v>222.32900000000001</c:v>
                </c:pt>
                <c:pt idx="25">
                  <c:v>128.94900000000001</c:v>
                </c:pt>
                <c:pt idx="26">
                  <c:v>153.84399999999999</c:v>
                </c:pt>
                <c:pt idx="27">
                  <c:v>232.006</c:v>
                </c:pt>
                <c:pt idx="28">
                  <c:v>137.834</c:v>
                </c:pt>
                <c:pt idx="29">
                  <c:v>140.15799999999999</c:v>
                </c:pt>
                <c:pt idx="30">
                  <c:v>350.89400000000001</c:v>
                </c:pt>
                <c:pt idx="31">
                  <c:v>555.32100000000003</c:v>
                </c:pt>
                <c:pt idx="32">
                  <c:v>250.86199999999999</c:v>
                </c:pt>
                <c:pt idx="33">
                  <c:v>116.485</c:v>
                </c:pt>
                <c:pt idx="34">
                  <c:v>134.56899999999999</c:v>
                </c:pt>
                <c:pt idx="35">
                  <c:v>62.494199999999999</c:v>
                </c:pt>
                <c:pt idx="36" formatCode="General">
                  <c:v>113.523</c:v>
                </c:pt>
                <c:pt idx="37" formatCode="General">
                  <c:v>119.768</c:v>
                </c:pt>
                <c:pt idx="38" formatCode="General">
                  <c:v>101.407</c:v>
                </c:pt>
              </c:numCache>
            </c:numRef>
          </c:val>
          <c:smooth val="0"/>
          <c:extLst>
            <c:ext xmlns:c16="http://schemas.microsoft.com/office/drawing/2014/chart" uri="{C3380CC4-5D6E-409C-BE32-E72D297353CC}">
              <c16:uniqueId val="{00000002-8A99-4272-BC8B-FDA0B8B1285D}"/>
            </c:ext>
          </c:extLst>
        </c:ser>
        <c:dLbls>
          <c:showLegendKey val="0"/>
          <c:showVal val="0"/>
          <c:showCatName val="0"/>
          <c:showSerName val="0"/>
          <c:showPercent val="0"/>
          <c:showBubbleSize val="0"/>
        </c:dLbls>
        <c:smooth val="0"/>
        <c:axId val="519496888"/>
        <c:axId val="519496496"/>
        <c:extLst>
          <c:ext xmlns:c15="http://schemas.microsoft.com/office/drawing/2012/chart" uri="{02D57815-91ED-43cb-92C2-25804820EDAC}">
            <c15:filteredLineSeries>
              <c15:ser>
                <c:idx val="0"/>
                <c:order val="0"/>
                <c:tx>
                  <c:strRef>
                    <c:extLst>
                      <c:ext uri="{02D57815-91ED-43cb-92C2-25804820EDAC}">
                        <c15:formulaRef>
                          <c15:sqref>'R 1984'!$B$2</c15:sqref>
                        </c15:formulaRef>
                      </c:ext>
                    </c:extLst>
                    <c:strCache>
                      <c:ptCount val="1"/>
                      <c:pt idx="0">
                        <c:v>2008_DPSWG</c:v>
                      </c:pt>
                    </c:strCache>
                  </c:strRef>
                </c:tx>
                <c:spPr>
                  <a:ln w="19050">
                    <a:solidFill>
                      <a:srgbClr val="000000"/>
                    </a:solidFill>
                    <a:prstDash val="dash"/>
                  </a:ln>
                </c:spPr>
                <c:marker>
                  <c:symbol val="none"/>
                </c:marker>
                <c:dPt>
                  <c:idx val="17"/>
                  <c:bubble3D val="0"/>
                  <c:spPr>
                    <a:ln w="25400">
                      <a:solidFill>
                        <a:srgbClr val="000000"/>
                      </a:solidFill>
                      <a:prstDash val="sysDash"/>
                    </a:ln>
                  </c:spPr>
                  <c:extLst>
                    <c:ext xmlns:c16="http://schemas.microsoft.com/office/drawing/2014/chart" uri="{C3380CC4-5D6E-409C-BE32-E72D297353CC}">
                      <c16:uniqueId val="{00000004-8A99-4272-BC8B-FDA0B8B1285D}"/>
                    </c:ext>
                  </c:extLst>
                </c:dPt>
                <c:cat>
                  <c:numRef>
                    <c:extLst>
                      <c:ext uri="{02D57815-91ED-43cb-92C2-25804820EDAC}">
                        <c15:formulaRef>
                          <c15:sqref>'R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c:ext uri="{02D57815-91ED-43cb-92C2-25804820EDAC}">
                        <c15:formulaRef>
                          <c15:sqref>'R 1984'!$B$4:$B$37</c15:sqref>
                        </c15:formulaRef>
                      </c:ext>
                    </c:extLst>
                    <c:numCache>
                      <c:formatCode>0</c:formatCode>
                      <c:ptCount val="34"/>
                      <c:pt idx="0">
                        <c:v>108.158</c:v>
                      </c:pt>
                      <c:pt idx="1">
                        <c:v>78.36</c:v>
                      </c:pt>
                      <c:pt idx="2">
                        <c:v>60.241</c:v>
                      </c:pt>
                      <c:pt idx="3">
                        <c:v>48.392000000000003</c:v>
                      </c:pt>
                      <c:pt idx="4">
                        <c:v>91.46</c:v>
                      </c:pt>
                      <c:pt idx="5">
                        <c:v>66.774000000000001</c:v>
                      </c:pt>
                      <c:pt idx="6">
                        <c:v>114.79600000000001</c:v>
                      </c:pt>
                      <c:pt idx="7">
                        <c:v>100.96599999999999</c:v>
                      </c:pt>
                      <c:pt idx="8">
                        <c:v>39.496000000000002</c:v>
                      </c:pt>
                      <c:pt idx="9">
                        <c:v>45.405999999999999</c:v>
                      </c:pt>
                      <c:pt idx="10">
                        <c:v>75.826999999999998</c:v>
                      </c:pt>
                      <c:pt idx="11">
                        <c:v>36.348999999999997</c:v>
                      </c:pt>
                      <c:pt idx="12">
                        <c:v>30.376999999999999</c:v>
                      </c:pt>
                      <c:pt idx="13">
                        <c:v>87.275999999999996</c:v>
                      </c:pt>
                      <c:pt idx="14">
                        <c:v>123.306</c:v>
                      </c:pt>
                      <c:pt idx="15">
                        <c:v>217.85300000000001</c:v>
                      </c:pt>
                      <c:pt idx="16">
                        <c:v>311.24299999999999</c:v>
                      </c:pt>
                      <c:pt idx="17">
                        <c:v>194.93700000000001</c:v>
                      </c:pt>
                      <c:pt idx="18">
                        <c:v>114.48699999999999</c:v>
                      </c:pt>
                      <c:pt idx="19">
                        <c:v>108.77800000000001</c:v>
                      </c:pt>
                      <c:pt idx="20">
                        <c:v>171.23599999999999</c:v>
                      </c:pt>
                      <c:pt idx="21">
                        <c:v>116.828</c:v>
                      </c:pt>
                      <c:pt idx="22">
                        <c:v>219.75200000000001</c:v>
                      </c:pt>
                      <c:pt idx="23">
                        <c:v>307.94299999999998</c:v>
                      </c:pt>
                    </c:numCache>
                  </c:numRef>
                </c:val>
                <c:smooth val="0"/>
                <c:extLst>
                  <c:ext xmlns:c16="http://schemas.microsoft.com/office/drawing/2014/chart" uri="{C3380CC4-5D6E-409C-BE32-E72D297353CC}">
                    <c16:uniqueId val="{00000005-8A99-4272-BC8B-FDA0B8B1285D}"/>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'R 1984'!$D$2</c15:sqref>
                        </c15:formulaRef>
                      </c:ext>
                    </c:extLst>
                    <c:strCache>
                      <c:ptCount val="1"/>
                      <c:pt idx="0">
                        <c:v>2017_UP</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'R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'R 1984'!$D$4:$D$39</c15:sqref>
                        </c15:formulaRef>
                      </c:ext>
                    </c:extLst>
                    <c:numCache>
                      <c:formatCode>0</c:formatCode>
                      <c:ptCount val="36"/>
                      <c:pt idx="0">
                        <c:v>133.666</c:v>
                      </c:pt>
                      <c:pt idx="1">
                        <c:v>127.697</c:v>
                      </c:pt>
                      <c:pt idx="2">
                        <c:v>83.045299999999997</c:v>
                      </c:pt>
                      <c:pt idx="3">
                        <c:v>63.980800000000002</c:v>
                      </c:pt>
                      <c:pt idx="4">
                        <c:v>118.15300000000001</c:v>
                      </c:pt>
                      <c:pt idx="5">
                        <c:v>67.846800000000002</c:v>
                      </c:pt>
                      <c:pt idx="6">
                        <c:v>100.452</c:v>
                      </c:pt>
                      <c:pt idx="7">
                        <c:v>89.504600000000011</c:v>
                      </c:pt>
                      <c:pt idx="8">
                        <c:v>36.585900000000002</c:v>
                      </c:pt>
                      <c:pt idx="9">
                        <c:v>37.8917</c:v>
                      </c:pt>
                      <c:pt idx="10">
                        <c:v>62.272199999999998</c:v>
                      </c:pt>
                      <c:pt idx="11">
                        <c:v>35.6417</c:v>
                      </c:pt>
                      <c:pt idx="12">
                        <c:v>30.581099999999999</c:v>
                      </c:pt>
                      <c:pt idx="13">
                        <c:v>81.876000000000005</c:v>
                      </c:pt>
                      <c:pt idx="14">
                        <c:v>102.548</c:v>
                      </c:pt>
                      <c:pt idx="15">
                        <c:v>232.50800000000001</c:v>
                      </c:pt>
                      <c:pt idx="16">
                        <c:v>153.071</c:v>
                      </c:pt>
                      <c:pt idx="17">
                        <c:v>145.28</c:v>
                      </c:pt>
                      <c:pt idx="18">
                        <c:v>89.431399999999996</c:v>
                      </c:pt>
                      <c:pt idx="19">
                        <c:v>90.321100000000001</c:v>
                      </c:pt>
                      <c:pt idx="20">
                        <c:v>137.96100000000001</c:v>
                      </c:pt>
                      <c:pt idx="21">
                        <c:v>217.518</c:v>
                      </c:pt>
                      <c:pt idx="22">
                        <c:v>245.959</c:v>
                      </c:pt>
                      <c:pt idx="23">
                        <c:v>238.88900000000001</c:v>
                      </c:pt>
                      <c:pt idx="24">
                        <c:v>206.73400000000001</c:v>
                      </c:pt>
                      <c:pt idx="25">
                        <c:v>112.29600000000001</c:v>
                      </c:pt>
                      <c:pt idx="26">
                        <c:v>123.77</c:v>
                      </c:pt>
                      <c:pt idx="27">
                        <c:v>165.76300000000001</c:v>
                      </c:pt>
                      <c:pt idx="28">
                        <c:v>87.271000000000001</c:v>
                      </c:pt>
                      <c:pt idx="29">
                        <c:v>80.083300000000008</c:v>
                      </c:pt>
                      <c:pt idx="30">
                        <c:v>174.52600000000001</c:v>
                      </c:pt>
                      <c:pt idx="31">
                        <c:v>252.22200000000001</c:v>
                      </c:pt>
                      <c:pt idx="32">
                        <c:v>65.279300000000006</c:v>
                      </c:pt>
                    </c:numCache>
                  </c:numRef>
                </c:val>
                <c:smooth val="0"/>
                <c:extLst xmlns:c15="http://schemas.microsoft.com/office/drawing/2012/chart">
                  <c:ext xmlns:c16="http://schemas.microsoft.com/office/drawing/2014/chart" uri="{C3380CC4-5D6E-409C-BE32-E72D297353CC}">
                    <c16:uniqueId val="{00000006-8A99-4272-BC8B-FDA0B8B1285D}"/>
                  </c:ext>
                </c:extLst>
              </c15:ser>
            </c15:filteredLineSeries>
            <c15:filteredLineSeries>
              <c15:ser>
                <c:idx val="2"/>
                <c:order val="3"/>
                <c:tx>
                  <c:strRef>
                    <c:extLst xmlns:c15="http://schemas.microsoft.com/office/drawing/2012/chart">
                      <c:ext xmlns:c15="http://schemas.microsoft.com/office/drawing/2012/chart" uri="{02D57815-91ED-43cb-92C2-25804820EDAC}">
                        <c15:formulaRef>
                          <c15:sqref>'R 1984'!$E$2</c15:sqref>
                        </c15:formulaRef>
                      </c:ext>
                    </c:extLst>
                    <c:strCache>
                      <c:ptCount val="1"/>
                      <c:pt idx="0">
                        <c:v>2019_OA</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'R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'R 1984'!$E$4:$E$38</c15:sqref>
                        </c15:formulaRef>
                      </c:ext>
                    </c:extLst>
                    <c:numCache>
                      <c:formatCode>0</c:formatCode>
                      <c:ptCount val="35"/>
                      <c:pt idx="0">
                        <c:v>146.65600000000001</c:v>
                      </c:pt>
                      <c:pt idx="1">
                        <c:v>134.30799999999999</c:v>
                      </c:pt>
                      <c:pt idx="2">
                        <c:v>93.098600000000005</c:v>
                      </c:pt>
                      <c:pt idx="3">
                        <c:v>70.255600000000001</c:v>
                      </c:pt>
                      <c:pt idx="4">
                        <c:v>130.19</c:v>
                      </c:pt>
                      <c:pt idx="5">
                        <c:v>74.739800000000002</c:v>
                      </c:pt>
                      <c:pt idx="6">
                        <c:v>112.127</c:v>
                      </c:pt>
                      <c:pt idx="7">
                        <c:v>98.836500000000001</c:v>
                      </c:pt>
                      <c:pt idx="8">
                        <c:v>40.0794</c:v>
                      </c:pt>
                      <c:pt idx="9">
                        <c:v>39.595699999999994</c:v>
                      </c:pt>
                      <c:pt idx="10">
                        <c:v>73.054600000000008</c:v>
                      </c:pt>
                      <c:pt idx="11">
                        <c:v>43.2179</c:v>
                      </c:pt>
                      <c:pt idx="12">
                        <c:v>37.383000000000003</c:v>
                      </c:pt>
                      <c:pt idx="13">
                        <c:v>95.81989999999999</c:v>
                      </c:pt>
                      <c:pt idx="14">
                        <c:v>109.44</c:v>
                      </c:pt>
                      <c:pt idx="15">
                        <c:v>230.85499999999999</c:v>
                      </c:pt>
                      <c:pt idx="16">
                        <c:v>153.767</c:v>
                      </c:pt>
                      <c:pt idx="17">
                        <c:v>142.95500000000001</c:v>
                      </c:pt>
                      <c:pt idx="18">
                        <c:v>91.406199999999998</c:v>
                      </c:pt>
                      <c:pt idx="19">
                        <c:v>92.153499999999994</c:v>
                      </c:pt>
                      <c:pt idx="20">
                        <c:v>141.81200000000001</c:v>
                      </c:pt>
                      <c:pt idx="21">
                        <c:v>225.96700000000001</c:v>
                      </c:pt>
                      <c:pt idx="22">
                        <c:v>263.72699999999998</c:v>
                      </c:pt>
                      <c:pt idx="23">
                        <c:v>261.16899999999998</c:v>
                      </c:pt>
                      <c:pt idx="24">
                        <c:v>230.70599999999999</c:v>
                      </c:pt>
                      <c:pt idx="25">
                        <c:v>128.09100000000001</c:v>
                      </c:pt>
                      <c:pt idx="26">
                        <c:v>142.35</c:v>
                      </c:pt>
                      <c:pt idx="27">
                        <c:v>195.76900000000001</c:v>
                      </c:pt>
                      <c:pt idx="28">
                        <c:v>112.541</c:v>
                      </c:pt>
                      <c:pt idx="29">
                        <c:v>104.169</c:v>
                      </c:pt>
                      <c:pt idx="30">
                        <c:v>204.77</c:v>
                      </c:pt>
                      <c:pt idx="31">
                        <c:v>293.00799999999998</c:v>
                      </c:pt>
                      <c:pt idx="32">
                        <c:v>122.642</c:v>
                      </c:pt>
                      <c:pt idx="33">
                        <c:v>114.29</c:v>
                      </c:pt>
                      <c:pt idx="34">
                        <c:v>94.511300000000006</c:v>
                      </c:pt>
                    </c:numCache>
                  </c:numRef>
                </c:val>
                <c:smooth val="0"/>
                <c:extLst xmlns:c15="http://schemas.microsoft.com/office/drawing/2012/chart">
                  <c:ext xmlns:c16="http://schemas.microsoft.com/office/drawing/2014/chart" uri="{C3380CC4-5D6E-409C-BE32-E72D297353CC}">
                    <c16:uniqueId val="{00000007-8A99-4272-BC8B-FDA0B8B1285D}"/>
                  </c:ext>
                </c:extLst>
              </c15:ser>
            </c15:filteredLineSeries>
            <c15:filteredLineSeries>
              <c15:ser>
                <c:idx val="1"/>
                <c:order val="4"/>
                <c:tx>
                  <c:strRef>
                    <c:extLst xmlns:c15="http://schemas.microsoft.com/office/drawing/2012/chart">
                      <c:ext xmlns:c15="http://schemas.microsoft.com/office/drawing/2012/chart" uri="{02D57815-91ED-43cb-92C2-25804820EDAC}">
                        <c15:formulaRef>
                          <c15:sqref>'R 1984'!$F$2</c15:sqref>
                        </c15:formulaRef>
                      </c:ext>
                    </c:extLst>
                    <c:strCache>
                      <c:ptCount val="1"/>
                      <c:pt idx="0">
                        <c:v>2021_MT</c:v>
                      </c:pt>
                    </c:strCache>
                  </c:strRef>
                </c:tx>
                <c:spPr>
                  <a:ln w="25400">
                    <a:solidFill>
                      <a:schemeClr val="tx1"/>
                    </a:solidFill>
                    <a:prstDash val="sysDash"/>
                  </a:ln>
                </c:spPr>
                <c:marker>
                  <c:symbol val="none"/>
                </c:marker>
                <c:cat>
                  <c:numRef>
                    <c:extLst xmlns:c15="http://schemas.microsoft.com/office/drawing/2012/chart">
                      <c:ext xmlns:c15="http://schemas.microsoft.com/office/drawing/2012/chart" uri="{02D57815-91ED-43cb-92C2-25804820EDAC}">
                        <c15:formulaRef>
                          <c15:sqref>'R 1984'!$A$4:$A$42</c15:sqref>
                        </c15:formulaRef>
                      </c:ext>
                    </c:extLst>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formatCode="0">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cat>
                <c:val>
                  <c:numRef>
                    <c:extLst xmlns:c15="http://schemas.microsoft.com/office/drawing/2012/chart">
                      <c:ext xmlns:c15="http://schemas.microsoft.com/office/drawing/2012/chart" uri="{02D57815-91ED-43cb-92C2-25804820EDAC}">
                        <c15:formulaRef>
                          <c15:sqref>'R 1984'!$F$4:$F$39</c15:sqref>
                        </c15:formulaRef>
                      </c:ext>
                    </c:extLst>
                    <c:numCache>
                      <c:formatCode>0</c:formatCode>
                      <c:ptCount val="36"/>
                      <c:pt idx="0">
                        <c:v>145.68600000000001</c:v>
                      </c:pt>
                      <c:pt idx="1">
                        <c:v>133.452</c:v>
                      </c:pt>
                      <c:pt idx="2">
                        <c:v>92.479300000000009</c:v>
                      </c:pt>
                      <c:pt idx="3">
                        <c:v>69.154800000000009</c:v>
                      </c:pt>
                      <c:pt idx="4">
                        <c:v>129.72200000000001</c:v>
                      </c:pt>
                      <c:pt idx="5">
                        <c:v>74.487899999999996</c:v>
                      </c:pt>
                      <c:pt idx="6">
                        <c:v>112.867</c:v>
                      </c:pt>
                      <c:pt idx="7">
                        <c:v>99.376100000000008</c:v>
                      </c:pt>
                      <c:pt idx="8">
                        <c:v>39.626800000000003</c:v>
                      </c:pt>
                      <c:pt idx="9">
                        <c:v>39.795900000000003</c:v>
                      </c:pt>
                      <c:pt idx="10">
                        <c:v>72.976399999999998</c:v>
                      </c:pt>
                      <c:pt idx="11">
                        <c:v>42.725999999999999</c:v>
                      </c:pt>
                      <c:pt idx="12">
                        <c:v>37.025100000000002</c:v>
                      </c:pt>
                      <c:pt idx="13">
                        <c:v>93.344700000000003</c:v>
                      </c:pt>
                      <c:pt idx="14">
                        <c:v>106.66800000000001</c:v>
                      </c:pt>
                      <c:pt idx="15">
                        <c:v>223.96199999999999</c:v>
                      </c:pt>
                      <c:pt idx="16">
                        <c:v>147.68799999999999</c:v>
                      </c:pt>
                      <c:pt idx="17">
                        <c:v>141.20099999999999</c:v>
                      </c:pt>
                      <c:pt idx="18">
                        <c:v>89.908600000000007</c:v>
                      </c:pt>
                      <c:pt idx="19">
                        <c:v>91.455300000000008</c:v>
                      </c:pt>
                      <c:pt idx="20">
                        <c:v>138.744</c:v>
                      </c:pt>
                      <c:pt idx="21">
                        <c:v>218.815</c:v>
                      </c:pt>
                      <c:pt idx="22">
                        <c:v>255.024</c:v>
                      </c:pt>
                      <c:pt idx="23">
                        <c:v>257.62200000000001</c:v>
                      </c:pt>
                      <c:pt idx="24">
                        <c:v>227.49100000000001</c:v>
                      </c:pt>
                      <c:pt idx="25">
                        <c:v>129.655</c:v>
                      </c:pt>
                      <c:pt idx="26">
                        <c:v>149.488</c:v>
                      </c:pt>
                      <c:pt idx="27">
                        <c:v>216.85</c:v>
                      </c:pt>
                      <c:pt idx="28">
                        <c:v>124.572</c:v>
                      </c:pt>
                      <c:pt idx="29">
                        <c:v>122.41200000000001</c:v>
                      </c:pt>
                      <c:pt idx="30">
                        <c:v>282.83800000000002</c:v>
                      </c:pt>
                      <c:pt idx="31">
                        <c:v>415.041</c:v>
                      </c:pt>
                      <c:pt idx="32">
                        <c:v>142.85300000000001</c:v>
                      </c:pt>
                      <c:pt idx="33">
                        <c:v>84.306100000000001</c:v>
                      </c:pt>
                      <c:pt idx="34">
                        <c:v>100.43600000000001</c:v>
                      </c:pt>
                      <c:pt idx="35">
                        <c:v>34.1128</c:v>
                      </c:pt>
                    </c:numCache>
                  </c:numRef>
                </c:val>
                <c:smooth val="0"/>
                <c:extLst xmlns:c15="http://schemas.microsoft.com/office/drawing/2012/chart">
                  <c:ext xmlns:c16="http://schemas.microsoft.com/office/drawing/2014/chart" uri="{C3380CC4-5D6E-409C-BE32-E72D297353CC}">
                    <c16:uniqueId val="{00000008-8A99-4272-BC8B-FDA0B8B1285D}"/>
                  </c:ext>
                </c:extLst>
              </c15:ser>
            </c15:filteredLineSeries>
          </c:ext>
        </c:extLst>
      </c:lineChart>
      <c:catAx>
        <c:axId val="519496888"/>
        <c:scaling>
          <c:orientation val="minMax"/>
        </c:scaling>
        <c:delete val="0"/>
        <c:axPos val="b"/>
        <c:title>
          <c:tx>
            <c:rich>
              <a:bodyPr/>
              <a:lstStyle/>
              <a:p>
                <a:pPr>
                  <a:defRPr sz="1200" b="1" i="0" u="none" strike="noStrike" baseline="0">
                    <a:solidFill>
                      <a:srgbClr val="000000"/>
                    </a:solidFill>
                    <a:latin typeface="Arial"/>
                    <a:ea typeface="Arial"/>
                    <a:cs typeface="Arial"/>
                  </a:defRPr>
                </a:pPr>
                <a:r>
                  <a:rPr lang="en-US" sz="1200"/>
                  <a:t>Year</a:t>
                </a:r>
              </a:p>
            </c:rich>
          </c:tx>
          <c:layout>
            <c:manualLayout>
              <c:xMode val="edge"/>
              <c:yMode val="edge"/>
              <c:x val="0.537109375"/>
              <c:y val="0.8661425589517846"/>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5400000" vert="horz"/>
          <a:lstStyle/>
          <a:p>
            <a:pPr>
              <a:defRPr sz="1000" b="1" i="0" u="none" strike="noStrike" baseline="0">
                <a:solidFill>
                  <a:srgbClr val="000000"/>
                </a:solidFill>
                <a:latin typeface="Arial"/>
                <a:ea typeface="Arial"/>
                <a:cs typeface="Arial"/>
              </a:defRPr>
            </a:pPr>
            <a:endParaRPr lang="en-US"/>
          </a:p>
        </c:txPr>
        <c:crossAx val="519496496"/>
        <c:crosses val="autoZero"/>
        <c:auto val="1"/>
        <c:lblAlgn val="ctr"/>
        <c:lblOffset val="100"/>
        <c:tickMarkSkip val="1"/>
        <c:noMultiLvlLbl val="0"/>
      </c:catAx>
      <c:valAx>
        <c:axId val="519496496"/>
        <c:scaling>
          <c:orientation val="minMax"/>
        </c:scaling>
        <c:delete val="0"/>
        <c:axPos val="l"/>
        <c:title>
          <c:tx>
            <c:rich>
              <a:bodyPr/>
              <a:lstStyle/>
              <a:p>
                <a:pPr>
                  <a:defRPr sz="1200" b="1" i="0" u="none" strike="noStrike" baseline="0">
                    <a:solidFill>
                      <a:srgbClr val="000000"/>
                    </a:solidFill>
                    <a:latin typeface="Arial"/>
                    <a:ea typeface="Arial"/>
                    <a:cs typeface="Arial"/>
                  </a:defRPr>
                </a:pPr>
                <a:r>
                  <a:rPr lang="en-US" sz="1200"/>
                  <a:t>Recruitment: age 0 (millions)</a:t>
                </a:r>
              </a:p>
            </c:rich>
          </c:tx>
          <c:layout>
            <c:manualLayout>
              <c:xMode val="edge"/>
              <c:yMode val="edge"/>
              <c:x val="3.125E-2"/>
              <c:y val="0.28543327753322184"/>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9496888"/>
        <c:crosses val="autoZero"/>
        <c:crossBetween val="between"/>
      </c:valAx>
      <c:spPr>
        <a:solidFill>
          <a:srgbClr val="FFFFFF"/>
        </a:solidFill>
        <a:ln w="12700">
          <a:solidFill>
            <a:srgbClr val="000000"/>
          </a:solidFill>
          <a:prstDash val="solid"/>
        </a:ln>
      </c:spPr>
    </c:plotArea>
    <c:legend>
      <c:legendPos val="b"/>
      <c:overlay val="0"/>
    </c:legend>
    <c:plotVisOnly val="1"/>
    <c:dispBlanksAs val="gap"/>
    <c:showDLblsOverMax val="0"/>
  </c:chart>
  <c:spPr>
    <a:solidFill>
      <a:srgbClr val="FFFFFF"/>
    </a:solidFill>
    <a:ln w="3175">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0" i="0" u="none" strike="noStrike" baseline="0">
                <a:solidFill>
                  <a:srgbClr val="000000"/>
                </a:solidFill>
                <a:latin typeface="Arial"/>
                <a:ea typeface="Arial"/>
                <a:cs typeface="Arial"/>
              </a:defRPr>
            </a:pPr>
            <a:r>
              <a:rPr lang="en-US" sz="1000" b="1" i="0" u="none" strike="noStrike" baseline="0">
                <a:solidFill>
                  <a:srgbClr val="000000"/>
                </a:solidFill>
                <a:latin typeface="Arial"/>
                <a:cs typeface="Arial"/>
              </a:rPr>
              <a:t>  </a:t>
            </a:r>
            <a:r>
              <a:rPr lang="en-US" sz="1200" b="1" i="0" u="none" strike="noStrike" baseline="0">
                <a:solidFill>
                  <a:srgbClr val="000000"/>
                </a:solidFill>
                <a:latin typeface="Arial"/>
                <a:cs typeface="Arial"/>
              </a:rPr>
              <a:t> RIDFW Indices</a:t>
            </a:r>
          </a:p>
        </c:rich>
      </c:tx>
      <c:layout>
        <c:manualLayout>
          <c:xMode val="edge"/>
          <c:yMode val="edge"/>
          <c:x val="0.40062663528562115"/>
          <c:y val="2.9354207436399216E-2"/>
        </c:manualLayout>
      </c:layout>
      <c:overlay val="0"/>
      <c:spPr>
        <a:noFill/>
        <a:ln w="25400">
          <a:noFill/>
        </a:ln>
      </c:spPr>
    </c:title>
    <c:autoTitleDeleted val="0"/>
    <c:plotArea>
      <c:layout>
        <c:manualLayout>
          <c:layoutTarget val="inner"/>
          <c:xMode val="edge"/>
          <c:yMode val="edge"/>
          <c:x val="0.13302054757883958"/>
          <c:y val="0.13307253420121967"/>
          <c:w val="0.76682433310156006"/>
          <c:h val="0.6790613142327051"/>
        </c:manualLayout>
      </c:layout>
      <c:scatterChart>
        <c:scatterStyle val="lineMarker"/>
        <c:varyColors val="0"/>
        <c:ser>
          <c:idx val="2"/>
          <c:order val="1"/>
          <c:tx>
            <c:strRef>
              <c:f>RIDFW!$E$3</c:f>
              <c:strCache>
                <c:ptCount val="1"/>
                <c:pt idx="0">
                  <c:v>Fall</c:v>
                </c:pt>
              </c:strCache>
            </c:strRef>
          </c:tx>
          <c:spPr>
            <a:ln w="25400">
              <a:solidFill>
                <a:srgbClr val="FF0000"/>
              </a:solidFill>
              <a:prstDash val="solid"/>
            </a:ln>
          </c:spPr>
          <c:marker>
            <c:symbol val="triangle"/>
            <c:size val="7"/>
            <c:spPr>
              <a:solidFill>
                <a:srgbClr val="FF0000"/>
              </a:solidFill>
              <a:ln>
                <a:solidFill>
                  <a:srgbClr val="FF0000"/>
                </a:solidFill>
                <a:prstDash val="solid"/>
              </a:ln>
            </c:spPr>
          </c:marker>
          <c:xVal>
            <c:numRef>
              <c:f>RIDFW!$A$6:$A$47</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xVal>
          <c:yVal>
            <c:numRef>
              <c:f>RIDFW!$E$6:$E$47</c:f>
              <c:numCache>
                <c:formatCode>0.00</c:formatCode>
                <c:ptCount val="42"/>
                <c:pt idx="0">
                  <c:v>2.54</c:v>
                </c:pt>
                <c:pt idx="1">
                  <c:v>0.7</c:v>
                </c:pt>
                <c:pt idx="2">
                  <c:v>2.75</c:v>
                </c:pt>
                <c:pt idx="3">
                  <c:v>10.57</c:v>
                </c:pt>
                <c:pt idx="4">
                  <c:v>1.51</c:v>
                </c:pt>
                <c:pt idx="5">
                  <c:v>4.2</c:v>
                </c:pt>
                <c:pt idx="6">
                  <c:v>4.7300000000000004</c:v>
                </c:pt>
                <c:pt idx="7">
                  <c:v>7.1</c:v>
                </c:pt>
                <c:pt idx="8">
                  <c:v>6.62</c:v>
                </c:pt>
                <c:pt idx="9">
                  <c:v>5.66</c:v>
                </c:pt>
                <c:pt idx="10">
                  <c:v>16.62</c:v>
                </c:pt>
                <c:pt idx="11">
                  <c:v>9.1</c:v>
                </c:pt>
                <c:pt idx="12">
                  <c:v>8.9</c:v>
                </c:pt>
                <c:pt idx="13">
                  <c:v>3.66</c:v>
                </c:pt>
                <c:pt idx="14">
                  <c:v>5.03</c:v>
                </c:pt>
                <c:pt idx="15">
                  <c:v>3.83</c:v>
                </c:pt>
                <c:pt idx="16">
                  <c:v>6.04</c:v>
                </c:pt>
                <c:pt idx="17">
                  <c:v>1.89</c:v>
                </c:pt>
                <c:pt idx="18">
                  <c:v>12.39</c:v>
                </c:pt>
                <c:pt idx="19">
                  <c:v>9.11</c:v>
                </c:pt>
                <c:pt idx="20">
                  <c:v>11.07</c:v>
                </c:pt>
                <c:pt idx="21">
                  <c:v>9.27</c:v>
                </c:pt>
                <c:pt idx="22">
                  <c:v>11.38</c:v>
                </c:pt>
                <c:pt idx="23">
                  <c:v>9.58</c:v>
                </c:pt>
                <c:pt idx="24">
                  <c:v>21.35</c:v>
                </c:pt>
                <c:pt idx="25">
                  <c:v>11.26</c:v>
                </c:pt>
                <c:pt idx="26">
                  <c:v>23.76</c:v>
                </c:pt>
                <c:pt idx="27">
                  <c:v>18.149999999999999</c:v>
                </c:pt>
                <c:pt idx="28">
                  <c:v>24.99</c:v>
                </c:pt>
                <c:pt idx="29">
                  <c:v>17.39</c:v>
                </c:pt>
                <c:pt idx="30">
                  <c:v>30.6</c:v>
                </c:pt>
                <c:pt idx="31">
                  <c:v>39.770000000000003</c:v>
                </c:pt>
                <c:pt idx="32">
                  <c:v>18.45</c:v>
                </c:pt>
                <c:pt idx="33">
                  <c:v>38.83</c:v>
                </c:pt>
                <c:pt idx="34">
                  <c:v>42.43</c:v>
                </c:pt>
                <c:pt idx="35">
                  <c:v>32.270000000000003</c:v>
                </c:pt>
                <c:pt idx="36">
                  <c:v>22.5</c:v>
                </c:pt>
                <c:pt idx="37">
                  <c:v>20.88</c:v>
                </c:pt>
                <c:pt idx="38">
                  <c:v>18.89</c:v>
                </c:pt>
                <c:pt idx="39">
                  <c:v>22.18</c:v>
                </c:pt>
                <c:pt idx="40">
                  <c:v>24.65</c:v>
                </c:pt>
                <c:pt idx="41">
                  <c:v>29.26</c:v>
                </c:pt>
              </c:numCache>
            </c:numRef>
          </c:yVal>
          <c:smooth val="0"/>
          <c:extLst>
            <c:ext xmlns:c16="http://schemas.microsoft.com/office/drawing/2014/chart" uri="{C3380CC4-5D6E-409C-BE32-E72D297353CC}">
              <c16:uniqueId val="{00000000-3834-4CF7-81D5-20314A5A1D21}"/>
            </c:ext>
          </c:extLst>
        </c:ser>
        <c:dLbls>
          <c:showLegendKey val="0"/>
          <c:showVal val="0"/>
          <c:showCatName val="0"/>
          <c:showSerName val="0"/>
          <c:showPercent val="0"/>
          <c:showBubbleSize val="0"/>
        </c:dLbls>
        <c:axId val="517107176"/>
        <c:axId val="517106784"/>
      </c:scatterChart>
      <c:scatterChart>
        <c:scatterStyle val="lineMarker"/>
        <c:varyColors val="0"/>
        <c:ser>
          <c:idx val="1"/>
          <c:order val="0"/>
          <c:tx>
            <c:strRef>
              <c:f>RIDFW!$C$3</c:f>
              <c:strCache>
                <c:ptCount val="1"/>
                <c:pt idx="0">
                  <c:v>Spring</c:v>
                </c:pt>
              </c:strCache>
            </c:strRef>
          </c:tx>
          <c:spPr>
            <a:ln w="25400">
              <a:solidFill>
                <a:srgbClr val="0000FF"/>
              </a:solidFill>
              <a:prstDash val="solid"/>
            </a:ln>
          </c:spPr>
          <c:marker>
            <c:symbol val="square"/>
            <c:size val="7"/>
            <c:spPr>
              <a:solidFill>
                <a:srgbClr val="0000FF"/>
              </a:solidFill>
              <a:ln>
                <a:solidFill>
                  <a:srgbClr val="0000FF"/>
                </a:solidFill>
                <a:prstDash val="solid"/>
              </a:ln>
            </c:spPr>
          </c:marker>
          <c:xVal>
            <c:numRef>
              <c:f>RIDFW!$A$6:$A$47</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xVal>
          <c:yVal>
            <c:numRef>
              <c:f>RIDFW!$C$6:$C$47</c:f>
              <c:numCache>
                <c:formatCode>0.00</c:formatCode>
                <c:ptCount val="42"/>
                <c:pt idx="0">
                  <c:v>0.4</c:v>
                </c:pt>
                <c:pt idx="1">
                  <c:v>0.04</c:v>
                </c:pt>
                <c:pt idx="2">
                  <c:v>0.32</c:v>
                </c:pt>
                <c:pt idx="3">
                  <c:v>0.88</c:v>
                </c:pt>
                <c:pt idx="4">
                  <c:v>0.41</c:v>
                </c:pt>
                <c:pt idx="5">
                  <c:v>0.33</c:v>
                </c:pt>
                <c:pt idx="6">
                  <c:v>0.01</c:v>
                </c:pt>
                <c:pt idx="7">
                  <c:v>0.04</c:v>
                </c:pt>
                <c:pt idx="8">
                  <c:v>0.04</c:v>
                </c:pt>
                <c:pt idx="9">
                  <c:v>0.15</c:v>
                </c:pt>
                <c:pt idx="10">
                  <c:v>0.56999999999999995</c:v>
                </c:pt>
                <c:pt idx="11">
                  <c:v>0.61</c:v>
                </c:pt>
                <c:pt idx="12">
                  <c:v>0.06</c:v>
                </c:pt>
                <c:pt idx="13">
                  <c:v>0.53</c:v>
                </c:pt>
                <c:pt idx="14">
                  <c:v>0.53</c:v>
                </c:pt>
                <c:pt idx="15">
                  <c:v>7.0000000000000007E-2</c:v>
                </c:pt>
                <c:pt idx="16">
                  <c:v>0.15</c:v>
                </c:pt>
                <c:pt idx="17">
                  <c:v>0.03</c:v>
                </c:pt>
                <c:pt idx="18">
                  <c:v>7.0000000000000007E-2</c:v>
                </c:pt>
                <c:pt idx="19">
                  <c:v>3.54</c:v>
                </c:pt>
                <c:pt idx="20">
                  <c:v>5.08</c:v>
                </c:pt>
                <c:pt idx="21">
                  <c:v>10.28</c:v>
                </c:pt>
                <c:pt idx="22">
                  <c:v>0</c:v>
                </c:pt>
                <c:pt idx="23">
                  <c:v>0.45</c:v>
                </c:pt>
                <c:pt idx="24">
                  <c:v>1.63</c:v>
                </c:pt>
                <c:pt idx="25">
                  <c:v>3.9</c:v>
                </c:pt>
                <c:pt idx="26">
                  <c:v>0.24</c:v>
                </c:pt>
                <c:pt idx="27">
                  <c:v>0.04</c:v>
                </c:pt>
                <c:pt idx="28">
                  <c:v>0.39</c:v>
                </c:pt>
                <c:pt idx="29">
                  <c:v>0.56000000000000005</c:v>
                </c:pt>
                <c:pt idx="30">
                  <c:v>1.66</c:v>
                </c:pt>
                <c:pt idx="31">
                  <c:v>3.13</c:v>
                </c:pt>
                <c:pt idx="32">
                  <c:v>3.17</c:v>
                </c:pt>
                <c:pt idx="33">
                  <c:v>1.1399999999999999</c:v>
                </c:pt>
                <c:pt idx="34">
                  <c:v>0.41</c:v>
                </c:pt>
                <c:pt idx="35">
                  <c:v>26.54</c:v>
                </c:pt>
                <c:pt idx="36">
                  <c:v>9.26</c:v>
                </c:pt>
                <c:pt idx="37">
                  <c:v>19.68</c:v>
                </c:pt>
                <c:pt idx="38">
                  <c:v>14.89</c:v>
                </c:pt>
                <c:pt idx="39">
                  <c:v>41.21</c:v>
                </c:pt>
                <c:pt idx="40">
                  <c:v>25.17</c:v>
                </c:pt>
                <c:pt idx="41">
                  <c:v>47.39</c:v>
                </c:pt>
              </c:numCache>
            </c:numRef>
          </c:yVal>
          <c:smooth val="0"/>
          <c:extLst>
            <c:ext xmlns:c16="http://schemas.microsoft.com/office/drawing/2014/chart" uri="{C3380CC4-5D6E-409C-BE32-E72D297353CC}">
              <c16:uniqueId val="{00000001-3834-4CF7-81D5-20314A5A1D21}"/>
            </c:ext>
          </c:extLst>
        </c:ser>
        <c:ser>
          <c:idx val="0"/>
          <c:order val="2"/>
          <c:tx>
            <c:strRef>
              <c:f>RIDFW!$F$3</c:f>
              <c:strCache>
                <c:ptCount val="1"/>
                <c:pt idx="0">
                  <c:v>Coop Trap</c:v>
                </c:pt>
              </c:strCache>
            </c:strRef>
          </c:tx>
          <c:spPr>
            <a:ln w="12700">
              <a:solidFill>
                <a:srgbClr val="336666"/>
              </a:solidFill>
              <a:prstDash val="solid"/>
            </a:ln>
          </c:spPr>
          <c:marker>
            <c:symbol val="circle"/>
            <c:size val="9"/>
            <c:spPr>
              <a:solidFill>
                <a:srgbClr val="336666"/>
              </a:solidFill>
              <a:ln>
                <a:solidFill>
                  <a:srgbClr val="336666"/>
                </a:solidFill>
                <a:prstDash val="solid"/>
              </a:ln>
            </c:spPr>
          </c:marker>
          <c:xVal>
            <c:numRef>
              <c:f>RIDFW!$A$6:$A$45</c:f>
              <c:numCache>
                <c:formatCode>General</c:formatCode>
                <c:ptCount val="40"/>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numCache>
            </c:numRef>
          </c:xVal>
          <c:yVal>
            <c:numRef>
              <c:f>RIDFW!$F$6:$F$45</c:f>
              <c:numCache>
                <c:formatCode>General</c:formatCode>
                <c:ptCount val="40"/>
                <c:pt idx="2">
                  <c:v>0</c:v>
                </c:pt>
                <c:pt idx="7">
                  <c:v>0</c:v>
                </c:pt>
                <c:pt idx="24" formatCode="0.00">
                  <c:v>3.0470000000000002</c:v>
                </c:pt>
                <c:pt idx="25" formatCode="0.00">
                  <c:v>3.4809999999999999</c:v>
                </c:pt>
                <c:pt idx="26" formatCode="0.00">
                  <c:v>5.7350000000000003</c:v>
                </c:pt>
                <c:pt idx="27" formatCode="0.00">
                  <c:v>6.8230000000000004</c:v>
                </c:pt>
                <c:pt idx="28" formatCode="0.00">
                  <c:v>10.021000000000001</c:v>
                </c:pt>
                <c:pt idx="29" formatCode="0.00">
                  <c:v>12.029</c:v>
                </c:pt>
                <c:pt idx="30" formatCode="0.00">
                  <c:v>6.4580000000000002</c:v>
                </c:pt>
                <c:pt idx="31" formatCode="0.00">
                  <c:v>7.5090000000000003</c:v>
                </c:pt>
              </c:numCache>
            </c:numRef>
          </c:yVal>
          <c:smooth val="0"/>
          <c:extLst>
            <c:ext xmlns:c16="http://schemas.microsoft.com/office/drawing/2014/chart" uri="{C3380CC4-5D6E-409C-BE32-E72D297353CC}">
              <c16:uniqueId val="{00000002-3834-4CF7-81D5-20314A5A1D21}"/>
            </c:ext>
          </c:extLst>
        </c:ser>
        <c:dLbls>
          <c:showLegendKey val="0"/>
          <c:showVal val="0"/>
          <c:showCatName val="0"/>
          <c:showSerName val="0"/>
          <c:showPercent val="0"/>
          <c:showBubbleSize val="0"/>
        </c:dLbls>
        <c:axId val="517104432"/>
        <c:axId val="517105608"/>
      </c:scatterChart>
      <c:valAx>
        <c:axId val="517107176"/>
        <c:scaling>
          <c:orientation val="minMax"/>
          <c:min val="1980"/>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7730895140455704"/>
              <c:y val="0.85910062612036564"/>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7106784"/>
        <c:crosses val="autoZero"/>
        <c:crossBetween val="midCat"/>
        <c:majorUnit val="5"/>
        <c:minorUnit val="1"/>
      </c:valAx>
      <c:valAx>
        <c:axId val="517106784"/>
        <c:scaling>
          <c:orientation val="minMax"/>
        </c:scaling>
        <c:delete val="0"/>
        <c:axPos val="l"/>
        <c:title>
          <c:tx>
            <c:rich>
              <a:bodyPr/>
              <a:lstStyle/>
              <a:p>
                <a:pPr>
                  <a:defRPr sz="800" b="1" i="0" u="none" strike="noStrike" baseline="0">
                    <a:solidFill>
                      <a:srgbClr val="000000"/>
                    </a:solidFill>
                    <a:latin typeface="Arial"/>
                    <a:ea typeface="Arial"/>
                    <a:cs typeface="Arial"/>
                  </a:defRPr>
                </a:pPr>
                <a:r>
                  <a:rPr lang="en-US"/>
                  <a:t>Fall Survey kg/tow</a:t>
                </a:r>
              </a:p>
            </c:rich>
          </c:tx>
          <c:layout>
            <c:manualLayout>
              <c:xMode val="edge"/>
              <c:yMode val="edge"/>
              <c:x val="5.9468082921559834E-2"/>
              <c:y val="0.36986342460617078"/>
            </c:manualLayout>
          </c:layout>
          <c:overlay val="0"/>
          <c:spPr>
            <a:noFill/>
            <a:ln w="25400">
              <a:noFill/>
            </a:ln>
          </c:spPr>
        </c:title>
        <c:numFmt formatCode="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7107176"/>
        <c:crossesAt val="1960"/>
        <c:crossBetween val="midCat"/>
      </c:valAx>
      <c:valAx>
        <c:axId val="517104432"/>
        <c:scaling>
          <c:orientation val="minMax"/>
        </c:scaling>
        <c:delete val="1"/>
        <c:axPos val="b"/>
        <c:numFmt formatCode="General" sourceLinked="1"/>
        <c:majorTickMark val="out"/>
        <c:minorTickMark val="none"/>
        <c:tickLblPos val="none"/>
        <c:crossAx val="517105608"/>
        <c:crosses val="autoZero"/>
        <c:crossBetween val="midCat"/>
      </c:valAx>
      <c:valAx>
        <c:axId val="517105608"/>
        <c:scaling>
          <c:orientation val="minMax"/>
        </c:scaling>
        <c:delete val="0"/>
        <c:axPos val="r"/>
        <c:title>
          <c:tx>
            <c:rich>
              <a:bodyPr/>
              <a:lstStyle/>
              <a:p>
                <a:pPr>
                  <a:defRPr sz="800" b="1" i="0" u="none" strike="noStrike" baseline="0">
                    <a:solidFill>
                      <a:srgbClr val="000000"/>
                    </a:solidFill>
                    <a:latin typeface="Arial"/>
                    <a:ea typeface="Arial"/>
                    <a:cs typeface="Arial"/>
                  </a:defRPr>
                </a:pPr>
                <a:r>
                  <a:rPr lang="en-US"/>
                  <a:t>Spring Survey kg/tow; Trap N/trap/hr</a:t>
                </a:r>
              </a:p>
            </c:rich>
          </c:tx>
          <c:layout>
            <c:manualLayout>
              <c:xMode val="edge"/>
              <c:yMode val="edge"/>
              <c:x val="0.94053356006555056"/>
              <c:y val="0.27397280819350167"/>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7104432"/>
        <c:crosses val="max"/>
        <c:crossBetween val="midCat"/>
      </c:valAx>
      <c:spPr>
        <a:solidFill>
          <a:srgbClr val="FFFFFF"/>
        </a:solidFill>
        <a:ln w="25400">
          <a:solidFill>
            <a:srgbClr val="000000"/>
          </a:solidFill>
          <a:prstDash val="solid"/>
        </a:ln>
      </c:spPr>
    </c:plotArea>
    <c:legend>
      <c:legendPos val="b"/>
      <c:layout>
        <c:manualLayout>
          <c:xMode val="edge"/>
          <c:yMode val="edge"/>
          <c:x val="0.23004727695423074"/>
          <c:y val="0.93933545977985622"/>
          <c:w val="0.56964088409136671"/>
          <c:h val="4.6966731898240334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  URIGSO Abundance Indices</a:t>
            </a:r>
          </a:p>
        </c:rich>
      </c:tx>
      <c:layout>
        <c:manualLayout>
          <c:xMode val="edge"/>
          <c:yMode val="edge"/>
          <c:x val="0.33281282808399798"/>
          <c:y val="2.929687500000001E-2"/>
        </c:manualLayout>
      </c:layout>
      <c:overlay val="0"/>
      <c:spPr>
        <a:noFill/>
        <a:ln w="25400">
          <a:noFill/>
        </a:ln>
      </c:spPr>
    </c:title>
    <c:autoTitleDeleted val="0"/>
    <c:plotArea>
      <c:layout>
        <c:manualLayout>
          <c:layoutTarget val="inner"/>
          <c:xMode val="edge"/>
          <c:yMode val="edge"/>
          <c:x val="0.14218760848053622"/>
          <c:y val="0.14648437500000044"/>
          <c:w val="0.77343809008643361"/>
          <c:h val="0.66601562500000966"/>
        </c:manualLayout>
      </c:layout>
      <c:scatterChart>
        <c:scatterStyle val="lineMarker"/>
        <c:varyColors val="0"/>
        <c:ser>
          <c:idx val="2"/>
          <c:order val="0"/>
          <c:tx>
            <c:strRef>
              <c:f>URIGSO!$C$1</c:f>
              <c:strCache>
                <c:ptCount val="1"/>
                <c:pt idx="0">
                  <c:v>URIGSO</c:v>
                </c:pt>
              </c:strCache>
            </c:strRef>
          </c:tx>
          <c:spPr>
            <a:ln w="25400">
              <a:solidFill>
                <a:srgbClr val="FF0000"/>
              </a:solidFill>
              <a:prstDash val="solid"/>
            </a:ln>
          </c:spPr>
          <c:marker>
            <c:symbol val="triangle"/>
            <c:size val="7"/>
            <c:spPr>
              <a:solidFill>
                <a:srgbClr val="FF0000"/>
              </a:solidFill>
              <a:ln>
                <a:solidFill>
                  <a:srgbClr val="FF0000"/>
                </a:solidFill>
                <a:prstDash val="solid"/>
              </a:ln>
            </c:spPr>
          </c:marker>
          <c:xVal>
            <c:numRef>
              <c:f>URIGSO!$A$3:$A$62</c:f>
              <c:numCache>
                <c:formatCode>General</c:formatCode>
                <c:ptCount val="60"/>
                <c:pt idx="0">
                  <c:v>1963</c:v>
                </c:pt>
                <c:pt idx="1">
                  <c:v>1964</c:v>
                </c:pt>
                <c:pt idx="2">
                  <c:v>1965</c:v>
                </c:pt>
                <c:pt idx="3">
                  <c:v>1966</c:v>
                </c:pt>
                <c:pt idx="4">
                  <c:v>1967</c:v>
                </c:pt>
                <c:pt idx="5">
                  <c:v>1968</c:v>
                </c:pt>
                <c:pt idx="6">
                  <c:v>1969</c:v>
                </c:pt>
                <c:pt idx="7">
                  <c:v>1970</c:v>
                </c:pt>
                <c:pt idx="8">
                  <c:v>1971</c:v>
                </c:pt>
                <c:pt idx="9">
                  <c:v>1972</c:v>
                </c:pt>
                <c:pt idx="10">
                  <c:v>1973</c:v>
                </c:pt>
                <c:pt idx="11">
                  <c:v>1974</c:v>
                </c:pt>
                <c:pt idx="12">
                  <c:v>1975</c:v>
                </c:pt>
                <c:pt idx="13">
                  <c:v>1976</c:v>
                </c:pt>
                <c:pt idx="14">
                  <c:v>1977</c:v>
                </c:pt>
                <c:pt idx="15">
                  <c:v>1978</c:v>
                </c:pt>
                <c:pt idx="16">
                  <c:v>1979</c:v>
                </c:pt>
                <c:pt idx="17">
                  <c:v>1980</c:v>
                </c:pt>
                <c:pt idx="18">
                  <c:v>1981</c:v>
                </c:pt>
                <c:pt idx="19">
                  <c:v>1982</c:v>
                </c:pt>
                <c:pt idx="20">
                  <c:v>1983</c:v>
                </c:pt>
                <c:pt idx="21">
                  <c:v>1984</c:v>
                </c:pt>
                <c:pt idx="22">
                  <c:v>1985</c:v>
                </c:pt>
                <c:pt idx="23">
                  <c:v>1986</c:v>
                </c:pt>
                <c:pt idx="24">
                  <c:v>1987</c:v>
                </c:pt>
                <c:pt idx="25">
                  <c:v>1988</c:v>
                </c:pt>
                <c:pt idx="26">
                  <c:v>1989</c:v>
                </c:pt>
                <c:pt idx="27">
                  <c:v>1990</c:v>
                </c:pt>
                <c:pt idx="28">
                  <c:v>1991</c:v>
                </c:pt>
                <c:pt idx="29">
                  <c:v>1992</c:v>
                </c:pt>
                <c:pt idx="30">
                  <c:v>1993</c:v>
                </c:pt>
                <c:pt idx="31">
                  <c:v>1994</c:v>
                </c:pt>
                <c:pt idx="32">
                  <c:v>1995</c:v>
                </c:pt>
                <c:pt idx="33">
                  <c:v>1996</c:v>
                </c:pt>
                <c:pt idx="34">
                  <c:v>1997</c:v>
                </c:pt>
                <c:pt idx="35">
                  <c:v>1998</c:v>
                </c:pt>
                <c:pt idx="36">
                  <c:v>1999</c:v>
                </c:pt>
                <c:pt idx="37">
                  <c:v>2000</c:v>
                </c:pt>
                <c:pt idx="38">
                  <c:v>2001</c:v>
                </c:pt>
                <c:pt idx="39">
                  <c:v>2002</c:v>
                </c:pt>
                <c:pt idx="40">
                  <c:v>2003</c:v>
                </c:pt>
                <c:pt idx="41">
                  <c:v>2004</c:v>
                </c:pt>
                <c:pt idx="42">
                  <c:v>2005</c:v>
                </c:pt>
                <c:pt idx="43">
                  <c:v>2006</c:v>
                </c:pt>
                <c:pt idx="44">
                  <c:v>2007</c:v>
                </c:pt>
                <c:pt idx="45">
                  <c:v>2008</c:v>
                </c:pt>
                <c:pt idx="46">
                  <c:v>2009</c:v>
                </c:pt>
                <c:pt idx="47">
                  <c:v>2010</c:v>
                </c:pt>
                <c:pt idx="48">
                  <c:v>2011</c:v>
                </c:pt>
                <c:pt idx="49">
                  <c:v>2012</c:v>
                </c:pt>
                <c:pt idx="50">
                  <c:v>2013</c:v>
                </c:pt>
                <c:pt idx="51">
                  <c:v>2014</c:v>
                </c:pt>
                <c:pt idx="52">
                  <c:v>2015</c:v>
                </c:pt>
                <c:pt idx="53">
                  <c:v>2016</c:v>
                </c:pt>
                <c:pt idx="54">
                  <c:v>2017</c:v>
                </c:pt>
                <c:pt idx="55">
                  <c:v>2018</c:v>
                </c:pt>
                <c:pt idx="56">
                  <c:v>2019</c:v>
                </c:pt>
                <c:pt idx="57">
                  <c:v>2020</c:v>
                </c:pt>
                <c:pt idx="58">
                  <c:v>2021</c:v>
                </c:pt>
                <c:pt idx="59">
                  <c:v>2022</c:v>
                </c:pt>
              </c:numCache>
            </c:numRef>
          </c:xVal>
          <c:yVal>
            <c:numRef>
              <c:f>URIGSO!$B$3:$B$62</c:f>
              <c:numCache>
                <c:formatCode>0.000</c:formatCode>
                <c:ptCount val="60"/>
                <c:pt idx="0">
                  <c:v>51.981944444444501</c:v>
                </c:pt>
                <c:pt idx="1">
                  <c:v>55.408333333333331</c:v>
                </c:pt>
                <c:pt idx="2">
                  <c:v>35.81666666666667</c:v>
                </c:pt>
                <c:pt idx="3">
                  <c:v>16.394444444444442</c:v>
                </c:pt>
                <c:pt idx="4">
                  <c:v>106.60416666666667</c:v>
                </c:pt>
                <c:pt idx="5">
                  <c:v>30.291666666666668</c:v>
                </c:pt>
                <c:pt idx="6">
                  <c:v>19.068055555555556</c:v>
                </c:pt>
                <c:pt idx="7">
                  <c:v>17.370833333333334</c:v>
                </c:pt>
                <c:pt idx="8">
                  <c:v>76.1875</c:v>
                </c:pt>
                <c:pt idx="9">
                  <c:v>37.68333333333333</c:v>
                </c:pt>
                <c:pt idx="10">
                  <c:v>109.5138888888889</c:v>
                </c:pt>
                <c:pt idx="11">
                  <c:v>55.24861111111111</c:v>
                </c:pt>
                <c:pt idx="12">
                  <c:v>166.40555555555557</c:v>
                </c:pt>
                <c:pt idx="13">
                  <c:v>408.0069444444444</c:v>
                </c:pt>
                <c:pt idx="14">
                  <c:v>287.3</c:v>
                </c:pt>
                <c:pt idx="15">
                  <c:v>148.2486111111111</c:v>
                </c:pt>
                <c:pt idx="16">
                  <c:v>139.35</c:v>
                </c:pt>
                <c:pt idx="17">
                  <c:v>80.211111111111109</c:v>
                </c:pt>
                <c:pt idx="18">
                  <c:v>122.39166666666667</c:v>
                </c:pt>
                <c:pt idx="19">
                  <c:v>56.95</c:v>
                </c:pt>
                <c:pt idx="20">
                  <c:v>189.27083333333334</c:v>
                </c:pt>
                <c:pt idx="21">
                  <c:v>160.89583333333334</c:v>
                </c:pt>
                <c:pt idx="22">
                  <c:v>187.58194444444447</c:v>
                </c:pt>
                <c:pt idx="23">
                  <c:v>158.5625</c:v>
                </c:pt>
                <c:pt idx="24">
                  <c:v>106.625</c:v>
                </c:pt>
                <c:pt idx="25">
                  <c:v>99.862499999999997</c:v>
                </c:pt>
                <c:pt idx="26">
                  <c:v>358.52083333333326</c:v>
                </c:pt>
                <c:pt idx="27">
                  <c:v>131.32916666666668</c:v>
                </c:pt>
                <c:pt idx="28">
                  <c:v>256.35833333333335</c:v>
                </c:pt>
                <c:pt idx="29">
                  <c:v>80.352777777777774</c:v>
                </c:pt>
                <c:pt idx="30">
                  <c:v>261.83749999999998</c:v>
                </c:pt>
                <c:pt idx="31">
                  <c:v>55.639583333333327</c:v>
                </c:pt>
                <c:pt idx="32">
                  <c:v>90.829166666666666</c:v>
                </c:pt>
                <c:pt idx="33">
                  <c:v>83.662499999999994</c:v>
                </c:pt>
                <c:pt idx="34">
                  <c:v>62.095833333333331</c:v>
                </c:pt>
                <c:pt idx="35">
                  <c:v>56.208333333333336</c:v>
                </c:pt>
                <c:pt idx="36">
                  <c:v>268.64999999999998</c:v>
                </c:pt>
                <c:pt idx="37">
                  <c:v>279.48750000000001</c:v>
                </c:pt>
                <c:pt idx="38">
                  <c:v>108.71666666666665</c:v>
                </c:pt>
                <c:pt idx="39">
                  <c:v>109.125</c:v>
                </c:pt>
                <c:pt idx="40">
                  <c:v>51.952777777777783</c:v>
                </c:pt>
                <c:pt idx="41">
                  <c:v>58.358333333333327</c:v>
                </c:pt>
                <c:pt idx="42">
                  <c:v>141.16249999999999</c:v>
                </c:pt>
                <c:pt idx="43">
                  <c:v>187.94027777777777</c:v>
                </c:pt>
                <c:pt idx="44">
                  <c:v>257.33749999999998</c:v>
                </c:pt>
                <c:pt idx="45">
                  <c:v>298.09722222222223</c:v>
                </c:pt>
                <c:pt idx="46">
                  <c:v>330.83636363636361</c:v>
                </c:pt>
                <c:pt idx="47">
                  <c:v>227.854166666667</c:v>
                </c:pt>
                <c:pt idx="48">
                  <c:v>274.779</c:v>
                </c:pt>
                <c:pt idx="49">
                  <c:v>294.5</c:v>
                </c:pt>
                <c:pt idx="50">
                  <c:v>96.863</c:v>
                </c:pt>
                <c:pt idx="51">
                  <c:v>339.04599999999999</c:v>
                </c:pt>
                <c:pt idx="52">
                  <c:v>388.09800000000001</c:v>
                </c:pt>
                <c:pt idx="53">
                  <c:v>472.70600000000002</c:v>
                </c:pt>
                <c:pt idx="54">
                  <c:v>385.25</c:v>
                </c:pt>
                <c:pt idx="55">
                  <c:v>114.217</c:v>
                </c:pt>
                <c:pt idx="56">
                  <c:v>105.426</c:v>
                </c:pt>
                <c:pt idx="57">
                  <c:v>107.09</c:v>
                </c:pt>
                <c:pt idx="58">
                  <c:v>176.07</c:v>
                </c:pt>
                <c:pt idx="59">
                  <c:v>199.8</c:v>
                </c:pt>
              </c:numCache>
            </c:numRef>
          </c:yVal>
          <c:smooth val="0"/>
          <c:extLst>
            <c:ext xmlns:c16="http://schemas.microsoft.com/office/drawing/2014/chart" uri="{C3380CC4-5D6E-409C-BE32-E72D297353CC}">
              <c16:uniqueId val="{00000000-AC75-4B24-B912-45C830B0B62A}"/>
            </c:ext>
          </c:extLst>
        </c:ser>
        <c:dLbls>
          <c:showLegendKey val="0"/>
          <c:showVal val="0"/>
          <c:showCatName val="0"/>
          <c:showSerName val="0"/>
          <c:showPercent val="0"/>
          <c:showBubbleSize val="0"/>
        </c:dLbls>
        <c:axId val="518337928"/>
        <c:axId val="518338320"/>
      </c:scatterChart>
      <c:valAx>
        <c:axId val="518337928"/>
        <c:scaling>
          <c:orientation val="minMax"/>
          <c:max val="2025"/>
          <c:min val="1960"/>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8906282808398982"/>
              <c:y val="0.85937500000000966"/>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338320"/>
        <c:crosses val="autoZero"/>
        <c:crossBetween val="midCat"/>
        <c:majorUnit val="5"/>
        <c:minorUnit val="1"/>
      </c:valAx>
      <c:valAx>
        <c:axId val="518338320"/>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URIGSO N/tow</a:t>
                </a:r>
              </a:p>
            </c:rich>
          </c:tx>
          <c:layout>
            <c:manualLayout>
              <c:xMode val="edge"/>
              <c:yMode val="edge"/>
              <c:x val="5.4687500000000014E-2"/>
              <c:y val="0.38671875000000477"/>
            </c:manualLayout>
          </c:layout>
          <c:overlay val="0"/>
          <c:spPr>
            <a:noFill/>
            <a:ln w="25400">
              <a:noFill/>
            </a:ln>
          </c:spPr>
        </c:title>
        <c:numFmt formatCode="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337928"/>
        <c:crossesAt val="1960"/>
        <c:crossBetween val="midCat"/>
      </c:valAx>
      <c:spPr>
        <a:solidFill>
          <a:srgbClr val="FFFFFF"/>
        </a:solidFill>
        <a:ln w="25400">
          <a:solidFill>
            <a:srgbClr val="000000"/>
          </a:solidFill>
          <a:prstDash val="solid"/>
        </a:ln>
      </c:spPr>
    </c:plotArea>
    <c:legend>
      <c:legendPos val="b"/>
      <c:layout>
        <c:manualLayout>
          <c:xMode val="edge"/>
          <c:yMode val="edge"/>
          <c:x val="0.45625032808398924"/>
          <c:y val="0.93945312499999956"/>
          <c:w val="0.14531266404199494"/>
          <c:h val="4.6874999999999986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0" i="0" u="none" strike="noStrike" baseline="0">
                <a:solidFill>
                  <a:srgbClr val="000000"/>
                </a:solidFill>
                <a:latin typeface="Arial"/>
                <a:ea typeface="Arial"/>
                <a:cs typeface="Arial"/>
              </a:defRPr>
            </a:pPr>
            <a:r>
              <a:rPr lang="en-US" sz="1000" b="1" i="0" u="none" strike="noStrike" baseline="0">
                <a:solidFill>
                  <a:srgbClr val="000000"/>
                </a:solidFill>
                <a:latin typeface="Arial"/>
                <a:cs typeface="Arial"/>
              </a:rPr>
              <a:t>   </a:t>
            </a:r>
            <a:r>
              <a:rPr lang="en-US" sz="1200" b="1" i="0" u="none" strike="noStrike" baseline="0">
                <a:solidFill>
                  <a:srgbClr val="000000"/>
                </a:solidFill>
                <a:latin typeface="Arial"/>
                <a:cs typeface="Arial"/>
              </a:rPr>
              <a:t>CTDEP Biomass Indices</a:t>
            </a:r>
          </a:p>
        </c:rich>
      </c:tx>
      <c:layout>
        <c:manualLayout>
          <c:xMode val="edge"/>
          <c:yMode val="edge"/>
          <c:x val="0.36463273076781288"/>
          <c:y val="3.90625E-2"/>
        </c:manualLayout>
      </c:layout>
      <c:overlay val="0"/>
      <c:spPr>
        <a:noFill/>
        <a:ln w="25400">
          <a:noFill/>
        </a:ln>
      </c:spPr>
    </c:title>
    <c:autoTitleDeleted val="0"/>
    <c:plotArea>
      <c:layout>
        <c:manualLayout>
          <c:layoutTarget val="inner"/>
          <c:xMode val="edge"/>
          <c:yMode val="edge"/>
          <c:x val="0.13302054757883958"/>
          <c:y val="8.9843750000000014E-2"/>
          <c:w val="0.78247380928729149"/>
          <c:h val="0.72265625000000966"/>
        </c:manualLayout>
      </c:layout>
      <c:scatterChart>
        <c:scatterStyle val="lineMarker"/>
        <c:varyColors val="0"/>
        <c:ser>
          <c:idx val="1"/>
          <c:order val="0"/>
          <c:tx>
            <c:strRef>
              <c:f>CTDEP!$C$3</c:f>
              <c:strCache>
                <c:ptCount val="1"/>
                <c:pt idx="0">
                  <c:v>Spring</c:v>
                </c:pt>
              </c:strCache>
            </c:strRef>
          </c:tx>
          <c:spPr>
            <a:ln w="25400">
              <a:solidFill>
                <a:srgbClr val="0000FF"/>
              </a:solidFill>
              <a:prstDash val="solid"/>
            </a:ln>
          </c:spPr>
          <c:marker>
            <c:symbol val="square"/>
            <c:size val="7"/>
            <c:spPr>
              <a:solidFill>
                <a:srgbClr val="0000FF"/>
              </a:solidFill>
              <a:ln>
                <a:solidFill>
                  <a:srgbClr val="0000FF"/>
                </a:solidFill>
                <a:prstDash val="solid"/>
              </a:ln>
            </c:spPr>
          </c:marker>
          <c:xVal>
            <c:numRef>
              <c:f>CTDEP!$A$6:$A$44</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xVal>
          <c:yVal>
            <c:numRef>
              <c:f>CTDEP!$C$6:$C$44</c:f>
              <c:numCache>
                <c:formatCode>0.00</c:formatCode>
                <c:ptCount val="39"/>
                <c:pt idx="0">
                  <c:v>0.64</c:v>
                </c:pt>
                <c:pt idx="1">
                  <c:v>1.22</c:v>
                </c:pt>
                <c:pt idx="2">
                  <c:v>0.78</c:v>
                </c:pt>
                <c:pt idx="3">
                  <c:v>0.37</c:v>
                </c:pt>
                <c:pt idx="4">
                  <c:v>0.32</c:v>
                </c:pt>
                <c:pt idx="5">
                  <c:v>0.63</c:v>
                </c:pt>
                <c:pt idx="6">
                  <c:v>0.61</c:v>
                </c:pt>
                <c:pt idx="7">
                  <c:v>0.94</c:v>
                </c:pt>
                <c:pt idx="8">
                  <c:v>0.48</c:v>
                </c:pt>
                <c:pt idx="9">
                  <c:v>0.49</c:v>
                </c:pt>
                <c:pt idx="10">
                  <c:v>0.57999999999999996</c:v>
                </c:pt>
                <c:pt idx="11">
                  <c:v>0.65</c:v>
                </c:pt>
                <c:pt idx="12">
                  <c:v>0.73</c:v>
                </c:pt>
                <c:pt idx="13">
                  <c:v>0.75</c:v>
                </c:pt>
                <c:pt idx="14">
                  <c:v>0.75</c:v>
                </c:pt>
                <c:pt idx="15">
                  <c:v>0.56000000000000005</c:v>
                </c:pt>
                <c:pt idx="16">
                  <c:v>4.5599999999999996</c:v>
                </c:pt>
                <c:pt idx="17">
                  <c:v>2.85</c:v>
                </c:pt>
                <c:pt idx="18">
                  <c:v>13.16</c:v>
                </c:pt>
                <c:pt idx="19">
                  <c:v>2.2799999999999998</c:v>
                </c:pt>
                <c:pt idx="20">
                  <c:v>3.93</c:v>
                </c:pt>
                <c:pt idx="21">
                  <c:v>1.65</c:v>
                </c:pt>
                <c:pt idx="22">
                  <c:v>10.41</c:v>
                </c:pt>
                <c:pt idx="23">
                  <c:v>3.32</c:v>
                </c:pt>
                <c:pt idx="24">
                  <c:v>5.88</c:v>
                </c:pt>
                <c:pt idx="25">
                  <c:v>6.4</c:v>
                </c:pt>
                <c:pt idx="26">
                  <c:v>3.14</c:v>
                </c:pt>
                <c:pt idx="27">
                  <c:v>9.5500000000000007</c:v>
                </c:pt>
                <c:pt idx="28">
                  <c:v>9.99</c:v>
                </c:pt>
                <c:pt idx="29">
                  <c:v>6.47</c:v>
                </c:pt>
                <c:pt idx="30">
                  <c:v>5.61</c:v>
                </c:pt>
                <c:pt idx="31">
                  <c:v>3.53</c:v>
                </c:pt>
                <c:pt idx="32">
                  <c:v>20.25</c:v>
                </c:pt>
                <c:pt idx="33">
                  <c:v>58.66</c:v>
                </c:pt>
                <c:pt idx="34">
                  <c:v>27.24</c:v>
                </c:pt>
                <c:pt idx="35">
                  <c:v>15.36</c:v>
                </c:pt>
                <c:pt idx="37">
                  <c:v>39.53</c:v>
                </c:pt>
                <c:pt idx="38">
                  <c:v>19.73</c:v>
                </c:pt>
              </c:numCache>
            </c:numRef>
          </c:yVal>
          <c:smooth val="0"/>
          <c:extLst>
            <c:ext xmlns:c16="http://schemas.microsoft.com/office/drawing/2014/chart" uri="{C3380CC4-5D6E-409C-BE32-E72D297353CC}">
              <c16:uniqueId val="{00000000-E33D-4DA2-BD76-54A740FF4836}"/>
            </c:ext>
          </c:extLst>
        </c:ser>
        <c:ser>
          <c:idx val="2"/>
          <c:order val="1"/>
          <c:tx>
            <c:strRef>
              <c:f>CTDEP!$E$3</c:f>
              <c:strCache>
                <c:ptCount val="1"/>
                <c:pt idx="0">
                  <c:v>Fall</c:v>
                </c:pt>
              </c:strCache>
            </c:strRef>
          </c:tx>
          <c:spPr>
            <a:ln w="25400">
              <a:solidFill>
                <a:srgbClr val="FF0000"/>
              </a:solidFill>
              <a:prstDash val="solid"/>
            </a:ln>
          </c:spPr>
          <c:marker>
            <c:symbol val="triangle"/>
            <c:size val="7"/>
            <c:spPr>
              <a:solidFill>
                <a:srgbClr val="FF0000"/>
              </a:solidFill>
              <a:ln>
                <a:solidFill>
                  <a:srgbClr val="FF0000"/>
                </a:solidFill>
                <a:prstDash val="solid"/>
              </a:ln>
            </c:spPr>
          </c:marker>
          <c:xVal>
            <c:numRef>
              <c:f>CTDEP!$A$6:$A$44</c:f>
              <c:numCache>
                <c:formatCode>General</c:formatCode>
                <c:ptCount val="39"/>
                <c:pt idx="0">
                  <c:v>1984</c:v>
                </c:pt>
                <c:pt idx="1">
                  <c:v>1985</c:v>
                </c:pt>
                <c:pt idx="2">
                  <c:v>1986</c:v>
                </c:pt>
                <c:pt idx="3">
                  <c:v>1987</c:v>
                </c:pt>
                <c:pt idx="4">
                  <c:v>1988</c:v>
                </c:pt>
                <c:pt idx="5">
                  <c:v>1989</c:v>
                </c:pt>
                <c:pt idx="6">
                  <c:v>1990</c:v>
                </c:pt>
                <c:pt idx="7">
                  <c:v>1991</c:v>
                </c:pt>
                <c:pt idx="8">
                  <c:v>1992</c:v>
                </c:pt>
                <c:pt idx="9">
                  <c:v>1993</c:v>
                </c:pt>
                <c:pt idx="10">
                  <c:v>1994</c:v>
                </c:pt>
                <c:pt idx="11">
                  <c:v>1995</c:v>
                </c:pt>
                <c:pt idx="12">
                  <c:v>1996</c:v>
                </c:pt>
                <c:pt idx="13">
                  <c:v>1997</c:v>
                </c:pt>
                <c:pt idx="14">
                  <c:v>1998</c:v>
                </c:pt>
                <c:pt idx="15">
                  <c:v>1999</c:v>
                </c:pt>
                <c:pt idx="16">
                  <c:v>2000</c:v>
                </c:pt>
                <c:pt idx="17">
                  <c:v>2001</c:v>
                </c:pt>
                <c:pt idx="18">
                  <c:v>2002</c:v>
                </c:pt>
                <c:pt idx="19">
                  <c:v>2003</c:v>
                </c:pt>
                <c:pt idx="20">
                  <c:v>2004</c:v>
                </c:pt>
                <c:pt idx="21">
                  <c:v>2005</c:v>
                </c:pt>
                <c:pt idx="22">
                  <c:v>2006</c:v>
                </c:pt>
                <c:pt idx="23">
                  <c:v>2007</c:v>
                </c:pt>
                <c:pt idx="24">
                  <c:v>2008</c:v>
                </c:pt>
                <c:pt idx="25">
                  <c:v>2009</c:v>
                </c:pt>
                <c:pt idx="26">
                  <c:v>2010</c:v>
                </c:pt>
                <c:pt idx="27">
                  <c:v>2011</c:v>
                </c:pt>
                <c:pt idx="28">
                  <c:v>2012</c:v>
                </c:pt>
                <c:pt idx="29">
                  <c:v>2013</c:v>
                </c:pt>
                <c:pt idx="30">
                  <c:v>2014</c:v>
                </c:pt>
                <c:pt idx="31">
                  <c:v>2015</c:v>
                </c:pt>
                <c:pt idx="32">
                  <c:v>2016</c:v>
                </c:pt>
                <c:pt idx="33">
                  <c:v>2017</c:v>
                </c:pt>
                <c:pt idx="34">
                  <c:v>2018</c:v>
                </c:pt>
                <c:pt idx="35">
                  <c:v>2019</c:v>
                </c:pt>
                <c:pt idx="36">
                  <c:v>2020</c:v>
                </c:pt>
                <c:pt idx="37">
                  <c:v>2021</c:v>
                </c:pt>
                <c:pt idx="38">
                  <c:v>2022</c:v>
                </c:pt>
              </c:numCache>
            </c:numRef>
          </c:xVal>
          <c:yVal>
            <c:numRef>
              <c:f>CTDEP!$E$6:$E$44</c:f>
              <c:numCache>
                <c:formatCode>0.00</c:formatCode>
                <c:ptCount val="39"/>
                <c:pt idx="0">
                  <c:v>1.36</c:v>
                </c:pt>
                <c:pt idx="1">
                  <c:v>2.5</c:v>
                </c:pt>
                <c:pt idx="2">
                  <c:v>2.95</c:v>
                </c:pt>
                <c:pt idx="3">
                  <c:v>1.79</c:v>
                </c:pt>
                <c:pt idx="4">
                  <c:v>2.27</c:v>
                </c:pt>
                <c:pt idx="5">
                  <c:v>3.65</c:v>
                </c:pt>
                <c:pt idx="6">
                  <c:v>5</c:v>
                </c:pt>
                <c:pt idx="7">
                  <c:v>8.3000000000000007</c:v>
                </c:pt>
                <c:pt idx="8">
                  <c:v>4.96</c:v>
                </c:pt>
                <c:pt idx="9">
                  <c:v>3.72</c:v>
                </c:pt>
                <c:pt idx="10">
                  <c:v>3.33</c:v>
                </c:pt>
                <c:pt idx="11">
                  <c:v>4.63</c:v>
                </c:pt>
                <c:pt idx="12">
                  <c:v>3.68</c:v>
                </c:pt>
                <c:pt idx="13">
                  <c:v>2.4900000000000002</c:v>
                </c:pt>
                <c:pt idx="14">
                  <c:v>4.5</c:v>
                </c:pt>
                <c:pt idx="15">
                  <c:v>22.72</c:v>
                </c:pt>
                <c:pt idx="16">
                  <c:v>30.76</c:v>
                </c:pt>
                <c:pt idx="17">
                  <c:v>11.28</c:v>
                </c:pt>
                <c:pt idx="18">
                  <c:v>23.69</c:v>
                </c:pt>
                <c:pt idx="19">
                  <c:v>28.95</c:v>
                </c:pt>
                <c:pt idx="20">
                  <c:v>16.309999999999999</c:v>
                </c:pt>
                <c:pt idx="21">
                  <c:v>13.79</c:v>
                </c:pt>
                <c:pt idx="22">
                  <c:v>10.49</c:v>
                </c:pt>
                <c:pt idx="23">
                  <c:v>24.15</c:v>
                </c:pt>
                <c:pt idx="24">
                  <c:v>16.53</c:v>
                </c:pt>
                <c:pt idx="25">
                  <c:v>13.73</c:v>
                </c:pt>
                <c:pt idx="27">
                  <c:v>20.28</c:v>
                </c:pt>
                <c:pt idx="28">
                  <c:v>13.54</c:v>
                </c:pt>
                <c:pt idx="29">
                  <c:v>6.47</c:v>
                </c:pt>
                <c:pt idx="30">
                  <c:v>10.71</c:v>
                </c:pt>
                <c:pt idx="31">
                  <c:v>20.95</c:v>
                </c:pt>
                <c:pt idx="32">
                  <c:v>22.28</c:v>
                </c:pt>
                <c:pt idx="33">
                  <c:v>13.68</c:v>
                </c:pt>
                <c:pt idx="34">
                  <c:v>20.09</c:v>
                </c:pt>
                <c:pt idx="35">
                  <c:v>15.91</c:v>
                </c:pt>
                <c:pt idx="37">
                  <c:v>17.690000000000001</c:v>
                </c:pt>
                <c:pt idx="38">
                  <c:v>23.29</c:v>
                </c:pt>
              </c:numCache>
            </c:numRef>
          </c:yVal>
          <c:smooth val="0"/>
          <c:extLst>
            <c:ext xmlns:c16="http://schemas.microsoft.com/office/drawing/2014/chart" uri="{C3380CC4-5D6E-409C-BE32-E72D297353CC}">
              <c16:uniqueId val="{00000001-E33D-4DA2-BD76-54A740FF4836}"/>
            </c:ext>
          </c:extLst>
        </c:ser>
        <c:dLbls>
          <c:showLegendKey val="0"/>
          <c:showVal val="0"/>
          <c:showCatName val="0"/>
          <c:showSerName val="0"/>
          <c:showPercent val="0"/>
          <c:showBubbleSize val="0"/>
        </c:dLbls>
        <c:axId val="518337536"/>
        <c:axId val="515388256"/>
      </c:scatterChart>
      <c:valAx>
        <c:axId val="518337536"/>
        <c:scaling>
          <c:orientation val="minMax"/>
          <c:min val="1980"/>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8356873231222391"/>
              <c:y val="0.85937500000000966"/>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5388256"/>
        <c:crosses val="autoZero"/>
        <c:crossBetween val="midCat"/>
        <c:majorUnit val="5"/>
        <c:minorUnit val="1"/>
      </c:valAx>
      <c:valAx>
        <c:axId val="515388256"/>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Survey kg/tow</a:t>
                </a:r>
              </a:p>
            </c:rich>
          </c:tx>
          <c:layout>
            <c:manualLayout>
              <c:xMode val="edge"/>
              <c:yMode val="edge"/>
              <c:x val="5.6338192467725569E-2"/>
              <c:y val="0.35937500000000477"/>
            </c:manualLayout>
          </c:layout>
          <c:overlay val="0"/>
          <c:spPr>
            <a:noFill/>
            <a:ln w="25400">
              <a:noFill/>
            </a:ln>
          </c:spPr>
        </c:title>
        <c:numFmt formatCode="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337536"/>
        <c:crossesAt val="1960"/>
        <c:crossBetween val="midCat"/>
      </c:valAx>
      <c:spPr>
        <a:solidFill>
          <a:srgbClr val="FFFFFF"/>
        </a:solidFill>
        <a:ln w="25400">
          <a:solidFill>
            <a:srgbClr val="000000"/>
          </a:solidFill>
          <a:prstDash val="solid"/>
        </a:ln>
      </c:spPr>
    </c:plotArea>
    <c:legend>
      <c:legendPos val="b"/>
      <c:layout>
        <c:manualLayout>
          <c:xMode val="edge"/>
          <c:yMode val="edge"/>
          <c:x val="0.33646371668330188"/>
          <c:y val="0.93945312499999956"/>
          <c:w val="0.37402240212931848"/>
          <c:h val="4.6874999999999986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0" i="0" u="none" strike="noStrike" baseline="0">
                <a:solidFill>
                  <a:srgbClr val="000000"/>
                </a:solidFill>
                <a:latin typeface="Arial"/>
                <a:ea typeface="Arial"/>
                <a:cs typeface="Arial"/>
              </a:defRPr>
            </a:pPr>
            <a:r>
              <a:rPr lang="en-US" sz="1000" b="1" i="0" u="none" strike="noStrike" baseline="0">
                <a:solidFill>
                  <a:srgbClr val="000000"/>
                </a:solidFill>
                <a:latin typeface="Arial"/>
                <a:cs typeface="Arial"/>
              </a:rPr>
              <a:t>  </a:t>
            </a:r>
            <a:r>
              <a:rPr lang="en-US" sz="1200" b="1" i="0" u="none" strike="noStrike" baseline="0">
                <a:solidFill>
                  <a:srgbClr val="000000"/>
                </a:solidFill>
                <a:latin typeface="Arial"/>
                <a:cs typeface="Arial"/>
              </a:rPr>
              <a:t> NYDEC Abundance Indices</a:t>
            </a:r>
          </a:p>
        </c:rich>
      </c:tx>
      <c:layout>
        <c:manualLayout>
          <c:xMode val="edge"/>
          <c:yMode val="edge"/>
          <c:x val="0.35837294986015128"/>
          <c:y val="3.90625E-2"/>
        </c:manualLayout>
      </c:layout>
      <c:overlay val="0"/>
      <c:spPr>
        <a:noFill/>
        <a:ln w="25400">
          <a:noFill/>
        </a:ln>
      </c:spPr>
    </c:title>
    <c:autoTitleDeleted val="0"/>
    <c:plotArea>
      <c:layout>
        <c:manualLayout>
          <c:layoutTarget val="inner"/>
          <c:xMode val="edge"/>
          <c:yMode val="edge"/>
          <c:x val="0.12050096663024291"/>
          <c:y val="8.9843750000000014E-2"/>
          <c:w val="0.79499339023589788"/>
          <c:h val="0.72265625000000966"/>
        </c:manualLayout>
      </c:layout>
      <c:scatterChart>
        <c:scatterStyle val="lineMarker"/>
        <c:varyColors val="0"/>
        <c:ser>
          <c:idx val="2"/>
          <c:order val="0"/>
          <c:tx>
            <c:strRef>
              <c:f>NYDEC!$A$1</c:f>
              <c:strCache>
                <c:ptCount val="1"/>
                <c:pt idx="0">
                  <c:v>NYDEC</c:v>
                </c:pt>
              </c:strCache>
            </c:strRef>
          </c:tx>
          <c:spPr>
            <a:ln w="31750">
              <a:solidFill>
                <a:srgbClr val="FF0000"/>
              </a:solidFill>
              <a:prstDash val="solid"/>
            </a:ln>
          </c:spPr>
          <c:marker>
            <c:symbol val="triangle"/>
            <c:size val="7"/>
            <c:spPr>
              <a:solidFill>
                <a:srgbClr val="FF0000"/>
              </a:solidFill>
              <a:ln>
                <a:solidFill>
                  <a:srgbClr val="FF0000"/>
                </a:solidFill>
                <a:prstDash val="solid"/>
              </a:ln>
            </c:spPr>
          </c:marker>
          <c:xVal>
            <c:numRef>
              <c:f>NYDEC!$A$5:$A$40</c:f>
              <c:numCache>
                <c:formatCode>General</c:formatCode>
                <c:ptCount val="36"/>
                <c:pt idx="0">
                  <c:v>1987</c:v>
                </c:pt>
                <c:pt idx="1">
                  <c:v>1988</c:v>
                </c:pt>
                <c:pt idx="2">
                  <c:v>1989</c:v>
                </c:pt>
                <c:pt idx="3">
                  <c:v>1990</c:v>
                </c:pt>
                <c:pt idx="4">
                  <c:v>1991</c:v>
                </c:pt>
                <c:pt idx="5">
                  <c:v>1992</c:v>
                </c:pt>
                <c:pt idx="6">
                  <c:v>1993</c:v>
                </c:pt>
                <c:pt idx="7">
                  <c:v>1994</c:v>
                </c:pt>
                <c:pt idx="8">
                  <c:v>1995</c:v>
                </c:pt>
                <c:pt idx="9">
                  <c:v>1996</c:v>
                </c:pt>
                <c:pt idx="10">
                  <c:v>1997</c:v>
                </c:pt>
                <c:pt idx="11">
                  <c:v>1998</c:v>
                </c:pt>
                <c:pt idx="12">
                  <c:v>1999</c:v>
                </c:pt>
                <c:pt idx="13">
                  <c:v>2000</c:v>
                </c:pt>
                <c:pt idx="14">
                  <c:v>2001</c:v>
                </c:pt>
                <c:pt idx="15">
                  <c:v>2002</c:v>
                </c:pt>
                <c:pt idx="16">
                  <c:v>2003</c:v>
                </c:pt>
                <c:pt idx="17">
                  <c:v>2004</c:v>
                </c:pt>
                <c:pt idx="18">
                  <c:v>2005</c:v>
                </c:pt>
                <c:pt idx="19">
                  <c:v>2006</c:v>
                </c:pt>
                <c:pt idx="20">
                  <c:v>2007</c:v>
                </c:pt>
                <c:pt idx="21">
                  <c:v>2008</c:v>
                </c:pt>
                <c:pt idx="22">
                  <c:v>2009</c:v>
                </c:pt>
                <c:pt idx="23">
                  <c:v>2010</c:v>
                </c:pt>
                <c:pt idx="24">
                  <c:v>2011</c:v>
                </c:pt>
                <c:pt idx="25">
                  <c:v>2012</c:v>
                </c:pt>
                <c:pt idx="26">
                  <c:v>2013</c:v>
                </c:pt>
                <c:pt idx="27">
                  <c:v>2014</c:v>
                </c:pt>
                <c:pt idx="28">
                  <c:v>2015</c:v>
                </c:pt>
                <c:pt idx="29">
                  <c:v>2016</c:v>
                </c:pt>
                <c:pt idx="30">
                  <c:v>2017</c:v>
                </c:pt>
                <c:pt idx="31">
                  <c:v>2018</c:v>
                </c:pt>
                <c:pt idx="32">
                  <c:v>2019</c:v>
                </c:pt>
                <c:pt idx="33">
                  <c:v>2020</c:v>
                </c:pt>
                <c:pt idx="34">
                  <c:v>2021</c:v>
                </c:pt>
                <c:pt idx="35">
                  <c:v>2022</c:v>
                </c:pt>
              </c:numCache>
            </c:numRef>
          </c:xVal>
          <c:yVal>
            <c:numRef>
              <c:f>NYDEC!$D$5:$D$40</c:f>
              <c:numCache>
                <c:formatCode>0.00</c:formatCode>
                <c:ptCount val="36"/>
                <c:pt idx="0">
                  <c:v>8.7570621468926552E-2</c:v>
                </c:pt>
                <c:pt idx="1">
                  <c:v>4.9295774647887321E-2</c:v>
                </c:pt>
                <c:pt idx="2">
                  <c:v>3.8095238095238099E-2</c:v>
                </c:pt>
                <c:pt idx="3">
                  <c:v>0.14186046511627906</c:v>
                </c:pt>
                <c:pt idx="4">
                  <c:v>0.19095477386934673</c:v>
                </c:pt>
                <c:pt idx="5">
                  <c:v>6.0827250608272508E-2</c:v>
                </c:pt>
                <c:pt idx="6">
                  <c:v>3.6231884057971016E-2</c:v>
                </c:pt>
                <c:pt idx="7">
                  <c:v>5.8411214953271028E-2</c:v>
                </c:pt>
                <c:pt idx="8">
                  <c:v>3.1914893617021274E-2</c:v>
                </c:pt>
                <c:pt idx="9">
                  <c:v>0.14669926650366749</c:v>
                </c:pt>
                <c:pt idx="10">
                  <c:v>0.20316622691292877</c:v>
                </c:pt>
                <c:pt idx="11">
                  <c:v>4.5569620253164557E-2</c:v>
                </c:pt>
                <c:pt idx="12">
                  <c:v>2.75E-2</c:v>
                </c:pt>
                <c:pt idx="13">
                  <c:v>0.99523809523809526</c:v>
                </c:pt>
                <c:pt idx="14">
                  <c:v>1.2173913043478262</c:v>
                </c:pt>
                <c:pt idx="15">
                  <c:v>6.0144578313253012</c:v>
                </c:pt>
                <c:pt idx="16">
                  <c:v>1.3494897959183674</c:v>
                </c:pt>
                <c:pt idx="17">
                  <c:v>0.69852941176470584</c:v>
                </c:pt>
                <c:pt idx="18">
                  <c:v>0.32240437158469948</c:v>
                </c:pt>
                <c:pt idx="19">
                  <c:v>0.34426229508196721</c:v>
                </c:pt>
                <c:pt idx="20">
                  <c:v>0.60686015831134565</c:v>
                </c:pt>
                <c:pt idx="21">
                  <c:v>0.2982456140350877</c:v>
                </c:pt>
                <c:pt idx="22">
                  <c:v>0.70680628272251311</c:v>
                </c:pt>
                <c:pt idx="23">
                  <c:v>3.3609271523178808</c:v>
                </c:pt>
                <c:pt idx="24">
                  <c:v>2.2779220779220779</c:v>
                </c:pt>
                <c:pt idx="25">
                  <c:v>2.3743589743589744</c:v>
                </c:pt>
                <c:pt idx="26">
                  <c:v>2.5069252077562325</c:v>
                </c:pt>
                <c:pt idx="27">
                  <c:v>1.5862068965517242</c:v>
                </c:pt>
                <c:pt idx="28">
                  <c:v>1.1142061281337048</c:v>
                </c:pt>
                <c:pt idx="29">
                  <c:v>7.1182008368200833</c:v>
                </c:pt>
                <c:pt idx="30">
                  <c:v>3.2287681713848508</c:v>
                </c:pt>
                <c:pt idx="31">
                  <c:v>5.18</c:v>
                </c:pt>
                <c:pt idx="32">
                  <c:v>3.84</c:v>
                </c:pt>
                <c:pt idx="33">
                  <c:v>1.78</c:v>
                </c:pt>
                <c:pt idx="34">
                  <c:v>4.76</c:v>
                </c:pt>
                <c:pt idx="35">
                  <c:v>1.2</c:v>
                </c:pt>
              </c:numCache>
            </c:numRef>
          </c:yVal>
          <c:smooth val="0"/>
          <c:extLst>
            <c:ext xmlns:c16="http://schemas.microsoft.com/office/drawing/2014/chart" uri="{C3380CC4-5D6E-409C-BE32-E72D297353CC}">
              <c16:uniqueId val="{00000000-892F-4DB8-A9F1-C9A32D00C839}"/>
            </c:ext>
          </c:extLst>
        </c:ser>
        <c:dLbls>
          <c:showLegendKey val="0"/>
          <c:showVal val="0"/>
          <c:showCatName val="0"/>
          <c:showSerName val="0"/>
          <c:showPercent val="0"/>
          <c:showBubbleSize val="0"/>
        </c:dLbls>
        <c:axId val="515391784"/>
        <c:axId val="515389432"/>
      </c:scatterChart>
      <c:valAx>
        <c:axId val="515391784"/>
        <c:scaling>
          <c:orientation val="minMax"/>
          <c:min val="1980"/>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7730895140455704"/>
              <c:y val="0.85937500000000966"/>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5389432"/>
        <c:crosses val="autoZero"/>
        <c:crossBetween val="midCat"/>
        <c:majorUnit val="5"/>
        <c:minorUnit val="1"/>
      </c:valAx>
      <c:valAx>
        <c:axId val="515389432"/>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Survey Age 2+ N/tow</a:t>
                </a:r>
              </a:p>
            </c:rich>
          </c:tx>
          <c:layout>
            <c:manualLayout>
              <c:xMode val="edge"/>
              <c:yMode val="edge"/>
              <c:x val="5.4773247240809134E-2"/>
              <c:y val="0.31835937500000905"/>
            </c:manualLayout>
          </c:layout>
          <c:overlay val="0"/>
          <c:spPr>
            <a:noFill/>
            <a:ln w="25400">
              <a:noFill/>
            </a:ln>
          </c:spPr>
        </c:title>
        <c:numFmt formatCode="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5391784"/>
        <c:crossesAt val="1960"/>
        <c:crossBetween val="midCat"/>
      </c:valAx>
      <c:spPr>
        <a:solidFill>
          <a:srgbClr val="FFFFFF"/>
        </a:solidFill>
        <a:ln w="25400">
          <a:solidFill>
            <a:srgbClr val="000000"/>
          </a:solidFill>
          <a:prstDash val="solid"/>
        </a:ln>
      </c:spPr>
    </c:plotArea>
    <c:legend>
      <c:legendPos val="b"/>
      <c:layout>
        <c:manualLayout>
          <c:xMode val="edge"/>
          <c:yMode val="edge"/>
          <c:x val="0.35993789508706492"/>
          <c:y val="0.93945312499999956"/>
          <c:w val="0.31455448350647025"/>
          <c:h val="4.6874999999999986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800" b="0" i="0" u="none" strike="noStrike" baseline="0">
                <a:solidFill>
                  <a:srgbClr val="000000"/>
                </a:solidFill>
                <a:latin typeface="Arial"/>
                <a:ea typeface="Arial"/>
                <a:cs typeface="Arial"/>
              </a:defRPr>
            </a:pPr>
            <a:r>
              <a:rPr lang="en-US" sz="1000" b="1" i="0" u="none" strike="noStrike" baseline="0">
                <a:solidFill>
                  <a:srgbClr val="000000"/>
                </a:solidFill>
                <a:latin typeface="Arial"/>
                <a:cs typeface="Arial"/>
              </a:rPr>
              <a:t>   </a:t>
            </a:r>
            <a:r>
              <a:rPr lang="en-US" sz="1200" b="1" i="0" u="none" strike="noStrike" baseline="0">
                <a:solidFill>
                  <a:srgbClr val="000000"/>
                </a:solidFill>
                <a:latin typeface="Arial"/>
                <a:cs typeface="Arial"/>
              </a:rPr>
              <a:t>NJDFW Biomass Indices</a:t>
            </a:r>
          </a:p>
        </c:rich>
      </c:tx>
      <c:layout>
        <c:manualLayout>
          <c:xMode val="edge"/>
          <c:yMode val="edge"/>
          <c:x val="0.37558734735623367"/>
          <c:y val="3.9215686274509803E-2"/>
        </c:manualLayout>
      </c:layout>
      <c:overlay val="0"/>
      <c:spPr>
        <a:noFill/>
        <a:ln w="25400">
          <a:noFill/>
        </a:ln>
      </c:spPr>
    </c:title>
    <c:autoTitleDeleted val="0"/>
    <c:plotArea>
      <c:layout>
        <c:manualLayout>
          <c:layoutTarget val="inner"/>
          <c:xMode val="edge"/>
          <c:yMode val="edge"/>
          <c:x val="0.13145559996026501"/>
          <c:y val="9.0196251141718642E-2"/>
          <c:w val="0.78403875690586622"/>
          <c:h val="0.72157000913374914"/>
        </c:manualLayout>
      </c:layout>
      <c:scatterChart>
        <c:scatterStyle val="lineMarker"/>
        <c:varyColors val="0"/>
        <c:ser>
          <c:idx val="1"/>
          <c:order val="0"/>
          <c:tx>
            <c:strRef>
              <c:f>NJDFW!$A$1</c:f>
              <c:strCache>
                <c:ptCount val="1"/>
                <c:pt idx="0">
                  <c:v>NJDFW</c:v>
                </c:pt>
              </c:strCache>
            </c:strRef>
          </c:tx>
          <c:spPr>
            <a:ln w="38100">
              <a:solidFill>
                <a:srgbClr val="FF0000"/>
              </a:solidFill>
              <a:prstDash val="solid"/>
            </a:ln>
          </c:spPr>
          <c:marker>
            <c:symbol val="triangle"/>
            <c:size val="7"/>
            <c:spPr>
              <a:solidFill>
                <a:srgbClr val="FF0000"/>
              </a:solidFill>
              <a:ln>
                <a:solidFill>
                  <a:srgbClr val="FF0000"/>
                </a:solidFill>
                <a:prstDash val="solid"/>
              </a:ln>
            </c:spPr>
          </c:marker>
          <c:xVal>
            <c:numRef>
              <c:f>NJDFW!$A$6:$A$39</c:f>
              <c:numCache>
                <c:formatCode>General</c:formatCode>
                <c:ptCount val="34"/>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2019</c:v>
                </c:pt>
                <c:pt idx="31">
                  <c:v>2020</c:v>
                </c:pt>
                <c:pt idx="32">
                  <c:v>2021</c:v>
                </c:pt>
                <c:pt idx="33">
                  <c:v>2022</c:v>
                </c:pt>
              </c:numCache>
            </c:numRef>
          </c:xVal>
          <c:yVal>
            <c:numRef>
              <c:f>NJDFW!$C$6:$C$39</c:f>
              <c:numCache>
                <c:formatCode>0.00</c:formatCode>
                <c:ptCount val="34"/>
                <c:pt idx="0">
                  <c:v>2.7509040832519531</c:v>
                </c:pt>
                <c:pt idx="1">
                  <c:v>3.7726917266845703</c:v>
                </c:pt>
                <c:pt idx="2">
                  <c:v>6.171661376953125</c:v>
                </c:pt>
                <c:pt idx="3">
                  <c:v>7.1623954772949219</c:v>
                </c:pt>
                <c:pt idx="4">
                  <c:v>5.2138938903808594</c:v>
                </c:pt>
                <c:pt idx="5">
                  <c:v>3.2967414855957031</c:v>
                </c:pt>
                <c:pt idx="6">
                  <c:v>2.0795459747314453</c:v>
                </c:pt>
                <c:pt idx="7">
                  <c:v>1.0350284576416016</c:v>
                </c:pt>
                <c:pt idx="8">
                  <c:v>3.8192424774169922</c:v>
                </c:pt>
                <c:pt idx="9">
                  <c:v>4.8844718933105469</c:v>
                </c:pt>
                <c:pt idx="10">
                  <c:v>10.296188354492188</c:v>
                </c:pt>
                <c:pt idx="11">
                  <c:v>6.66943359375</c:v>
                </c:pt>
                <c:pt idx="12">
                  <c:v>4.3151512145996094</c:v>
                </c:pt>
                <c:pt idx="13">
                  <c:v>25.731582641601563</c:v>
                </c:pt>
                <c:pt idx="14">
                  <c:v>10.194625854492188</c:v>
                </c:pt>
                <c:pt idx="15">
                  <c:v>11.702301025390625</c:v>
                </c:pt>
                <c:pt idx="16">
                  <c:v>4.1878585815429688</c:v>
                </c:pt>
                <c:pt idx="17">
                  <c:v>16.515945434570313</c:v>
                </c:pt>
                <c:pt idx="18">
                  <c:v>38.2681884765625</c:v>
                </c:pt>
                <c:pt idx="19">
                  <c:v>3.1904182434082031</c:v>
                </c:pt>
                <c:pt idx="20">
                  <c:v>6.0416984558105469</c:v>
                </c:pt>
                <c:pt idx="21">
                  <c:v>2.210601806640625</c:v>
                </c:pt>
                <c:pt idx="22">
                  <c:v>5.1300163269042969</c:v>
                </c:pt>
                <c:pt idx="23">
                  <c:v>5.83</c:v>
                </c:pt>
                <c:pt idx="24">
                  <c:v>0.5</c:v>
                </c:pt>
                <c:pt idx="25">
                  <c:v>1.74</c:v>
                </c:pt>
                <c:pt idx="26">
                  <c:v>12.92</c:v>
                </c:pt>
                <c:pt idx="27">
                  <c:v>2.31</c:v>
                </c:pt>
                <c:pt idx="28">
                  <c:v>5.01</c:v>
                </c:pt>
                <c:pt idx="29">
                  <c:v>1.1100000000000001</c:v>
                </c:pt>
                <c:pt idx="30">
                  <c:v>5.21</c:v>
                </c:pt>
                <c:pt idx="33">
                  <c:v>16.25</c:v>
                </c:pt>
              </c:numCache>
            </c:numRef>
          </c:yVal>
          <c:smooth val="0"/>
          <c:extLst>
            <c:ext xmlns:c16="http://schemas.microsoft.com/office/drawing/2014/chart" uri="{C3380CC4-5D6E-409C-BE32-E72D297353CC}">
              <c16:uniqueId val="{00000000-FAAB-480B-848A-3CE9A89FD030}"/>
            </c:ext>
          </c:extLst>
        </c:ser>
        <c:dLbls>
          <c:showLegendKey val="0"/>
          <c:showVal val="0"/>
          <c:showCatName val="0"/>
          <c:showSerName val="0"/>
          <c:showPercent val="0"/>
          <c:showBubbleSize val="0"/>
        </c:dLbls>
        <c:axId val="515391392"/>
        <c:axId val="518562984"/>
      </c:scatterChart>
      <c:valAx>
        <c:axId val="515391392"/>
        <c:scaling>
          <c:orientation val="minMax"/>
          <c:max val="2025"/>
          <c:min val="1980"/>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8200378708530506"/>
              <c:y val="0.85882517626474875"/>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562984"/>
        <c:crosses val="autoZero"/>
        <c:crossBetween val="midCat"/>
        <c:majorUnit val="5"/>
        <c:minorUnit val="1"/>
      </c:valAx>
      <c:valAx>
        <c:axId val="518562984"/>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Survey kg/tow</a:t>
                </a:r>
              </a:p>
            </c:rich>
          </c:tx>
          <c:layout>
            <c:manualLayout>
              <c:xMode val="edge"/>
              <c:yMode val="edge"/>
              <c:x val="5.4773247240809134E-2"/>
              <c:y val="0.35882414698163267"/>
            </c:manualLayout>
          </c:layout>
          <c:overlay val="0"/>
          <c:spPr>
            <a:noFill/>
            <a:ln w="25400">
              <a:noFill/>
            </a:ln>
          </c:spPr>
        </c:title>
        <c:numFmt formatCode="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5391392"/>
        <c:crossesAt val="1960"/>
        <c:crossBetween val="midCat"/>
      </c:valAx>
      <c:spPr>
        <a:solidFill>
          <a:srgbClr val="FFFFFF"/>
        </a:solidFill>
        <a:ln w="25400">
          <a:solidFill>
            <a:srgbClr val="000000"/>
          </a:solidFill>
          <a:prstDash val="solid"/>
        </a:ln>
      </c:spPr>
    </c:plotArea>
    <c:legend>
      <c:legendPos val="b"/>
      <c:layout>
        <c:manualLayout>
          <c:xMode val="edge"/>
          <c:yMode val="edge"/>
          <c:x val="0.38028234733569966"/>
          <c:y val="0.93921753898409754"/>
          <c:w val="0.28638546942196291"/>
          <c:h val="4.7058823529411931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a:t>   ChesMMAP and NEAMAP Biomass Indices</a:t>
            </a:r>
          </a:p>
        </c:rich>
      </c:tx>
      <c:layout>
        <c:manualLayout>
          <c:xMode val="edge"/>
          <c:yMode val="edge"/>
          <c:x val="0.23281266404199474"/>
          <c:y val="2.9354207436399216E-2"/>
        </c:manualLayout>
      </c:layout>
      <c:overlay val="0"/>
      <c:spPr>
        <a:noFill/>
        <a:ln w="25400">
          <a:noFill/>
        </a:ln>
      </c:spPr>
    </c:title>
    <c:autoTitleDeleted val="0"/>
    <c:plotArea>
      <c:layout>
        <c:manualLayout>
          <c:layoutTarget val="inner"/>
          <c:xMode val="edge"/>
          <c:yMode val="edge"/>
          <c:x val="0.14843761324891147"/>
          <c:y val="0.14677117742781601"/>
          <c:w val="0.73437556028409912"/>
          <c:h val="0.66536267100609925"/>
        </c:manualLayout>
      </c:layout>
      <c:scatterChart>
        <c:scatterStyle val="lineMarker"/>
        <c:varyColors val="0"/>
        <c:ser>
          <c:idx val="1"/>
          <c:order val="0"/>
          <c:tx>
            <c:strRef>
              <c:f>'ChesMMAP &amp; NEAMAP'!$A$1</c:f>
              <c:strCache>
                <c:ptCount val="1"/>
                <c:pt idx="0">
                  <c:v>ChesMMAP</c:v>
                </c:pt>
              </c:strCache>
            </c:strRef>
          </c:tx>
          <c:spPr>
            <a:ln w="38100">
              <a:solidFill>
                <a:srgbClr val="FF0000"/>
              </a:solidFill>
              <a:prstDash val="solid"/>
            </a:ln>
          </c:spPr>
          <c:marker>
            <c:symbol val="triangle"/>
            <c:size val="7"/>
            <c:spPr>
              <a:solidFill>
                <a:srgbClr val="FF0000"/>
              </a:solidFill>
              <a:ln>
                <a:solidFill>
                  <a:srgbClr val="FF0000"/>
                </a:solidFill>
                <a:prstDash val="solid"/>
              </a:ln>
            </c:spPr>
          </c:marker>
          <c:xVal>
            <c:numRef>
              <c:f>'ChesMMAP &amp; NEAMAP'!$A$3:$A$36</c:f>
              <c:numCache>
                <c:formatCode>General</c:formatCode>
                <c:ptCount val="34"/>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2019</c:v>
                </c:pt>
                <c:pt idx="31">
                  <c:v>2020</c:v>
                </c:pt>
                <c:pt idx="32">
                  <c:v>2021</c:v>
                </c:pt>
                <c:pt idx="33">
                  <c:v>2022</c:v>
                </c:pt>
              </c:numCache>
            </c:numRef>
          </c:xVal>
          <c:yVal>
            <c:numRef>
              <c:f>'ChesMMAP &amp; NEAMAP'!$B$3:$B$36</c:f>
              <c:numCache>
                <c:formatCode>General</c:formatCode>
                <c:ptCount val="34"/>
                <c:pt idx="13" formatCode="0.00">
                  <c:v>0.04</c:v>
                </c:pt>
                <c:pt idx="14" formatCode="0.00">
                  <c:v>0.06</c:v>
                </c:pt>
                <c:pt idx="15" formatCode="0.00">
                  <c:v>0.13</c:v>
                </c:pt>
                <c:pt idx="16" formatCode="0.00">
                  <c:v>0.14000000000000001</c:v>
                </c:pt>
                <c:pt idx="17" formatCode="0.00">
                  <c:v>0.1</c:v>
                </c:pt>
                <c:pt idx="18" formatCode="0.00">
                  <c:v>0.08</c:v>
                </c:pt>
                <c:pt idx="19" formatCode="0.00">
                  <c:v>0.03</c:v>
                </c:pt>
                <c:pt idx="20" formatCode="0.00">
                  <c:v>0.06</c:v>
                </c:pt>
                <c:pt idx="21" formatCode="0.00">
                  <c:v>0.15</c:v>
                </c:pt>
                <c:pt idx="22" formatCode="0.00">
                  <c:v>0.02</c:v>
                </c:pt>
                <c:pt idx="23" formatCode="0.00">
                  <c:v>0</c:v>
                </c:pt>
                <c:pt idx="24" formatCode="0.00">
                  <c:v>0.01</c:v>
                </c:pt>
                <c:pt idx="25" formatCode="0.00">
                  <c:v>0.02</c:v>
                </c:pt>
                <c:pt idx="26" formatCode="0.00">
                  <c:v>0.18</c:v>
                </c:pt>
                <c:pt idx="27" formatCode="0.00">
                  <c:v>0.01</c:v>
                </c:pt>
                <c:pt idx="28">
                  <c:v>0</c:v>
                </c:pt>
                <c:pt idx="29" formatCode="0.00">
                  <c:v>0.05</c:v>
                </c:pt>
                <c:pt idx="30">
                  <c:v>0.14000000000000001</c:v>
                </c:pt>
                <c:pt idx="31">
                  <c:v>0.09</c:v>
                </c:pt>
                <c:pt idx="32">
                  <c:v>0.14000000000000001</c:v>
                </c:pt>
                <c:pt idx="33">
                  <c:v>0.06</c:v>
                </c:pt>
              </c:numCache>
            </c:numRef>
          </c:yVal>
          <c:smooth val="0"/>
          <c:extLst>
            <c:ext xmlns:c16="http://schemas.microsoft.com/office/drawing/2014/chart" uri="{C3380CC4-5D6E-409C-BE32-E72D297353CC}">
              <c16:uniqueId val="{00000000-C8E5-42C6-A918-1983893E849D}"/>
            </c:ext>
          </c:extLst>
        </c:ser>
        <c:dLbls>
          <c:showLegendKey val="0"/>
          <c:showVal val="0"/>
          <c:showCatName val="0"/>
          <c:showSerName val="0"/>
          <c:showPercent val="0"/>
          <c:showBubbleSize val="0"/>
        </c:dLbls>
        <c:axId val="518562200"/>
        <c:axId val="518561808"/>
      </c:scatterChart>
      <c:scatterChart>
        <c:scatterStyle val="lineMarker"/>
        <c:varyColors val="0"/>
        <c:ser>
          <c:idx val="0"/>
          <c:order val="1"/>
          <c:tx>
            <c:strRef>
              <c:f>'ChesMMAP &amp; NEAMAP'!$D$1</c:f>
              <c:strCache>
                <c:ptCount val="1"/>
                <c:pt idx="0">
                  <c:v>NEAMAP Spring</c:v>
                </c:pt>
              </c:strCache>
            </c:strRef>
          </c:tx>
          <c:spPr>
            <a:ln w="25400">
              <a:solidFill>
                <a:srgbClr val="000000"/>
              </a:solidFill>
              <a:prstDash val="solid"/>
            </a:ln>
          </c:spPr>
          <c:marker>
            <c:symbol val="circle"/>
            <c:size val="7"/>
            <c:spPr>
              <a:solidFill>
                <a:srgbClr val="000000"/>
              </a:solidFill>
              <a:ln>
                <a:solidFill>
                  <a:srgbClr val="000000"/>
                </a:solidFill>
                <a:prstDash val="solid"/>
              </a:ln>
            </c:spPr>
          </c:marker>
          <c:xVal>
            <c:numRef>
              <c:f>'ChesMMAP &amp; NEAMAP'!$A$3:$A$36</c:f>
              <c:numCache>
                <c:formatCode>General</c:formatCode>
                <c:ptCount val="34"/>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2019</c:v>
                </c:pt>
                <c:pt idx="31">
                  <c:v>2020</c:v>
                </c:pt>
                <c:pt idx="32">
                  <c:v>2021</c:v>
                </c:pt>
                <c:pt idx="33">
                  <c:v>2022</c:v>
                </c:pt>
              </c:numCache>
            </c:numRef>
          </c:xVal>
          <c:yVal>
            <c:numRef>
              <c:f>'ChesMMAP &amp; NEAMAP'!$D$3:$D$36</c:f>
              <c:numCache>
                <c:formatCode>General</c:formatCode>
                <c:ptCount val="34"/>
                <c:pt idx="19" formatCode="0.00">
                  <c:v>2.4700000000000002</c:v>
                </c:pt>
                <c:pt idx="20" formatCode="0.00">
                  <c:v>1.9</c:v>
                </c:pt>
                <c:pt idx="21" formatCode="0.00">
                  <c:v>0.88</c:v>
                </c:pt>
                <c:pt idx="22" formatCode="0.00">
                  <c:v>0.75</c:v>
                </c:pt>
                <c:pt idx="23" formatCode="0.00">
                  <c:v>1.81</c:v>
                </c:pt>
                <c:pt idx="24" formatCode="0.00">
                  <c:v>1.24</c:v>
                </c:pt>
                <c:pt idx="25" formatCode="0.00">
                  <c:v>0.69</c:v>
                </c:pt>
                <c:pt idx="26" formatCode="0.00">
                  <c:v>1.43</c:v>
                </c:pt>
                <c:pt idx="27" formatCode="0.00">
                  <c:v>3.05</c:v>
                </c:pt>
                <c:pt idx="28" formatCode="0.00">
                  <c:v>10.039999999999999</c:v>
                </c:pt>
                <c:pt idx="29" formatCode="0.00">
                  <c:v>1.41</c:v>
                </c:pt>
                <c:pt idx="30">
                  <c:v>2.86</c:v>
                </c:pt>
                <c:pt idx="32">
                  <c:v>2.77</c:v>
                </c:pt>
                <c:pt idx="33">
                  <c:v>2.27</c:v>
                </c:pt>
              </c:numCache>
            </c:numRef>
          </c:yVal>
          <c:smooth val="0"/>
          <c:extLst>
            <c:ext xmlns:c16="http://schemas.microsoft.com/office/drawing/2014/chart" uri="{C3380CC4-5D6E-409C-BE32-E72D297353CC}">
              <c16:uniqueId val="{00000001-C8E5-42C6-A918-1983893E849D}"/>
            </c:ext>
          </c:extLst>
        </c:ser>
        <c:ser>
          <c:idx val="2"/>
          <c:order val="2"/>
          <c:tx>
            <c:strRef>
              <c:f>'ChesMMAP &amp; NEAMAP'!$E$1</c:f>
              <c:strCache>
                <c:ptCount val="1"/>
                <c:pt idx="0">
                  <c:v>NEAMAP Fall</c:v>
                </c:pt>
              </c:strCache>
            </c:strRef>
          </c:tx>
          <c:spPr>
            <a:ln w="25400">
              <a:solidFill>
                <a:srgbClr val="000000"/>
              </a:solidFill>
              <a:prstDash val="solid"/>
            </a:ln>
          </c:spPr>
          <c:marker>
            <c:symbol val="circle"/>
            <c:size val="7"/>
            <c:spPr>
              <a:noFill/>
              <a:ln>
                <a:solidFill>
                  <a:srgbClr val="000000"/>
                </a:solidFill>
                <a:prstDash val="solid"/>
              </a:ln>
            </c:spPr>
          </c:marker>
          <c:xVal>
            <c:numRef>
              <c:f>'ChesMMAP &amp; NEAMAP'!$A$3:$A$36</c:f>
              <c:numCache>
                <c:formatCode>General</c:formatCode>
                <c:ptCount val="34"/>
                <c:pt idx="0">
                  <c:v>1989</c:v>
                </c:pt>
                <c:pt idx="1">
                  <c:v>1990</c:v>
                </c:pt>
                <c:pt idx="2">
                  <c:v>1991</c:v>
                </c:pt>
                <c:pt idx="3">
                  <c:v>1992</c:v>
                </c:pt>
                <c:pt idx="4">
                  <c:v>1993</c:v>
                </c:pt>
                <c:pt idx="5">
                  <c:v>1994</c:v>
                </c:pt>
                <c:pt idx="6">
                  <c:v>1995</c:v>
                </c:pt>
                <c:pt idx="7">
                  <c:v>1996</c:v>
                </c:pt>
                <c:pt idx="8">
                  <c:v>1997</c:v>
                </c:pt>
                <c:pt idx="9">
                  <c:v>1998</c:v>
                </c:pt>
                <c:pt idx="10">
                  <c:v>1999</c:v>
                </c:pt>
                <c:pt idx="11">
                  <c:v>2000</c:v>
                </c:pt>
                <c:pt idx="12">
                  <c:v>2001</c:v>
                </c:pt>
                <c:pt idx="13">
                  <c:v>2002</c:v>
                </c:pt>
                <c:pt idx="14">
                  <c:v>2003</c:v>
                </c:pt>
                <c:pt idx="15">
                  <c:v>2004</c:v>
                </c:pt>
                <c:pt idx="16">
                  <c:v>2005</c:v>
                </c:pt>
                <c:pt idx="17">
                  <c:v>2006</c:v>
                </c:pt>
                <c:pt idx="18">
                  <c:v>2007</c:v>
                </c:pt>
                <c:pt idx="19">
                  <c:v>2008</c:v>
                </c:pt>
                <c:pt idx="20">
                  <c:v>2009</c:v>
                </c:pt>
                <c:pt idx="21">
                  <c:v>2010</c:v>
                </c:pt>
                <c:pt idx="22">
                  <c:v>2011</c:v>
                </c:pt>
                <c:pt idx="23">
                  <c:v>2012</c:v>
                </c:pt>
                <c:pt idx="24">
                  <c:v>2013</c:v>
                </c:pt>
                <c:pt idx="25">
                  <c:v>2014</c:v>
                </c:pt>
                <c:pt idx="26">
                  <c:v>2015</c:v>
                </c:pt>
                <c:pt idx="27">
                  <c:v>2016</c:v>
                </c:pt>
                <c:pt idx="28">
                  <c:v>2017</c:v>
                </c:pt>
                <c:pt idx="29">
                  <c:v>2018</c:v>
                </c:pt>
                <c:pt idx="30">
                  <c:v>2019</c:v>
                </c:pt>
                <c:pt idx="31">
                  <c:v>2020</c:v>
                </c:pt>
                <c:pt idx="32">
                  <c:v>2021</c:v>
                </c:pt>
                <c:pt idx="33">
                  <c:v>2022</c:v>
                </c:pt>
              </c:numCache>
            </c:numRef>
          </c:xVal>
          <c:yVal>
            <c:numRef>
              <c:f>'ChesMMAP &amp; NEAMAP'!$E$3:$E$36</c:f>
              <c:numCache>
                <c:formatCode>General</c:formatCode>
                <c:ptCount val="34"/>
                <c:pt idx="18" formatCode="0.00">
                  <c:v>7.19</c:v>
                </c:pt>
                <c:pt idx="19" formatCode="0.00">
                  <c:v>3.16</c:v>
                </c:pt>
                <c:pt idx="20" formatCode="0.00">
                  <c:v>3.49</c:v>
                </c:pt>
                <c:pt idx="21" formatCode="0.00">
                  <c:v>3.03</c:v>
                </c:pt>
                <c:pt idx="22" formatCode="0.00">
                  <c:v>2.09</c:v>
                </c:pt>
                <c:pt idx="23" formatCode="0.00">
                  <c:v>2.42</c:v>
                </c:pt>
                <c:pt idx="24" formatCode="0.00">
                  <c:v>0.85</c:v>
                </c:pt>
                <c:pt idx="25" formatCode="0.00">
                  <c:v>2.0299999999999998</c:v>
                </c:pt>
                <c:pt idx="26" formatCode="0.00">
                  <c:v>2.39</c:v>
                </c:pt>
                <c:pt idx="27" formatCode="0.00">
                  <c:v>1.37</c:v>
                </c:pt>
                <c:pt idx="28" formatCode="0.00">
                  <c:v>1.22</c:v>
                </c:pt>
                <c:pt idx="29" formatCode="0.00">
                  <c:v>2.31</c:v>
                </c:pt>
                <c:pt idx="30">
                  <c:v>1.08</c:v>
                </c:pt>
                <c:pt idx="31" formatCode="0.00">
                  <c:v>1.44</c:v>
                </c:pt>
                <c:pt idx="32">
                  <c:v>2.04</c:v>
                </c:pt>
                <c:pt idx="33">
                  <c:v>1.99</c:v>
                </c:pt>
              </c:numCache>
            </c:numRef>
          </c:yVal>
          <c:smooth val="0"/>
          <c:extLst>
            <c:ext xmlns:c16="http://schemas.microsoft.com/office/drawing/2014/chart" uri="{C3380CC4-5D6E-409C-BE32-E72D297353CC}">
              <c16:uniqueId val="{00000002-C8E5-42C6-A918-1983893E849D}"/>
            </c:ext>
          </c:extLst>
        </c:ser>
        <c:dLbls>
          <c:showLegendKey val="0"/>
          <c:showVal val="0"/>
          <c:showCatName val="0"/>
          <c:showSerName val="0"/>
          <c:showPercent val="0"/>
          <c:showBubbleSize val="0"/>
        </c:dLbls>
        <c:axId val="518561024"/>
        <c:axId val="518560632"/>
      </c:scatterChart>
      <c:valAx>
        <c:axId val="518562200"/>
        <c:scaling>
          <c:orientation val="minMax"/>
          <c:max val="2025"/>
          <c:min val="1980"/>
        </c:scaling>
        <c:delete val="0"/>
        <c:axPos val="b"/>
        <c:title>
          <c:tx>
            <c:rich>
              <a:bodyPr/>
              <a:lstStyle/>
              <a:p>
                <a:pPr>
                  <a:defRPr sz="1000" b="1" i="0" u="none" strike="noStrike" baseline="0">
                    <a:solidFill>
                      <a:srgbClr val="000000"/>
                    </a:solidFill>
                    <a:latin typeface="Arial"/>
                    <a:ea typeface="Arial"/>
                    <a:cs typeface="Arial"/>
                  </a:defRPr>
                </a:pPr>
                <a:r>
                  <a:rPr lang="en-US"/>
                  <a:t>Year</a:t>
                </a:r>
              </a:p>
            </c:rich>
          </c:tx>
          <c:layout>
            <c:manualLayout>
              <c:xMode val="edge"/>
              <c:yMode val="edge"/>
              <c:x val="0.47656282808398948"/>
              <c:y val="0.86105757328279164"/>
            </c:manualLayout>
          </c:layout>
          <c:overlay val="0"/>
          <c:spPr>
            <a:noFill/>
            <a:ln w="25400">
              <a:noFill/>
            </a:ln>
          </c:spPr>
        </c:title>
        <c:numFmt formatCode="General" sourceLinked="1"/>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561808"/>
        <c:crosses val="autoZero"/>
        <c:crossBetween val="midCat"/>
        <c:majorUnit val="5"/>
        <c:minorUnit val="1"/>
      </c:valAx>
      <c:valAx>
        <c:axId val="518561808"/>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ChesMMAP kg/tow</a:t>
                </a:r>
              </a:p>
            </c:rich>
          </c:tx>
          <c:layout>
            <c:manualLayout>
              <c:xMode val="edge"/>
              <c:yMode val="edge"/>
              <c:x val="5.4687500000000014E-2"/>
              <c:y val="0.36203563595646432"/>
            </c:manualLayout>
          </c:layout>
          <c:overlay val="0"/>
          <c:spPr>
            <a:noFill/>
            <a:ln w="25400">
              <a:noFill/>
            </a:ln>
          </c:spPr>
        </c:title>
        <c:numFmt formatCode="0.0" sourceLinked="0"/>
        <c:majorTickMark val="out"/>
        <c:minorTickMark val="none"/>
        <c:tickLblPos val="nextTo"/>
        <c:spPr>
          <a:ln w="25400">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562200"/>
        <c:crossesAt val="1960"/>
        <c:crossBetween val="midCat"/>
      </c:valAx>
      <c:valAx>
        <c:axId val="518561024"/>
        <c:scaling>
          <c:orientation val="minMax"/>
        </c:scaling>
        <c:delete val="1"/>
        <c:axPos val="b"/>
        <c:numFmt formatCode="General" sourceLinked="1"/>
        <c:majorTickMark val="out"/>
        <c:minorTickMark val="none"/>
        <c:tickLblPos val="none"/>
        <c:crossAx val="518560632"/>
        <c:crosses val="autoZero"/>
        <c:crossBetween val="midCat"/>
      </c:valAx>
      <c:valAx>
        <c:axId val="518560632"/>
        <c:scaling>
          <c:orientation val="minMax"/>
          <c:max val="8"/>
        </c:scaling>
        <c:delete val="0"/>
        <c:axPos val="r"/>
        <c:title>
          <c:tx>
            <c:rich>
              <a:bodyPr/>
              <a:lstStyle/>
              <a:p>
                <a:pPr>
                  <a:defRPr sz="1000" b="1" i="0" u="none" strike="noStrike" baseline="0">
                    <a:solidFill>
                      <a:srgbClr val="000000"/>
                    </a:solidFill>
                    <a:latin typeface="Arial"/>
                    <a:ea typeface="Arial"/>
                    <a:cs typeface="Arial"/>
                  </a:defRPr>
                </a:pPr>
                <a:r>
                  <a:rPr lang="en-US"/>
                  <a:t>NEAMAP kg/tow</a:t>
                </a:r>
              </a:p>
            </c:rich>
          </c:tx>
          <c:layout>
            <c:manualLayout>
              <c:xMode val="edge"/>
              <c:yMode val="edge"/>
              <c:x val="0.9406256561679972"/>
              <c:y val="0.3776912132558826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000" b="1" i="0" u="none" strike="noStrike" baseline="0">
                <a:solidFill>
                  <a:srgbClr val="000000"/>
                </a:solidFill>
                <a:latin typeface="Arial"/>
                <a:ea typeface="Arial"/>
                <a:cs typeface="Arial"/>
              </a:defRPr>
            </a:pPr>
            <a:endParaRPr lang="en-US"/>
          </a:p>
        </c:txPr>
        <c:crossAx val="518561024"/>
        <c:crosses val="max"/>
        <c:crossBetween val="midCat"/>
        <c:majorUnit val="1"/>
        <c:minorUnit val="0.25"/>
      </c:valAx>
      <c:spPr>
        <a:solidFill>
          <a:srgbClr val="FFFFFF"/>
        </a:solidFill>
        <a:ln w="25400">
          <a:solidFill>
            <a:srgbClr val="000000"/>
          </a:solidFill>
          <a:prstDash val="solid"/>
        </a:ln>
      </c:spPr>
    </c:plotArea>
    <c:legend>
      <c:legendPos val="b"/>
      <c:layout>
        <c:manualLayout>
          <c:xMode val="edge"/>
          <c:yMode val="edge"/>
          <c:x val="0.18125016404199773"/>
          <c:y val="0.93933545977985622"/>
          <c:w val="0.6687504921260059"/>
          <c:h val="4.6966731898240348E-2"/>
        </c:manualLayout>
      </c:layout>
      <c:overlay val="0"/>
      <c:spPr>
        <a:solidFill>
          <a:srgbClr val="FFFFFF"/>
        </a:solidFill>
        <a:ln w="3175">
          <a:solidFill>
            <a:srgbClr val="000000"/>
          </a:solidFill>
          <a:prstDash val="solid"/>
        </a:ln>
      </c:spPr>
      <c:txPr>
        <a:bodyPr/>
        <a:lstStyle/>
        <a:p>
          <a:pPr>
            <a:defRPr sz="920" b="1"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solidFill>
                  <a:sysClr val="windowText" lastClr="000000"/>
                </a:solidFill>
              </a:rPr>
              <a:t>NEFSC Spring Survey: 3-yr window (last</a:t>
            </a:r>
            <a:r>
              <a:rPr lang="en-US" baseline="0" dirty="0">
                <a:solidFill>
                  <a:sysClr val="windowText" lastClr="000000"/>
                </a:solidFill>
              </a:rPr>
              <a:t> = </a:t>
            </a:r>
            <a:r>
              <a:rPr lang="en-US" baseline="0" dirty="0" smtClean="0">
                <a:solidFill>
                  <a:sysClr val="windowText" lastClr="000000"/>
                </a:solidFill>
              </a:rPr>
              <a:t>2018-2022)</a:t>
            </a:r>
            <a:endParaRPr lang="en-US" dirty="0">
              <a:solidFill>
                <a:sysClr val="windowText" lastClr="000000"/>
              </a:solidFill>
            </a:endParaRPr>
          </a:p>
          <a:p>
            <a:pPr>
              <a:defRPr>
                <a:solidFill>
                  <a:sysClr val="windowText" lastClr="000000"/>
                </a:solidFill>
              </a:defRPr>
            </a:pPr>
            <a:r>
              <a:rPr lang="en-US" dirty="0">
                <a:solidFill>
                  <a:sysClr val="windowText" lastClr="000000"/>
                </a:solidFill>
              </a:rPr>
              <a:t>Estimated Proportion Mature: Sexes Combined age 2</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[scup_19812022s_3yr_age_CI_BOTH.xlsx]scup_19812018s_3yr_age_CI_BOTH!$C$1</c:f>
              <c:strCache>
                <c:ptCount val="1"/>
                <c:pt idx="0">
                  <c:v>pred</c:v>
                </c:pt>
              </c:strCache>
            </c:strRef>
          </c:tx>
          <c:spPr>
            <a:ln w="28575" cap="rnd">
              <a:solidFill>
                <a:schemeClr val="tx1"/>
              </a:solidFill>
              <a:round/>
            </a:ln>
            <a:effectLst/>
          </c:spPr>
          <c:marker>
            <c:symbol val="none"/>
          </c:marker>
          <c:cat>
            <c:numRef>
              <c:f>[scup_19812022s_3yr_age_CI_BOTH.xlsx]scup_19812018s_3yr_age_CI_BOTH!$A$44:$A$85</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cat>
          <c:val>
            <c:numRef>
              <c:f>[scup_19812022s_3yr_age_CI_BOTH.xlsx]scup_19812018s_3yr_age_CI_BOTH!$C$44:$C$85</c:f>
              <c:numCache>
                <c:formatCode>General</c:formatCode>
                <c:ptCount val="42"/>
                <c:pt idx="0">
                  <c:v>0.88679245279999996</c:v>
                </c:pt>
                <c:pt idx="1">
                  <c:v>0.83333333330000003</c:v>
                </c:pt>
                <c:pt idx="2">
                  <c:v>0.77551020410000004</c:v>
                </c:pt>
                <c:pt idx="3">
                  <c:v>0.67967802710000003</c:v>
                </c:pt>
                <c:pt idx="4">
                  <c:v>0.83149571190000005</c:v>
                </c:pt>
                <c:pt idx="5">
                  <c:v>0.76901692860000004</c:v>
                </c:pt>
                <c:pt idx="6">
                  <c:v>0.78330442499999997</c:v>
                </c:pt>
                <c:pt idx="7">
                  <c:v>0.66826636080000001</c:v>
                </c:pt>
                <c:pt idx="8">
                  <c:v>0.82853728790000003</c:v>
                </c:pt>
                <c:pt idx="9">
                  <c:v>0.89580732510000005</c:v>
                </c:pt>
                <c:pt idx="10">
                  <c:v>0.76356210079999998</c:v>
                </c:pt>
                <c:pt idx="11">
                  <c:v>0.67567421409999995</c:v>
                </c:pt>
                <c:pt idx="12">
                  <c:v>0.54509001099999999</c:v>
                </c:pt>
                <c:pt idx="13">
                  <c:v>0.69863312339999994</c:v>
                </c:pt>
                <c:pt idx="14">
                  <c:v>0.72929623600000004</c:v>
                </c:pt>
                <c:pt idx="15">
                  <c:v>0.88958325130000004</c:v>
                </c:pt>
                <c:pt idx="16">
                  <c:v>0.86269015940000005</c:v>
                </c:pt>
                <c:pt idx="17">
                  <c:v>0.88898795890000004</c:v>
                </c:pt>
                <c:pt idx="18">
                  <c:v>0.85206494720000003</c:v>
                </c:pt>
                <c:pt idx="19">
                  <c:v>0.81144834830000001</c:v>
                </c:pt>
                <c:pt idx="20">
                  <c:v>0.79837670260000004</c:v>
                </c:pt>
                <c:pt idx="21">
                  <c:v>0.79828249740000001</c:v>
                </c:pt>
                <c:pt idx="22">
                  <c:v>0.73788665499999995</c:v>
                </c:pt>
                <c:pt idx="23">
                  <c:v>0.69933988030000005</c:v>
                </c:pt>
                <c:pt idx="24">
                  <c:v>0.64271608440000005</c:v>
                </c:pt>
                <c:pt idx="25">
                  <c:v>0.79463753140000004</c:v>
                </c:pt>
                <c:pt idx="26">
                  <c:v>0.58750074340000003</c:v>
                </c:pt>
                <c:pt idx="27">
                  <c:v>0.60775093170000005</c:v>
                </c:pt>
                <c:pt idx="28">
                  <c:v>0.54241808219999998</c:v>
                </c:pt>
                <c:pt idx="29">
                  <c:v>0.57593785109999995</c:v>
                </c:pt>
                <c:pt idx="30">
                  <c:v>0.58246869400000001</c:v>
                </c:pt>
                <c:pt idx="31">
                  <c:v>0.50892782609999998</c:v>
                </c:pt>
                <c:pt idx="32">
                  <c:v>0.58264938720000004</c:v>
                </c:pt>
                <c:pt idx="33">
                  <c:v>0.50398562430000005</c:v>
                </c:pt>
                <c:pt idx="34">
                  <c:v>0.84184046639999999</c:v>
                </c:pt>
                <c:pt idx="35">
                  <c:v>0.6462409938</c:v>
                </c:pt>
                <c:pt idx="36">
                  <c:v>0.60547547999999995</c:v>
                </c:pt>
                <c:pt idx="37">
                  <c:v>0.3014503919</c:v>
                </c:pt>
                <c:pt idx="38">
                  <c:v>0.39219438239999999</c:v>
                </c:pt>
                <c:pt idx="39">
                  <c:v>0.38152327250000001</c:v>
                </c:pt>
                <c:pt idx="40">
                  <c:v>0.39107817950000001</c:v>
                </c:pt>
                <c:pt idx="41">
                  <c:v>0.34107794860000001</c:v>
                </c:pt>
              </c:numCache>
            </c:numRef>
          </c:val>
          <c:smooth val="0"/>
          <c:extLst>
            <c:ext xmlns:c16="http://schemas.microsoft.com/office/drawing/2014/chart" uri="{C3380CC4-5D6E-409C-BE32-E72D297353CC}">
              <c16:uniqueId val="{00000000-5B70-4976-B5D9-81957A92C0BE}"/>
            </c:ext>
          </c:extLst>
        </c:ser>
        <c:ser>
          <c:idx val="1"/>
          <c:order val="1"/>
          <c:tx>
            <c:strRef>
              <c:f>[scup_19812022s_3yr_age_CI_BOTH.xlsx]scup_19812018s_3yr_age_CI_BOTH!$D$1</c:f>
              <c:strCache>
                <c:ptCount val="1"/>
                <c:pt idx="0">
                  <c:v>lcl</c:v>
                </c:pt>
              </c:strCache>
            </c:strRef>
          </c:tx>
          <c:spPr>
            <a:ln w="28575" cap="rnd">
              <a:solidFill>
                <a:schemeClr val="tx1"/>
              </a:solidFill>
              <a:prstDash val="sysDash"/>
              <a:round/>
            </a:ln>
            <a:effectLst/>
          </c:spPr>
          <c:marker>
            <c:symbol val="none"/>
          </c:marker>
          <c:cat>
            <c:numRef>
              <c:f>[scup_19812022s_3yr_age_CI_BOTH.xlsx]scup_19812018s_3yr_age_CI_BOTH!$A$44:$A$85</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cat>
          <c:val>
            <c:numRef>
              <c:f>[scup_19812022s_3yr_age_CI_BOTH.xlsx]scup_19812018s_3yr_age_CI_BOTH!$D$44:$D$85</c:f>
              <c:numCache>
                <c:formatCode>General</c:formatCode>
                <c:ptCount val="42"/>
                <c:pt idx="0">
                  <c:v>0.77006868240000004</c:v>
                </c:pt>
                <c:pt idx="1">
                  <c:v>0.71717453779999996</c:v>
                </c:pt>
                <c:pt idx="2">
                  <c:v>0.63844900069999999</c:v>
                </c:pt>
                <c:pt idx="3">
                  <c:v>0.54827787169999997</c:v>
                </c:pt>
                <c:pt idx="4">
                  <c:v>0.7415430865</c:v>
                </c:pt>
                <c:pt idx="5">
                  <c:v>0.69600600970000004</c:v>
                </c:pt>
                <c:pt idx="6">
                  <c:v>0.70530718260000003</c:v>
                </c:pt>
                <c:pt idx="7">
                  <c:v>0.5652405694</c:v>
                </c:pt>
                <c:pt idx="8">
                  <c:v>0.71649553659999998</c:v>
                </c:pt>
                <c:pt idx="9">
                  <c:v>0.79739490660000001</c:v>
                </c:pt>
                <c:pt idx="10">
                  <c:v>0.66023439709999998</c:v>
                </c:pt>
                <c:pt idx="11">
                  <c:v>0.56178619439999999</c:v>
                </c:pt>
                <c:pt idx="12">
                  <c:v>0.4234622039</c:v>
                </c:pt>
                <c:pt idx="13">
                  <c:v>0.56573858759999995</c:v>
                </c:pt>
                <c:pt idx="14">
                  <c:v>0.56172041439999998</c:v>
                </c:pt>
                <c:pt idx="15">
                  <c:v>0.7614658513</c:v>
                </c:pt>
                <c:pt idx="16">
                  <c:v>0.68693196499999998</c:v>
                </c:pt>
                <c:pt idx="17">
                  <c:v>0.7391685979</c:v>
                </c:pt>
                <c:pt idx="18">
                  <c:v>0.66602475269999994</c:v>
                </c:pt>
                <c:pt idx="19">
                  <c:v>0.65454417129999998</c:v>
                </c:pt>
                <c:pt idx="20">
                  <c:v>0.68012395780000001</c:v>
                </c:pt>
                <c:pt idx="21">
                  <c:v>0.69075804669999996</c:v>
                </c:pt>
                <c:pt idx="22">
                  <c:v>0.63557042100000005</c:v>
                </c:pt>
                <c:pt idx="23">
                  <c:v>0.58186053289999995</c:v>
                </c:pt>
                <c:pt idx="24">
                  <c:v>0.51504724049999995</c:v>
                </c:pt>
                <c:pt idx="25">
                  <c:v>0.66039363009999996</c:v>
                </c:pt>
                <c:pt idx="26">
                  <c:v>0.45807850979999998</c:v>
                </c:pt>
                <c:pt idx="27">
                  <c:v>0.47639088959999998</c:v>
                </c:pt>
                <c:pt idx="28">
                  <c:v>0.4402600337</c:v>
                </c:pt>
                <c:pt idx="29">
                  <c:v>0.47506736729999999</c:v>
                </c:pt>
                <c:pt idx="30">
                  <c:v>0.48740150609999999</c:v>
                </c:pt>
                <c:pt idx="31">
                  <c:v>0.4176417261</c:v>
                </c:pt>
                <c:pt idx="32">
                  <c:v>0.4854831242</c:v>
                </c:pt>
                <c:pt idx="33">
                  <c:v>0.4066513423</c:v>
                </c:pt>
                <c:pt idx="34">
                  <c:v>0.78841291489999998</c:v>
                </c:pt>
                <c:pt idx="35">
                  <c:v>0.59552139500000001</c:v>
                </c:pt>
                <c:pt idx="36">
                  <c:v>0.55669187099999995</c:v>
                </c:pt>
                <c:pt idx="37">
                  <c:v>0.23847888119999999</c:v>
                </c:pt>
                <c:pt idx="38">
                  <c:v>0.3111495085</c:v>
                </c:pt>
                <c:pt idx="39">
                  <c:v>0.29990336950000002</c:v>
                </c:pt>
                <c:pt idx="40" formatCode="0.00E+00">
                  <c:v>0.32124938679999998</c:v>
                </c:pt>
                <c:pt idx="41" formatCode="0.00E+00">
                  <c:v>0.25697102509999997</c:v>
                </c:pt>
              </c:numCache>
            </c:numRef>
          </c:val>
          <c:smooth val="0"/>
          <c:extLst>
            <c:ext xmlns:c16="http://schemas.microsoft.com/office/drawing/2014/chart" uri="{C3380CC4-5D6E-409C-BE32-E72D297353CC}">
              <c16:uniqueId val="{00000001-5B70-4976-B5D9-81957A92C0BE}"/>
            </c:ext>
          </c:extLst>
        </c:ser>
        <c:ser>
          <c:idx val="2"/>
          <c:order val="2"/>
          <c:tx>
            <c:strRef>
              <c:f>[scup_19812022s_3yr_age_CI_BOTH.xlsx]scup_19812018s_3yr_age_CI_BOTH!$E$1</c:f>
              <c:strCache>
                <c:ptCount val="1"/>
                <c:pt idx="0">
                  <c:v>ucl</c:v>
                </c:pt>
              </c:strCache>
            </c:strRef>
          </c:tx>
          <c:spPr>
            <a:ln w="28575" cap="rnd">
              <a:solidFill>
                <a:schemeClr val="tx1"/>
              </a:solidFill>
              <a:prstDash val="sysDash"/>
              <a:round/>
            </a:ln>
            <a:effectLst/>
          </c:spPr>
          <c:marker>
            <c:symbol val="none"/>
          </c:marker>
          <c:cat>
            <c:numRef>
              <c:f>[scup_19812022s_3yr_age_CI_BOTH.xlsx]scup_19812018s_3yr_age_CI_BOTH!$A$44:$A$85</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cat>
          <c:val>
            <c:numRef>
              <c:f>[scup_19812022s_3yr_age_CI_BOTH.xlsx]scup_19812018s_3yr_age_CI_BOTH!$E$44:$E$85</c:f>
              <c:numCache>
                <c:formatCode>General</c:formatCode>
                <c:ptCount val="42"/>
                <c:pt idx="0">
                  <c:v>0.94824428049999998</c:v>
                </c:pt>
                <c:pt idx="1">
                  <c:v>0.90791064020000001</c:v>
                </c:pt>
                <c:pt idx="2">
                  <c:v>0.87110260640000003</c:v>
                </c:pt>
                <c:pt idx="3">
                  <c:v>0.78765871679999999</c:v>
                </c:pt>
                <c:pt idx="4">
                  <c:v>0.8945916612</c:v>
                </c:pt>
                <c:pt idx="5">
                  <c:v>0.82880572500000005</c:v>
                </c:pt>
                <c:pt idx="6">
                  <c:v>0.84518908979999996</c:v>
                </c:pt>
                <c:pt idx="7">
                  <c:v>0.75735826240000004</c:v>
                </c:pt>
                <c:pt idx="8">
                  <c:v>0.90233546710000001</c:v>
                </c:pt>
                <c:pt idx="9">
                  <c:v>0.94944787880000003</c:v>
                </c:pt>
                <c:pt idx="10">
                  <c:v>0.84294144429999995</c:v>
                </c:pt>
                <c:pt idx="11">
                  <c:v>0.77197741320000002</c:v>
                </c:pt>
                <c:pt idx="12">
                  <c:v>0.66156571149999999</c:v>
                </c:pt>
                <c:pt idx="13">
                  <c:v>0.80488484579999997</c:v>
                </c:pt>
                <c:pt idx="14">
                  <c:v>0.84991857910000002</c:v>
                </c:pt>
                <c:pt idx="15">
                  <c:v>0.9531244687</c:v>
                </c:pt>
                <c:pt idx="16">
                  <c:v>0.94734072869999997</c:v>
                </c:pt>
                <c:pt idx="17">
                  <c:v>0.95767936450000002</c:v>
                </c:pt>
                <c:pt idx="18">
                  <c:v>0.94329511690000001</c:v>
                </c:pt>
                <c:pt idx="19">
                  <c:v>0.90719216390000001</c:v>
                </c:pt>
                <c:pt idx="20">
                  <c:v>0.88058875889999999</c:v>
                </c:pt>
                <c:pt idx="21">
                  <c:v>0.87517630199999996</c:v>
                </c:pt>
                <c:pt idx="22">
                  <c:v>0.81962913120000003</c:v>
                </c:pt>
                <c:pt idx="23">
                  <c:v>0.79541770180000004</c:v>
                </c:pt>
                <c:pt idx="24">
                  <c:v>0.75289966809999997</c:v>
                </c:pt>
                <c:pt idx="25">
                  <c:v>0.88505236949999999</c:v>
                </c:pt>
                <c:pt idx="26">
                  <c:v>0.70586118200000003</c:v>
                </c:pt>
                <c:pt idx="27">
                  <c:v>0.72516792610000003</c:v>
                </c:pt>
                <c:pt idx="28">
                  <c:v>0.64112932170000003</c:v>
                </c:pt>
                <c:pt idx="29">
                  <c:v>0.67085459179999996</c:v>
                </c:pt>
                <c:pt idx="30">
                  <c:v>0.67177772479999998</c:v>
                </c:pt>
                <c:pt idx="31">
                  <c:v>0.59962241859999998</c:v>
                </c:pt>
                <c:pt idx="32">
                  <c:v>0.67379540110000002</c:v>
                </c:pt>
                <c:pt idx="33">
                  <c:v>0.60101874460000004</c:v>
                </c:pt>
                <c:pt idx="34">
                  <c:v>0.88376603890000005</c:v>
                </c:pt>
                <c:pt idx="35">
                  <c:v>0.69386998200000005</c:v>
                </c:pt>
                <c:pt idx="36">
                  <c:v>0.65224424800000003</c:v>
                </c:pt>
                <c:pt idx="37">
                  <c:v>0.37290734609999998</c:v>
                </c:pt>
                <c:pt idx="38">
                  <c:v>0.47965016179999997</c:v>
                </c:pt>
                <c:pt idx="39">
                  <c:v>0.47043020169999999</c:v>
                </c:pt>
                <c:pt idx="40">
                  <c:v>0.46567190289999999</c:v>
                </c:pt>
                <c:pt idx="41">
                  <c:v>0.43653990949999999</c:v>
                </c:pt>
              </c:numCache>
            </c:numRef>
          </c:val>
          <c:smooth val="0"/>
          <c:extLst>
            <c:ext xmlns:c16="http://schemas.microsoft.com/office/drawing/2014/chart" uri="{C3380CC4-5D6E-409C-BE32-E72D297353CC}">
              <c16:uniqueId val="{00000002-5B70-4976-B5D9-81957A92C0BE}"/>
            </c:ext>
          </c:extLst>
        </c:ser>
        <c:dLbls>
          <c:showLegendKey val="0"/>
          <c:showVal val="0"/>
          <c:showCatName val="0"/>
          <c:showSerName val="0"/>
          <c:showPercent val="0"/>
          <c:showBubbleSize val="0"/>
        </c:dLbls>
        <c:smooth val="0"/>
        <c:axId val="460618744"/>
        <c:axId val="460617568"/>
      </c:lineChart>
      <c:catAx>
        <c:axId val="460618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617568"/>
        <c:crosses val="autoZero"/>
        <c:auto val="1"/>
        <c:lblAlgn val="ctr"/>
        <c:lblOffset val="100"/>
        <c:noMultiLvlLbl val="0"/>
      </c:catAx>
      <c:valAx>
        <c:axId val="4606175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61874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solidFill>
                  <a:sysClr val="windowText" lastClr="000000"/>
                </a:solidFill>
              </a:rPr>
              <a:t>NEFSC Spring Survey: 3-yr window (last</a:t>
            </a:r>
            <a:r>
              <a:rPr lang="en-US" baseline="0" dirty="0">
                <a:solidFill>
                  <a:sysClr val="windowText" lastClr="000000"/>
                </a:solidFill>
              </a:rPr>
              <a:t> = 2018-2022)</a:t>
            </a:r>
            <a:endParaRPr lang="en-US" dirty="0">
              <a:solidFill>
                <a:sysClr val="windowText" lastClr="000000"/>
              </a:solidFill>
            </a:endParaRPr>
          </a:p>
          <a:p>
            <a:pPr>
              <a:defRPr>
                <a:solidFill>
                  <a:sysClr val="windowText" lastClr="000000"/>
                </a:solidFill>
              </a:defRPr>
            </a:pPr>
            <a:r>
              <a:rPr lang="en-US" dirty="0">
                <a:solidFill>
                  <a:sysClr val="windowText" lastClr="000000"/>
                </a:solidFill>
              </a:rPr>
              <a:t>Estimated Proportion Mature: Sexes Combined age 3</a:t>
            </a:r>
          </a:p>
        </c:rich>
      </c:tx>
      <c:layout>
        <c:manualLayout>
          <c:xMode val="edge"/>
          <c:yMode val="edge"/>
          <c:x val="0.23225188422362655"/>
          <c:y val="4.22832980972515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[scup_19812022s_3yr_age_CI_BOTH.xlsx]scup_19812018s_3yr_age_CI_BOTH!$C$1</c:f>
              <c:strCache>
                <c:ptCount val="1"/>
                <c:pt idx="0">
                  <c:v>pred</c:v>
                </c:pt>
              </c:strCache>
            </c:strRef>
          </c:tx>
          <c:spPr>
            <a:ln w="28575" cap="rnd">
              <a:solidFill>
                <a:schemeClr val="tx1"/>
              </a:solidFill>
              <a:round/>
            </a:ln>
            <a:effectLst/>
          </c:spPr>
          <c:marker>
            <c:symbol val="none"/>
          </c:marker>
          <c:cat>
            <c:numRef>
              <c:f>[scup_19812022s_3yr_age_CI_BOTH.xlsx]scup_19812018s_3yr_age_CI_BOTH!$A$86:$A$127</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cat>
          <c:val>
            <c:numRef>
              <c:f>[scup_19812022s_3yr_age_CI_BOTH.xlsx]scup_19812018s_3yr_age_CI_BOTH!$C$86:$C$127</c:f>
              <c:numCache>
                <c:formatCode>General</c:formatCode>
                <c:ptCount val="42"/>
                <c:pt idx="0">
                  <c:v>0.99999986519999995</c:v>
                </c:pt>
                <c:pt idx="1">
                  <c:v>0.99999975649999995</c:v>
                </c:pt>
                <c:pt idx="2">
                  <c:v>0.99999967899999997</c:v>
                </c:pt>
                <c:pt idx="3">
                  <c:v>0.99817984820000005</c:v>
                </c:pt>
                <c:pt idx="4">
                  <c:v>0.98650060979999998</c:v>
                </c:pt>
                <c:pt idx="5">
                  <c:v>0.97717776450000005</c:v>
                </c:pt>
                <c:pt idx="6">
                  <c:v>0.98024859809999998</c:v>
                </c:pt>
                <c:pt idx="7">
                  <c:v>0.98519930590000004</c:v>
                </c:pt>
                <c:pt idx="8">
                  <c:v>0.99961245340000005</c:v>
                </c:pt>
                <c:pt idx="9">
                  <c:v>0.99984616019999994</c:v>
                </c:pt>
                <c:pt idx="10">
                  <c:v>0.99738038929999995</c:v>
                </c:pt>
                <c:pt idx="11">
                  <c:v>0.99330021859999995</c:v>
                </c:pt>
                <c:pt idx="12">
                  <c:v>0.96054650289999999</c:v>
                </c:pt>
                <c:pt idx="13">
                  <c:v>0.98845508159999995</c:v>
                </c:pt>
                <c:pt idx="14">
                  <c:v>0.98819375700000001</c:v>
                </c:pt>
                <c:pt idx="15">
                  <c:v>0.99917986969999995</c:v>
                </c:pt>
                <c:pt idx="16">
                  <c:v>0.99939996470000003</c:v>
                </c:pt>
                <c:pt idx="17">
                  <c:v>0.99983785810000003</c:v>
                </c:pt>
                <c:pt idx="18">
                  <c:v>0.99968034429999997</c:v>
                </c:pt>
                <c:pt idx="19">
                  <c:v>0.99892778069999999</c:v>
                </c:pt>
                <c:pt idx="20">
                  <c:v>0.99663044670000001</c:v>
                </c:pt>
                <c:pt idx="21">
                  <c:v>0.99433772269999998</c:v>
                </c:pt>
                <c:pt idx="22">
                  <c:v>0.98967397690000003</c:v>
                </c:pt>
                <c:pt idx="23">
                  <c:v>0.98883580820000005</c:v>
                </c:pt>
                <c:pt idx="24">
                  <c:v>0.99507255419999996</c:v>
                </c:pt>
                <c:pt idx="25">
                  <c:v>0.9970448623</c:v>
                </c:pt>
                <c:pt idx="26">
                  <c:v>0.97221902319999998</c:v>
                </c:pt>
                <c:pt idx="27">
                  <c:v>0.97231624689999996</c:v>
                </c:pt>
                <c:pt idx="28">
                  <c:v>0.98018924860000001</c:v>
                </c:pt>
                <c:pt idx="29">
                  <c:v>0.98642110869999999</c:v>
                </c:pt>
                <c:pt idx="30">
                  <c:v>0.99055307829999995</c:v>
                </c:pt>
                <c:pt idx="31">
                  <c:v>0.98088311210000001</c:v>
                </c:pt>
                <c:pt idx="32">
                  <c:v>0.99265843769999995</c:v>
                </c:pt>
                <c:pt idx="33">
                  <c:v>0.98567835179999996</c:v>
                </c:pt>
                <c:pt idx="34">
                  <c:v>0.99707702949999999</c:v>
                </c:pt>
                <c:pt idx="35">
                  <c:v>0.96977911859999999</c:v>
                </c:pt>
                <c:pt idx="36">
                  <c:v>0.9530024748</c:v>
                </c:pt>
                <c:pt idx="37">
                  <c:v>0.8573601112</c:v>
                </c:pt>
                <c:pt idx="38">
                  <c:v>0.79311519429999999</c:v>
                </c:pt>
                <c:pt idx="39">
                  <c:v>0.75692263770000001</c:v>
                </c:pt>
                <c:pt idx="40">
                  <c:v>0.76289069639999996</c:v>
                </c:pt>
                <c:pt idx="41">
                  <c:v>0.78414579740000001</c:v>
                </c:pt>
              </c:numCache>
            </c:numRef>
          </c:val>
          <c:smooth val="0"/>
          <c:extLst>
            <c:ext xmlns:c16="http://schemas.microsoft.com/office/drawing/2014/chart" uri="{C3380CC4-5D6E-409C-BE32-E72D297353CC}">
              <c16:uniqueId val="{00000000-754D-4771-9E8A-54CA72280E6A}"/>
            </c:ext>
          </c:extLst>
        </c:ser>
        <c:ser>
          <c:idx val="1"/>
          <c:order val="1"/>
          <c:tx>
            <c:strRef>
              <c:f>[scup_19812022s_3yr_age_CI_BOTH.xlsx]scup_19812018s_3yr_age_CI_BOTH!$D$1</c:f>
              <c:strCache>
                <c:ptCount val="1"/>
                <c:pt idx="0">
                  <c:v>lcl</c:v>
                </c:pt>
              </c:strCache>
            </c:strRef>
          </c:tx>
          <c:spPr>
            <a:ln w="28575" cap="rnd">
              <a:solidFill>
                <a:schemeClr val="tx1"/>
              </a:solidFill>
              <a:prstDash val="sysDash"/>
              <a:round/>
            </a:ln>
            <a:effectLst/>
          </c:spPr>
          <c:marker>
            <c:symbol val="none"/>
          </c:marker>
          <c:cat>
            <c:numRef>
              <c:f>[scup_19812022s_3yr_age_CI_BOTH.xlsx]scup_19812018s_3yr_age_CI_BOTH!$A$86:$A$127</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cat>
          <c:val>
            <c:numRef>
              <c:f>[scup_19812022s_3yr_age_CI_BOTH.xlsx]scup_19812018s_3yr_age_CI_BOTH!$D$86:$D$127</c:f>
              <c:numCache>
                <c:formatCode>General</c:formatCode>
                <c:ptCount val="42"/>
                <c:pt idx="0" formatCode="0.00E+00">
                  <c:v>1</c:v>
                </c:pt>
                <c:pt idx="1">
                  <c:v>1</c:v>
                </c:pt>
                <c:pt idx="2">
                  <c:v>1</c:v>
                </c:pt>
                <c:pt idx="3">
                  <c:v>0.98306482849999999</c:v>
                </c:pt>
                <c:pt idx="4">
                  <c:v>0.95854667299999996</c:v>
                </c:pt>
                <c:pt idx="5">
                  <c:v>0.95137536960000002</c:v>
                </c:pt>
                <c:pt idx="6">
                  <c:v>0.95480107910000001</c:v>
                </c:pt>
                <c:pt idx="7">
                  <c:v>0.96143512720000002</c:v>
                </c:pt>
                <c:pt idx="8">
                  <c:v>0.99596076229999997</c:v>
                </c:pt>
                <c:pt idx="9">
                  <c:v>0.99875961400000002</c:v>
                </c:pt>
                <c:pt idx="10">
                  <c:v>0.9906606925</c:v>
                </c:pt>
                <c:pt idx="11">
                  <c:v>0.97753312540000004</c:v>
                </c:pt>
                <c:pt idx="12">
                  <c:v>0.87915320900000005</c:v>
                </c:pt>
                <c:pt idx="13">
                  <c:v>0.94574917999999997</c:v>
                </c:pt>
                <c:pt idx="14">
                  <c:v>0.93591907230000004</c:v>
                </c:pt>
                <c:pt idx="15">
                  <c:v>0.99281346020000005</c:v>
                </c:pt>
                <c:pt idx="16">
                  <c:v>0.99259067000000001</c:v>
                </c:pt>
                <c:pt idx="17">
                  <c:v>0.99717534119999995</c:v>
                </c:pt>
                <c:pt idx="18">
                  <c:v>0.9942759981</c:v>
                </c:pt>
                <c:pt idx="19">
                  <c:v>0.99087781220000004</c:v>
                </c:pt>
                <c:pt idx="20">
                  <c:v>0.98602892070000003</c:v>
                </c:pt>
                <c:pt idx="21">
                  <c:v>0.98055181709999994</c:v>
                </c:pt>
                <c:pt idx="22">
                  <c:v>0.97008928770000002</c:v>
                </c:pt>
                <c:pt idx="23">
                  <c:v>0.96299626159999996</c:v>
                </c:pt>
                <c:pt idx="24">
                  <c:v>0.97346865959999995</c:v>
                </c:pt>
                <c:pt idx="25">
                  <c:v>0.98517718529999998</c:v>
                </c:pt>
                <c:pt idx="26">
                  <c:v>0.91702075039999997</c:v>
                </c:pt>
                <c:pt idx="27">
                  <c:v>0.91598455079999996</c:v>
                </c:pt>
                <c:pt idx="28">
                  <c:v>0.94753903920000004</c:v>
                </c:pt>
                <c:pt idx="29">
                  <c:v>0.96366966750000005</c:v>
                </c:pt>
                <c:pt idx="30">
                  <c:v>0.97513281119999995</c:v>
                </c:pt>
                <c:pt idx="31">
                  <c:v>0.95227802920000004</c:v>
                </c:pt>
                <c:pt idx="32">
                  <c:v>0.97758356300000004</c:v>
                </c:pt>
                <c:pt idx="33">
                  <c:v>0.95128209070000003</c:v>
                </c:pt>
                <c:pt idx="34">
                  <c:v>0.99267499530000003</c:v>
                </c:pt>
                <c:pt idx="35">
                  <c:v>0.94514926929999998</c:v>
                </c:pt>
                <c:pt idx="36">
                  <c:v>0.92402391809999995</c:v>
                </c:pt>
                <c:pt idx="37">
                  <c:v>0.79007962460000003</c:v>
                </c:pt>
                <c:pt idx="38">
                  <c:v>0.7228924913</c:v>
                </c:pt>
                <c:pt idx="39" formatCode="0.00E+00">
                  <c:v>0.68646553659999998</c:v>
                </c:pt>
                <c:pt idx="40" formatCode="0.00E+00">
                  <c:v>0.68757794579999998</c:v>
                </c:pt>
                <c:pt idx="41" formatCode="0.00E+00">
                  <c:v>0.68768827899999996</c:v>
                </c:pt>
              </c:numCache>
            </c:numRef>
          </c:val>
          <c:smooth val="0"/>
          <c:extLst>
            <c:ext xmlns:c16="http://schemas.microsoft.com/office/drawing/2014/chart" uri="{C3380CC4-5D6E-409C-BE32-E72D297353CC}">
              <c16:uniqueId val="{00000001-754D-4771-9E8A-54CA72280E6A}"/>
            </c:ext>
          </c:extLst>
        </c:ser>
        <c:ser>
          <c:idx val="2"/>
          <c:order val="2"/>
          <c:tx>
            <c:strRef>
              <c:f>[scup_19812022s_3yr_age_CI_BOTH.xlsx]scup_19812018s_3yr_age_CI_BOTH!$E$1</c:f>
              <c:strCache>
                <c:ptCount val="1"/>
                <c:pt idx="0">
                  <c:v>ucl</c:v>
                </c:pt>
              </c:strCache>
            </c:strRef>
          </c:tx>
          <c:spPr>
            <a:ln w="28575" cap="rnd">
              <a:solidFill>
                <a:schemeClr val="tx1"/>
              </a:solidFill>
              <a:prstDash val="sysDash"/>
              <a:round/>
            </a:ln>
            <a:effectLst/>
          </c:spPr>
          <c:marker>
            <c:symbol val="none"/>
          </c:marker>
          <c:cat>
            <c:numRef>
              <c:f>[scup_19812022s_3yr_age_CI_BOTH.xlsx]scup_19812018s_3yr_age_CI_BOTH!$A$86:$A$127</c:f>
              <c:numCache>
                <c:formatCode>General</c:formatCode>
                <c:ptCount val="42"/>
                <c:pt idx="0">
                  <c:v>1981</c:v>
                </c:pt>
                <c:pt idx="1">
                  <c:v>1982</c:v>
                </c:pt>
                <c:pt idx="2">
                  <c:v>1983</c:v>
                </c:pt>
                <c:pt idx="3">
                  <c:v>1984</c:v>
                </c:pt>
                <c:pt idx="4">
                  <c:v>1985</c:v>
                </c:pt>
                <c:pt idx="5">
                  <c:v>1986</c:v>
                </c:pt>
                <c:pt idx="6">
                  <c:v>1987</c:v>
                </c:pt>
                <c:pt idx="7">
                  <c:v>1988</c:v>
                </c:pt>
                <c:pt idx="8">
                  <c:v>1989</c:v>
                </c:pt>
                <c:pt idx="9">
                  <c:v>1990</c:v>
                </c:pt>
                <c:pt idx="10">
                  <c:v>1991</c:v>
                </c:pt>
                <c:pt idx="11">
                  <c:v>1992</c:v>
                </c:pt>
                <c:pt idx="12">
                  <c:v>1993</c:v>
                </c:pt>
                <c:pt idx="13">
                  <c:v>1994</c:v>
                </c:pt>
                <c:pt idx="14">
                  <c:v>1995</c:v>
                </c:pt>
                <c:pt idx="15">
                  <c:v>1996</c:v>
                </c:pt>
                <c:pt idx="16">
                  <c:v>1997</c:v>
                </c:pt>
                <c:pt idx="17">
                  <c:v>1998</c:v>
                </c:pt>
                <c:pt idx="18">
                  <c:v>1999</c:v>
                </c:pt>
                <c:pt idx="19">
                  <c:v>2000</c:v>
                </c:pt>
                <c:pt idx="20">
                  <c:v>2001</c:v>
                </c:pt>
                <c:pt idx="21">
                  <c:v>2002</c:v>
                </c:pt>
                <c:pt idx="22">
                  <c:v>2003</c:v>
                </c:pt>
                <c:pt idx="23">
                  <c:v>2004</c:v>
                </c:pt>
                <c:pt idx="24">
                  <c:v>2005</c:v>
                </c:pt>
                <c:pt idx="25">
                  <c:v>2006</c:v>
                </c:pt>
                <c:pt idx="26">
                  <c:v>2007</c:v>
                </c:pt>
                <c:pt idx="27">
                  <c:v>2008</c:v>
                </c:pt>
                <c:pt idx="28">
                  <c:v>2009</c:v>
                </c:pt>
                <c:pt idx="29">
                  <c:v>2010</c:v>
                </c:pt>
                <c:pt idx="30">
                  <c:v>2011</c:v>
                </c:pt>
                <c:pt idx="31">
                  <c:v>2012</c:v>
                </c:pt>
                <c:pt idx="32">
                  <c:v>2013</c:v>
                </c:pt>
                <c:pt idx="33">
                  <c:v>2014</c:v>
                </c:pt>
                <c:pt idx="34">
                  <c:v>2015</c:v>
                </c:pt>
                <c:pt idx="35">
                  <c:v>2016</c:v>
                </c:pt>
                <c:pt idx="36">
                  <c:v>2017</c:v>
                </c:pt>
                <c:pt idx="37">
                  <c:v>2018</c:v>
                </c:pt>
                <c:pt idx="38">
                  <c:v>2019</c:v>
                </c:pt>
                <c:pt idx="39">
                  <c:v>2020</c:v>
                </c:pt>
                <c:pt idx="40">
                  <c:v>2021</c:v>
                </c:pt>
                <c:pt idx="41">
                  <c:v>2022</c:v>
                </c:pt>
              </c:numCache>
            </c:numRef>
          </c:cat>
          <c:val>
            <c:numRef>
              <c:f>[scup_19812022s_3yr_age_CI_BOTH.xlsx]scup_19812018s_3yr_age_CI_BOTH!$E$86:$E$127</c:f>
              <c:numCache>
                <c:formatCode>General</c:formatCode>
                <c:ptCount val="42"/>
                <c:pt idx="0">
                  <c:v>1</c:v>
                </c:pt>
                <c:pt idx="1">
                  <c:v>1</c:v>
                </c:pt>
                <c:pt idx="2">
                  <c:v>1</c:v>
                </c:pt>
                <c:pt idx="3">
                  <c:v>0.99980702259999998</c:v>
                </c:pt>
                <c:pt idx="4">
                  <c:v>0.99568867240000003</c:v>
                </c:pt>
                <c:pt idx="5">
                  <c:v>0.98944023219999999</c:v>
                </c:pt>
                <c:pt idx="6">
                  <c:v>0.99149646709999995</c:v>
                </c:pt>
                <c:pt idx="7">
                  <c:v>0.99440490699999995</c:v>
                </c:pt>
                <c:pt idx="8">
                  <c:v>0.99996293950000004</c:v>
                </c:pt>
                <c:pt idx="9">
                  <c:v>0.99998093809999999</c:v>
                </c:pt>
                <c:pt idx="10">
                  <c:v>0.99926878610000003</c:v>
                </c:pt>
                <c:pt idx="11">
                  <c:v>0.99802444010000002</c:v>
                </c:pt>
                <c:pt idx="12">
                  <c:v>0.98787544380000003</c:v>
                </c:pt>
                <c:pt idx="13">
                  <c:v>0.99762750160000002</c:v>
                </c:pt>
                <c:pt idx="14">
                  <c:v>0.99791961220000003</c:v>
                </c:pt>
                <c:pt idx="15">
                  <c:v>0.99990693509999995</c:v>
                </c:pt>
                <c:pt idx="16">
                  <c:v>0.99995171130000005</c:v>
                </c:pt>
                <c:pt idx="17">
                  <c:v>0.99999071610000001</c:v>
                </c:pt>
                <c:pt idx="18">
                  <c:v>0.99998224000000002</c:v>
                </c:pt>
                <c:pt idx="19">
                  <c:v>0.99987486869999997</c:v>
                </c:pt>
                <c:pt idx="20">
                  <c:v>0.9991939057</c:v>
                </c:pt>
                <c:pt idx="21">
                  <c:v>0.99836771310000005</c:v>
                </c:pt>
                <c:pt idx="22">
                  <c:v>0.99648167340000005</c:v>
                </c:pt>
                <c:pt idx="23">
                  <c:v>0.99669366459999997</c:v>
                </c:pt>
                <c:pt idx="24">
                  <c:v>0.99910111020000003</c:v>
                </c:pt>
                <c:pt idx="25">
                  <c:v>0.9994164794</c:v>
                </c:pt>
                <c:pt idx="26">
                  <c:v>0.99105716619999995</c:v>
                </c:pt>
                <c:pt idx="27">
                  <c:v>0.99123922909999995</c:v>
                </c:pt>
                <c:pt idx="28">
                  <c:v>0.9926759651</c:v>
                </c:pt>
                <c:pt idx="29">
                  <c:v>0.99499867330000002</c:v>
                </c:pt>
                <c:pt idx="30">
                  <c:v>0.99644601180000003</c:v>
                </c:pt>
                <c:pt idx="31">
                  <c:v>0.99247743570000002</c:v>
                </c:pt>
                <c:pt idx="32">
                  <c:v>0.99762025799999998</c:v>
                </c:pt>
                <c:pt idx="33">
                  <c:v>0.99589465509999997</c:v>
                </c:pt>
                <c:pt idx="34">
                  <c:v>0.99883671770000004</c:v>
                </c:pt>
                <c:pt idx="35">
                  <c:v>0.98354190929999996</c:v>
                </c:pt>
                <c:pt idx="36">
                  <c:v>0.97127176110000002</c:v>
                </c:pt>
                <c:pt idx="37">
                  <c:v>0.90565193020000001</c:v>
                </c:pt>
                <c:pt idx="38">
                  <c:v>0.84925344719999996</c:v>
                </c:pt>
                <c:pt idx="39">
                  <c:v>0.81579530440000003</c:v>
                </c:pt>
                <c:pt idx="40">
                  <c:v>0.82467773359999996</c:v>
                </c:pt>
                <c:pt idx="41">
                  <c:v>0.85700691279999996</c:v>
                </c:pt>
              </c:numCache>
            </c:numRef>
          </c:val>
          <c:smooth val="0"/>
          <c:extLst>
            <c:ext xmlns:c16="http://schemas.microsoft.com/office/drawing/2014/chart" uri="{C3380CC4-5D6E-409C-BE32-E72D297353CC}">
              <c16:uniqueId val="{00000002-754D-4771-9E8A-54CA72280E6A}"/>
            </c:ext>
          </c:extLst>
        </c:ser>
        <c:dLbls>
          <c:showLegendKey val="0"/>
          <c:showVal val="0"/>
          <c:showCatName val="0"/>
          <c:showSerName val="0"/>
          <c:showPercent val="0"/>
          <c:showBubbleSize val="0"/>
        </c:dLbls>
        <c:smooth val="0"/>
        <c:axId val="462942184"/>
        <c:axId val="460619136"/>
      </c:lineChart>
      <c:catAx>
        <c:axId val="462942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619136"/>
        <c:crosses val="autoZero"/>
        <c:auto val="1"/>
        <c:lblAlgn val="ctr"/>
        <c:lblOffset val="100"/>
        <c:noMultiLvlLbl val="0"/>
      </c:catAx>
      <c:valAx>
        <c:axId val="46061913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2942184"/>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0.08483</cdr:x>
      <cdr:y>0.83809</cdr:y>
    </cdr:from>
    <cdr:to>
      <cdr:x>0.09738</cdr:x>
      <cdr:y>0.86918</cdr:y>
    </cdr:to>
    <cdr:sp macro="" textlink="">
      <cdr:nvSpPr>
        <cdr:cNvPr id="242689" name="Text 1"/>
        <cdr:cNvSpPr txBox="1">
          <a:spLocks xmlns:a="http://schemas.openxmlformats.org/drawingml/2006/main" noChangeArrowheads="1"/>
        </cdr:cNvSpPr>
      </cdr:nvSpPr>
      <cdr:spPr bwMode="auto">
        <a:xfrm xmlns:a="http://schemas.openxmlformats.org/drawingml/2006/main">
          <a:off x="521104" y="3850875"/>
          <a:ext cx="76631" cy="14274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0.43281</cdr:x>
      <cdr:y>0.83295</cdr:y>
    </cdr:from>
    <cdr:to>
      <cdr:x>0.44537</cdr:x>
      <cdr:y>0.86404</cdr:y>
    </cdr:to>
    <cdr:sp macro="" textlink="">
      <cdr:nvSpPr>
        <cdr:cNvPr id="242690" name="Text 2"/>
        <cdr:cNvSpPr txBox="1">
          <a:spLocks xmlns:a="http://schemas.openxmlformats.org/drawingml/2006/main" noChangeArrowheads="1"/>
        </cdr:cNvSpPr>
      </cdr:nvSpPr>
      <cdr:spPr bwMode="auto">
        <a:xfrm xmlns:a="http://schemas.openxmlformats.org/drawingml/2006/main">
          <a:off x="2645736" y="3827272"/>
          <a:ext cx="76631" cy="142742"/>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0.17712</cdr:x>
      <cdr:y>0.71078</cdr:y>
    </cdr:from>
    <cdr:to>
      <cdr:x>0.18967</cdr:x>
      <cdr:y>0.74408</cdr:y>
    </cdr:to>
    <cdr:sp macro="" textlink="">
      <cdr:nvSpPr>
        <cdr:cNvPr id="242691" name="Text Box 3"/>
        <cdr:cNvSpPr txBox="1">
          <a:spLocks xmlns:a="http://schemas.openxmlformats.org/drawingml/2006/main" noChangeArrowheads="1"/>
        </cdr:cNvSpPr>
      </cdr:nvSpPr>
      <cdr:spPr bwMode="auto">
        <a:xfrm xmlns:a="http://schemas.openxmlformats.org/drawingml/2006/main">
          <a:off x="1084567" y="3266421"/>
          <a:ext cx="76631" cy="15285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0.08582</cdr:x>
      <cdr:y>0.84758</cdr:y>
    </cdr:from>
    <cdr:to>
      <cdr:x>0.09838</cdr:x>
      <cdr:y>0.87699</cdr:y>
    </cdr:to>
    <cdr:sp macro="" textlink="">
      <cdr:nvSpPr>
        <cdr:cNvPr id="248833" name="Text 1"/>
        <cdr:cNvSpPr txBox="1">
          <a:spLocks xmlns:a="http://schemas.openxmlformats.org/drawingml/2006/main" noChangeArrowheads="1"/>
        </cdr:cNvSpPr>
      </cdr:nvSpPr>
      <cdr:spPr bwMode="auto">
        <a:xfrm xmlns:a="http://schemas.openxmlformats.org/drawingml/2006/main">
          <a:off x="526359" y="4136634"/>
          <a:ext cx="76510" cy="14344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0.42839</cdr:x>
      <cdr:y>0.84218</cdr:y>
    </cdr:from>
    <cdr:to>
      <cdr:x>0.44094</cdr:x>
      <cdr:y>0.8716</cdr:y>
    </cdr:to>
    <cdr:sp macro="" textlink="">
      <cdr:nvSpPr>
        <cdr:cNvPr id="248834" name="Text 2"/>
        <cdr:cNvSpPr txBox="1">
          <a:spLocks xmlns:a="http://schemas.openxmlformats.org/drawingml/2006/main" noChangeArrowheads="1"/>
        </cdr:cNvSpPr>
      </cdr:nvSpPr>
      <cdr:spPr bwMode="auto">
        <a:xfrm xmlns:a="http://schemas.openxmlformats.org/drawingml/2006/main">
          <a:off x="2614620" y="4110336"/>
          <a:ext cx="76510" cy="14344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0.17811</cdr:x>
      <cdr:y>0.7211</cdr:y>
    </cdr:from>
    <cdr:to>
      <cdr:x>0.19066</cdr:x>
      <cdr:y>0.75223</cdr:y>
    </cdr:to>
    <cdr:sp macro="" textlink="">
      <cdr:nvSpPr>
        <cdr:cNvPr id="248835" name="Text Box 3"/>
        <cdr:cNvSpPr txBox="1">
          <a:spLocks xmlns:a="http://schemas.openxmlformats.org/drawingml/2006/main" noChangeArrowheads="1"/>
        </cdr:cNvSpPr>
      </cdr:nvSpPr>
      <cdr:spPr bwMode="auto">
        <a:xfrm xmlns:a="http://schemas.openxmlformats.org/drawingml/2006/main">
          <a:off x="1088930" y="3519815"/>
          <a:ext cx="76509" cy="15181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0.09172</cdr:x>
      <cdr:y>0.84783</cdr:y>
    </cdr:from>
    <cdr:to>
      <cdr:x>0.10427</cdr:x>
      <cdr:y>0.877</cdr:y>
    </cdr:to>
    <cdr:sp macro="" textlink="">
      <cdr:nvSpPr>
        <cdr:cNvPr id="434177" name="Text 1"/>
        <cdr:cNvSpPr txBox="1">
          <a:spLocks xmlns:a="http://schemas.openxmlformats.org/drawingml/2006/main" noChangeArrowheads="1"/>
        </cdr:cNvSpPr>
      </cdr:nvSpPr>
      <cdr:spPr bwMode="auto">
        <a:xfrm xmlns:a="http://schemas.openxmlformats.org/drawingml/2006/main">
          <a:off x="563176" y="4145971"/>
          <a:ext cx="76631" cy="14253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0.43995</cdr:x>
      <cdr:y>0.84244</cdr:y>
    </cdr:from>
    <cdr:to>
      <cdr:x>0.4525</cdr:x>
      <cdr:y>0.87161</cdr:y>
    </cdr:to>
    <cdr:sp macro="" textlink="">
      <cdr:nvSpPr>
        <cdr:cNvPr id="434178" name="Text 2"/>
        <cdr:cNvSpPr txBox="1">
          <a:spLocks xmlns:a="http://schemas.openxmlformats.org/drawingml/2006/main" noChangeArrowheads="1"/>
        </cdr:cNvSpPr>
      </cdr:nvSpPr>
      <cdr:spPr bwMode="auto">
        <a:xfrm xmlns:a="http://schemas.openxmlformats.org/drawingml/2006/main">
          <a:off x="2689311" y="4119620"/>
          <a:ext cx="76631" cy="14253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0.18745</cdr:x>
      <cdr:y>0.72233</cdr:y>
    </cdr:from>
    <cdr:to>
      <cdr:x>0.2</cdr:x>
      <cdr:y>0.75346</cdr:y>
    </cdr:to>
    <cdr:sp macro="" textlink="">
      <cdr:nvSpPr>
        <cdr:cNvPr id="434179" name="Text Box 3"/>
        <cdr:cNvSpPr txBox="1">
          <a:spLocks xmlns:a="http://schemas.openxmlformats.org/drawingml/2006/main" noChangeArrowheads="1"/>
        </cdr:cNvSpPr>
      </cdr:nvSpPr>
      <cdr:spPr bwMode="auto">
        <a:xfrm xmlns:a="http://schemas.openxmlformats.org/drawingml/2006/main">
          <a:off x="1147675" y="3532714"/>
          <a:ext cx="76631" cy="15211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0.08582</cdr:x>
      <cdr:y>0.84783</cdr:y>
    </cdr:from>
    <cdr:to>
      <cdr:x>0.09838</cdr:x>
      <cdr:y>0.877</cdr:y>
    </cdr:to>
    <cdr:sp macro="" textlink="">
      <cdr:nvSpPr>
        <cdr:cNvPr id="252929" name="Text 1"/>
        <cdr:cNvSpPr txBox="1">
          <a:spLocks xmlns:a="http://schemas.openxmlformats.org/drawingml/2006/main" noChangeArrowheads="1"/>
        </cdr:cNvSpPr>
      </cdr:nvSpPr>
      <cdr:spPr bwMode="auto">
        <a:xfrm xmlns:a="http://schemas.openxmlformats.org/drawingml/2006/main">
          <a:off x="526359" y="4145971"/>
          <a:ext cx="76510" cy="14253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0.43454</cdr:x>
      <cdr:y>0.84269</cdr:y>
    </cdr:from>
    <cdr:to>
      <cdr:x>0.44709</cdr:x>
      <cdr:y>0.87186</cdr:y>
    </cdr:to>
    <cdr:sp macro="" textlink="">
      <cdr:nvSpPr>
        <cdr:cNvPr id="252930" name="Text 2"/>
        <cdr:cNvSpPr txBox="1">
          <a:spLocks xmlns:a="http://schemas.openxmlformats.org/drawingml/2006/main" noChangeArrowheads="1"/>
        </cdr:cNvSpPr>
      </cdr:nvSpPr>
      <cdr:spPr bwMode="auto">
        <a:xfrm xmlns:a="http://schemas.openxmlformats.org/drawingml/2006/main">
          <a:off x="2652125" y="4120818"/>
          <a:ext cx="76510" cy="14253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0.17885</cdr:x>
      <cdr:y>0.72061</cdr:y>
    </cdr:from>
    <cdr:to>
      <cdr:x>0.1914</cdr:x>
      <cdr:y>0.75175</cdr:y>
    </cdr:to>
    <cdr:sp macro="" textlink="">
      <cdr:nvSpPr>
        <cdr:cNvPr id="252931" name="Text Box 3"/>
        <cdr:cNvSpPr txBox="1">
          <a:spLocks xmlns:a="http://schemas.openxmlformats.org/drawingml/2006/main" noChangeArrowheads="1"/>
        </cdr:cNvSpPr>
      </cdr:nvSpPr>
      <cdr:spPr bwMode="auto">
        <a:xfrm xmlns:a="http://schemas.openxmlformats.org/drawingml/2006/main">
          <a:off x="1093430" y="3524329"/>
          <a:ext cx="76510" cy="15211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5.xml><?xml version="1.0" encoding="utf-8"?>
<c:userShapes xmlns:c="http://schemas.openxmlformats.org/drawingml/2006/chart">
  <cdr:relSizeAnchor xmlns:cdr="http://schemas.openxmlformats.org/drawingml/2006/chartDrawing">
    <cdr:from>
      <cdr:x>0.0782</cdr:x>
      <cdr:y>0.84783</cdr:y>
    </cdr:from>
    <cdr:to>
      <cdr:x>0.09075</cdr:x>
      <cdr:y>0.877</cdr:y>
    </cdr:to>
    <cdr:sp macro="" textlink="">
      <cdr:nvSpPr>
        <cdr:cNvPr id="257025" name="Text 1"/>
        <cdr:cNvSpPr txBox="1">
          <a:spLocks xmlns:a="http://schemas.openxmlformats.org/drawingml/2006/main" noChangeArrowheads="1"/>
        </cdr:cNvSpPr>
      </cdr:nvSpPr>
      <cdr:spPr bwMode="auto">
        <a:xfrm xmlns:a="http://schemas.openxmlformats.org/drawingml/2006/main">
          <a:off x="479854" y="4145971"/>
          <a:ext cx="76509" cy="14253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0.42666</cdr:x>
      <cdr:y>0.84269</cdr:y>
    </cdr:from>
    <cdr:to>
      <cdr:x>0.43921</cdr:x>
      <cdr:y>0.87186</cdr:y>
    </cdr:to>
    <cdr:sp macro="" textlink="">
      <cdr:nvSpPr>
        <cdr:cNvPr id="257026" name="Text 2"/>
        <cdr:cNvSpPr txBox="1">
          <a:spLocks xmlns:a="http://schemas.openxmlformats.org/drawingml/2006/main" noChangeArrowheads="1"/>
        </cdr:cNvSpPr>
      </cdr:nvSpPr>
      <cdr:spPr bwMode="auto">
        <a:xfrm xmlns:a="http://schemas.openxmlformats.org/drawingml/2006/main">
          <a:off x="2604119" y="4120818"/>
          <a:ext cx="76510" cy="14253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0.16704</cdr:x>
      <cdr:y>0.72061</cdr:y>
    </cdr:from>
    <cdr:to>
      <cdr:x>0.17959</cdr:x>
      <cdr:y>0.75175</cdr:y>
    </cdr:to>
    <cdr:sp macro="" textlink="">
      <cdr:nvSpPr>
        <cdr:cNvPr id="257027" name="Text Box 3"/>
        <cdr:cNvSpPr txBox="1">
          <a:spLocks xmlns:a="http://schemas.openxmlformats.org/drawingml/2006/main" noChangeArrowheads="1"/>
        </cdr:cNvSpPr>
      </cdr:nvSpPr>
      <cdr:spPr bwMode="auto">
        <a:xfrm xmlns:a="http://schemas.openxmlformats.org/drawingml/2006/main">
          <a:off x="1021421" y="3524329"/>
          <a:ext cx="76510" cy="15211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6.xml><?xml version="1.0" encoding="utf-8"?>
<c:userShapes xmlns:c="http://schemas.openxmlformats.org/drawingml/2006/chart">
  <cdr:relSizeAnchor xmlns:cdr="http://schemas.openxmlformats.org/drawingml/2006/chartDrawing">
    <cdr:from>
      <cdr:x>0.08484</cdr:x>
      <cdr:y>0.84707</cdr:y>
    </cdr:from>
    <cdr:to>
      <cdr:x>0.09739</cdr:x>
      <cdr:y>0.87649</cdr:y>
    </cdr:to>
    <cdr:sp macro="" textlink="">
      <cdr:nvSpPr>
        <cdr:cNvPr id="259073" name="Text 1"/>
        <cdr:cNvSpPr txBox="1">
          <a:spLocks xmlns:a="http://schemas.openxmlformats.org/drawingml/2006/main" noChangeArrowheads="1"/>
        </cdr:cNvSpPr>
      </cdr:nvSpPr>
      <cdr:spPr bwMode="auto">
        <a:xfrm xmlns:a="http://schemas.openxmlformats.org/drawingml/2006/main">
          <a:off x="520359" y="4126109"/>
          <a:ext cx="76509" cy="14316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0.43355</cdr:x>
      <cdr:y>0.84217</cdr:y>
    </cdr:from>
    <cdr:to>
      <cdr:x>0.44611</cdr:x>
      <cdr:y>0.87158</cdr:y>
    </cdr:to>
    <cdr:sp macro="" textlink="">
      <cdr:nvSpPr>
        <cdr:cNvPr id="259074" name="Text 2"/>
        <cdr:cNvSpPr txBox="1">
          <a:spLocks xmlns:a="http://schemas.openxmlformats.org/drawingml/2006/main" noChangeArrowheads="1"/>
        </cdr:cNvSpPr>
      </cdr:nvSpPr>
      <cdr:spPr bwMode="auto">
        <a:xfrm xmlns:a="http://schemas.openxmlformats.org/drawingml/2006/main">
          <a:off x="2646124" y="4102249"/>
          <a:ext cx="76510" cy="14316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0.17762</cdr:x>
      <cdr:y>0.72011</cdr:y>
    </cdr:from>
    <cdr:to>
      <cdr:x>0.19017</cdr:x>
      <cdr:y>0.75148</cdr:y>
    </cdr:to>
    <cdr:sp macro="" textlink="">
      <cdr:nvSpPr>
        <cdr:cNvPr id="259075" name="Text Box 3"/>
        <cdr:cNvSpPr txBox="1">
          <a:spLocks xmlns:a="http://schemas.openxmlformats.org/drawingml/2006/main" noChangeArrowheads="1"/>
        </cdr:cNvSpPr>
      </cdr:nvSpPr>
      <cdr:spPr bwMode="auto">
        <a:xfrm xmlns:a="http://schemas.openxmlformats.org/drawingml/2006/main">
          <a:off x="1085929" y="3508132"/>
          <a:ext cx="76510" cy="15270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7.xml><?xml version="1.0" encoding="utf-8"?>
<c:userShapes xmlns:c="http://schemas.openxmlformats.org/drawingml/2006/chart">
  <cdr:relSizeAnchor xmlns:cdr="http://schemas.openxmlformats.org/drawingml/2006/chartDrawing">
    <cdr:from>
      <cdr:x>0.09566</cdr:x>
      <cdr:y>0.84733</cdr:y>
    </cdr:from>
    <cdr:to>
      <cdr:x>0.10821</cdr:x>
      <cdr:y>0.87675</cdr:y>
    </cdr:to>
    <cdr:sp macro="" textlink="">
      <cdr:nvSpPr>
        <cdr:cNvPr id="440321" name="Text 1"/>
        <cdr:cNvSpPr txBox="1">
          <a:spLocks xmlns:a="http://schemas.openxmlformats.org/drawingml/2006/main" noChangeArrowheads="1"/>
        </cdr:cNvSpPr>
      </cdr:nvSpPr>
      <cdr:spPr bwMode="auto">
        <a:xfrm xmlns:a="http://schemas.openxmlformats.org/drawingml/2006/main">
          <a:off x="587217" y="4135439"/>
          <a:ext cx="76631" cy="14344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0.43134</cdr:x>
      <cdr:y>0.84243</cdr:y>
    </cdr:from>
    <cdr:to>
      <cdr:x>0.44389</cdr:x>
      <cdr:y>0.87184</cdr:y>
    </cdr:to>
    <cdr:sp macro="" textlink="">
      <cdr:nvSpPr>
        <cdr:cNvPr id="440322" name="Text 2"/>
        <cdr:cNvSpPr txBox="1">
          <a:spLocks xmlns:a="http://schemas.openxmlformats.org/drawingml/2006/main" noChangeArrowheads="1"/>
        </cdr:cNvSpPr>
      </cdr:nvSpPr>
      <cdr:spPr bwMode="auto">
        <a:xfrm xmlns:a="http://schemas.openxmlformats.org/drawingml/2006/main">
          <a:off x="2636721" y="4111531"/>
          <a:ext cx="76631" cy="143447"/>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0.19164</cdr:x>
      <cdr:y>0.72232</cdr:y>
    </cdr:from>
    <cdr:to>
      <cdr:x>0.20419</cdr:x>
      <cdr:y>0.75345</cdr:y>
    </cdr:to>
    <cdr:sp macro="" textlink="">
      <cdr:nvSpPr>
        <cdr:cNvPr id="440323" name="Text Box 3"/>
        <cdr:cNvSpPr txBox="1">
          <a:spLocks xmlns:a="http://schemas.openxmlformats.org/drawingml/2006/main" noChangeArrowheads="1"/>
        </cdr:cNvSpPr>
      </cdr:nvSpPr>
      <cdr:spPr bwMode="auto">
        <a:xfrm xmlns:a="http://schemas.openxmlformats.org/drawingml/2006/main">
          <a:off x="1173219" y="3525791"/>
          <a:ext cx="76631" cy="151815"/>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604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B16381D-9B9F-4BD7-AE1F-32D9F766B76C}" type="slidenum">
              <a:rPr lang="en-US"/>
              <a:pPr/>
              <a:t>‹#›</a:t>
            </a:fld>
            <a:endParaRPr lang="en-US"/>
          </a:p>
        </p:txBody>
      </p:sp>
    </p:spTree>
    <p:extLst>
      <p:ext uri="{BB962C8B-B14F-4D97-AF65-F5344CB8AC3E}">
        <p14:creationId xmlns:p14="http://schemas.microsoft.com/office/powerpoint/2010/main" val="38329656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8F8FAFE-5F9A-4DEC-A32C-DAC30EB6339E}" type="slidenum">
              <a:rPr lang="en-US" smtClean="0"/>
              <a:pPr/>
              <a:t>1</a:t>
            </a:fld>
            <a:endParaRPr lang="en-US"/>
          </a:p>
        </p:txBody>
      </p:sp>
    </p:spTree>
    <p:extLst>
      <p:ext uri="{BB962C8B-B14F-4D97-AF65-F5344CB8AC3E}">
        <p14:creationId xmlns:p14="http://schemas.microsoft.com/office/powerpoint/2010/main" val="4068765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805402-FCED-424C-BA15-38059B01EE9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8801FD-FB72-4987-9D0B-211ECDD191F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7C7B4D-8869-4BD0-9E3C-B66C022BC19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Boats">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201988" y="2707457"/>
            <a:ext cx="5484812" cy="1224439"/>
          </a:xfrm>
        </p:spPr>
        <p:txBody>
          <a:bodyPr/>
          <a:lstStyle/>
          <a:p>
            <a:pPr lvl="0"/>
            <a:r>
              <a:rPr lang="en-US" dirty="0" smtClean="0"/>
              <a:t>Click to edit Master text styles</a:t>
            </a:r>
          </a:p>
        </p:txBody>
      </p:sp>
      <p:sp>
        <p:nvSpPr>
          <p:cNvPr id="6" name="Text Placeholder 5"/>
          <p:cNvSpPr>
            <a:spLocks noGrp="1"/>
          </p:cNvSpPr>
          <p:nvPr>
            <p:ph type="body" sz="quarter" idx="11" hasCustomPrompt="1"/>
          </p:nvPr>
        </p:nvSpPr>
        <p:spPr>
          <a:xfrm>
            <a:off x="463550" y="3118590"/>
            <a:ext cx="1293813" cy="752475"/>
          </a:xfrm>
        </p:spPr>
        <p:txBody>
          <a:bodyPr lIns="0" tIns="0" rIns="0" bIns="0">
            <a:normAutofit/>
          </a:bodyPr>
          <a:lstStyle>
            <a:lvl1pPr algn="l">
              <a:defRPr sz="1800" b="1">
                <a:solidFill>
                  <a:schemeClr val="accent1"/>
                </a:solidFill>
              </a:defRPr>
            </a:lvl1pPr>
          </a:lstStyle>
          <a:p>
            <a:pPr lvl="0"/>
            <a:r>
              <a:rPr lang="en-US" dirty="0" smtClean="0"/>
              <a:t>Regional Unit</a:t>
            </a:r>
            <a:endParaRPr lang="en-US" dirty="0"/>
          </a:p>
        </p:txBody>
      </p:sp>
      <p:sp>
        <p:nvSpPr>
          <p:cNvPr id="8" name="Text Placeholder 7"/>
          <p:cNvSpPr>
            <a:spLocks noGrp="1"/>
          </p:cNvSpPr>
          <p:nvPr>
            <p:ph type="body" sz="quarter" idx="12" hasCustomPrompt="1"/>
          </p:nvPr>
        </p:nvSpPr>
        <p:spPr>
          <a:xfrm>
            <a:off x="3201988" y="4282303"/>
            <a:ext cx="5484812" cy="577850"/>
          </a:xfrm>
        </p:spPr>
        <p:txBody>
          <a:bodyPr>
            <a:normAutofit/>
          </a:bodyPr>
          <a:lstStyle>
            <a:lvl1pPr>
              <a:defRPr sz="1800"/>
            </a:lvl1pPr>
          </a:lstStyle>
          <a:p>
            <a:pPr lvl="0"/>
            <a:r>
              <a:rPr lang="en-US" dirty="0" smtClean="0"/>
              <a:t>July 19, 2012</a:t>
            </a:r>
            <a:endParaRPr lang="en-US" dirty="0"/>
          </a:p>
        </p:txBody>
      </p:sp>
    </p:spTree>
    <p:extLst>
      <p:ext uri="{BB962C8B-B14F-4D97-AF65-F5344CB8AC3E}">
        <p14:creationId xmlns:p14="http://schemas.microsoft.com/office/powerpoint/2010/main" val="280093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D792CF-91DE-40C2-B4AA-2D0E2807FEF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36F537-EFB4-4F3E-A6E7-C4B2D321A1B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51BF6D-8DEA-43DA-9AFF-40F29A81D26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14729F4-7DEF-4DD5-9357-A0648F70D96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DBF7D50-21D8-4F66-9813-4A55F226727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67B6ED7-AC60-4933-82B8-3DEA40AF0B1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42C264-2E2B-481C-9CA2-8EEB9AA6F47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239179-3CDE-485E-9C2C-045751E420A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CD5F425-5362-4530-B8F8-B58D775ABF5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11069"/>
            <a:ext cx="8229600" cy="1143000"/>
          </a:xfrm>
        </p:spPr>
        <p:txBody>
          <a:bodyPr/>
          <a:lstStyle/>
          <a:p>
            <a:r>
              <a:rPr lang="en-US" sz="3200" b="1" dirty="0" smtClean="0">
                <a:solidFill>
                  <a:schemeClr val="tx1"/>
                </a:solidFill>
              </a:rPr>
              <a:t>Scup </a:t>
            </a:r>
            <a:br>
              <a:rPr lang="en-US" sz="3200" b="1" dirty="0" smtClean="0">
                <a:solidFill>
                  <a:schemeClr val="tx1"/>
                </a:solidFill>
              </a:rPr>
            </a:br>
            <a:r>
              <a:rPr lang="en-US" sz="3200" b="1" dirty="0" smtClean="0">
                <a:solidFill>
                  <a:schemeClr val="tx1"/>
                </a:solidFill>
              </a:rPr>
              <a:t>2023 Management Track </a:t>
            </a:r>
            <a:br>
              <a:rPr lang="en-US" sz="3200" b="1" dirty="0" smtClean="0">
                <a:solidFill>
                  <a:schemeClr val="tx1"/>
                </a:solidFill>
              </a:rPr>
            </a:br>
            <a:r>
              <a:rPr lang="en-US" sz="3200" b="1" dirty="0" smtClean="0">
                <a:solidFill>
                  <a:schemeClr val="tx1"/>
                </a:solidFill>
              </a:rPr>
              <a:t>Assessment</a:t>
            </a:r>
            <a:r>
              <a:rPr lang="en-US" b="1" dirty="0" smtClean="0">
                <a:solidFill>
                  <a:schemeClr val="tx1"/>
                </a:solidFill>
              </a:rPr>
              <a:t/>
            </a:r>
            <a:br>
              <a:rPr lang="en-US" b="1" dirty="0" smtClean="0">
                <a:solidFill>
                  <a:schemeClr val="tx1"/>
                </a:solidFill>
              </a:rPr>
            </a:br>
            <a:endParaRPr lang="en-US" dirty="0">
              <a:solidFill>
                <a:schemeClr val="tx1"/>
              </a:solidFill>
            </a:endParaRPr>
          </a:p>
        </p:txBody>
      </p:sp>
      <p:sp>
        <p:nvSpPr>
          <p:cNvPr id="3" name="Text Placeholder 2"/>
          <p:cNvSpPr>
            <a:spLocks noGrp="1"/>
          </p:cNvSpPr>
          <p:nvPr>
            <p:ph type="body" sz="quarter" idx="10"/>
          </p:nvPr>
        </p:nvSpPr>
        <p:spPr>
          <a:xfrm>
            <a:off x="3173852" y="3340503"/>
            <a:ext cx="5484812" cy="1224439"/>
          </a:xfrm>
        </p:spPr>
        <p:txBody>
          <a:bodyPr/>
          <a:lstStyle/>
          <a:p>
            <a:r>
              <a:rPr lang="en-US" b="1" i="1" dirty="0" smtClean="0"/>
              <a:t>Stenotomus chrysops</a:t>
            </a:r>
            <a:endParaRPr lang="en-US" dirty="0"/>
          </a:p>
        </p:txBody>
      </p:sp>
      <p:sp>
        <p:nvSpPr>
          <p:cNvPr id="4" name="Text Placeholder 3"/>
          <p:cNvSpPr>
            <a:spLocks noGrp="1"/>
          </p:cNvSpPr>
          <p:nvPr>
            <p:ph type="body" sz="quarter" idx="11"/>
          </p:nvPr>
        </p:nvSpPr>
        <p:spPr/>
        <p:txBody>
          <a:bodyPr/>
          <a:lstStyle/>
          <a:p>
            <a:r>
              <a:rPr lang="en-US" dirty="0" smtClean="0">
                <a:solidFill>
                  <a:schemeClr val="tx1"/>
                </a:solidFill>
              </a:rPr>
              <a:t>NEFSC</a:t>
            </a:r>
            <a:endParaRPr lang="en-US" dirty="0">
              <a:solidFill>
                <a:schemeClr val="tx1"/>
              </a:solidFill>
            </a:endParaRPr>
          </a:p>
        </p:txBody>
      </p:sp>
      <p:sp>
        <p:nvSpPr>
          <p:cNvPr id="5" name="Text Placeholder 4"/>
          <p:cNvSpPr>
            <a:spLocks noGrp="1"/>
          </p:cNvSpPr>
          <p:nvPr>
            <p:ph type="body" sz="quarter" idx="12"/>
          </p:nvPr>
        </p:nvSpPr>
        <p:spPr>
          <a:xfrm>
            <a:off x="3187921" y="4859079"/>
            <a:ext cx="5484812" cy="577850"/>
          </a:xfrm>
        </p:spPr>
        <p:txBody>
          <a:bodyPr>
            <a:normAutofit/>
          </a:bodyPr>
          <a:lstStyle/>
          <a:p>
            <a:r>
              <a:rPr lang="en-US" sz="2400" b="1" dirty="0" smtClean="0"/>
              <a:t>June 2023</a:t>
            </a:r>
            <a:endParaRPr lang="en-US" sz="2400" b="1" dirty="0"/>
          </a:p>
        </p:txBody>
      </p:sp>
    </p:spTree>
    <p:extLst>
      <p:ext uri="{BB962C8B-B14F-4D97-AF65-F5344CB8AC3E}">
        <p14:creationId xmlns:p14="http://schemas.microsoft.com/office/powerpoint/2010/main" val="1153121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6150739"/>
              </p:ext>
            </p:extLst>
          </p:nvPr>
        </p:nvGraphicFramePr>
        <p:xfrm>
          <a:off x="1752599" y="1524000"/>
          <a:ext cx="5410200" cy="3048000"/>
        </p:xfrm>
        <a:graphic>
          <a:graphicData uri="http://schemas.openxmlformats.org/drawingml/2006/table">
            <a:tbl>
              <a:tblPr>
                <a:tableStyleId>{5C22544A-7EE6-4342-B048-85BDC9FD1C3A}</a:tableStyleId>
              </a:tblPr>
              <a:tblGrid>
                <a:gridCol w="1041619">
                  <a:extLst>
                    <a:ext uri="{9D8B030D-6E8A-4147-A177-3AD203B41FA5}">
                      <a16:colId xmlns:a16="http://schemas.microsoft.com/office/drawing/2014/main" val="3854583184"/>
                    </a:ext>
                  </a:extLst>
                </a:gridCol>
                <a:gridCol w="1041619">
                  <a:extLst>
                    <a:ext uri="{9D8B030D-6E8A-4147-A177-3AD203B41FA5}">
                      <a16:colId xmlns:a16="http://schemas.microsoft.com/office/drawing/2014/main" val="2038034868"/>
                    </a:ext>
                  </a:extLst>
                </a:gridCol>
                <a:gridCol w="1041619">
                  <a:extLst>
                    <a:ext uri="{9D8B030D-6E8A-4147-A177-3AD203B41FA5}">
                      <a16:colId xmlns:a16="http://schemas.microsoft.com/office/drawing/2014/main" val="817207088"/>
                    </a:ext>
                  </a:extLst>
                </a:gridCol>
                <a:gridCol w="1243724">
                  <a:extLst>
                    <a:ext uri="{9D8B030D-6E8A-4147-A177-3AD203B41FA5}">
                      <a16:colId xmlns:a16="http://schemas.microsoft.com/office/drawing/2014/main" val="527044836"/>
                    </a:ext>
                  </a:extLst>
                </a:gridCol>
                <a:gridCol w="1041619">
                  <a:extLst>
                    <a:ext uri="{9D8B030D-6E8A-4147-A177-3AD203B41FA5}">
                      <a16:colId xmlns:a16="http://schemas.microsoft.com/office/drawing/2014/main" val="2798280141"/>
                    </a:ext>
                  </a:extLst>
                </a:gridCol>
              </a:tblGrid>
              <a:tr h="609600">
                <a:tc>
                  <a:txBody>
                    <a:bodyPr/>
                    <a:lstStyle/>
                    <a:p>
                      <a:pPr algn="ctr" fontAlgn="b"/>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a:effectLst/>
                        </a:rPr>
                        <a:t>SBRM</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a:effectLst/>
                        </a:rPr>
                        <a:t>CAMS</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a:effectLst/>
                        </a:rPr>
                        <a:t>C-S</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extLst>
                  <a:ext uri="{0D108BD9-81ED-4DB2-BD59-A6C34878D82A}">
                    <a16:rowId xmlns:a16="http://schemas.microsoft.com/office/drawing/2014/main" val="1007031579"/>
                  </a:ext>
                </a:extLst>
              </a:tr>
              <a:tr h="609600">
                <a:tc>
                  <a:txBody>
                    <a:bodyPr/>
                    <a:lstStyle/>
                    <a:p>
                      <a:pPr algn="ctr" fontAlgn="b"/>
                      <a:r>
                        <a:rPr lang="en-US" sz="2000" b="1" u="none" strike="noStrike">
                          <a:effectLst/>
                        </a:rPr>
                        <a:t>2018</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a:effectLst/>
                        </a:rPr>
                        <a:t>3293</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a:effectLst/>
                        </a:rPr>
                        <a:t>3505</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+212</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+6</a:t>
                      </a:r>
                      <a:r>
                        <a:rPr lang="en-US" sz="2000" b="1" u="none" strike="noStrike" dirty="0">
                          <a:effectLst/>
                        </a:rPr>
                        <a:t>%</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extLst>
                  <a:ext uri="{0D108BD9-81ED-4DB2-BD59-A6C34878D82A}">
                    <a16:rowId xmlns:a16="http://schemas.microsoft.com/office/drawing/2014/main" val="1364894339"/>
                  </a:ext>
                </a:extLst>
              </a:tr>
              <a:tr h="609600">
                <a:tc>
                  <a:txBody>
                    <a:bodyPr/>
                    <a:lstStyle/>
                    <a:p>
                      <a:pPr algn="ctr" fontAlgn="b"/>
                      <a:r>
                        <a:rPr lang="en-US" sz="2000" b="1" u="none" strike="noStrike">
                          <a:effectLst/>
                        </a:rPr>
                        <a:t>2019</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a:effectLst/>
                        </a:rPr>
                        <a:t>2779</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a:effectLst/>
                        </a:rPr>
                        <a:t>2877</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+98</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+4</a:t>
                      </a:r>
                      <a:r>
                        <a:rPr lang="en-US" sz="2000" b="1" u="none" strike="noStrike" dirty="0">
                          <a:effectLst/>
                        </a:rPr>
                        <a:t>%</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extLst>
                  <a:ext uri="{0D108BD9-81ED-4DB2-BD59-A6C34878D82A}">
                    <a16:rowId xmlns:a16="http://schemas.microsoft.com/office/drawing/2014/main" val="1542953240"/>
                  </a:ext>
                </a:extLst>
              </a:tr>
              <a:tr h="609600">
                <a:tc>
                  <a:txBody>
                    <a:bodyPr/>
                    <a:lstStyle/>
                    <a:p>
                      <a:pPr algn="ctr" fontAlgn="b"/>
                      <a:r>
                        <a:rPr lang="en-US" sz="2000" b="1" u="none" strike="noStrike">
                          <a:effectLst/>
                        </a:rPr>
                        <a:t>2020</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2865</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a:effectLst/>
                        </a:rPr>
                        <a:t>2611</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-254</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-9%</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extLst>
                  <a:ext uri="{0D108BD9-81ED-4DB2-BD59-A6C34878D82A}">
                    <a16:rowId xmlns:a16="http://schemas.microsoft.com/office/drawing/2014/main" val="934383057"/>
                  </a:ext>
                </a:extLst>
              </a:tr>
              <a:tr h="609600">
                <a:tc>
                  <a:txBody>
                    <a:bodyPr/>
                    <a:lstStyle/>
                    <a:p>
                      <a:pPr algn="ctr" fontAlgn="b"/>
                      <a:r>
                        <a:rPr lang="en-US" sz="2000" b="1" u="none" strike="noStrike">
                          <a:effectLst/>
                        </a:rPr>
                        <a:t>2021</a:t>
                      </a:r>
                      <a:endParaRPr lang="en-US" sz="2000" b="1" i="0" u="none" strike="noStrike">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2440</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1895</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-545</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tc>
                  <a:txBody>
                    <a:bodyPr/>
                    <a:lstStyle/>
                    <a:p>
                      <a:pPr algn="ctr" fontAlgn="b"/>
                      <a:r>
                        <a:rPr lang="en-US" sz="2000" b="1" u="none" strike="noStrike" dirty="0" smtClean="0">
                          <a:effectLst/>
                        </a:rPr>
                        <a:t>-22%</a:t>
                      </a:r>
                      <a:endParaRPr lang="en-US" sz="2000" b="1" i="0" u="none" strike="noStrike" dirty="0">
                        <a:solidFill>
                          <a:srgbClr val="000000"/>
                        </a:solidFill>
                        <a:effectLst/>
                        <a:latin typeface="Arial" panose="020B0604020202020204" pitchFamily="34" charset="0"/>
                      </a:endParaRPr>
                    </a:p>
                  </a:txBody>
                  <a:tcPr marL="7620" marR="7620" marT="7620" marB="0" anchor="b">
                    <a:noFill/>
                  </a:tcPr>
                </a:tc>
                <a:extLst>
                  <a:ext uri="{0D108BD9-81ED-4DB2-BD59-A6C34878D82A}">
                    <a16:rowId xmlns:a16="http://schemas.microsoft.com/office/drawing/2014/main" val="4205108399"/>
                  </a:ext>
                </a:extLst>
              </a:tr>
            </a:tbl>
          </a:graphicData>
        </a:graphic>
      </p:graphicFrame>
      <p:sp>
        <p:nvSpPr>
          <p:cNvPr id="3" name="Rectangle 2"/>
          <p:cNvSpPr/>
          <p:nvPr/>
        </p:nvSpPr>
        <p:spPr>
          <a:xfrm>
            <a:off x="2790416" y="914400"/>
            <a:ext cx="3334567" cy="461665"/>
          </a:xfrm>
          <a:prstGeom prst="rect">
            <a:avLst/>
          </a:prstGeom>
        </p:spPr>
        <p:txBody>
          <a:bodyPr wrap="none">
            <a:spAutoFit/>
          </a:bodyPr>
          <a:lstStyle/>
          <a:p>
            <a:r>
              <a:rPr lang="en-US" sz="2400" b="1" dirty="0"/>
              <a:t>Commercial Discards</a:t>
            </a:r>
          </a:p>
        </p:txBody>
      </p:sp>
    </p:spTree>
    <p:extLst>
      <p:ext uri="{BB962C8B-B14F-4D97-AF65-F5344CB8AC3E}">
        <p14:creationId xmlns:p14="http://schemas.microsoft.com/office/powerpoint/2010/main" val="56310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4579" name="Rectangle 4"/>
          <p:cNvSpPr>
            <a:spLocks noChangeArrowheads="1"/>
          </p:cNvSpPr>
          <p:nvPr/>
        </p:nvSpPr>
        <p:spPr bwMode="auto">
          <a:xfrm>
            <a:off x="8640" y="2164407"/>
            <a:ext cx="8351363" cy="457200"/>
          </a:xfrm>
          <a:prstGeom prst="rect">
            <a:avLst/>
          </a:prstGeom>
          <a:solidFill>
            <a:srgbClr val="FFFFFF"/>
          </a:solidFill>
          <a:ln w="9525">
            <a:noFill/>
            <a:miter lim="800000"/>
            <a:headEnd/>
            <a:tailEnd/>
          </a:ln>
        </p:spPr>
        <p:txBody>
          <a:bodyPr/>
          <a:lstStyle/>
          <a:p>
            <a:pPr algn="l"/>
            <a:r>
              <a:rPr lang="en-US" b="1" dirty="0" smtClean="0">
                <a:solidFill>
                  <a:srgbClr val="C00000"/>
                </a:solidFill>
              </a:rPr>
              <a:t>             2018:  5,887 </a:t>
            </a:r>
            <a:r>
              <a:rPr lang="en-US" b="1" dirty="0">
                <a:solidFill>
                  <a:srgbClr val="C00000"/>
                </a:solidFill>
              </a:rPr>
              <a:t>mt (</a:t>
            </a:r>
            <a:r>
              <a:rPr lang="en-US" b="1" dirty="0" smtClean="0">
                <a:solidFill>
                  <a:srgbClr val="C00000"/>
                </a:solidFill>
              </a:rPr>
              <a:t>13 </a:t>
            </a:r>
            <a:r>
              <a:rPr lang="en-US" b="1" dirty="0">
                <a:solidFill>
                  <a:srgbClr val="C00000"/>
                </a:solidFill>
              </a:rPr>
              <a:t>million </a:t>
            </a:r>
            <a:r>
              <a:rPr lang="en-US" b="1" dirty="0" smtClean="0">
                <a:solidFill>
                  <a:srgbClr val="C00000"/>
                </a:solidFill>
              </a:rPr>
              <a:t>lb); 176% of RHL (3,342 mt)</a:t>
            </a:r>
          </a:p>
          <a:p>
            <a:pPr algn="l"/>
            <a:r>
              <a:rPr lang="en-US" b="1" dirty="0" smtClean="0">
                <a:solidFill>
                  <a:srgbClr val="C00000"/>
                </a:solidFill>
              </a:rPr>
              <a:t>             2019:  6,403 </a:t>
            </a:r>
            <a:r>
              <a:rPr lang="en-US" b="1" dirty="0">
                <a:solidFill>
                  <a:srgbClr val="C00000"/>
                </a:solidFill>
              </a:rPr>
              <a:t>mt (</a:t>
            </a:r>
            <a:r>
              <a:rPr lang="en-US" b="1" dirty="0" smtClean="0">
                <a:solidFill>
                  <a:srgbClr val="C00000"/>
                </a:solidFill>
              </a:rPr>
              <a:t>14 </a:t>
            </a:r>
            <a:r>
              <a:rPr lang="en-US" b="1" dirty="0">
                <a:solidFill>
                  <a:srgbClr val="C00000"/>
                </a:solidFill>
              </a:rPr>
              <a:t>million lb</a:t>
            </a:r>
            <a:r>
              <a:rPr lang="en-US" b="1" dirty="0" smtClean="0">
                <a:solidFill>
                  <a:srgbClr val="C00000"/>
                </a:solidFill>
              </a:rPr>
              <a:t>); 192% of RHL (3,342 </a:t>
            </a:r>
            <a:r>
              <a:rPr lang="en-US" b="1" dirty="0">
                <a:solidFill>
                  <a:srgbClr val="C00000"/>
                </a:solidFill>
              </a:rPr>
              <a:t>mt</a:t>
            </a:r>
            <a:r>
              <a:rPr lang="en-US" b="1" dirty="0" smtClean="0">
                <a:solidFill>
                  <a:srgbClr val="C00000"/>
                </a:solidFill>
              </a:rPr>
              <a:t>)</a:t>
            </a:r>
          </a:p>
          <a:p>
            <a:pPr algn="l"/>
            <a:r>
              <a:rPr lang="en-US" b="1" dirty="0" smtClean="0">
                <a:solidFill>
                  <a:srgbClr val="C00000"/>
                </a:solidFill>
              </a:rPr>
              <a:t>             2020:  5,863 mt (13 million lb); 198% of RHL (2,954 mt</a:t>
            </a:r>
            <a:r>
              <a:rPr lang="en-US" b="1" dirty="0">
                <a:solidFill>
                  <a:srgbClr val="C00000"/>
                </a:solidFill>
              </a:rPr>
              <a:t>) </a:t>
            </a:r>
            <a:endParaRPr lang="en-US" b="1" dirty="0" smtClean="0">
              <a:solidFill>
                <a:srgbClr val="C00000"/>
              </a:solidFill>
            </a:endParaRPr>
          </a:p>
          <a:p>
            <a:pPr algn="l"/>
            <a:r>
              <a:rPr lang="en-US" b="1" dirty="0">
                <a:solidFill>
                  <a:srgbClr val="C00000"/>
                </a:solidFill>
              </a:rPr>
              <a:t> </a:t>
            </a:r>
            <a:r>
              <a:rPr lang="en-US" b="1" dirty="0" smtClean="0">
                <a:solidFill>
                  <a:srgbClr val="C00000"/>
                </a:solidFill>
              </a:rPr>
              <a:t>            2021:  7,540 </a:t>
            </a:r>
            <a:r>
              <a:rPr lang="en-US" b="1" dirty="0">
                <a:solidFill>
                  <a:srgbClr val="C00000"/>
                </a:solidFill>
              </a:rPr>
              <a:t>mt (</a:t>
            </a:r>
            <a:r>
              <a:rPr lang="en-US" b="1" dirty="0" smtClean="0">
                <a:solidFill>
                  <a:srgbClr val="C00000"/>
                </a:solidFill>
              </a:rPr>
              <a:t>17 </a:t>
            </a:r>
            <a:r>
              <a:rPr lang="en-US" b="1" dirty="0">
                <a:solidFill>
                  <a:srgbClr val="C00000"/>
                </a:solidFill>
              </a:rPr>
              <a:t>million lb</a:t>
            </a:r>
            <a:r>
              <a:rPr lang="en-US" b="1" dirty="0" smtClean="0">
                <a:solidFill>
                  <a:srgbClr val="C00000"/>
                </a:solidFill>
              </a:rPr>
              <a:t>); 274% of </a:t>
            </a:r>
            <a:r>
              <a:rPr lang="en-US" b="1" dirty="0">
                <a:solidFill>
                  <a:srgbClr val="C00000"/>
                </a:solidFill>
              </a:rPr>
              <a:t>RHL </a:t>
            </a:r>
            <a:r>
              <a:rPr lang="en-US" b="1" dirty="0" smtClean="0">
                <a:solidFill>
                  <a:srgbClr val="C00000"/>
                </a:solidFill>
              </a:rPr>
              <a:t>(2,752 </a:t>
            </a:r>
            <a:r>
              <a:rPr lang="en-US" b="1" dirty="0">
                <a:solidFill>
                  <a:srgbClr val="C00000"/>
                </a:solidFill>
              </a:rPr>
              <a:t>mt</a:t>
            </a:r>
            <a:r>
              <a:rPr lang="en-US" b="1" dirty="0" smtClean="0">
                <a:solidFill>
                  <a:srgbClr val="C00000"/>
                </a:solidFill>
              </a:rPr>
              <a:t>)</a:t>
            </a:r>
            <a:r>
              <a:rPr lang="en-US" b="1" dirty="0">
                <a:solidFill>
                  <a:srgbClr val="C00000"/>
                </a:solidFill>
              </a:rPr>
              <a:t> </a:t>
            </a:r>
            <a:endParaRPr lang="en-US" b="1" dirty="0" smtClean="0">
              <a:solidFill>
                <a:srgbClr val="C00000"/>
              </a:solidFill>
            </a:endParaRPr>
          </a:p>
          <a:p>
            <a:pPr algn="l"/>
            <a:r>
              <a:rPr lang="en-US" b="1" dirty="0">
                <a:solidFill>
                  <a:srgbClr val="C00000"/>
                </a:solidFill>
              </a:rPr>
              <a:t> </a:t>
            </a:r>
            <a:r>
              <a:rPr lang="en-US" b="1" dirty="0" smtClean="0">
                <a:solidFill>
                  <a:srgbClr val="C00000"/>
                </a:solidFill>
              </a:rPr>
              <a:t>            2022:  7,875 </a:t>
            </a:r>
            <a:r>
              <a:rPr lang="en-US" b="1" dirty="0">
                <a:solidFill>
                  <a:srgbClr val="C00000"/>
                </a:solidFill>
              </a:rPr>
              <a:t>mt (</a:t>
            </a:r>
            <a:r>
              <a:rPr lang="en-US" b="1" dirty="0" smtClean="0">
                <a:solidFill>
                  <a:srgbClr val="C00000"/>
                </a:solidFill>
              </a:rPr>
              <a:t>17 </a:t>
            </a:r>
            <a:r>
              <a:rPr lang="en-US" b="1" dirty="0">
                <a:solidFill>
                  <a:srgbClr val="C00000"/>
                </a:solidFill>
              </a:rPr>
              <a:t>million lb); </a:t>
            </a:r>
            <a:r>
              <a:rPr lang="en-US" b="1" dirty="0" smtClean="0">
                <a:solidFill>
                  <a:srgbClr val="C00000"/>
                </a:solidFill>
              </a:rPr>
              <a:t>286% of RHL (2,757 </a:t>
            </a:r>
            <a:r>
              <a:rPr lang="en-US" b="1" dirty="0">
                <a:solidFill>
                  <a:srgbClr val="C00000"/>
                </a:solidFill>
              </a:rPr>
              <a:t>mt)</a:t>
            </a:r>
          </a:p>
          <a:p>
            <a:pPr algn="l"/>
            <a:endParaRPr lang="en-US" b="1" dirty="0">
              <a:solidFill>
                <a:srgbClr val="C00000"/>
              </a:solidFill>
            </a:endParaRPr>
          </a:p>
          <a:p>
            <a:pPr algn="l"/>
            <a:endParaRPr lang="en-US" b="1" dirty="0" smtClean="0">
              <a:solidFill>
                <a:srgbClr val="C00000"/>
              </a:solidFill>
            </a:endParaRPr>
          </a:p>
          <a:p>
            <a:pPr algn="l"/>
            <a:endParaRPr lang="en-US" b="1" dirty="0" smtClean="0">
              <a:solidFill>
                <a:srgbClr val="C00000"/>
              </a:solidFill>
            </a:endParaRPr>
          </a:p>
          <a:p>
            <a:pPr algn="l"/>
            <a:endParaRPr lang="en-US" b="1" dirty="0">
              <a:solidFill>
                <a:srgbClr val="C00000"/>
              </a:solidFill>
            </a:endParaRPr>
          </a:p>
        </p:txBody>
      </p:sp>
      <p:sp>
        <p:nvSpPr>
          <p:cNvPr id="24580" name="Rectangle 5"/>
          <p:cNvSpPr>
            <a:spLocks noChangeArrowheads="1"/>
          </p:cNvSpPr>
          <p:nvPr/>
        </p:nvSpPr>
        <p:spPr bwMode="auto">
          <a:xfrm>
            <a:off x="3007341" y="227013"/>
            <a:ext cx="3298980" cy="369332"/>
          </a:xfrm>
          <a:prstGeom prst="rect">
            <a:avLst/>
          </a:prstGeom>
          <a:noFill/>
          <a:ln w="9525">
            <a:noFill/>
            <a:miter lim="800000"/>
            <a:headEnd/>
            <a:tailEnd/>
          </a:ln>
        </p:spPr>
        <p:txBody>
          <a:bodyPr wrap="none" lIns="0" tIns="0" rIns="0" bIns="0">
            <a:spAutoFit/>
          </a:bodyPr>
          <a:lstStyle/>
          <a:p>
            <a:pPr algn="ctr"/>
            <a:r>
              <a:rPr lang="en-US" sz="2400" b="1" dirty="0" smtClean="0"/>
              <a:t>Recreational Landings</a:t>
            </a:r>
            <a:endParaRPr lang="en-US" sz="2400" b="1" i="1" dirty="0" smtClean="0">
              <a:latin typeface="+mj-lt"/>
            </a:endParaRPr>
          </a:p>
        </p:txBody>
      </p:sp>
      <p:sp>
        <p:nvSpPr>
          <p:cNvPr id="24581" name="Rectangle 6"/>
          <p:cNvSpPr>
            <a:spLocks noChangeArrowheads="1"/>
          </p:cNvSpPr>
          <p:nvPr/>
        </p:nvSpPr>
        <p:spPr bwMode="auto">
          <a:xfrm>
            <a:off x="900774" y="873740"/>
            <a:ext cx="5514458" cy="276999"/>
          </a:xfrm>
          <a:prstGeom prst="rect">
            <a:avLst/>
          </a:prstGeom>
          <a:noFill/>
          <a:ln w="9525">
            <a:noFill/>
            <a:miter lim="800000"/>
            <a:headEnd/>
            <a:tailEnd/>
          </a:ln>
        </p:spPr>
        <p:txBody>
          <a:bodyPr wrap="none" lIns="0" tIns="0" rIns="0" bIns="0">
            <a:spAutoFit/>
          </a:bodyPr>
          <a:lstStyle/>
          <a:p>
            <a:r>
              <a:rPr lang="en-US" b="1" dirty="0" smtClean="0"/>
              <a:t>Largest catches in NY, CT, MA, and RI state waters</a:t>
            </a:r>
            <a:endParaRPr lang="en-US" dirty="0">
              <a:latin typeface="Times New Roman" pitchFamily="18" charset="0"/>
            </a:endParaRPr>
          </a:p>
        </p:txBody>
      </p:sp>
      <p:sp>
        <p:nvSpPr>
          <p:cNvPr id="24582" name="Rectangle 7"/>
          <p:cNvSpPr>
            <a:spLocks noChangeArrowheads="1"/>
          </p:cNvSpPr>
          <p:nvPr/>
        </p:nvSpPr>
        <p:spPr bwMode="auto">
          <a:xfrm>
            <a:off x="919162" y="1150739"/>
            <a:ext cx="5212966" cy="276999"/>
          </a:xfrm>
          <a:prstGeom prst="rect">
            <a:avLst/>
          </a:prstGeom>
          <a:noFill/>
          <a:ln w="9525">
            <a:noFill/>
            <a:miter lim="800000"/>
            <a:headEnd/>
            <a:tailEnd/>
          </a:ln>
        </p:spPr>
        <p:txBody>
          <a:bodyPr wrap="none" lIns="0" tIns="0" rIns="0" bIns="0">
            <a:spAutoFit/>
          </a:bodyPr>
          <a:lstStyle/>
          <a:p>
            <a:pPr algn="l"/>
            <a:r>
              <a:rPr lang="en-US" b="1" dirty="0" smtClean="0"/>
              <a:t>P/R Boat lands ~70%, Shore 20%, P/C Boat 10%</a:t>
            </a:r>
          </a:p>
        </p:txBody>
      </p:sp>
      <p:sp>
        <p:nvSpPr>
          <p:cNvPr id="24586" name="Rectangle 11"/>
          <p:cNvSpPr>
            <a:spLocks noChangeArrowheads="1"/>
          </p:cNvSpPr>
          <p:nvPr/>
        </p:nvSpPr>
        <p:spPr bwMode="auto">
          <a:xfrm>
            <a:off x="903705" y="1762840"/>
            <a:ext cx="5873403" cy="276999"/>
          </a:xfrm>
          <a:prstGeom prst="rect">
            <a:avLst/>
          </a:prstGeom>
          <a:noFill/>
          <a:ln w="9525">
            <a:noFill/>
            <a:miter lim="800000"/>
            <a:headEnd/>
            <a:tailEnd/>
          </a:ln>
        </p:spPr>
        <p:txBody>
          <a:bodyPr wrap="none" lIns="0" tIns="0" rIns="0" bIns="0">
            <a:spAutoFit/>
          </a:bodyPr>
          <a:lstStyle/>
          <a:p>
            <a:r>
              <a:rPr lang="en-US" b="1" dirty="0" smtClean="0"/>
              <a:t>Under limits, </a:t>
            </a:r>
            <a:r>
              <a:rPr lang="en-US" b="1" dirty="0"/>
              <a:t>avg. </a:t>
            </a:r>
            <a:r>
              <a:rPr lang="en-US" b="1" dirty="0" smtClean="0"/>
              <a:t>4,000 </a:t>
            </a:r>
            <a:r>
              <a:rPr lang="en-US" b="1" dirty="0"/>
              <a:t>mt </a:t>
            </a:r>
            <a:r>
              <a:rPr lang="en-US" b="1" dirty="0" smtClean="0"/>
              <a:t>(9 </a:t>
            </a:r>
            <a:r>
              <a:rPr lang="en-US" b="1" dirty="0"/>
              <a:t>million </a:t>
            </a:r>
            <a:r>
              <a:rPr lang="en-US" b="1" dirty="0" smtClean="0"/>
              <a:t>lb) </a:t>
            </a:r>
            <a:r>
              <a:rPr lang="en-US" b="1" dirty="0"/>
              <a:t>for </a:t>
            </a:r>
            <a:r>
              <a:rPr lang="en-US" b="1" dirty="0" smtClean="0"/>
              <a:t>1997-2017</a:t>
            </a:r>
            <a:endParaRPr lang="en-US" dirty="0">
              <a:latin typeface="Times New Roman" pitchFamily="18" charset="0"/>
            </a:endParaRPr>
          </a:p>
        </p:txBody>
      </p:sp>
      <p:sp>
        <p:nvSpPr>
          <p:cNvPr id="24587" name="Rectangle 12"/>
          <p:cNvSpPr>
            <a:spLocks noChangeArrowheads="1"/>
          </p:cNvSpPr>
          <p:nvPr/>
        </p:nvSpPr>
        <p:spPr bwMode="auto">
          <a:xfrm>
            <a:off x="900774" y="4549676"/>
            <a:ext cx="5581722" cy="646331"/>
          </a:xfrm>
          <a:prstGeom prst="rect">
            <a:avLst/>
          </a:prstGeom>
          <a:noFill/>
          <a:ln w="9525">
            <a:noFill/>
            <a:miter lim="800000"/>
            <a:headEnd/>
            <a:tailEnd/>
          </a:ln>
        </p:spPr>
        <p:txBody>
          <a:bodyPr wrap="square" lIns="0" tIns="0" rIns="0" bIns="0">
            <a:spAutoFit/>
          </a:bodyPr>
          <a:lstStyle/>
          <a:p>
            <a:pPr algn="l"/>
            <a:endParaRPr lang="en-US" sz="2000" b="1" dirty="0" smtClean="0"/>
          </a:p>
          <a:p>
            <a:endParaRPr lang="en-US" sz="2200" b="1" dirty="0" smtClean="0">
              <a:solidFill>
                <a:srgbClr val="000080"/>
              </a:solidFill>
              <a:latin typeface="Times New Roman" pitchFamily="18" charset="0"/>
            </a:endParaRPr>
          </a:p>
        </p:txBody>
      </p:sp>
      <p:sp>
        <p:nvSpPr>
          <p:cNvPr id="24588" name="Rectangle 19"/>
          <p:cNvSpPr>
            <a:spLocks noChangeArrowheads="1"/>
          </p:cNvSpPr>
          <p:nvPr/>
        </p:nvSpPr>
        <p:spPr bwMode="auto">
          <a:xfrm>
            <a:off x="925513" y="3109913"/>
            <a:ext cx="0" cy="365125"/>
          </a:xfrm>
          <a:prstGeom prst="rect">
            <a:avLst/>
          </a:prstGeom>
          <a:noFill/>
          <a:ln w="9525">
            <a:noFill/>
            <a:miter lim="800000"/>
            <a:headEnd/>
            <a:tailEnd/>
          </a:ln>
        </p:spPr>
        <p:txBody>
          <a:bodyPr wrap="none" lIns="0" tIns="0" rIns="0" bIns="0">
            <a:spAutoFit/>
          </a:bodyPr>
          <a:lstStyle/>
          <a:p>
            <a:endParaRPr lang="en-US" sz="2400">
              <a:latin typeface="Times New Roman" pitchFamily="18" charset="0"/>
            </a:endParaRPr>
          </a:p>
        </p:txBody>
      </p:sp>
      <p:sp>
        <p:nvSpPr>
          <p:cNvPr id="24589" name="Rectangle 20"/>
          <p:cNvSpPr>
            <a:spLocks noChangeArrowheads="1"/>
          </p:cNvSpPr>
          <p:nvPr/>
        </p:nvSpPr>
        <p:spPr bwMode="auto">
          <a:xfrm>
            <a:off x="925513" y="3405188"/>
            <a:ext cx="0" cy="365125"/>
          </a:xfrm>
          <a:prstGeom prst="rect">
            <a:avLst/>
          </a:prstGeom>
          <a:noFill/>
          <a:ln w="9525">
            <a:noFill/>
            <a:miter lim="800000"/>
            <a:headEnd/>
            <a:tailEnd/>
          </a:ln>
        </p:spPr>
        <p:txBody>
          <a:bodyPr wrap="none" lIns="0" tIns="0" rIns="0" bIns="0">
            <a:spAutoFit/>
          </a:bodyPr>
          <a:lstStyle/>
          <a:p>
            <a:endParaRPr lang="en-US" sz="2400">
              <a:latin typeface="Times New Roman" pitchFamily="18" charset="0"/>
            </a:endParaRPr>
          </a:p>
        </p:txBody>
      </p:sp>
    </p:spTree>
    <p:extLst>
      <p:ext uri="{BB962C8B-B14F-4D97-AF65-F5344CB8AC3E}">
        <p14:creationId xmlns:p14="http://schemas.microsoft.com/office/powerpoint/2010/main" val="355953627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4579" name="Rectangle 4"/>
          <p:cNvSpPr>
            <a:spLocks noChangeArrowheads="1"/>
          </p:cNvSpPr>
          <p:nvPr/>
        </p:nvSpPr>
        <p:spPr bwMode="auto">
          <a:xfrm>
            <a:off x="117835" y="2129030"/>
            <a:ext cx="8351363" cy="457200"/>
          </a:xfrm>
          <a:prstGeom prst="rect">
            <a:avLst/>
          </a:prstGeom>
          <a:solidFill>
            <a:srgbClr val="FFFFFF"/>
          </a:solidFill>
          <a:ln w="9525">
            <a:noFill/>
            <a:miter lim="800000"/>
            <a:headEnd/>
            <a:tailEnd/>
          </a:ln>
        </p:spPr>
        <p:txBody>
          <a:bodyPr/>
          <a:lstStyle/>
          <a:p>
            <a:pPr algn="l"/>
            <a:r>
              <a:rPr lang="en-US" b="1" dirty="0" smtClean="0">
                <a:solidFill>
                  <a:srgbClr val="C00000"/>
                </a:solidFill>
              </a:rPr>
              <a:t>            2018:     644 </a:t>
            </a:r>
            <a:r>
              <a:rPr lang="en-US" b="1" dirty="0">
                <a:solidFill>
                  <a:srgbClr val="C00000"/>
                </a:solidFill>
              </a:rPr>
              <a:t>mt (</a:t>
            </a:r>
            <a:r>
              <a:rPr lang="en-US" b="1" dirty="0" smtClean="0">
                <a:solidFill>
                  <a:srgbClr val="C00000"/>
                </a:solidFill>
              </a:rPr>
              <a:t>1.4 </a:t>
            </a:r>
            <a:r>
              <a:rPr lang="en-US" b="1" dirty="0">
                <a:solidFill>
                  <a:srgbClr val="C00000"/>
                </a:solidFill>
              </a:rPr>
              <a:t>million </a:t>
            </a:r>
            <a:r>
              <a:rPr lang="en-US" b="1" dirty="0" smtClean="0">
                <a:solidFill>
                  <a:srgbClr val="C00000"/>
                </a:solidFill>
              </a:rPr>
              <a:t>lb)</a:t>
            </a:r>
          </a:p>
          <a:p>
            <a:pPr algn="l"/>
            <a:r>
              <a:rPr lang="en-US" b="1" dirty="0" smtClean="0">
                <a:solidFill>
                  <a:srgbClr val="C00000"/>
                </a:solidFill>
              </a:rPr>
              <a:t>            2019:     560 </a:t>
            </a:r>
            <a:r>
              <a:rPr lang="en-US" b="1" dirty="0">
                <a:solidFill>
                  <a:srgbClr val="C00000"/>
                </a:solidFill>
              </a:rPr>
              <a:t>mt (</a:t>
            </a:r>
            <a:r>
              <a:rPr lang="en-US" b="1" dirty="0" smtClean="0">
                <a:solidFill>
                  <a:srgbClr val="C00000"/>
                </a:solidFill>
              </a:rPr>
              <a:t>1.2 </a:t>
            </a:r>
            <a:r>
              <a:rPr lang="en-US" b="1" dirty="0">
                <a:solidFill>
                  <a:srgbClr val="C00000"/>
                </a:solidFill>
              </a:rPr>
              <a:t>million lb</a:t>
            </a:r>
            <a:r>
              <a:rPr lang="en-US" b="1" dirty="0" smtClean="0">
                <a:solidFill>
                  <a:srgbClr val="C00000"/>
                </a:solidFill>
              </a:rPr>
              <a:t>)</a:t>
            </a:r>
          </a:p>
          <a:p>
            <a:pPr algn="l"/>
            <a:r>
              <a:rPr lang="en-US" b="1" dirty="0" smtClean="0">
                <a:solidFill>
                  <a:srgbClr val="C00000"/>
                </a:solidFill>
              </a:rPr>
              <a:t>            2020:     541 mt (1.2 million lb) </a:t>
            </a:r>
          </a:p>
          <a:p>
            <a:pPr algn="l"/>
            <a:r>
              <a:rPr lang="en-US" b="1" dirty="0">
                <a:solidFill>
                  <a:srgbClr val="C00000"/>
                </a:solidFill>
              </a:rPr>
              <a:t> </a:t>
            </a:r>
            <a:r>
              <a:rPr lang="en-US" b="1" dirty="0" smtClean="0">
                <a:solidFill>
                  <a:srgbClr val="C00000"/>
                </a:solidFill>
              </a:rPr>
              <a:t>           2021:     653 </a:t>
            </a:r>
            <a:r>
              <a:rPr lang="en-US" b="1" dirty="0">
                <a:solidFill>
                  <a:srgbClr val="C00000"/>
                </a:solidFill>
              </a:rPr>
              <a:t>mt (</a:t>
            </a:r>
            <a:r>
              <a:rPr lang="en-US" b="1" dirty="0" smtClean="0">
                <a:solidFill>
                  <a:srgbClr val="C00000"/>
                </a:solidFill>
              </a:rPr>
              <a:t>1.4 </a:t>
            </a:r>
            <a:r>
              <a:rPr lang="en-US" b="1" dirty="0">
                <a:solidFill>
                  <a:srgbClr val="C00000"/>
                </a:solidFill>
              </a:rPr>
              <a:t>million </a:t>
            </a:r>
            <a:r>
              <a:rPr lang="en-US" b="1" dirty="0" smtClean="0">
                <a:solidFill>
                  <a:srgbClr val="C00000"/>
                </a:solidFill>
              </a:rPr>
              <a:t>lb) </a:t>
            </a:r>
          </a:p>
          <a:p>
            <a:pPr algn="l"/>
            <a:r>
              <a:rPr lang="en-US" b="1" dirty="0">
                <a:solidFill>
                  <a:srgbClr val="C00000"/>
                </a:solidFill>
              </a:rPr>
              <a:t> </a:t>
            </a:r>
            <a:r>
              <a:rPr lang="en-US" b="1" dirty="0" smtClean="0">
                <a:solidFill>
                  <a:srgbClr val="C00000"/>
                </a:solidFill>
              </a:rPr>
              <a:t>           2022:     738 </a:t>
            </a:r>
            <a:r>
              <a:rPr lang="en-US" b="1" dirty="0">
                <a:solidFill>
                  <a:srgbClr val="C00000"/>
                </a:solidFill>
              </a:rPr>
              <a:t>mt (</a:t>
            </a:r>
            <a:r>
              <a:rPr lang="en-US" b="1" dirty="0" smtClean="0">
                <a:solidFill>
                  <a:srgbClr val="C00000"/>
                </a:solidFill>
              </a:rPr>
              <a:t>1.6 </a:t>
            </a:r>
            <a:r>
              <a:rPr lang="en-US" b="1" dirty="0">
                <a:solidFill>
                  <a:srgbClr val="C00000"/>
                </a:solidFill>
              </a:rPr>
              <a:t>million </a:t>
            </a:r>
            <a:r>
              <a:rPr lang="en-US" b="1" dirty="0" smtClean="0">
                <a:solidFill>
                  <a:srgbClr val="C00000"/>
                </a:solidFill>
              </a:rPr>
              <a:t>lb)</a:t>
            </a:r>
          </a:p>
          <a:p>
            <a:pPr algn="l"/>
            <a:endParaRPr lang="en-US" b="1" dirty="0">
              <a:solidFill>
                <a:srgbClr val="C00000"/>
              </a:solidFill>
            </a:endParaRPr>
          </a:p>
        </p:txBody>
      </p:sp>
      <p:sp>
        <p:nvSpPr>
          <p:cNvPr id="24580" name="Rectangle 5"/>
          <p:cNvSpPr>
            <a:spLocks noChangeArrowheads="1"/>
          </p:cNvSpPr>
          <p:nvPr/>
        </p:nvSpPr>
        <p:spPr bwMode="auto">
          <a:xfrm>
            <a:off x="3039401" y="227013"/>
            <a:ext cx="3234860" cy="369332"/>
          </a:xfrm>
          <a:prstGeom prst="rect">
            <a:avLst/>
          </a:prstGeom>
          <a:noFill/>
          <a:ln w="9525">
            <a:noFill/>
            <a:miter lim="800000"/>
            <a:headEnd/>
            <a:tailEnd/>
          </a:ln>
        </p:spPr>
        <p:txBody>
          <a:bodyPr wrap="none" lIns="0" tIns="0" rIns="0" bIns="0">
            <a:spAutoFit/>
          </a:bodyPr>
          <a:lstStyle/>
          <a:p>
            <a:pPr algn="ctr"/>
            <a:r>
              <a:rPr lang="en-US" sz="2400" b="1" dirty="0" smtClean="0"/>
              <a:t>Recreational Discards</a:t>
            </a:r>
            <a:endParaRPr lang="en-US" sz="2400" b="1" i="1" dirty="0" smtClean="0">
              <a:latin typeface="+mj-lt"/>
            </a:endParaRPr>
          </a:p>
        </p:txBody>
      </p:sp>
      <p:sp>
        <p:nvSpPr>
          <p:cNvPr id="24581" name="Rectangle 6"/>
          <p:cNvSpPr>
            <a:spLocks noChangeArrowheads="1"/>
          </p:cNvSpPr>
          <p:nvPr/>
        </p:nvSpPr>
        <p:spPr bwMode="auto">
          <a:xfrm>
            <a:off x="902186" y="913472"/>
            <a:ext cx="5514458" cy="276999"/>
          </a:xfrm>
          <a:prstGeom prst="rect">
            <a:avLst/>
          </a:prstGeom>
          <a:noFill/>
          <a:ln w="9525">
            <a:noFill/>
            <a:miter lim="800000"/>
            <a:headEnd/>
            <a:tailEnd/>
          </a:ln>
        </p:spPr>
        <p:txBody>
          <a:bodyPr wrap="none" lIns="0" tIns="0" rIns="0" bIns="0">
            <a:spAutoFit/>
          </a:bodyPr>
          <a:lstStyle/>
          <a:p>
            <a:r>
              <a:rPr lang="en-US" b="1" dirty="0" smtClean="0"/>
              <a:t>Largest catches in NY, CT, MA, and RI state waters</a:t>
            </a:r>
            <a:endParaRPr lang="en-US" dirty="0">
              <a:latin typeface="Times New Roman" pitchFamily="18" charset="0"/>
            </a:endParaRPr>
          </a:p>
        </p:txBody>
      </p:sp>
      <p:sp>
        <p:nvSpPr>
          <p:cNvPr id="24582" name="Rectangle 7"/>
          <p:cNvSpPr>
            <a:spLocks noChangeArrowheads="1"/>
          </p:cNvSpPr>
          <p:nvPr/>
        </p:nvSpPr>
        <p:spPr bwMode="auto">
          <a:xfrm>
            <a:off x="919162" y="1150739"/>
            <a:ext cx="5430974" cy="553998"/>
          </a:xfrm>
          <a:prstGeom prst="rect">
            <a:avLst/>
          </a:prstGeom>
          <a:noFill/>
          <a:ln w="9525">
            <a:noFill/>
            <a:miter lim="800000"/>
            <a:headEnd/>
            <a:tailEnd/>
          </a:ln>
        </p:spPr>
        <p:txBody>
          <a:bodyPr wrap="none" lIns="0" tIns="0" rIns="0" bIns="0">
            <a:spAutoFit/>
          </a:bodyPr>
          <a:lstStyle/>
          <a:p>
            <a:pPr algn="l"/>
            <a:r>
              <a:rPr lang="en-US" b="1" dirty="0" smtClean="0"/>
              <a:t>P/R Boat discards ~64%, Shore 31%, P/C Boat 5%</a:t>
            </a:r>
          </a:p>
          <a:p>
            <a:pPr algn="l"/>
            <a:r>
              <a:rPr lang="en-US" b="1" dirty="0" smtClean="0"/>
              <a:t>15% mortality rate</a:t>
            </a:r>
            <a:endParaRPr lang="en-US" b="1" i="1" dirty="0" smtClean="0">
              <a:solidFill>
                <a:srgbClr val="C00000"/>
              </a:solidFill>
            </a:endParaRPr>
          </a:p>
        </p:txBody>
      </p:sp>
      <p:sp>
        <p:nvSpPr>
          <p:cNvPr id="24586" name="Rectangle 11"/>
          <p:cNvSpPr>
            <a:spLocks noChangeArrowheads="1"/>
          </p:cNvSpPr>
          <p:nvPr/>
        </p:nvSpPr>
        <p:spPr bwMode="auto">
          <a:xfrm>
            <a:off x="936511" y="1851677"/>
            <a:ext cx="6463047" cy="276999"/>
          </a:xfrm>
          <a:prstGeom prst="rect">
            <a:avLst/>
          </a:prstGeom>
          <a:noFill/>
          <a:ln w="9525">
            <a:noFill/>
            <a:miter lim="800000"/>
            <a:headEnd/>
            <a:tailEnd/>
          </a:ln>
        </p:spPr>
        <p:txBody>
          <a:bodyPr wrap="square" lIns="0" tIns="0" rIns="0" bIns="0">
            <a:spAutoFit/>
          </a:bodyPr>
          <a:lstStyle/>
          <a:p>
            <a:pPr algn="l"/>
            <a:r>
              <a:rPr lang="en-US" b="1" dirty="0" smtClean="0"/>
              <a:t>Under limits, </a:t>
            </a:r>
            <a:r>
              <a:rPr lang="en-US" b="1" dirty="0"/>
              <a:t>avg. </a:t>
            </a:r>
            <a:r>
              <a:rPr lang="en-US" b="1" dirty="0" smtClean="0"/>
              <a:t>500 </a:t>
            </a:r>
            <a:r>
              <a:rPr lang="en-US" b="1" dirty="0"/>
              <a:t>mt </a:t>
            </a:r>
            <a:r>
              <a:rPr lang="en-US" b="1" dirty="0" smtClean="0"/>
              <a:t>(1 </a:t>
            </a:r>
            <a:r>
              <a:rPr lang="en-US" b="1" dirty="0"/>
              <a:t>million </a:t>
            </a:r>
            <a:r>
              <a:rPr lang="en-US" b="1" dirty="0" smtClean="0"/>
              <a:t>lb) </a:t>
            </a:r>
            <a:r>
              <a:rPr lang="en-US" b="1" dirty="0"/>
              <a:t>for </a:t>
            </a:r>
            <a:r>
              <a:rPr lang="en-US" b="1" dirty="0" smtClean="0"/>
              <a:t>1997-2017</a:t>
            </a:r>
            <a:endParaRPr lang="en-US" dirty="0">
              <a:latin typeface="Times New Roman" pitchFamily="18" charset="0"/>
            </a:endParaRPr>
          </a:p>
        </p:txBody>
      </p:sp>
      <p:sp>
        <p:nvSpPr>
          <p:cNvPr id="24587" name="Rectangle 12"/>
          <p:cNvSpPr>
            <a:spLocks noChangeArrowheads="1"/>
          </p:cNvSpPr>
          <p:nvPr/>
        </p:nvSpPr>
        <p:spPr bwMode="auto">
          <a:xfrm>
            <a:off x="936511" y="4026687"/>
            <a:ext cx="5464289" cy="1200329"/>
          </a:xfrm>
          <a:prstGeom prst="rect">
            <a:avLst/>
          </a:prstGeom>
          <a:noFill/>
          <a:ln w="9525">
            <a:noFill/>
            <a:miter lim="800000"/>
            <a:headEnd/>
            <a:tailEnd/>
          </a:ln>
        </p:spPr>
        <p:txBody>
          <a:bodyPr wrap="square" lIns="0" tIns="0" rIns="0" bIns="0">
            <a:spAutoFit/>
          </a:bodyPr>
          <a:lstStyle/>
          <a:p>
            <a:pPr algn="l"/>
            <a:endParaRPr lang="en-US" b="1" dirty="0">
              <a:solidFill>
                <a:srgbClr val="C00000"/>
              </a:solidFill>
            </a:endParaRPr>
          </a:p>
          <a:p>
            <a:pPr algn="l"/>
            <a:endParaRPr lang="en-US" b="1" dirty="0">
              <a:solidFill>
                <a:srgbClr val="C00000"/>
              </a:solidFill>
            </a:endParaRPr>
          </a:p>
          <a:p>
            <a:pPr algn="l"/>
            <a:endParaRPr lang="en-US" sz="2000" b="1" dirty="0" smtClean="0"/>
          </a:p>
          <a:p>
            <a:endParaRPr lang="en-US" sz="2200" b="1" dirty="0" smtClean="0">
              <a:solidFill>
                <a:srgbClr val="000080"/>
              </a:solidFill>
              <a:latin typeface="Times New Roman" pitchFamily="18" charset="0"/>
            </a:endParaRPr>
          </a:p>
        </p:txBody>
      </p:sp>
      <p:sp>
        <p:nvSpPr>
          <p:cNvPr id="24588" name="Rectangle 19"/>
          <p:cNvSpPr>
            <a:spLocks noChangeArrowheads="1"/>
          </p:cNvSpPr>
          <p:nvPr/>
        </p:nvSpPr>
        <p:spPr bwMode="auto">
          <a:xfrm>
            <a:off x="925513" y="3109913"/>
            <a:ext cx="0" cy="365125"/>
          </a:xfrm>
          <a:prstGeom prst="rect">
            <a:avLst/>
          </a:prstGeom>
          <a:noFill/>
          <a:ln w="9525">
            <a:noFill/>
            <a:miter lim="800000"/>
            <a:headEnd/>
            <a:tailEnd/>
          </a:ln>
        </p:spPr>
        <p:txBody>
          <a:bodyPr wrap="none" lIns="0" tIns="0" rIns="0" bIns="0">
            <a:spAutoFit/>
          </a:bodyPr>
          <a:lstStyle/>
          <a:p>
            <a:endParaRPr lang="en-US" sz="2400">
              <a:latin typeface="Times New Roman" pitchFamily="18" charset="0"/>
            </a:endParaRPr>
          </a:p>
        </p:txBody>
      </p:sp>
      <p:sp>
        <p:nvSpPr>
          <p:cNvPr id="24589" name="Rectangle 20"/>
          <p:cNvSpPr>
            <a:spLocks noChangeArrowheads="1"/>
          </p:cNvSpPr>
          <p:nvPr/>
        </p:nvSpPr>
        <p:spPr bwMode="auto">
          <a:xfrm>
            <a:off x="925513" y="3405188"/>
            <a:ext cx="0" cy="365125"/>
          </a:xfrm>
          <a:prstGeom prst="rect">
            <a:avLst/>
          </a:prstGeom>
          <a:noFill/>
          <a:ln w="9525">
            <a:noFill/>
            <a:miter lim="800000"/>
            <a:headEnd/>
            <a:tailEnd/>
          </a:ln>
        </p:spPr>
        <p:txBody>
          <a:bodyPr wrap="none" lIns="0" tIns="0" rIns="0" bIns="0">
            <a:spAutoFit/>
          </a:bodyPr>
          <a:lstStyle/>
          <a:p>
            <a:endParaRPr lang="en-US" sz="2400">
              <a:latin typeface="Times New Roman" pitchFamily="18" charset="0"/>
            </a:endParaRPr>
          </a:p>
        </p:txBody>
      </p:sp>
    </p:spTree>
    <p:extLst>
      <p:ext uri="{BB962C8B-B14F-4D97-AF65-F5344CB8AC3E}">
        <p14:creationId xmlns:p14="http://schemas.microsoft.com/office/powerpoint/2010/main" val="33029437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571500"/>
            <a:ext cx="8572500" cy="5715000"/>
          </a:xfrm>
          <a:prstGeom prst="rect">
            <a:avLst/>
          </a:prstGeom>
        </p:spPr>
      </p:pic>
    </p:spTree>
    <p:extLst>
      <p:ext uri="{BB962C8B-B14F-4D97-AF65-F5344CB8AC3E}">
        <p14:creationId xmlns:p14="http://schemas.microsoft.com/office/powerpoint/2010/main" val="283124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57200" y="274638"/>
            <a:ext cx="8229600" cy="944562"/>
          </a:xfrm>
        </p:spPr>
        <p:txBody>
          <a:bodyPr/>
          <a:lstStyle/>
          <a:p>
            <a:r>
              <a:rPr lang="en-US" sz="2400" b="1" dirty="0">
                <a:solidFill>
                  <a:schemeClr val="tx1"/>
                </a:solidFill>
              </a:rPr>
              <a:t/>
            </a:r>
            <a:br>
              <a:rPr lang="en-US" sz="2400" b="1" dirty="0">
                <a:solidFill>
                  <a:schemeClr val="tx1"/>
                </a:solidFill>
              </a:rPr>
            </a:br>
            <a:r>
              <a:rPr lang="en-US" sz="2400" b="1" dirty="0" smtClean="0">
                <a:solidFill>
                  <a:schemeClr val="tx1"/>
                </a:solidFill>
              </a:rPr>
              <a:t>TOR 2: Indices of abundance</a:t>
            </a:r>
            <a:br>
              <a:rPr lang="en-US" sz="2400" b="1" dirty="0" smtClean="0">
                <a:solidFill>
                  <a:schemeClr val="tx1"/>
                </a:solidFill>
              </a:rPr>
            </a:br>
            <a:endParaRPr lang="en-US" sz="2400" b="1" dirty="0">
              <a:solidFill>
                <a:schemeClr val="tx1"/>
              </a:solidFill>
            </a:endParaRPr>
          </a:p>
        </p:txBody>
      </p:sp>
      <p:sp>
        <p:nvSpPr>
          <p:cNvPr id="3078" name="Rectangle 6"/>
          <p:cNvSpPr>
            <a:spLocks noGrp="1" noChangeArrowheads="1"/>
          </p:cNvSpPr>
          <p:nvPr>
            <p:ph type="body" idx="1"/>
          </p:nvPr>
        </p:nvSpPr>
        <p:spPr>
          <a:xfrm>
            <a:off x="457200" y="1447800"/>
            <a:ext cx="8229600" cy="4525963"/>
          </a:xfrm>
        </p:spPr>
        <p:txBody>
          <a:bodyPr/>
          <a:lstStyle/>
          <a:p>
            <a:pPr marL="0" indent="0">
              <a:buNone/>
            </a:pPr>
            <a:r>
              <a:rPr lang="en-US" sz="1800" b="1" dirty="0" smtClean="0"/>
              <a:t>2</a:t>
            </a:r>
            <a:r>
              <a:rPr lang="en-US" sz="1800" b="1" dirty="0"/>
              <a:t>. Evaluate indices used in the assessment (e.g., indices of relative or absolute abundance, recruitment, state surveys, age-length data, etc</a:t>
            </a:r>
            <a:r>
              <a:rPr lang="en-US" sz="1800" b="1" dirty="0" smtClean="0"/>
              <a:t>.)</a:t>
            </a:r>
            <a:endParaRPr lang="en-US" sz="1800" b="1" dirty="0"/>
          </a:p>
          <a:p>
            <a:pPr marL="0" indent="0">
              <a:buNone/>
            </a:pPr>
            <a:endParaRPr lang="en-US" sz="1800" b="1" dirty="0"/>
          </a:p>
          <a:p>
            <a:pPr marL="0" indent="0">
              <a:buNone/>
            </a:pPr>
            <a:r>
              <a:rPr lang="en-US" sz="1800" b="1" dirty="0"/>
              <a:t>  </a:t>
            </a:r>
          </a:p>
          <a:p>
            <a:pPr marL="0" indent="0">
              <a:lnSpc>
                <a:spcPct val="80000"/>
              </a:lnSpc>
              <a:buNone/>
            </a:pPr>
            <a:endParaRPr lang="en-US" sz="1800" b="1" dirty="0"/>
          </a:p>
          <a:p>
            <a:pPr>
              <a:lnSpc>
                <a:spcPct val="80000"/>
              </a:lnSpc>
            </a:pPr>
            <a:endParaRPr lang="en-US" sz="1800" b="1" dirty="0" smtClean="0"/>
          </a:p>
        </p:txBody>
      </p:sp>
    </p:spTree>
    <p:extLst>
      <p:ext uri="{BB962C8B-B14F-4D97-AF65-F5344CB8AC3E}">
        <p14:creationId xmlns:p14="http://schemas.microsoft.com/office/powerpoint/2010/main" val="3602710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 y="0"/>
            <a:ext cx="8229600" cy="782637"/>
          </a:xfrm>
        </p:spPr>
        <p:txBody>
          <a:bodyPr/>
          <a:lstStyle/>
          <a:p>
            <a:r>
              <a:rPr lang="en-US" sz="2800" b="1" dirty="0" smtClean="0">
                <a:solidFill>
                  <a:schemeClr val="tx1"/>
                </a:solidFill>
              </a:rPr>
              <a:t>Research Surveys</a:t>
            </a:r>
            <a:endParaRPr lang="en-US" sz="2800" b="1" dirty="0">
              <a:solidFill>
                <a:schemeClr val="tx1"/>
              </a:solidFill>
            </a:endParaRPr>
          </a:p>
        </p:txBody>
      </p:sp>
      <p:sp>
        <p:nvSpPr>
          <p:cNvPr id="3" name="Content Placeholder 2"/>
          <p:cNvSpPr>
            <a:spLocks noGrp="1"/>
          </p:cNvSpPr>
          <p:nvPr>
            <p:ph idx="1"/>
          </p:nvPr>
        </p:nvSpPr>
        <p:spPr>
          <a:xfrm>
            <a:off x="762000" y="1143000"/>
            <a:ext cx="8229600" cy="4525963"/>
          </a:xfrm>
        </p:spPr>
        <p:txBody>
          <a:bodyPr/>
          <a:lstStyle/>
          <a:p>
            <a:r>
              <a:rPr lang="en-US" sz="2000" b="1" dirty="0" smtClean="0"/>
              <a:t>NEFSC Winter 1992-2007, Fall and Spring 1967-2022 (ALB IV) </a:t>
            </a:r>
          </a:p>
          <a:p>
            <a:r>
              <a:rPr lang="en-US" sz="2000" b="1" dirty="0" smtClean="0"/>
              <a:t>MADMF Spring and Fall 1978-2022</a:t>
            </a:r>
          </a:p>
          <a:p>
            <a:r>
              <a:rPr lang="en-US" sz="2000" b="1" dirty="0" smtClean="0"/>
              <a:t>RIDFW Spring and Fall 1981-2022</a:t>
            </a:r>
          </a:p>
          <a:p>
            <a:r>
              <a:rPr lang="en-US" sz="2000" b="1" dirty="0" smtClean="0"/>
              <a:t>URIGSO Narragansett Bay, RI Sound 1959-2022</a:t>
            </a:r>
          </a:p>
          <a:p>
            <a:r>
              <a:rPr lang="en-US" sz="2000" b="1" dirty="0" smtClean="0"/>
              <a:t>RI Industry Cooperative Trap 2005-2012 </a:t>
            </a:r>
          </a:p>
          <a:p>
            <a:r>
              <a:rPr lang="en-US" sz="2000" b="1" dirty="0" smtClean="0"/>
              <a:t>CTDEEP Spring and Fall 1984-2022</a:t>
            </a:r>
          </a:p>
          <a:p>
            <a:r>
              <a:rPr lang="en-US" sz="2000" b="1" dirty="0" smtClean="0"/>
              <a:t>NYDEC Peconic Bay 1987-2022</a:t>
            </a:r>
          </a:p>
          <a:p>
            <a:r>
              <a:rPr lang="en-US" sz="2000" b="1" dirty="0" smtClean="0"/>
              <a:t>NJDFW Coastal Apr-Oct 1988-2022</a:t>
            </a:r>
          </a:p>
          <a:p>
            <a:r>
              <a:rPr lang="en-US" sz="2000" b="1" dirty="0" smtClean="0"/>
              <a:t>VIMS Juv. Trawl YOY 1955-2022</a:t>
            </a:r>
          </a:p>
          <a:p>
            <a:r>
              <a:rPr lang="en-US" sz="2000" b="1" dirty="0" smtClean="0"/>
              <a:t>VIMS ChesMMAP 2002-2022</a:t>
            </a:r>
          </a:p>
          <a:p>
            <a:r>
              <a:rPr lang="en-US" sz="2000" b="1" dirty="0" smtClean="0"/>
              <a:t>VIMS NEAMAP Fall and Spring 2007-2022</a:t>
            </a:r>
          </a:p>
        </p:txBody>
      </p:sp>
    </p:spTree>
    <p:extLst>
      <p:ext uri="{BB962C8B-B14F-4D97-AF65-F5344CB8AC3E}">
        <p14:creationId xmlns:p14="http://schemas.microsoft.com/office/powerpoint/2010/main" val="160365070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486400" cy="6858000"/>
          </a:xfrm>
          <a:prstGeom prst="rect">
            <a:avLst/>
          </a:prstGeom>
        </p:spPr>
      </p:pic>
    </p:spTree>
    <p:extLst>
      <p:ext uri="{BB962C8B-B14F-4D97-AF65-F5344CB8AC3E}">
        <p14:creationId xmlns:p14="http://schemas.microsoft.com/office/powerpoint/2010/main" val="342956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859391344"/>
              </p:ext>
            </p:extLst>
          </p:nvPr>
        </p:nvGraphicFramePr>
        <p:xfrm>
          <a:off x="1524000" y="1108710"/>
          <a:ext cx="6096000" cy="4640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07052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108803332"/>
              </p:ext>
            </p:extLst>
          </p:nvPr>
        </p:nvGraphicFramePr>
        <p:xfrm>
          <a:off x="1528762" y="1086802"/>
          <a:ext cx="6086475" cy="4684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00477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850345352"/>
              </p:ext>
            </p:extLst>
          </p:nvPr>
        </p:nvGraphicFramePr>
        <p:xfrm>
          <a:off x="1524000" y="1082040"/>
          <a:ext cx="6096000" cy="4693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88592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3555" name="Rectangle 3"/>
          <p:cNvSpPr>
            <a:spLocks noChangeArrowheads="1"/>
          </p:cNvSpPr>
          <p:nvPr/>
        </p:nvSpPr>
        <p:spPr bwMode="auto">
          <a:xfrm>
            <a:off x="152400" y="0"/>
            <a:ext cx="8839200" cy="6858000"/>
          </a:xfrm>
          <a:prstGeom prst="rect">
            <a:avLst/>
          </a:prstGeom>
          <a:solidFill>
            <a:srgbClr val="FFFFFF"/>
          </a:solidFill>
          <a:ln w="9525">
            <a:noFill/>
            <a:miter lim="800000"/>
            <a:headEnd/>
            <a:tailEnd/>
          </a:ln>
        </p:spPr>
        <p:txBody>
          <a:bodyPr/>
          <a:lstStyle/>
          <a:p>
            <a:endParaRPr lang="en-US"/>
          </a:p>
        </p:txBody>
      </p:sp>
      <p:sp>
        <p:nvSpPr>
          <p:cNvPr id="23556" name="Rectangle 4"/>
          <p:cNvSpPr>
            <a:spLocks noChangeArrowheads="1"/>
          </p:cNvSpPr>
          <p:nvPr/>
        </p:nvSpPr>
        <p:spPr bwMode="auto">
          <a:xfrm>
            <a:off x="1143000" y="533400"/>
            <a:ext cx="6827838" cy="427038"/>
          </a:xfrm>
          <a:prstGeom prst="rect">
            <a:avLst/>
          </a:prstGeom>
          <a:noFill/>
          <a:ln w="9525">
            <a:noFill/>
            <a:miter lim="800000"/>
            <a:headEnd/>
            <a:tailEnd/>
          </a:ln>
        </p:spPr>
        <p:txBody>
          <a:bodyPr wrap="none" lIns="0" tIns="0" rIns="0" bIns="0">
            <a:spAutoFit/>
          </a:bodyPr>
          <a:lstStyle/>
          <a:p>
            <a:r>
              <a:rPr lang="en-US" sz="2800" b="1">
                <a:solidFill>
                  <a:srgbClr val="000080"/>
                </a:solidFill>
              </a:rPr>
              <a:t>Stock definition: Cape Hatteras to Maine</a:t>
            </a:r>
            <a:endParaRPr lang="en-US" sz="2800">
              <a:latin typeface="Times New Roman" pitchFamily="18" charset="0"/>
            </a:endParaRPr>
          </a:p>
        </p:txBody>
      </p:sp>
      <p:sp>
        <p:nvSpPr>
          <p:cNvPr id="23557" name="Rectangle 5"/>
          <p:cNvSpPr>
            <a:spLocks noChangeArrowheads="1"/>
          </p:cNvSpPr>
          <p:nvPr/>
        </p:nvSpPr>
        <p:spPr bwMode="auto">
          <a:xfrm>
            <a:off x="1314450" y="1539875"/>
            <a:ext cx="1131888" cy="350838"/>
          </a:xfrm>
          <a:prstGeom prst="rect">
            <a:avLst/>
          </a:prstGeom>
          <a:noFill/>
          <a:ln w="9525">
            <a:noFill/>
            <a:miter lim="800000"/>
            <a:headEnd/>
            <a:tailEnd/>
          </a:ln>
        </p:spPr>
        <p:txBody>
          <a:bodyPr wrap="none" lIns="0" tIns="0" rIns="0" bIns="0">
            <a:spAutoFit/>
          </a:bodyPr>
          <a:lstStyle/>
          <a:p>
            <a:r>
              <a:rPr lang="en-US" sz="2300" b="1">
                <a:solidFill>
                  <a:srgbClr val="000080"/>
                </a:solidFill>
              </a:rPr>
              <a:t>Tagging</a:t>
            </a:r>
            <a:endParaRPr lang="en-US" sz="2400">
              <a:latin typeface="Times New Roman" pitchFamily="18" charset="0"/>
            </a:endParaRPr>
          </a:p>
        </p:txBody>
      </p:sp>
      <p:sp>
        <p:nvSpPr>
          <p:cNvPr id="23558" name="Rectangle 6"/>
          <p:cNvSpPr>
            <a:spLocks noChangeArrowheads="1"/>
          </p:cNvSpPr>
          <p:nvPr/>
        </p:nvSpPr>
        <p:spPr bwMode="auto">
          <a:xfrm>
            <a:off x="1757363" y="1854200"/>
            <a:ext cx="17160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Poole (1962)</a:t>
            </a:r>
            <a:endParaRPr lang="en-US" sz="2400">
              <a:latin typeface="Times New Roman" pitchFamily="18" charset="0"/>
            </a:endParaRPr>
          </a:p>
        </p:txBody>
      </p:sp>
      <p:sp>
        <p:nvSpPr>
          <p:cNvPr id="23559" name="Rectangle 7"/>
          <p:cNvSpPr>
            <a:spLocks noChangeArrowheads="1"/>
          </p:cNvSpPr>
          <p:nvPr/>
        </p:nvSpPr>
        <p:spPr bwMode="auto">
          <a:xfrm>
            <a:off x="1757363" y="2168525"/>
            <a:ext cx="22494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Murawski (1970)</a:t>
            </a:r>
            <a:endParaRPr lang="en-US" sz="2400">
              <a:latin typeface="Times New Roman" pitchFamily="18" charset="0"/>
            </a:endParaRPr>
          </a:p>
        </p:txBody>
      </p:sp>
      <p:sp>
        <p:nvSpPr>
          <p:cNvPr id="23560" name="Rectangle 8"/>
          <p:cNvSpPr>
            <a:spLocks noChangeArrowheads="1"/>
          </p:cNvSpPr>
          <p:nvPr/>
        </p:nvSpPr>
        <p:spPr bwMode="auto">
          <a:xfrm>
            <a:off x="1757363" y="2481263"/>
            <a:ext cx="260508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Lux &amp; Nichy (1981)</a:t>
            </a:r>
            <a:endParaRPr lang="en-US" sz="2400">
              <a:latin typeface="Times New Roman" pitchFamily="18" charset="0"/>
            </a:endParaRPr>
          </a:p>
        </p:txBody>
      </p:sp>
      <p:sp>
        <p:nvSpPr>
          <p:cNvPr id="23561" name="Rectangle 9"/>
          <p:cNvSpPr>
            <a:spLocks noChangeArrowheads="1"/>
          </p:cNvSpPr>
          <p:nvPr/>
        </p:nvSpPr>
        <p:spPr bwMode="auto">
          <a:xfrm>
            <a:off x="1757363" y="2795588"/>
            <a:ext cx="2378075" cy="350837"/>
          </a:xfrm>
          <a:prstGeom prst="rect">
            <a:avLst/>
          </a:prstGeom>
          <a:noFill/>
          <a:ln w="9525">
            <a:noFill/>
            <a:miter lim="800000"/>
            <a:headEnd/>
            <a:tailEnd/>
          </a:ln>
        </p:spPr>
        <p:txBody>
          <a:bodyPr wrap="none" lIns="0" tIns="0" rIns="0" bIns="0">
            <a:spAutoFit/>
          </a:bodyPr>
          <a:lstStyle/>
          <a:p>
            <a:r>
              <a:rPr lang="en-US" sz="2300" b="1">
                <a:solidFill>
                  <a:srgbClr val="000080"/>
                </a:solidFill>
              </a:rPr>
              <a:t>Monaghan (1992)</a:t>
            </a:r>
            <a:endParaRPr lang="en-US" sz="2400">
              <a:latin typeface="Times New Roman" pitchFamily="18" charset="0"/>
            </a:endParaRPr>
          </a:p>
        </p:txBody>
      </p:sp>
      <p:sp>
        <p:nvSpPr>
          <p:cNvPr id="23562" name="Rectangle 10"/>
          <p:cNvSpPr>
            <a:spLocks noChangeArrowheads="1"/>
          </p:cNvSpPr>
          <p:nvPr/>
        </p:nvSpPr>
        <p:spPr bwMode="auto">
          <a:xfrm>
            <a:off x="1314450" y="3422650"/>
            <a:ext cx="4049713"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Morphometrics and Meristics</a:t>
            </a:r>
            <a:endParaRPr lang="en-US" sz="2400">
              <a:latin typeface="Times New Roman" pitchFamily="18" charset="0"/>
            </a:endParaRPr>
          </a:p>
        </p:txBody>
      </p:sp>
      <p:sp>
        <p:nvSpPr>
          <p:cNvPr id="23563" name="Rectangle 11"/>
          <p:cNvSpPr>
            <a:spLocks noChangeArrowheads="1"/>
          </p:cNvSpPr>
          <p:nvPr/>
        </p:nvSpPr>
        <p:spPr bwMode="auto">
          <a:xfrm>
            <a:off x="1757363" y="3736975"/>
            <a:ext cx="2266950" cy="350838"/>
          </a:xfrm>
          <a:prstGeom prst="rect">
            <a:avLst/>
          </a:prstGeom>
          <a:noFill/>
          <a:ln w="9525">
            <a:noFill/>
            <a:miter lim="800000"/>
            <a:headEnd/>
            <a:tailEnd/>
          </a:ln>
        </p:spPr>
        <p:txBody>
          <a:bodyPr wrap="none" lIns="0" tIns="0" rIns="0" bIns="0">
            <a:spAutoFit/>
          </a:bodyPr>
          <a:lstStyle/>
          <a:p>
            <a:r>
              <a:rPr lang="en-US" sz="2300" b="1">
                <a:solidFill>
                  <a:srgbClr val="000080"/>
                </a:solidFill>
              </a:rPr>
              <a:t>Wilk et al. (1980)</a:t>
            </a:r>
            <a:endParaRPr lang="en-US" sz="2400">
              <a:latin typeface="Times New Roman" pitchFamily="18" charset="0"/>
            </a:endParaRPr>
          </a:p>
        </p:txBody>
      </p:sp>
      <p:sp>
        <p:nvSpPr>
          <p:cNvPr id="23564" name="Rectangle 12"/>
          <p:cNvSpPr>
            <a:spLocks noChangeArrowheads="1"/>
          </p:cNvSpPr>
          <p:nvPr/>
        </p:nvSpPr>
        <p:spPr bwMode="auto">
          <a:xfrm>
            <a:off x="1757363" y="4051300"/>
            <a:ext cx="2735262" cy="350838"/>
          </a:xfrm>
          <a:prstGeom prst="rect">
            <a:avLst/>
          </a:prstGeom>
          <a:noFill/>
          <a:ln w="9525">
            <a:noFill/>
            <a:miter lim="800000"/>
            <a:headEnd/>
            <a:tailEnd/>
          </a:ln>
        </p:spPr>
        <p:txBody>
          <a:bodyPr wrap="none" lIns="0" tIns="0" rIns="0" bIns="0">
            <a:spAutoFit/>
          </a:bodyPr>
          <a:lstStyle/>
          <a:p>
            <a:r>
              <a:rPr lang="en-US" sz="2300" b="1">
                <a:solidFill>
                  <a:srgbClr val="000080"/>
                </a:solidFill>
              </a:rPr>
              <a:t>Fogarty et al. (1983)</a:t>
            </a:r>
            <a:endParaRPr lang="en-US" sz="2400">
              <a:latin typeface="Times New Roman" pitchFamily="18" charset="0"/>
            </a:endParaRPr>
          </a:p>
        </p:txBody>
      </p:sp>
      <p:sp>
        <p:nvSpPr>
          <p:cNvPr id="23565" name="Rectangle 13"/>
          <p:cNvSpPr>
            <a:spLocks noChangeArrowheads="1"/>
          </p:cNvSpPr>
          <p:nvPr/>
        </p:nvSpPr>
        <p:spPr bwMode="auto">
          <a:xfrm>
            <a:off x="1314450" y="4678363"/>
            <a:ext cx="1230313" cy="350837"/>
          </a:xfrm>
          <a:prstGeom prst="rect">
            <a:avLst/>
          </a:prstGeom>
          <a:noFill/>
          <a:ln w="9525">
            <a:noFill/>
            <a:miter lim="800000"/>
            <a:headEnd/>
            <a:tailEnd/>
          </a:ln>
        </p:spPr>
        <p:txBody>
          <a:bodyPr wrap="none" lIns="0" tIns="0" rIns="0" bIns="0">
            <a:spAutoFit/>
          </a:bodyPr>
          <a:lstStyle/>
          <a:p>
            <a:r>
              <a:rPr lang="en-US" sz="2300" b="1">
                <a:solidFill>
                  <a:srgbClr val="000080"/>
                </a:solidFill>
              </a:rPr>
              <a:t>Genetics</a:t>
            </a:r>
            <a:endParaRPr lang="en-US" sz="2400">
              <a:latin typeface="Times New Roman" pitchFamily="18" charset="0"/>
            </a:endParaRPr>
          </a:p>
        </p:txBody>
      </p:sp>
      <p:sp>
        <p:nvSpPr>
          <p:cNvPr id="23566" name="Rectangle 14"/>
          <p:cNvSpPr>
            <a:spLocks noChangeArrowheads="1"/>
          </p:cNvSpPr>
          <p:nvPr/>
        </p:nvSpPr>
        <p:spPr bwMode="auto">
          <a:xfrm>
            <a:off x="1757363" y="4992688"/>
            <a:ext cx="694213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Jones and Quattro (1999): no subdivision at Cape </a:t>
            </a:r>
            <a:endParaRPr lang="en-US" sz="2400">
              <a:latin typeface="Times New Roman" pitchFamily="18" charset="0"/>
            </a:endParaRPr>
          </a:p>
        </p:txBody>
      </p:sp>
      <p:sp>
        <p:nvSpPr>
          <p:cNvPr id="23567" name="Rectangle 15"/>
          <p:cNvSpPr>
            <a:spLocks noChangeArrowheads="1"/>
          </p:cNvSpPr>
          <p:nvPr/>
        </p:nvSpPr>
        <p:spPr bwMode="auto">
          <a:xfrm>
            <a:off x="1757363" y="5305425"/>
            <a:ext cx="1165225" cy="350838"/>
          </a:xfrm>
          <a:prstGeom prst="rect">
            <a:avLst/>
          </a:prstGeom>
          <a:noFill/>
          <a:ln w="9525">
            <a:noFill/>
            <a:miter lim="800000"/>
            <a:headEnd/>
            <a:tailEnd/>
          </a:ln>
        </p:spPr>
        <p:txBody>
          <a:bodyPr wrap="none" lIns="0" tIns="0" rIns="0" bIns="0">
            <a:spAutoFit/>
          </a:bodyPr>
          <a:lstStyle/>
          <a:p>
            <a:r>
              <a:rPr lang="en-US" sz="2300" b="1">
                <a:solidFill>
                  <a:srgbClr val="000080"/>
                </a:solidFill>
              </a:rPr>
              <a:t>Hatteras</a:t>
            </a:r>
            <a:endParaRPr lang="en-US" sz="2400">
              <a:latin typeface="Times New Roman" pitchFamily="18" charset="0"/>
            </a:endParaRPr>
          </a:p>
        </p:txBody>
      </p:sp>
      <p:sp>
        <p:nvSpPr>
          <p:cNvPr id="23568" name="Rectangle 16"/>
          <p:cNvSpPr>
            <a:spLocks noChangeArrowheads="1"/>
          </p:cNvSpPr>
          <p:nvPr/>
        </p:nvSpPr>
        <p:spPr bwMode="auto">
          <a:xfrm>
            <a:off x="1103313" y="1606550"/>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latin typeface="Times New Roman" pitchFamily="18" charset="0"/>
            </a:endParaRPr>
          </a:p>
        </p:txBody>
      </p:sp>
      <p:sp>
        <p:nvSpPr>
          <p:cNvPr id="23569" name="Rectangle 17"/>
          <p:cNvSpPr>
            <a:spLocks noChangeArrowheads="1"/>
          </p:cNvSpPr>
          <p:nvPr/>
        </p:nvSpPr>
        <p:spPr bwMode="auto">
          <a:xfrm>
            <a:off x="1573213" y="19208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0" name="Rectangle 18"/>
          <p:cNvSpPr>
            <a:spLocks noChangeArrowheads="1"/>
          </p:cNvSpPr>
          <p:nvPr/>
        </p:nvSpPr>
        <p:spPr bwMode="auto">
          <a:xfrm>
            <a:off x="1573213" y="223520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1" name="Rectangle 19"/>
          <p:cNvSpPr>
            <a:spLocks noChangeArrowheads="1"/>
          </p:cNvSpPr>
          <p:nvPr/>
        </p:nvSpPr>
        <p:spPr bwMode="auto">
          <a:xfrm>
            <a:off x="1573213" y="2547938"/>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2" name="Rectangle 20"/>
          <p:cNvSpPr>
            <a:spLocks noChangeArrowheads="1"/>
          </p:cNvSpPr>
          <p:nvPr/>
        </p:nvSpPr>
        <p:spPr bwMode="auto">
          <a:xfrm>
            <a:off x="1573213" y="28622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3" name="Rectangle 21"/>
          <p:cNvSpPr>
            <a:spLocks noChangeArrowheads="1"/>
          </p:cNvSpPr>
          <p:nvPr/>
        </p:nvSpPr>
        <p:spPr bwMode="auto">
          <a:xfrm>
            <a:off x="1103313" y="3489325"/>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latin typeface="Times New Roman" pitchFamily="18" charset="0"/>
            </a:endParaRPr>
          </a:p>
        </p:txBody>
      </p:sp>
      <p:sp>
        <p:nvSpPr>
          <p:cNvPr id="23574" name="Rectangle 22"/>
          <p:cNvSpPr>
            <a:spLocks noChangeArrowheads="1"/>
          </p:cNvSpPr>
          <p:nvPr/>
        </p:nvSpPr>
        <p:spPr bwMode="auto">
          <a:xfrm>
            <a:off x="1573213" y="380365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5" name="Rectangle 23"/>
          <p:cNvSpPr>
            <a:spLocks noChangeArrowheads="1"/>
          </p:cNvSpPr>
          <p:nvPr/>
        </p:nvSpPr>
        <p:spPr bwMode="auto">
          <a:xfrm>
            <a:off x="1573213" y="41179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6" name="Rectangle 24"/>
          <p:cNvSpPr>
            <a:spLocks noChangeArrowheads="1"/>
          </p:cNvSpPr>
          <p:nvPr/>
        </p:nvSpPr>
        <p:spPr bwMode="auto">
          <a:xfrm>
            <a:off x="1103313" y="4745038"/>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latin typeface="Times New Roman" pitchFamily="18" charset="0"/>
            </a:endParaRPr>
          </a:p>
        </p:txBody>
      </p:sp>
      <p:sp>
        <p:nvSpPr>
          <p:cNvPr id="23577" name="Rectangle 25"/>
          <p:cNvSpPr>
            <a:spLocks noChangeArrowheads="1"/>
          </p:cNvSpPr>
          <p:nvPr/>
        </p:nvSpPr>
        <p:spPr bwMode="auto">
          <a:xfrm>
            <a:off x="1573213" y="50593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3578" name="Rectangle 26"/>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3579" name="Rectangle 27"/>
          <p:cNvSpPr>
            <a:spLocks noChangeArrowheads="1"/>
          </p:cNvSpPr>
          <p:nvPr/>
        </p:nvSpPr>
        <p:spPr bwMode="auto">
          <a:xfrm>
            <a:off x="935600" y="1369308"/>
            <a:ext cx="7467600" cy="4313237"/>
          </a:xfrm>
          <a:prstGeom prst="rect">
            <a:avLst/>
          </a:prstGeom>
          <a:solidFill>
            <a:srgbClr val="FFFFFF"/>
          </a:solidFill>
          <a:ln w="9525">
            <a:noFill/>
            <a:miter lim="800000"/>
            <a:headEnd/>
            <a:tailEnd/>
          </a:ln>
        </p:spPr>
        <p:txBody>
          <a:bodyPr/>
          <a:lstStyle/>
          <a:p>
            <a:pPr algn="l"/>
            <a:r>
              <a:rPr lang="en-US" b="1" dirty="0" smtClean="0"/>
              <a:t>SAW-60 </a:t>
            </a:r>
            <a:r>
              <a:rPr lang="en-US" b="1" dirty="0"/>
              <a:t>concluded that the </a:t>
            </a:r>
            <a:r>
              <a:rPr lang="en-US" b="1" dirty="0" smtClean="0"/>
              <a:t>scup </a:t>
            </a:r>
            <a:r>
              <a:rPr lang="en-US" b="1" dirty="0"/>
              <a:t>stock was not overfished nor did it experience overfishing in </a:t>
            </a:r>
            <a:r>
              <a:rPr lang="en-US" b="1" dirty="0" smtClean="0"/>
              <a:t>2014. The Review Panel stated that “…all </a:t>
            </a:r>
            <a:r>
              <a:rPr lang="en-US" b="1" dirty="0"/>
              <a:t>of the ToRs were met and the assessment results can be used as a basis </a:t>
            </a:r>
            <a:r>
              <a:rPr lang="en-US" b="1" dirty="0" smtClean="0"/>
              <a:t>for management. “</a:t>
            </a:r>
          </a:p>
          <a:p>
            <a:pPr algn="l"/>
            <a:endParaRPr lang="en-US" b="1" dirty="0"/>
          </a:p>
          <a:p>
            <a:pPr algn="l"/>
            <a:r>
              <a:rPr lang="en-US" b="1" dirty="0" smtClean="0"/>
              <a:t>The </a:t>
            </a:r>
            <a:r>
              <a:rPr lang="en-US" b="1" dirty="0"/>
              <a:t>Panel concluded </a:t>
            </a:r>
            <a:r>
              <a:rPr lang="en-US" b="1" dirty="0" smtClean="0"/>
              <a:t>that the assessment represented </a:t>
            </a:r>
            <a:r>
              <a:rPr lang="en-US" b="1" dirty="0"/>
              <a:t>a robust summary of scup population dynamics, but noted uncertainty</a:t>
            </a:r>
          </a:p>
          <a:p>
            <a:pPr algn="l"/>
            <a:r>
              <a:rPr lang="en-US" b="1" dirty="0"/>
              <a:t>regarding the steepness of the estimated rise in biomass since 2000, </a:t>
            </a:r>
            <a:r>
              <a:rPr lang="en-US" b="1" dirty="0" smtClean="0"/>
              <a:t>the possible </a:t>
            </a:r>
            <a:r>
              <a:rPr lang="en-US" b="1" dirty="0"/>
              <a:t>“cryptic” </a:t>
            </a:r>
            <a:r>
              <a:rPr lang="en-US" b="1" dirty="0" smtClean="0"/>
              <a:t>biomass, and </a:t>
            </a:r>
            <a:r>
              <a:rPr lang="en-US" b="1" dirty="0"/>
              <a:t>in the accuracy of the Biological Reference Points</a:t>
            </a:r>
            <a:r>
              <a:rPr lang="en-US" b="1" dirty="0" smtClean="0"/>
              <a:t>.</a:t>
            </a:r>
            <a:endParaRPr lang="en-US" b="1" dirty="0"/>
          </a:p>
        </p:txBody>
      </p:sp>
      <p:sp>
        <p:nvSpPr>
          <p:cNvPr id="23580" name="Rectangle 29"/>
          <p:cNvSpPr>
            <a:spLocks noChangeArrowheads="1"/>
          </p:cNvSpPr>
          <p:nvPr/>
        </p:nvSpPr>
        <p:spPr bwMode="auto">
          <a:xfrm>
            <a:off x="1435069" y="392834"/>
            <a:ext cx="5850191" cy="769441"/>
          </a:xfrm>
          <a:prstGeom prst="rect">
            <a:avLst/>
          </a:prstGeom>
          <a:noFill/>
          <a:ln w="9525">
            <a:noFill/>
            <a:miter lim="800000"/>
            <a:headEnd/>
            <a:tailEnd/>
          </a:ln>
        </p:spPr>
        <p:txBody>
          <a:bodyPr wrap="none" lIns="0" tIns="0" rIns="0" bIns="0">
            <a:spAutoFit/>
          </a:bodyPr>
          <a:lstStyle/>
          <a:p>
            <a:pPr algn="ctr"/>
            <a:r>
              <a:rPr lang="en-US" sz="2500" b="1" dirty="0" smtClean="0"/>
              <a:t>Scup 2015 SAW 60</a:t>
            </a:r>
          </a:p>
          <a:p>
            <a:r>
              <a:rPr lang="en-US" sz="2500" b="1" dirty="0"/>
              <a:t>Most </a:t>
            </a:r>
            <a:r>
              <a:rPr lang="en-US" sz="2500" b="1" dirty="0" smtClean="0"/>
              <a:t>recent ‘Benchmark’ Assessment</a:t>
            </a:r>
            <a:endParaRPr lang="en-US" sz="25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928978647"/>
              </p:ext>
            </p:extLst>
          </p:nvPr>
        </p:nvGraphicFramePr>
        <p:xfrm>
          <a:off x="1528762" y="1072515"/>
          <a:ext cx="6086475" cy="47129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33059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414297816"/>
              </p:ext>
            </p:extLst>
          </p:nvPr>
        </p:nvGraphicFramePr>
        <p:xfrm>
          <a:off x="1514474" y="1089660"/>
          <a:ext cx="6115051" cy="4678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394307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30144494"/>
              </p:ext>
            </p:extLst>
          </p:nvPr>
        </p:nvGraphicFramePr>
        <p:xfrm>
          <a:off x="1528762" y="1082040"/>
          <a:ext cx="6086475" cy="4693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50292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671002274"/>
              </p:ext>
            </p:extLst>
          </p:nvPr>
        </p:nvGraphicFramePr>
        <p:xfrm>
          <a:off x="1524000" y="1082040"/>
          <a:ext cx="6096000" cy="46939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750834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55645" y="152400"/>
            <a:ext cx="8229600" cy="944562"/>
          </a:xfrm>
        </p:spPr>
        <p:txBody>
          <a:bodyPr/>
          <a:lstStyle/>
          <a:p>
            <a:r>
              <a:rPr lang="en-US" sz="2400" b="1" dirty="0">
                <a:solidFill>
                  <a:schemeClr val="tx1"/>
                </a:solidFill>
              </a:rPr>
              <a:t/>
            </a:r>
            <a:br>
              <a:rPr lang="en-US" sz="2400" b="1" dirty="0">
                <a:solidFill>
                  <a:schemeClr val="tx1"/>
                </a:solidFill>
              </a:rPr>
            </a:br>
            <a:r>
              <a:rPr lang="en-US" sz="2400" b="1" dirty="0" smtClean="0">
                <a:solidFill>
                  <a:schemeClr val="tx1"/>
                </a:solidFill>
              </a:rPr>
              <a:t>Scup </a:t>
            </a:r>
            <a:r>
              <a:rPr lang="en-US" sz="2400" b="1" dirty="0">
                <a:solidFill>
                  <a:schemeClr val="tx1"/>
                </a:solidFill>
              </a:rPr>
              <a:t>(</a:t>
            </a:r>
            <a:r>
              <a:rPr lang="en-US" sz="2400" b="1" i="1" dirty="0">
                <a:solidFill>
                  <a:schemeClr val="tx1"/>
                </a:solidFill>
              </a:rPr>
              <a:t>Stenotomus </a:t>
            </a:r>
            <a:r>
              <a:rPr lang="en-US" sz="2400" b="1" i="1" dirty="0" smtClean="0">
                <a:solidFill>
                  <a:schemeClr val="tx1"/>
                </a:solidFill>
              </a:rPr>
              <a:t>chrysops</a:t>
            </a:r>
            <a:r>
              <a:rPr lang="en-US" sz="2400" b="1" dirty="0" smtClean="0">
                <a:solidFill>
                  <a:schemeClr val="tx1"/>
                </a:solidFill>
              </a:rPr>
              <a:t>)</a:t>
            </a:r>
            <a:br>
              <a:rPr lang="en-US" sz="2400" b="1" dirty="0" smtClean="0">
                <a:solidFill>
                  <a:schemeClr val="tx1"/>
                </a:solidFill>
              </a:rPr>
            </a:br>
            <a:r>
              <a:rPr lang="en-US" sz="2400" b="1" dirty="0" smtClean="0">
                <a:solidFill>
                  <a:schemeClr val="tx1"/>
                </a:solidFill>
              </a:rPr>
              <a:t>Life History</a:t>
            </a:r>
            <a:r>
              <a:rPr lang="en-US" sz="2400" b="1" dirty="0">
                <a:solidFill>
                  <a:schemeClr val="tx1"/>
                </a:solidFill>
              </a:rPr>
              <a:t/>
            </a:r>
            <a:br>
              <a:rPr lang="en-US" sz="2400" b="1" dirty="0">
                <a:solidFill>
                  <a:schemeClr val="tx1"/>
                </a:solidFill>
              </a:rPr>
            </a:br>
            <a:endParaRPr lang="en-US" sz="2400" b="1" dirty="0">
              <a:solidFill>
                <a:schemeClr val="tx1"/>
              </a:solidFill>
            </a:endParaRPr>
          </a:p>
        </p:txBody>
      </p:sp>
      <p:sp>
        <p:nvSpPr>
          <p:cNvPr id="3078" name="Rectangle 6"/>
          <p:cNvSpPr>
            <a:spLocks noGrp="1" noChangeArrowheads="1"/>
          </p:cNvSpPr>
          <p:nvPr>
            <p:ph type="body" idx="1"/>
          </p:nvPr>
        </p:nvSpPr>
        <p:spPr>
          <a:xfrm>
            <a:off x="0" y="1208314"/>
            <a:ext cx="8229600" cy="4525963"/>
          </a:xfrm>
        </p:spPr>
        <p:txBody>
          <a:bodyPr/>
          <a:lstStyle/>
          <a:p>
            <a:pPr>
              <a:lnSpc>
                <a:spcPct val="80000"/>
              </a:lnSpc>
            </a:pPr>
            <a:r>
              <a:rPr lang="en-US" sz="1800" b="1" dirty="0" smtClean="0"/>
              <a:t>Biological data from NEFSC survey and fishery samples</a:t>
            </a:r>
          </a:p>
          <a:p>
            <a:pPr marL="0" indent="0">
              <a:lnSpc>
                <a:spcPct val="80000"/>
              </a:lnSpc>
              <a:buNone/>
            </a:pPr>
            <a:endParaRPr lang="en-US" sz="1800" b="1" dirty="0"/>
          </a:p>
          <a:p>
            <a:pPr>
              <a:lnSpc>
                <a:spcPct val="80000"/>
              </a:lnSpc>
            </a:pPr>
            <a:r>
              <a:rPr lang="en-US" sz="1800" b="1" dirty="0"/>
              <a:t>Maximum size &amp; age fish in NEFSC SVs </a:t>
            </a:r>
            <a:r>
              <a:rPr lang="en-US" sz="1800" b="1" dirty="0" smtClean="0"/>
              <a:t>and fishery samples (scales):</a:t>
            </a:r>
            <a:endParaRPr lang="en-US" sz="1800" b="1" dirty="0"/>
          </a:p>
          <a:p>
            <a:pPr>
              <a:spcBef>
                <a:spcPts val="0"/>
              </a:spcBef>
              <a:buFontTx/>
              <a:buNone/>
            </a:pPr>
            <a:endParaRPr lang="en-US" sz="1800" b="1" dirty="0" smtClean="0"/>
          </a:p>
          <a:p>
            <a:pPr>
              <a:spcBef>
                <a:spcPts val="0"/>
              </a:spcBef>
              <a:buFontTx/>
              <a:buNone/>
            </a:pPr>
            <a:r>
              <a:rPr lang="en-US" sz="1800" b="1" dirty="0"/>
              <a:t>	</a:t>
            </a:r>
            <a:r>
              <a:rPr lang="en-US" sz="1800" b="1" dirty="0" smtClean="0"/>
              <a:t>SV</a:t>
            </a:r>
            <a:r>
              <a:rPr lang="en-US" sz="1800" b="1" dirty="0"/>
              <a:t>: 1973 - 41 cm FL at age 14; </a:t>
            </a:r>
            <a:r>
              <a:rPr lang="en-US" sz="1800" b="1" dirty="0" smtClean="0"/>
              <a:t>1976, 1978 - </a:t>
            </a:r>
            <a:r>
              <a:rPr lang="en-US" sz="1800" b="1" dirty="0"/>
              <a:t>38 cm at </a:t>
            </a:r>
            <a:r>
              <a:rPr lang="en-US" sz="1800" b="1" dirty="0" smtClean="0"/>
              <a:t>age	14</a:t>
            </a:r>
            <a:r>
              <a:rPr lang="en-US" sz="1800" b="1" dirty="0"/>
              <a:t>; </a:t>
            </a:r>
            <a:r>
              <a:rPr lang="en-US" sz="1800" b="1" dirty="0" smtClean="0"/>
              <a:t> </a:t>
            </a:r>
          </a:p>
          <a:p>
            <a:pPr>
              <a:spcBef>
                <a:spcPts val="0"/>
              </a:spcBef>
              <a:buFontTx/>
              <a:buNone/>
            </a:pPr>
            <a:r>
              <a:rPr lang="en-US" sz="1800" b="1" dirty="0" smtClean="0"/>
              <a:t>            2001 </a:t>
            </a:r>
            <a:r>
              <a:rPr lang="en-US" sz="1800" b="1" dirty="0"/>
              <a:t>- 41 cm FL at age </a:t>
            </a:r>
            <a:r>
              <a:rPr lang="en-US" sz="1800" b="1" dirty="0" smtClean="0"/>
              <a:t>9; </a:t>
            </a:r>
          </a:p>
          <a:p>
            <a:pPr>
              <a:spcBef>
                <a:spcPts val="0"/>
              </a:spcBef>
              <a:buFontTx/>
              <a:buNone/>
            </a:pPr>
            <a:r>
              <a:rPr lang="en-US" sz="1800" b="1" dirty="0"/>
              <a:t> </a:t>
            </a:r>
            <a:r>
              <a:rPr lang="en-US" sz="1800" b="1" dirty="0" smtClean="0"/>
              <a:t>           2014 - </a:t>
            </a:r>
            <a:r>
              <a:rPr lang="en-US" sz="1800" b="1" dirty="0" smtClean="0">
                <a:solidFill>
                  <a:srgbClr val="C00000"/>
                </a:solidFill>
              </a:rPr>
              <a:t>45 cm at age 12</a:t>
            </a:r>
            <a:r>
              <a:rPr lang="en-US" sz="1800" b="1" dirty="0" smtClean="0"/>
              <a:t>;</a:t>
            </a:r>
          </a:p>
          <a:p>
            <a:pPr>
              <a:spcBef>
                <a:spcPts val="0"/>
              </a:spcBef>
              <a:buFontTx/>
              <a:buNone/>
            </a:pPr>
            <a:r>
              <a:rPr lang="en-US" sz="1800" b="1" dirty="0" smtClean="0"/>
              <a:t>            2016 - 41 cm FL at age 14, 38 cm FL at age 16</a:t>
            </a:r>
          </a:p>
          <a:p>
            <a:pPr>
              <a:spcBef>
                <a:spcPts val="0"/>
              </a:spcBef>
              <a:buFontTx/>
              <a:buNone/>
            </a:pPr>
            <a:r>
              <a:rPr lang="en-US" sz="1800" b="1" dirty="0" smtClean="0"/>
              <a:t>            2018 - 39 cm FL at age 16</a:t>
            </a:r>
            <a:r>
              <a:rPr lang="en-US" sz="1800" b="1" dirty="0" smtClean="0">
                <a:solidFill>
                  <a:srgbClr val="C00000"/>
                </a:solidFill>
              </a:rPr>
              <a:t> </a:t>
            </a:r>
          </a:p>
          <a:p>
            <a:pPr>
              <a:spcBef>
                <a:spcPts val="0"/>
              </a:spcBef>
              <a:buFontTx/>
              <a:buNone/>
            </a:pPr>
            <a:r>
              <a:rPr lang="en-US" sz="1800" b="1" dirty="0" smtClean="0">
                <a:solidFill>
                  <a:srgbClr val="C00000"/>
                </a:solidFill>
              </a:rPr>
              <a:t>            2022 </a:t>
            </a:r>
            <a:r>
              <a:rPr lang="en-US" sz="1800" b="1" dirty="0">
                <a:solidFill>
                  <a:srgbClr val="C00000"/>
                </a:solidFill>
              </a:rPr>
              <a:t>- </a:t>
            </a:r>
            <a:r>
              <a:rPr lang="en-US" sz="1800" b="1" dirty="0" smtClean="0">
                <a:solidFill>
                  <a:srgbClr val="C00000"/>
                </a:solidFill>
              </a:rPr>
              <a:t>32 </a:t>
            </a:r>
            <a:r>
              <a:rPr lang="en-US" sz="1800" b="1" dirty="0">
                <a:solidFill>
                  <a:srgbClr val="C00000"/>
                </a:solidFill>
              </a:rPr>
              <a:t>cm FL at age </a:t>
            </a:r>
            <a:r>
              <a:rPr lang="en-US" sz="1800" b="1" dirty="0" smtClean="0">
                <a:solidFill>
                  <a:srgbClr val="C00000"/>
                </a:solidFill>
              </a:rPr>
              <a:t>17</a:t>
            </a:r>
          </a:p>
          <a:p>
            <a:pPr>
              <a:spcBef>
                <a:spcPts val="0"/>
              </a:spcBef>
              <a:buFontTx/>
              <a:buNone/>
            </a:pPr>
            <a:endParaRPr lang="en-US" sz="1800" b="1" dirty="0" smtClean="0"/>
          </a:p>
          <a:p>
            <a:pPr>
              <a:spcBef>
                <a:spcPts val="0"/>
              </a:spcBef>
              <a:buFontTx/>
              <a:buNone/>
            </a:pPr>
            <a:r>
              <a:rPr lang="en-US" sz="1800" b="1" dirty="0"/>
              <a:t>	</a:t>
            </a:r>
            <a:r>
              <a:rPr lang="en-US" sz="1800" b="1" dirty="0" smtClean="0"/>
              <a:t>Comm : 1970s - </a:t>
            </a:r>
            <a:r>
              <a:rPr lang="en-US" sz="1800" b="1" dirty="0" smtClean="0">
                <a:solidFill>
                  <a:srgbClr val="C00000"/>
                </a:solidFill>
              </a:rPr>
              <a:t>45-46 </a:t>
            </a:r>
            <a:r>
              <a:rPr lang="en-US" sz="1800" b="1" dirty="0">
                <a:solidFill>
                  <a:srgbClr val="C00000"/>
                </a:solidFill>
              </a:rPr>
              <a:t>cm FL at ages </a:t>
            </a:r>
            <a:r>
              <a:rPr lang="en-US" sz="1800" b="1" dirty="0" smtClean="0">
                <a:solidFill>
                  <a:srgbClr val="C00000"/>
                </a:solidFill>
              </a:rPr>
              <a:t>8-10</a:t>
            </a:r>
            <a:endParaRPr lang="en-US" sz="1800" b="1" dirty="0"/>
          </a:p>
          <a:p>
            <a:pPr>
              <a:spcBef>
                <a:spcPts val="0"/>
              </a:spcBef>
              <a:buFontTx/>
              <a:buNone/>
            </a:pPr>
            <a:r>
              <a:rPr lang="en-US" sz="1800" b="1" dirty="0" smtClean="0"/>
              <a:t>            2014 - 40 cm at age 14</a:t>
            </a:r>
          </a:p>
          <a:p>
            <a:pPr>
              <a:spcBef>
                <a:spcPts val="0"/>
              </a:spcBef>
              <a:buFontTx/>
              <a:buNone/>
            </a:pPr>
            <a:r>
              <a:rPr lang="en-US" sz="1800" b="1" dirty="0" smtClean="0"/>
              <a:t>	       2016 - 36, 38 cm at age 17</a:t>
            </a:r>
          </a:p>
          <a:p>
            <a:pPr>
              <a:spcBef>
                <a:spcPts val="0"/>
              </a:spcBef>
              <a:buFontTx/>
              <a:buNone/>
            </a:pPr>
            <a:r>
              <a:rPr lang="en-US" sz="1800" b="1" dirty="0" smtClean="0"/>
              <a:t>            2017 -  36, 38 cm at age 17,</a:t>
            </a:r>
            <a:r>
              <a:rPr lang="en-US" sz="1800" b="1" dirty="0" smtClean="0">
                <a:solidFill>
                  <a:srgbClr val="C00000"/>
                </a:solidFill>
              </a:rPr>
              <a:t> 35 cm at age 18</a:t>
            </a:r>
            <a:endParaRPr lang="en-US" sz="1800" b="1" dirty="0">
              <a:solidFill>
                <a:srgbClr val="C00000"/>
              </a:solidFill>
            </a:endParaRPr>
          </a:p>
          <a:p>
            <a:pPr>
              <a:lnSpc>
                <a:spcPct val="80000"/>
              </a:lnSpc>
              <a:buFontTx/>
              <a:buNone/>
            </a:pPr>
            <a:r>
              <a:rPr lang="en-US" sz="1800" b="1" dirty="0" smtClean="0">
                <a:solidFill>
                  <a:srgbClr val="C00000"/>
                </a:solidFill>
              </a:rPr>
              <a:t>            </a:t>
            </a:r>
            <a:r>
              <a:rPr lang="en-US" sz="1800" b="1" dirty="0"/>
              <a:t>2019 - </a:t>
            </a:r>
            <a:r>
              <a:rPr lang="en-US" sz="1800" b="1" dirty="0" smtClean="0"/>
              <a:t> 38 </a:t>
            </a:r>
            <a:r>
              <a:rPr lang="en-US" sz="1800" b="1" dirty="0"/>
              <a:t>cm FL at age </a:t>
            </a:r>
            <a:r>
              <a:rPr lang="en-US" sz="1800" b="1" dirty="0" smtClean="0"/>
              <a:t>17</a:t>
            </a:r>
          </a:p>
          <a:p>
            <a:pPr>
              <a:lnSpc>
                <a:spcPct val="80000"/>
              </a:lnSpc>
              <a:buFontTx/>
              <a:buNone/>
            </a:pPr>
            <a:endParaRPr lang="en-US" sz="1800" b="1" dirty="0"/>
          </a:p>
          <a:p>
            <a:pPr>
              <a:lnSpc>
                <a:spcPct val="80000"/>
              </a:lnSpc>
            </a:pPr>
            <a:r>
              <a:rPr lang="en-US" sz="1800" b="1" dirty="0" smtClean="0"/>
              <a:t>Decreasing trend in mean weights at age since about 2000</a:t>
            </a:r>
          </a:p>
          <a:p>
            <a:pPr>
              <a:lnSpc>
                <a:spcPct val="80000"/>
              </a:lnSpc>
            </a:pPr>
            <a:r>
              <a:rPr lang="en-US" sz="1800" b="1" dirty="0" smtClean="0"/>
              <a:t>~80% ---&gt; ~30-40% </a:t>
            </a:r>
            <a:r>
              <a:rPr lang="en-US" sz="1800" b="1" dirty="0"/>
              <a:t>mature </a:t>
            </a:r>
            <a:r>
              <a:rPr lang="en-US" sz="1800" b="1" dirty="0" smtClean="0"/>
              <a:t>at age 2, 100% </a:t>
            </a:r>
            <a:r>
              <a:rPr lang="en-US" sz="1800" b="1" dirty="0"/>
              <a:t>---&gt; 80</a:t>
            </a:r>
            <a:r>
              <a:rPr lang="en-US" sz="1800" b="1" dirty="0" smtClean="0"/>
              <a:t>% at age 3; </a:t>
            </a:r>
            <a:r>
              <a:rPr lang="en-US" sz="1800" b="1" dirty="0"/>
              <a:t>M = </a:t>
            </a:r>
            <a:r>
              <a:rPr lang="en-US" sz="1800" b="1" dirty="0" smtClean="0"/>
              <a:t>0.20</a:t>
            </a:r>
          </a:p>
          <a:p>
            <a:pPr>
              <a:lnSpc>
                <a:spcPct val="80000"/>
              </a:lnSpc>
            </a:pPr>
            <a:r>
              <a:rPr lang="en-US" sz="1800" b="1" dirty="0" smtClean="0"/>
              <a:t>Mechanisms unknown </a:t>
            </a:r>
          </a:p>
        </p:txBody>
      </p:sp>
    </p:spTree>
    <p:extLst>
      <p:ext uri="{BB962C8B-B14F-4D97-AF65-F5344CB8AC3E}">
        <p14:creationId xmlns:p14="http://schemas.microsoft.com/office/powerpoint/2010/main" val="3299208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7522" y="672846"/>
            <a:ext cx="7648956" cy="5512308"/>
          </a:xfrm>
          <a:prstGeom prst="rect">
            <a:avLst/>
          </a:prstGeom>
        </p:spPr>
      </p:pic>
    </p:spTree>
    <p:extLst>
      <p:ext uri="{BB962C8B-B14F-4D97-AF65-F5344CB8AC3E}">
        <p14:creationId xmlns:p14="http://schemas.microsoft.com/office/powerpoint/2010/main" val="837430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800971662"/>
              </p:ext>
            </p:extLst>
          </p:nvPr>
        </p:nvGraphicFramePr>
        <p:xfrm>
          <a:off x="990600" y="676274"/>
          <a:ext cx="7310438"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913355408"/>
              </p:ext>
            </p:extLst>
          </p:nvPr>
        </p:nvGraphicFramePr>
        <p:xfrm>
          <a:off x="990600" y="3657600"/>
          <a:ext cx="7310438" cy="27031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99979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57200" y="274638"/>
            <a:ext cx="8229600" cy="944562"/>
          </a:xfrm>
        </p:spPr>
        <p:txBody>
          <a:bodyPr/>
          <a:lstStyle/>
          <a:p>
            <a:r>
              <a:rPr lang="en-US" sz="2400" b="1" dirty="0">
                <a:solidFill>
                  <a:schemeClr val="tx1"/>
                </a:solidFill>
              </a:rPr>
              <a:t/>
            </a:r>
            <a:br>
              <a:rPr lang="en-US" sz="2400" b="1" dirty="0">
                <a:solidFill>
                  <a:schemeClr val="tx1"/>
                </a:solidFill>
              </a:rPr>
            </a:br>
            <a:r>
              <a:rPr lang="en-US" sz="2400" b="1" dirty="0" smtClean="0">
                <a:solidFill>
                  <a:schemeClr val="tx1"/>
                </a:solidFill>
              </a:rPr>
              <a:t>TOR 3: Estimate F, R, and SSB</a:t>
            </a:r>
            <a:br>
              <a:rPr lang="en-US" sz="2400" b="1" dirty="0" smtClean="0">
                <a:solidFill>
                  <a:schemeClr val="tx1"/>
                </a:solidFill>
              </a:rPr>
            </a:br>
            <a:endParaRPr lang="en-US" sz="2400" b="1" dirty="0">
              <a:solidFill>
                <a:schemeClr val="tx1"/>
              </a:solidFill>
            </a:endParaRPr>
          </a:p>
        </p:txBody>
      </p:sp>
      <p:sp>
        <p:nvSpPr>
          <p:cNvPr id="3078" name="Rectangle 6"/>
          <p:cNvSpPr>
            <a:spLocks noGrp="1" noChangeArrowheads="1"/>
          </p:cNvSpPr>
          <p:nvPr>
            <p:ph type="body" idx="1"/>
          </p:nvPr>
        </p:nvSpPr>
        <p:spPr>
          <a:xfrm>
            <a:off x="457200" y="1447800"/>
            <a:ext cx="8229600" cy="4525963"/>
          </a:xfrm>
        </p:spPr>
        <p:txBody>
          <a:bodyPr/>
          <a:lstStyle/>
          <a:p>
            <a:pPr lvl="0"/>
            <a:r>
              <a:rPr lang="en-US" sz="1800" b="1" dirty="0" smtClean="0"/>
              <a:t>3. Estimate </a:t>
            </a:r>
            <a:r>
              <a:rPr lang="en-US" sz="1800" b="1" dirty="0"/>
              <a:t>annual fishing mortality, recruitment and stock biomass (both total and spawning stock) as possible (depending on the assessment method) for the time series using the approved assessment method and estimate their uncertainty. Include retrospective analyses if possible (both historical and within-model) to allow a comparison with previous assessment results and projections, and to examine model fit.  </a:t>
            </a:r>
          </a:p>
          <a:p>
            <a:pPr marL="457200" lvl="1" indent="0">
              <a:buNone/>
            </a:pPr>
            <a:r>
              <a:rPr lang="en-US" sz="1800" b="1" dirty="0" smtClean="0"/>
              <a:t>a. Include </a:t>
            </a:r>
            <a:r>
              <a:rPr lang="en-US" sz="1800" b="1" dirty="0"/>
              <a:t>bridge runs to sequentially document each change from the previously accepted model to the updated model proposed for this peer review.  </a:t>
            </a:r>
          </a:p>
          <a:p>
            <a:pPr marL="457200" lvl="1" indent="0">
              <a:buNone/>
            </a:pPr>
            <a:r>
              <a:rPr lang="en-US" sz="1800" b="1" dirty="0" smtClean="0"/>
              <a:t>b. Prepare </a:t>
            </a:r>
            <a:r>
              <a:rPr lang="en-US" sz="1800" b="1" dirty="0"/>
              <a:t>a backup assessment approach that would serve as an alternative for providing scientific advice to management if the analytical assessment were to not pass review </a:t>
            </a:r>
          </a:p>
          <a:p>
            <a:pPr marL="0" indent="0">
              <a:buNone/>
            </a:pPr>
            <a:endParaRPr lang="en-US" sz="1800" b="1" dirty="0"/>
          </a:p>
          <a:p>
            <a:pPr marL="0" indent="0">
              <a:buNone/>
            </a:pPr>
            <a:r>
              <a:rPr lang="en-US" sz="1800" b="1" dirty="0"/>
              <a:t>  </a:t>
            </a:r>
          </a:p>
          <a:p>
            <a:pPr marL="0" indent="0">
              <a:lnSpc>
                <a:spcPct val="80000"/>
              </a:lnSpc>
              <a:buNone/>
            </a:pPr>
            <a:endParaRPr lang="en-US" sz="1800" b="1" dirty="0"/>
          </a:p>
          <a:p>
            <a:pPr>
              <a:lnSpc>
                <a:spcPct val="80000"/>
              </a:lnSpc>
            </a:pPr>
            <a:endParaRPr lang="en-US" sz="1800" b="1" dirty="0" smtClean="0"/>
          </a:p>
        </p:txBody>
      </p:sp>
    </p:spTree>
    <p:extLst>
      <p:ext uri="{BB962C8B-B14F-4D97-AF65-F5344CB8AC3E}">
        <p14:creationId xmlns:p14="http://schemas.microsoft.com/office/powerpoint/2010/main" val="2800575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r>
              <a:rPr lang="en-US" sz="2400" b="1" dirty="0" smtClean="0">
                <a:solidFill>
                  <a:schemeClr val="tx1"/>
                </a:solidFill>
              </a:rPr>
              <a:t>ASAP Model thru 2022</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eaLnBrk="1" hangingPunct="1">
              <a:lnSpc>
                <a:spcPct val="80000"/>
              </a:lnSpc>
              <a:buFont typeface="Arial" pitchFamily="34" charset="0"/>
              <a:buChar char="•"/>
            </a:pPr>
            <a:r>
              <a:rPr lang="en-US" sz="1800" b="1" dirty="0" smtClean="0"/>
              <a:t>NEFSC NFT ASAP Statistical Catch at Age Model</a:t>
            </a:r>
          </a:p>
          <a:p>
            <a:pPr eaLnBrk="1" hangingPunct="1">
              <a:lnSpc>
                <a:spcPct val="80000"/>
              </a:lnSpc>
              <a:buFont typeface="Arial" pitchFamily="34" charset="0"/>
              <a:buChar char="•"/>
            </a:pPr>
            <a:endParaRPr lang="en-US" sz="1800" b="1" dirty="0" smtClean="0">
              <a:solidFill>
                <a:srgbClr val="000080"/>
              </a:solidFill>
            </a:endParaRPr>
          </a:p>
          <a:p>
            <a:pPr eaLnBrk="1" hangingPunct="1">
              <a:lnSpc>
                <a:spcPct val="80000"/>
              </a:lnSpc>
              <a:buFont typeface="Arial" pitchFamily="34" charset="0"/>
              <a:buChar char="•"/>
            </a:pPr>
            <a:r>
              <a:rPr lang="en-US" sz="1800" b="1" dirty="0" smtClean="0"/>
              <a:t>M at ages 0-7+ (model ages 1-8+); constant M = 0.20</a:t>
            </a:r>
          </a:p>
          <a:p>
            <a:pPr eaLnBrk="1" hangingPunct="1">
              <a:lnSpc>
                <a:spcPct val="80000"/>
              </a:lnSpc>
              <a:buFont typeface="Arial" pitchFamily="34" charset="0"/>
              <a:buChar char="•"/>
            </a:pPr>
            <a:r>
              <a:rPr lang="en-US" sz="1800" b="1" dirty="0" smtClean="0"/>
              <a:t>Weights at age for Catch</a:t>
            </a:r>
            <a:r>
              <a:rPr lang="en-US" sz="1800" b="1" dirty="0"/>
              <a:t> </a:t>
            </a:r>
            <a:r>
              <a:rPr lang="en-US" sz="1800" b="1" dirty="0" smtClean="0"/>
              <a:t>and SSB; recent decreases</a:t>
            </a:r>
          </a:p>
          <a:p>
            <a:pPr eaLnBrk="1" hangingPunct="1">
              <a:lnSpc>
                <a:spcPct val="80000"/>
              </a:lnSpc>
              <a:buFont typeface="Arial" pitchFamily="34" charset="0"/>
              <a:buChar char="•"/>
            </a:pPr>
            <a:r>
              <a:rPr lang="en-US" sz="1800" b="1" dirty="0" smtClean="0"/>
              <a:t>Maturity at age: 3 year moving window ~60-80% age 2, 100% age 3+</a:t>
            </a:r>
          </a:p>
          <a:p>
            <a:pPr eaLnBrk="1" hangingPunct="1">
              <a:lnSpc>
                <a:spcPct val="80000"/>
              </a:lnSpc>
              <a:buFont typeface="Arial" pitchFamily="34" charset="0"/>
              <a:buChar char="•"/>
            </a:pPr>
            <a:r>
              <a:rPr lang="en-US" sz="1800" b="1" dirty="0" smtClean="0"/>
              <a:t>Recent decreases to ~30-40% age 2, ~80% age 3</a:t>
            </a:r>
          </a:p>
          <a:p>
            <a:pPr eaLnBrk="1" hangingPunct="1">
              <a:lnSpc>
                <a:spcPct val="80000"/>
              </a:lnSpc>
              <a:buFont typeface="Arial" pitchFamily="34" charset="0"/>
              <a:buChar char="•"/>
            </a:pPr>
            <a:endParaRPr lang="en-US" sz="1800" b="1" dirty="0" smtClean="0"/>
          </a:p>
          <a:p>
            <a:pPr eaLnBrk="1" hangingPunct="1">
              <a:lnSpc>
                <a:spcPct val="80000"/>
              </a:lnSpc>
              <a:buFont typeface="Arial" pitchFamily="34" charset="0"/>
              <a:buChar char="•"/>
            </a:pPr>
            <a:r>
              <a:rPr lang="en-US" sz="1800" b="1" dirty="0" smtClean="0"/>
              <a:t>Four fleets - Landings and Discards (Com L, Com D, Rec L, Rec D</a:t>
            </a:r>
            <a:r>
              <a:rPr lang="en-US" sz="1800" b="1" dirty="0"/>
              <a:t>) </a:t>
            </a:r>
            <a:endParaRPr lang="en-US" sz="1800" b="1" dirty="0" smtClean="0"/>
          </a:p>
          <a:p>
            <a:pPr>
              <a:lnSpc>
                <a:spcPct val="80000"/>
              </a:lnSpc>
              <a:buFont typeface="Arial" pitchFamily="34" charset="0"/>
              <a:buChar char="•"/>
            </a:pPr>
            <a:endParaRPr lang="en-US" sz="1800" b="1" dirty="0"/>
          </a:p>
          <a:p>
            <a:pPr>
              <a:lnSpc>
                <a:spcPct val="80000"/>
              </a:lnSpc>
              <a:buFont typeface="Arial" pitchFamily="34" charset="0"/>
              <a:buChar char="•"/>
            </a:pPr>
            <a:r>
              <a:rPr lang="en-US" sz="1800" b="1" dirty="0" smtClean="0"/>
              <a:t>Several </a:t>
            </a:r>
            <a:r>
              <a:rPr lang="en-US" sz="1800" b="1" dirty="0"/>
              <a:t>surveys with age comps and one stand-alone YOY index</a:t>
            </a:r>
          </a:p>
          <a:p>
            <a:pPr>
              <a:lnSpc>
                <a:spcPct val="80000"/>
              </a:lnSpc>
              <a:buFont typeface="Arial" pitchFamily="34" charset="0"/>
              <a:buChar char="•"/>
            </a:pPr>
            <a:r>
              <a:rPr lang="en-US" sz="1800" b="1" dirty="0"/>
              <a:t>Several aggregate indices of biomass</a:t>
            </a:r>
          </a:p>
          <a:p>
            <a:pPr>
              <a:lnSpc>
                <a:spcPct val="80000"/>
              </a:lnSpc>
              <a:buFont typeface="Arial" pitchFamily="34" charset="0"/>
              <a:buChar char="•"/>
            </a:pPr>
            <a:r>
              <a:rPr lang="en-US" sz="1800" b="1" dirty="0"/>
              <a:t>SV </a:t>
            </a:r>
            <a:r>
              <a:rPr lang="en-US" sz="1800" b="1" dirty="0" err="1"/>
              <a:t>selex</a:t>
            </a:r>
            <a:r>
              <a:rPr lang="en-US" sz="1800" b="1" dirty="0"/>
              <a:t> modeled with at-age estimation; constant over full time </a:t>
            </a:r>
            <a:r>
              <a:rPr lang="en-US" sz="1800" b="1" dirty="0" smtClean="0"/>
              <a:t>series</a:t>
            </a:r>
          </a:p>
          <a:p>
            <a:pPr eaLnBrk="1" hangingPunct="1">
              <a:lnSpc>
                <a:spcPct val="80000"/>
              </a:lnSpc>
              <a:buFont typeface="Arial" pitchFamily="34" charset="0"/>
              <a:buChar char="•"/>
            </a:pPr>
            <a:endParaRPr lang="en-US" sz="1800" b="1" dirty="0" smtClean="0"/>
          </a:p>
          <a:p>
            <a:pPr eaLnBrk="1" hangingPunct="1">
              <a:lnSpc>
                <a:spcPct val="80000"/>
              </a:lnSpc>
              <a:buFont typeface="Arial" pitchFamily="34" charset="0"/>
              <a:buChar char="•"/>
            </a:pPr>
            <a:r>
              <a:rPr lang="en-US" sz="1800" b="1" dirty="0" smtClean="0"/>
              <a:t>Fishery </a:t>
            </a:r>
            <a:r>
              <a:rPr lang="en-US" sz="1800" b="1" dirty="0" err="1" smtClean="0"/>
              <a:t>selex</a:t>
            </a:r>
            <a:r>
              <a:rPr lang="en-US" sz="1800" b="1" dirty="0" smtClean="0"/>
              <a:t> modeled with at-age estimation:  4 time blocks</a:t>
            </a:r>
          </a:p>
          <a:p>
            <a:pPr marL="0" indent="0" eaLnBrk="1" hangingPunct="1">
              <a:lnSpc>
                <a:spcPct val="80000"/>
              </a:lnSpc>
              <a:buNone/>
            </a:pPr>
            <a:r>
              <a:rPr lang="en-US" sz="1800" b="1" dirty="0"/>
              <a:t> </a:t>
            </a:r>
            <a:r>
              <a:rPr lang="en-US" sz="1800" b="1" dirty="0" smtClean="0"/>
              <a:t>    1963, 1997, 2006, 2013; Land </a:t>
            </a:r>
            <a:r>
              <a:rPr lang="en-US" sz="1800" b="1" dirty="0" err="1" smtClean="0"/>
              <a:t>selex</a:t>
            </a:r>
            <a:r>
              <a:rPr lang="en-US" sz="1800" b="1" dirty="0" smtClean="0"/>
              <a:t> with S = 1 at true age 3 or 4; </a:t>
            </a:r>
          </a:p>
          <a:p>
            <a:pPr marL="0" indent="0" eaLnBrk="1" hangingPunct="1">
              <a:lnSpc>
                <a:spcPct val="80000"/>
              </a:lnSpc>
              <a:buNone/>
            </a:pPr>
            <a:r>
              <a:rPr lang="en-US" sz="1800" b="1" dirty="0"/>
              <a:t> </a:t>
            </a:r>
            <a:r>
              <a:rPr lang="en-US" sz="1800" b="1" dirty="0" smtClean="0"/>
              <a:t>    discards at true age 1 or 2; </a:t>
            </a:r>
          </a:p>
          <a:p>
            <a:pPr marL="0" indent="0" eaLnBrk="1" hangingPunct="1">
              <a:lnSpc>
                <a:spcPct val="80000"/>
              </a:lnSpc>
              <a:buNone/>
            </a:pPr>
            <a:endParaRPr lang="en-US" sz="1800" b="1" dirty="0" smtClean="0"/>
          </a:p>
        </p:txBody>
      </p:sp>
    </p:spTree>
    <p:extLst>
      <p:ext uri="{BB962C8B-B14F-4D97-AF65-F5344CB8AC3E}">
        <p14:creationId xmlns:p14="http://schemas.microsoft.com/office/powerpoint/2010/main" val="115268892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r>
              <a:rPr lang="en-US" sz="2400" b="1" dirty="0" smtClean="0">
                <a:solidFill>
                  <a:schemeClr val="tx1"/>
                </a:solidFill>
              </a:rPr>
              <a:t>ASAP Model Development</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Revision to NEFSC survey Bigelow indices (minor</a:t>
            </a:r>
            <a:r>
              <a:rPr lang="en-US" sz="1800" b="1" dirty="0" smtClean="0"/>
              <a:t>)</a:t>
            </a:r>
          </a:p>
          <a:p>
            <a:pPr marL="800100" lvl="1" indent="-342900">
              <a:spcBef>
                <a:spcPts val="0"/>
              </a:spcBef>
              <a:buClr>
                <a:srgbClr val="7F7F7F"/>
              </a:buClr>
              <a:buFont typeface="Arial"/>
              <a:buChar char="•"/>
            </a:pPr>
            <a:r>
              <a:rPr lang="en-US" sz="1800" b="1" dirty="0" smtClean="0"/>
              <a:t>Bridge runs using MTA 2021 model through 2019 – move on…</a:t>
            </a:r>
            <a:endParaRPr lang="en-US" sz="1800" b="1" dirty="0"/>
          </a:p>
          <a:p>
            <a:pPr marL="457200" lvl="1" indent="0">
              <a:spcBef>
                <a:spcPts val="0"/>
              </a:spcBef>
              <a:buClr>
                <a:srgbClr val="7F7F7F"/>
              </a:buClr>
              <a:buNone/>
            </a:pPr>
            <a:endParaRPr lang="en-US" sz="1800" b="1" dirty="0"/>
          </a:p>
          <a:p>
            <a:pPr marL="800100" lvl="1" indent="-342900">
              <a:spcBef>
                <a:spcPts val="0"/>
              </a:spcBef>
              <a:buClr>
                <a:srgbClr val="7F7F7F"/>
              </a:buClr>
              <a:buFont typeface="Arial"/>
              <a:buChar char="•"/>
            </a:pPr>
            <a:r>
              <a:rPr lang="en-US" sz="1800" b="1" dirty="0" smtClean="0"/>
              <a:t>..to MTA 2023 model through 2022</a:t>
            </a:r>
          </a:p>
          <a:p>
            <a:pPr marL="800100" lvl="1" indent="-342900">
              <a:spcBef>
                <a:spcPts val="0"/>
              </a:spcBef>
              <a:buClr>
                <a:srgbClr val="7F7F7F"/>
              </a:buClr>
              <a:buFont typeface="Arial"/>
              <a:buChar char="•"/>
            </a:pPr>
            <a:endParaRPr lang="en-US" sz="1800" b="1" dirty="0"/>
          </a:p>
          <a:p>
            <a:pPr marL="800100" lvl="1" indent="-342900">
              <a:spcBef>
                <a:spcPts val="0"/>
              </a:spcBef>
              <a:buClr>
                <a:srgbClr val="7F7F7F"/>
              </a:buClr>
              <a:buFont typeface="Arial"/>
              <a:buChar char="•"/>
            </a:pPr>
            <a:r>
              <a:rPr lang="en-US" sz="1800" b="1" dirty="0" smtClean="0"/>
              <a:t>Inflate </a:t>
            </a:r>
            <a:r>
              <a:rPr lang="en-US" sz="1800" b="1" dirty="0"/>
              <a:t>input CVs of a few survey indices (MA fall, CT spring, NJ; </a:t>
            </a:r>
            <a:r>
              <a:rPr lang="en-US" sz="1800" b="1" dirty="0" smtClean="0"/>
              <a:t>to improve RMSE diagnostic (minor)</a:t>
            </a:r>
            <a:endParaRPr lang="en-US" sz="1800" b="1" dirty="0"/>
          </a:p>
          <a:p>
            <a:pPr marL="457200" lvl="1" indent="0">
              <a:spcBef>
                <a:spcPts val="0"/>
              </a:spcBef>
              <a:buClr>
                <a:srgbClr val="7F7F7F"/>
              </a:buClr>
              <a:buNone/>
            </a:pPr>
            <a:endParaRPr lang="en-US" sz="1800" b="1" dirty="0"/>
          </a:p>
          <a:p>
            <a:pPr marL="800100" lvl="1" indent="-342900">
              <a:spcBef>
                <a:spcPts val="0"/>
              </a:spcBef>
              <a:buClr>
                <a:srgbClr val="7F7F7F"/>
              </a:buClr>
              <a:buFont typeface="Arial"/>
              <a:buChar char="•"/>
            </a:pPr>
            <a:r>
              <a:rPr lang="en-US" sz="1800" b="1" dirty="0"/>
              <a:t>Re-center input catch </a:t>
            </a:r>
            <a:r>
              <a:rPr lang="en-US" sz="1800" b="1" dirty="0" smtClean="0"/>
              <a:t>and survey ESSs </a:t>
            </a:r>
            <a:r>
              <a:rPr lang="en-US" sz="1800" b="1" dirty="0"/>
              <a:t>(minor) </a:t>
            </a:r>
          </a:p>
          <a:p>
            <a:pPr marL="457200" lvl="1" indent="0">
              <a:spcBef>
                <a:spcPts val="0"/>
              </a:spcBef>
              <a:buClr>
                <a:srgbClr val="7F7F7F"/>
              </a:buClr>
              <a:buNone/>
            </a:pPr>
            <a:endParaRPr lang="en-US" sz="1800" b="1" dirty="0"/>
          </a:p>
          <a:p>
            <a:pPr marL="800100" lvl="1" indent="-342900">
              <a:spcBef>
                <a:spcPts val="0"/>
              </a:spcBef>
              <a:buClr>
                <a:srgbClr val="7F7F7F"/>
              </a:buClr>
              <a:buFont typeface="Arial"/>
              <a:buChar char="•"/>
            </a:pPr>
            <a:r>
              <a:rPr lang="en-US" sz="1800" b="1" dirty="0"/>
              <a:t>Latter two revisions result in minor improvement to model diagnostics (i.e., clean-up</a:t>
            </a:r>
            <a:r>
              <a:rPr lang="en-US" sz="1800" b="1" dirty="0" smtClean="0"/>
              <a:t>)</a:t>
            </a:r>
          </a:p>
          <a:p>
            <a:pPr marL="800100" lvl="1" indent="-342900">
              <a:spcBef>
                <a:spcPts val="0"/>
              </a:spcBef>
              <a:buClr>
                <a:srgbClr val="7F7F7F"/>
              </a:buClr>
              <a:buFont typeface="Arial"/>
              <a:buChar char="•"/>
            </a:pPr>
            <a:endParaRPr lang="en-US" sz="1800" b="1" dirty="0"/>
          </a:p>
          <a:p>
            <a:pPr marL="800100" lvl="1" indent="-342900">
              <a:spcBef>
                <a:spcPts val="0"/>
              </a:spcBef>
              <a:buClr>
                <a:srgbClr val="7F7F7F"/>
              </a:buClr>
              <a:buFont typeface="Arial"/>
              <a:buChar char="•"/>
            </a:pPr>
            <a:r>
              <a:rPr lang="en-US" sz="1800" b="1" dirty="0" smtClean="0"/>
              <a:t>Bridge/Sensitivity runs for CVs (NEWSET) and ESS (NEWSET_ESS)</a:t>
            </a:r>
            <a:endParaRPr lang="en-US" sz="1800" b="1" dirty="0"/>
          </a:p>
          <a:p>
            <a:pPr marL="0" indent="0" eaLnBrk="1" hangingPunct="1">
              <a:lnSpc>
                <a:spcPct val="80000"/>
              </a:lnSpc>
              <a:buNone/>
            </a:pPr>
            <a:endParaRPr lang="en-US" sz="1800" b="1" dirty="0" smtClean="0"/>
          </a:p>
        </p:txBody>
      </p:sp>
    </p:spTree>
    <p:extLst>
      <p:ext uri="{BB962C8B-B14F-4D97-AF65-F5344CB8AC3E}">
        <p14:creationId xmlns:p14="http://schemas.microsoft.com/office/powerpoint/2010/main" val="23884576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solidFill>
                <a:prstClr val="black"/>
              </a:solidFill>
            </a:endParaRPr>
          </a:p>
        </p:txBody>
      </p:sp>
      <p:sp>
        <p:nvSpPr>
          <p:cNvPr id="23555" name="Rectangle 3"/>
          <p:cNvSpPr>
            <a:spLocks noChangeArrowheads="1"/>
          </p:cNvSpPr>
          <p:nvPr/>
        </p:nvSpPr>
        <p:spPr bwMode="auto">
          <a:xfrm>
            <a:off x="152400" y="0"/>
            <a:ext cx="8839200" cy="6858000"/>
          </a:xfrm>
          <a:prstGeom prst="rect">
            <a:avLst/>
          </a:prstGeom>
          <a:solidFill>
            <a:srgbClr val="FFFFFF"/>
          </a:solidFill>
          <a:ln w="9525">
            <a:noFill/>
            <a:miter lim="800000"/>
            <a:headEnd/>
            <a:tailEnd/>
          </a:ln>
        </p:spPr>
        <p:txBody>
          <a:bodyPr/>
          <a:lstStyle/>
          <a:p>
            <a:endParaRPr lang="en-US">
              <a:solidFill>
                <a:prstClr val="black"/>
              </a:solidFill>
            </a:endParaRPr>
          </a:p>
        </p:txBody>
      </p:sp>
      <p:sp>
        <p:nvSpPr>
          <p:cNvPr id="23556" name="Rectangle 4"/>
          <p:cNvSpPr>
            <a:spLocks noChangeArrowheads="1"/>
          </p:cNvSpPr>
          <p:nvPr/>
        </p:nvSpPr>
        <p:spPr bwMode="auto">
          <a:xfrm>
            <a:off x="1143000" y="533400"/>
            <a:ext cx="6827838" cy="427038"/>
          </a:xfrm>
          <a:prstGeom prst="rect">
            <a:avLst/>
          </a:prstGeom>
          <a:noFill/>
          <a:ln w="9525">
            <a:noFill/>
            <a:miter lim="800000"/>
            <a:headEnd/>
            <a:tailEnd/>
          </a:ln>
        </p:spPr>
        <p:txBody>
          <a:bodyPr wrap="none" lIns="0" tIns="0" rIns="0" bIns="0">
            <a:spAutoFit/>
          </a:bodyPr>
          <a:lstStyle/>
          <a:p>
            <a:r>
              <a:rPr lang="en-US" sz="2800" b="1">
                <a:solidFill>
                  <a:srgbClr val="000080"/>
                </a:solidFill>
              </a:rPr>
              <a:t>Stock definition: Cape Hatteras to Maine</a:t>
            </a:r>
            <a:endParaRPr lang="en-US" sz="2800">
              <a:solidFill>
                <a:prstClr val="black"/>
              </a:solidFill>
              <a:latin typeface="Times New Roman" pitchFamily="18" charset="0"/>
            </a:endParaRPr>
          </a:p>
        </p:txBody>
      </p:sp>
      <p:sp>
        <p:nvSpPr>
          <p:cNvPr id="23557" name="Rectangle 5"/>
          <p:cNvSpPr>
            <a:spLocks noChangeArrowheads="1"/>
          </p:cNvSpPr>
          <p:nvPr/>
        </p:nvSpPr>
        <p:spPr bwMode="auto">
          <a:xfrm>
            <a:off x="1314450" y="1539875"/>
            <a:ext cx="1131888" cy="350838"/>
          </a:xfrm>
          <a:prstGeom prst="rect">
            <a:avLst/>
          </a:prstGeom>
          <a:noFill/>
          <a:ln w="9525">
            <a:noFill/>
            <a:miter lim="800000"/>
            <a:headEnd/>
            <a:tailEnd/>
          </a:ln>
        </p:spPr>
        <p:txBody>
          <a:bodyPr wrap="none" lIns="0" tIns="0" rIns="0" bIns="0">
            <a:spAutoFit/>
          </a:bodyPr>
          <a:lstStyle/>
          <a:p>
            <a:r>
              <a:rPr lang="en-US" sz="2300" b="1">
                <a:solidFill>
                  <a:srgbClr val="000080"/>
                </a:solidFill>
              </a:rPr>
              <a:t>Tagging</a:t>
            </a:r>
            <a:endParaRPr lang="en-US" sz="2400">
              <a:solidFill>
                <a:prstClr val="black"/>
              </a:solidFill>
              <a:latin typeface="Times New Roman" pitchFamily="18" charset="0"/>
            </a:endParaRPr>
          </a:p>
        </p:txBody>
      </p:sp>
      <p:sp>
        <p:nvSpPr>
          <p:cNvPr id="23558" name="Rectangle 6"/>
          <p:cNvSpPr>
            <a:spLocks noChangeArrowheads="1"/>
          </p:cNvSpPr>
          <p:nvPr/>
        </p:nvSpPr>
        <p:spPr bwMode="auto">
          <a:xfrm>
            <a:off x="1757363" y="1854200"/>
            <a:ext cx="17160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Poole (1962)</a:t>
            </a:r>
            <a:endParaRPr lang="en-US" sz="2400">
              <a:solidFill>
                <a:prstClr val="black"/>
              </a:solidFill>
              <a:latin typeface="Times New Roman" pitchFamily="18" charset="0"/>
            </a:endParaRPr>
          </a:p>
        </p:txBody>
      </p:sp>
      <p:sp>
        <p:nvSpPr>
          <p:cNvPr id="23559" name="Rectangle 7"/>
          <p:cNvSpPr>
            <a:spLocks noChangeArrowheads="1"/>
          </p:cNvSpPr>
          <p:nvPr/>
        </p:nvSpPr>
        <p:spPr bwMode="auto">
          <a:xfrm>
            <a:off x="1757363" y="2168525"/>
            <a:ext cx="22494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Murawski (1970)</a:t>
            </a:r>
            <a:endParaRPr lang="en-US" sz="2400">
              <a:solidFill>
                <a:prstClr val="black"/>
              </a:solidFill>
              <a:latin typeface="Times New Roman" pitchFamily="18" charset="0"/>
            </a:endParaRPr>
          </a:p>
        </p:txBody>
      </p:sp>
      <p:sp>
        <p:nvSpPr>
          <p:cNvPr id="23560" name="Rectangle 8"/>
          <p:cNvSpPr>
            <a:spLocks noChangeArrowheads="1"/>
          </p:cNvSpPr>
          <p:nvPr/>
        </p:nvSpPr>
        <p:spPr bwMode="auto">
          <a:xfrm>
            <a:off x="1757363" y="2481263"/>
            <a:ext cx="260508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Lux &amp; Nichy (1981)</a:t>
            </a:r>
            <a:endParaRPr lang="en-US" sz="2400">
              <a:solidFill>
                <a:prstClr val="black"/>
              </a:solidFill>
              <a:latin typeface="Times New Roman" pitchFamily="18" charset="0"/>
            </a:endParaRPr>
          </a:p>
        </p:txBody>
      </p:sp>
      <p:sp>
        <p:nvSpPr>
          <p:cNvPr id="23561" name="Rectangle 9"/>
          <p:cNvSpPr>
            <a:spLocks noChangeArrowheads="1"/>
          </p:cNvSpPr>
          <p:nvPr/>
        </p:nvSpPr>
        <p:spPr bwMode="auto">
          <a:xfrm>
            <a:off x="1757363" y="2795588"/>
            <a:ext cx="2378075" cy="350837"/>
          </a:xfrm>
          <a:prstGeom prst="rect">
            <a:avLst/>
          </a:prstGeom>
          <a:noFill/>
          <a:ln w="9525">
            <a:noFill/>
            <a:miter lim="800000"/>
            <a:headEnd/>
            <a:tailEnd/>
          </a:ln>
        </p:spPr>
        <p:txBody>
          <a:bodyPr wrap="none" lIns="0" tIns="0" rIns="0" bIns="0">
            <a:spAutoFit/>
          </a:bodyPr>
          <a:lstStyle/>
          <a:p>
            <a:r>
              <a:rPr lang="en-US" sz="2300" b="1">
                <a:solidFill>
                  <a:srgbClr val="000080"/>
                </a:solidFill>
              </a:rPr>
              <a:t>Monaghan (1992)</a:t>
            </a:r>
            <a:endParaRPr lang="en-US" sz="2400">
              <a:solidFill>
                <a:prstClr val="black"/>
              </a:solidFill>
              <a:latin typeface="Times New Roman" pitchFamily="18" charset="0"/>
            </a:endParaRPr>
          </a:p>
        </p:txBody>
      </p:sp>
      <p:sp>
        <p:nvSpPr>
          <p:cNvPr id="23562" name="Rectangle 10"/>
          <p:cNvSpPr>
            <a:spLocks noChangeArrowheads="1"/>
          </p:cNvSpPr>
          <p:nvPr/>
        </p:nvSpPr>
        <p:spPr bwMode="auto">
          <a:xfrm>
            <a:off x="1314450" y="3422650"/>
            <a:ext cx="4049713"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Morphometrics and Meristics</a:t>
            </a:r>
            <a:endParaRPr lang="en-US" sz="2400">
              <a:solidFill>
                <a:prstClr val="black"/>
              </a:solidFill>
              <a:latin typeface="Times New Roman" pitchFamily="18" charset="0"/>
            </a:endParaRPr>
          </a:p>
        </p:txBody>
      </p:sp>
      <p:sp>
        <p:nvSpPr>
          <p:cNvPr id="23563" name="Rectangle 11"/>
          <p:cNvSpPr>
            <a:spLocks noChangeArrowheads="1"/>
          </p:cNvSpPr>
          <p:nvPr/>
        </p:nvSpPr>
        <p:spPr bwMode="auto">
          <a:xfrm>
            <a:off x="1757363" y="3736975"/>
            <a:ext cx="2266950" cy="350838"/>
          </a:xfrm>
          <a:prstGeom prst="rect">
            <a:avLst/>
          </a:prstGeom>
          <a:noFill/>
          <a:ln w="9525">
            <a:noFill/>
            <a:miter lim="800000"/>
            <a:headEnd/>
            <a:tailEnd/>
          </a:ln>
        </p:spPr>
        <p:txBody>
          <a:bodyPr wrap="none" lIns="0" tIns="0" rIns="0" bIns="0">
            <a:spAutoFit/>
          </a:bodyPr>
          <a:lstStyle/>
          <a:p>
            <a:r>
              <a:rPr lang="en-US" sz="2300" b="1">
                <a:solidFill>
                  <a:srgbClr val="000080"/>
                </a:solidFill>
              </a:rPr>
              <a:t>Wilk et al. (1980)</a:t>
            </a:r>
            <a:endParaRPr lang="en-US" sz="2400">
              <a:solidFill>
                <a:prstClr val="black"/>
              </a:solidFill>
              <a:latin typeface="Times New Roman" pitchFamily="18" charset="0"/>
            </a:endParaRPr>
          </a:p>
        </p:txBody>
      </p:sp>
      <p:sp>
        <p:nvSpPr>
          <p:cNvPr id="23564" name="Rectangle 12"/>
          <p:cNvSpPr>
            <a:spLocks noChangeArrowheads="1"/>
          </p:cNvSpPr>
          <p:nvPr/>
        </p:nvSpPr>
        <p:spPr bwMode="auto">
          <a:xfrm>
            <a:off x="1757363" y="4051300"/>
            <a:ext cx="2735262" cy="350838"/>
          </a:xfrm>
          <a:prstGeom prst="rect">
            <a:avLst/>
          </a:prstGeom>
          <a:noFill/>
          <a:ln w="9525">
            <a:noFill/>
            <a:miter lim="800000"/>
            <a:headEnd/>
            <a:tailEnd/>
          </a:ln>
        </p:spPr>
        <p:txBody>
          <a:bodyPr wrap="none" lIns="0" tIns="0" rIns="0" bIns="0">
            <a:spAutoFit/>
          </a:bodyPr>
          <a:lstStyle/>
          <a:p>
            <a:r>
              <a:rPr lang="en-US" sz="2300" b="1">
                <a:solidFill>
                  <a:srgbClr val="000080"/>
                </a:solidFill>
              </a:rPr>
              <a:t>Fogarty et al. (1983)</a:t>
            </a:r>
            <a:endParaRPr lang="en-US" sz="2400">
              <a:solidFill>
                <a:prstClr val="black"/>
              </a:solidFill>
              <a:latin typeface="Times New Roman" pitchFamily="18" charset="0"/>
            </a:endParaRPr>
          </a:p>
        </p:txBody>
      </p:sp>
      <p:sp>
        <p:nvSpPr>
          <p:cNvPr id="23565" name="Rectangle 13"/>
          <p:cNvSpPr>
            <a:spLocks noChangeArrowheads="1"/>
          </p:cNvSpPr>
          <p:nvPr/>
        </p:nvSpPr>
        <p:spPr bwMode="auto">
          <a:xfrm>
            <a:off x="1314450" y="4678363"/>
            <a:ext cx="1230313" cy="350837"/>
          </a:xfrm>
          <a:prstGeom prst="rect">
            <a:avLst/>
          </a:prstGeom>
          <a:noFill/>
          <a:ln w="9525">
            <a:noFill/>
            <a:miter lim="800000"/>
            <a:headEnd/>
            <a:tailEnd/>
          </a:ln>
        </p:spPr>
        <p:txBody>
          <a:bodyPr wrap="none" lIns="0" tIns="0" rIns="0" bIns="0">
            <a:spAutoFit/>
          </a:bodyPr>
          <a:lstStyle/>
          <a:p>
            <a:r>
              <a:rPr lang="en-US" sz="2300" b="1">
                <a:solidFill>
                  <a:srgbClr val="000080"/>
                </a:solidFill>
              </a:rPr>
              <a:t>Genetics</a:t>
            </a:r>
            <a:endParaRPr lang="en-US" sz="2400">
              <a:solidFill>
                <a:prstClr val="black"/>
              </a:solidFill>
              <a:latin typeface="Times New Roman" pitchFamily="18" charset="0"/>
            </a:endParaRPr>
          </a:p>
        </p:txBody>
      </p:sp>
      <p:sp>
        <p:nvSpPr>
          <p:cNvPr id="23566" name="Rectangle 14"/>
          <p:cNvSpPr>
            <a:spLocks noChangeArrowheads="1"/>
          </p:cNvSpPr>
          <p:nvPr/>
        </p:nvSpPr>
        <p:spPr bwMode="auto">
          <a:xfrm>
            <a:off x="1757363" y="4992688"/>
            <a:ext cx="694213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Jones and Quattro (1999): no subdivision at Cape </a:t>
            </a:r>
            <a:endParaRPr lang="en-US" sz="2400">
              <a:solidFill>
                <a:prstClr val="black"/>
              </a:solidFill>
              <a:latin typeface="Times New Roman" pitchFamily="18" charset="0"/>
            </a:endParaRPr>
          </a:p>
        </p:txBody>
      </p:sp>
      <p:sp>
        <p:nvSpPr>
          <p:cNvPr id="23567" name="Rectangle 15"/>
          <p:cNvSpPr>
            <a:spLocks noChangeArrowheads="1"/>
          </p:cNvSpPr>
          <p:nvPr/>
        </p:nvSpPr>
        <p:spPr bwMode="auto">
          <a:xfrm>
            <a:off x="1757363" y="5305425"/>
            <a:ext cx="1165225" cy="350838"/>
          </a:xfrm>
          <a:prstGeom prst="rect">
            <a:avLst/>
          </a:prstGeom>
          <a:noFill/>
          <a:ln w="9525">
            <a:noFill/>
            <a:miter lim="800000"/>
            <a:headEnd/>
            <a:tailEnd/>
          </a:ln>
        </p:spPr>
        <p:txBody>
          <a:bodyPr wrap="none" lIns="0" tIns="0" rIns="0" bIns="0">
            <a:spAutoFit/>
          </a:bodyPr>
          <a:lstStyle/>
          <a:p>
            <a:r>
              <a:rPr lang="en-US" sz="2300" b="1">
                <a:solidFill>
                  <a:srgbClr val="000080"/>
                </a:solidFill>
              </a:rPr>
              <a:t>Hatteras</a:t>
            </a:r>
            <a:endParaRPr lang="en-US" sz="2400">
              <a:solidFill>
                <a:prstClr val="black"/>
              </a:solidFill>
              <a:latin typeface="Times New Roman" pitchFamily="18" charset="0"/>
            </a:endParaRPr>
          </a:p>
        </p:txBody>
      </p:sp>
      <p:sp>
        <p:nvSpPr>
          <p:cNvPr id="23568" name="Rectangle 16"/>
          <p:cNvSpPr>
            <a:spLocks noChangeArrowheads="1"/>
          </p:cNvSpPr>
          <p:nvPr/>
        </p:nvSpPr>
        <p:spPr bwMode="auto">
          <a:xfrm>
            <a:off x="1103313" y="1606550"/>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69" name="Rectangle 17"/>
          <p:cNvSpPr>
            <a:spLocks noChangeArrowheads="1"/>
          </p:cNvSpPr>
          <p:nvPr/>
        </p:nvSpPr>
        <p:spPr bwMode="auto">
          <a:xfrm>
            <a:off x="1573213" y="19208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0" name="Rectangle 18"/>
          <p:cNvSpPr>
            <a:spLocks noChangeArrowheads="1"/>
          </p:cNvSpPr>
          <p:nvPr/>
        </p:nvSpPr>
        <p:spPr bwMode="auto">
          <a:xfrm>
            <a:off x="1573213" y="223520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1" name="Rectangle 19"/>
          <p:cNvSpPr>
            <a:spLocks noChangeArrowheads="1"/>
          </p:cNvSpPr>
          <p:nvPr/>
        </p:nvSpPr>
        <p:spPr bwMode="auto">
          <a:xfrm>
            <a:off x="1573213" y="2547938"/>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2" name="Rectangle 20"/>
          <p:cNvSpPr>
            <a:spLocks noChangeArrowheads="1"/>
          </p:cNvSpPr>
          <p:nvPr/>
        </p:nvSpPr>
        <p:spPr bwMode="auto">
          <a:xfrm>
            <a:off x="1573213" y="28622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3" name="Rectangle 21"/>
          <p:cNvSpPr>
            <a:spLocks noChangeArrowheads="1"/>
          </p:cNvSpPr>
          <p:nvPr/>
        </p:nvSpPr>
        <p:spPr bwMode="auto">
          <a:xfrm>
            <a:off x="1103313" y="3489325"/>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74" name="Rectangle 22"/>
          <p:cNvSpPr>
            <a:spLocks noChangeArrowheads="1"/>
          </p:cNvSpPr>
          <p:nvPr/>
        </p:nvSpPr>
        <p:spPr bwMode="auto">
          <a:xfrm>
            <a:off x="1573213" y="380365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5" name="Rectangle 23"/>
          <p:cNvSpPr>
            <a:spLocks noChangeArrowheads="1"/>
          </p:cNvSpPr>
          <p:nvPr/>
        </p:nvSpPr>
        <p:spPr bwMode="auto">
          <a:xfrm>
            <a:off x="1573213" y="41179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6" name="Rectangle 24"/>
          <p:cNvSpPr>
            <a:spLocks noChangeArrowheads="1"/>
          </p:cNvSpPr>
          <p:nvPr/>
        </p:nvSpPr>
        <p:spPr bwMode="auto">
          <a:xfrm>
            <a:off x="1103313" y="4745038"/>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77" name="Rectangle 25"/>
          <p:cNvSpPr>
            <a:spLocks noChangeArrowheads="1"/>
          </p:cNvSpPr>
          <p:nvPr/>
        </p:nvSpPr>
        <p:spPr bwMode="auto">
          <a:xfrm>
            <a:off x="1573213" y="50593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8" name="Rectangle 26"/>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solidFill>
                <a:prstClr val="black"/>
              </a:solidFill>
            </a:endParaRPr>
          </a:p>
        </p:txBody>
      </p:sp>
      <p:sp>
        <p:nvSpPr>
          <p:cNvPr id="23579" name="Rectangle 27"/>
          <p:cNvSpPr>
            <a:spLocks noChangeArrowheads="1"/>
          </p:cNvSpPr>
          <p:nvPr/>
        </p:nvSpPr>
        <p:spPr bwMode="auto">
          <a:xfrm>
            <a:off x="19756" y="777555"/>
            <a:ext cx="8839201" cy="6858000"/>
          </a:xfrm>
          <a:prstGeom prst="rect">
            <a:avLst/>
          </a:prstGeom>
          <a:solidFill>
            <a:srgbClr val="FFFFFF"/>
          </a:solidFill>
          <a:ln w="9525">
            <a:noFill/>
            <a:miter lim="800000"/>
            <a:headEnd/>
            <a:tailEnd/>
          </a:ln>
        </p:spPr>
        <p:txBody>
          <a:bodyPr/>
          <a:lstStyle/>
          <a:p>
            <a:endParaRPr lang="en-US">
              <a:solidFill>
                <a:prstClr val="black"/>
              </a:solidFill>
            </a:endParaRPr>
          </a:p>
        </p:txBody>
      </p:sp>
      <p:sp>
        <p:nvSpPr>
          <p:cNvPr id="23580" name="Rectangle 29"/>
          <p:cNvSpPr>
            <a:spLocks noChangeArrowheads="1"/>
          </p:cNvSpPr>
          <p:nvPr/>
        </p:nvSpPr>
        <p:spPr bwMode="auto">
          <a:xfrm>
            <a:off x="3105009" y="392834"/>
            <a:ext cx="2510303" cy="384721"/>
          </a:xfrm>
          <a:prstGeom prst="rect">
            <a:avLst/>
          </a:prstGeom>
          <a:noFill/>
          <a:ln w="9525">
            <a:noFill/>
            <a:miter lim="800000"/>
            <a:headEnd/>
            <a:tailEnd/>
          </a:ln>
        </p:spPr>
        <p:txBody>
          <a:bodyPr wrap="none" lIns="0" tIns="0" rIns="0" bIns="0">
            <a:spAutoFit/>
          </a:bodyPr>
          <a:lstStyle/>
          <a:p>
            <a:r>
              <a:rPr lang="en-US" sz="2500" b="1" dirty="0" smtClean="0">
                <a:solidFill>
                  <a:prstClr val="black"/>
                </a:solidFill>
              </a:rPr>
              <a:t>Recent Updates</a:t>
            </a:r>
            <a:endParaRPr lang="en-US" sz="2500" dirty="0">
              <a:solidFill>
                <a:prstClr val="black"/>
              </a:solidFill>
              <a:latin typeface="Times New Roman" pitchFamily="18" charset="0"/>
            </a:endParaRPr>
          </a:p>
        </p:txBody>
      </p:sp>
      <p:sp>
        <p:nvSpPr>
          <p:cNvPr id="23585" name="Rectangle 34"/>
          <p:cNvSpPr>
            <a:spLocks noChangeArrowheads="1"/>
          </p:cNvSpPr>
          <p:nvPr/>
        </p:nvSpPr>
        <p:spPr bwMode="auto">
          <a:xfrm>
            <a:off x="874257" y="3499778"/>
            <a:ext cx="4576574" cy="1231106"/>
          </a:xfrm>
          <a:prstGeom prst="rect">
            <a:avLst/>
          </a:prstGeom>
          <a:noFill/>
          <a:ln w="9525">
            <a:noFill/>
            <a:miter lim="800000"/>
            <a:headEnd/>
            <a:tailEnd/>
          </a:ln>
        </p:spPr>
        <p:txBody>
          <a:bodyPr wrap="none" lIns="0" tIns="0" rIns="0" bIns="0">
            <a:spAutoFit/>
          </a:bodyPr>
          <a:lstStyle/>
          <a:p>
            <a:pPr algn="l"/>
            <a:r>
              <a:rPr lang="en-US" sz="2000" b="1" dirty="0" smtClean="0">
                <a:solidFill>
                  <a:prstClr val="black"/>
                </a:solidFill>
              </a:rPr>
              <a:t>Data Updates in 2016 and 2018</a:t>
            </a:r>
          </a:p>
          <a:p>
            <a:pPr algn="l"/>
            <a:r>
              <a:rPr lang="en-US" sz="2000" b="1" dirty="0" smtClean="0">
                <a:solidFill>
                  <a:prstClr val="black"/>
                </a:solidFill>
              </a:rPr>
              <a:t>All Fishery Catch and Catch-at-age</a:t>
            </a:r>
            <a:endParaRPr lang="en-US" sz="2000" b="1" dirty="0" smtClean="0">
              <a:solidFill>
                <a:prstClr val="black"/>
              </a:solidFill>
              <a:latin typeface="+mn-lt"/>
            </a:endParaRPr>
          </a:p>
          <a:p>
            <a:pPr algn="l"/>
            <a:r>
              <a:rPr lang="en-US" sz="2000" b="1" dirty="0" smtClean="0">
                <a:solidFill>
                  <a:prstClr val="black"/>
                </a:solidFill>
                <a:latin typeface="+mn-lt"/>
              </a:rPr>
              <a:t>All Surveys</a:t>
            </a:r>
          </a:p>
          <a:p>
            <a:pPr algn="l"/>
            <a:r>
              <a:rPr lang="en-US" sz="2000" b="1" dirty="0" smtClean="0">
                <a:solidFill>
                  <a:prstClr val="black"/>
                </a:solidFill>
                <a:latin typeface="+mn-lt"/>
              </a:rPr>
              <a:t>SSC made no changes to OFLs/ABCs</a:t>
            </a:r>
            <a:endParaRPr lang="en-US" sz="2000" dirty="0">
              <a:solidFill>
                <a:prstClr val="black"/>
              </a:solidFill>
              <a:latin typeface="+mn-lt"/>
            </a:endParaRPr>
          </a:p>
        </p:txBody>
      </p:sp>
      <p:sp>
        <p:nvSpPr>
          <p:cNvPr id="23589" name="Rectangle 38"/>
          <p:cNvSpPr>
            <a:spLocks noChangeArrowheads="1"/>
          </p:cNvSpPr>
          <p:nvPr/>
        </p:nvSpPr>
        <p:spPr bwMode="auto">
          <a:xfrm>
            <a:off x="874257" y="1213435"/>
            <a:ext cx="5920339" cy="1846659"/>
          </a:xfrm>
          <a:prstGeom prst="rect">
            <a:avLst/>
          </a:prstGeom>
          <a:noFill/>
          <a:ln w="9525">
            <a:noFill/>
            <a:miter lim="800000"/>
            <a:headEnd/>
            <a:tailEnd/>
          </a:ln>
        </p:spPr>
        <p:txBody>
          <a:bodyPr wrap="none" lIns="0" tIns="0" rIns="0" bIns="0">
            <a:spAutoFit/>
          </a:bodyPr>
          <a:lstStyle/>
          <a:p>
            <a:pPr algn="l"/>
            <a:r>
              <a:rPr lang="en-US" sz="2000" b="1" dirty="0" smtClean="0">
                <a:solidFill>
                  <a:prstClr val="black"/>
                </a:solidFill>
              </a:rPr>
              <a:t>Model Update in 2017</a:t>
            </a:r>
          </a:p>
          <a:p>
            <a:pPr algn="l"/>
            <a:r>
              <a:rPr lang="en-US" sz="2000" b="1" dirty="0" smtClean="0">
                <a:solidFill>
                  <a:prstClr val="black"/>
                </a:solidFill>
              </a:rPr>
              <a:t>Analysis</a:t>
            </a:r>
            <a:r>
              <a:rPr lang="en-US" sz="2000" b="1" dirty="0">
                <a:solidFill>
                  <a:prstClr val="black"/>
                </a:solidFill>
              </a:rPr>
              <a:t>:  NFT ASAP SCAA, </a:t>
            </a:r>
            <a:r>
              <a:rPr lang="en-US" sz="2000" b="1" dirty="0" smtClean="0">
                <a:solidFill>
                  <a:prstClr val="black"/>
                </a:solidFill>
              </a:rPr>
              <a:t>AGEPRO Projection</a:t>
            </a:r>
          </a:p>
          <a:p>
            <a:pPr algn="l"/>
            <a:r>
              <a:rPr lang="en-US" sz="2000" b="1" dirty="0" smtClean="0">
                <a:solidFill>
                  <a:prstClr val="black"/>
                </a:solidFill>
                <a:latin typeface="Arial"/>
              </a:rPr>
              <a:t>                  YPR/SSBR BRP models</a:t>
            </a:r>
          </a:p>
          <a:p>
            <a:pPr algn="l"/>
            <a:r>
              <a:rPr lang="en-US" sz="2000" b="1" dirty="0" smtClean="0">
                <a:solidFill>
                  <a:prstClr val="black"/>
                </a:solidFill>
                <a:latin typeface="Arial"/>
              </a:rPr>
              <a:t>Not Overfished and No Overfishing in 2016</a:t>
            </a:r>
          </a:p>
          <a:p>
            <a:pPr algn="l"/>
            <a:r>
              <a:rPr lang="en-US" sz="2000" b="1" dirty="0" smtClean="0">
                <a:solidFill>
                  <a:prstClr val="black"/>
                </a:solidFill>
                <a:latin typeface="Arial"/>
              </a:rPr>
              <a:t>SSC accepted projections for </a:t>
            </a:r>
          </a:p>
          <a:p>
            <a:pPr algn="l"/>
            <a:r>
              <a:rPr lang="en-US" sz="2000" b="1" dirty="0" smtClean="0">
                <a:solidFill>
                  <a:prstClr val="black"/>
                </a:solidFill>
                <a:latin typeface="Arial"/>
              </a:rPr>
              <a:t>OFLs/ABCs in 2018-2019</a:t>
            </a:r>
            <a:endParaRPr lang="en-US" sz="2000" b="1" dirty="0">
              <a:solidFill>
                <a:prstClr val="black"/>
              </a:solidFill>
              <a:latin typeface="Arial"/>
            </a:endParaRPr>
          </a:p>
        </p:txBody>
      </p:sp>
    </p:spTree>
    <p:extLst>
      <p:ext uri="{BB962C8B-B14F-4D97-AF65-F5344CB8AC3E}">
        <p14:creationId xmlns:p14="http://schemas.microsoft.com/office/powerpoint/2010/main" val="216396382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Revision to NEFSC survey Bigelow indices (minor</a:t>
            </a:r>
            <a:r>
              <a:rPr lang="en-US" sz="1800" b="1" dirty="0" smtClean="0"/>
              <a:t>)</a:t>
            </a:r>
          </a:p>
          <a:p>
            <a:pPr marL="800100" lvl="1" indent="-342900">
              <a:spcBef>
                <a:spcPts val="0"/>
              </a:spcBef>
              <a:buClr>
                <a:srgbClr val="7F7F7F"/>
              </a:buClr>
              <a:buFont typeface="Arial"/>
              <a:buChar char="•"/>
            </a:pPr>
            <a:r>
              <a:rPr lang="en-US" sz="1800" b="1" dirty="0" smtClean="0"/>
              <a:t>Effect on MTA 2021 model through 2019</a:t>
            </a:r>
          </a:p>
          <a:p>
            <a:pPr marL="800100" lvl="1" indent="-342900">
              <a:spcBef>
                <a:spcPts val="0"/>
              </a:spcBef>
              <a:buClr>
                <a:srgbClr val="7F7F7F"/>
              </a:buClr>
              <a:buFont typeface="Arial"/>
              <a:buChar char="•"/>
            </a:pPr>
            <a:endParaRPr lang="en-US" sz="1800" b="1" dirty="0"/>
          </a:p>
          <a:p>
            <a:pPr marL="457200" lvl="1" indent="0">
              <a:spcBef>
                <a:spcPts val="0"/>
              </a:spcBef>
              <a:buClr>
                <a:srgbClr val="7F7F7F"/>
              </a:buClr>
              <a:buNone/>
            </a:pPr>
            <a:endParaRPr lang="en-US" sz="1800" b="1" dirty="0"/>
          </a:p>
        </p:txBody>
      </p:sp>
      <p:pic>
        <p:nvPicPr>
          <p:cNvPr id="2" name="Picture 1"/>
          <p:cNvPicPr>
            <a:picLocks noChangeAspect="1"/>
          </p:cNvPicPr>
          <p:nvPr/>
        </p:nvPicPr>
        <p:blipFill>
          <a:blip r:embed="rId2"/>
          <a:stretch>
            <a:fillRect/>
          </a:stretch>
        </p:blipFill>
        <p:spPr>
          <a:xfrm>
            <a:off x="1295400" y="1847756"/>
            <a:ext cx="6686550" cy="3848100"/>
          </a:xfrm>
          <a:prstGeom prst="rect">
            <a:avLst/>
          </a:prstGeom>
        </p:spPr>
      </p:pic>
    </p:spTree>
    <p:extLst>
      <p:ext uri="{BB962C8B-B14F-4D97-AF65-F5344CB8AC3E}">
        <p14:creationId xmlns:p14="http://schemas.microsoft.com/office/powerpoint/2010/main" val="379754925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Revision to NEFSC survey Bigelow indices (minor</a:t>
            </a:r>
            <a:r>
              <a:rPr lang="en-US" sz="1800" b="1" dirty="0" smtClean="0"/>
              <a:t>)</a:t>
            </a:r>
          </a:p>
          <a:p>
            <a:pPr marL="800100" lvl="1" indent="-342900">
              <a:spcBef>
                <a:spcPts val="0"/>
              </a:spcBef>
              <a:buClr>
                <a:srgbClr val="7F7F7F"/>
              </a:buClr>
              <a:buFont typeface="Arial"/>
              <a:buChar char="•"/>
            </a:pPr>
            <a:r>
              <a:rPr lang="en-US" sz="1800" b="1" dirty="0" smtClean="0"/>
              <a:t>Effect on MTA 2021 model through 2019</a:t>
            </a:r>
          </a:p>
          <a:p>
            <a:pPr marL="800100" lvl="1" indent="-342900">
              <a:spcBef>
                <a:spcPts val="0"/>
              </a:spcBef>
              <a:buClr>
                <a:srgbClr val="7F7F7F"/>
              </a:buClr>
              <a:buFont typeface="Arial"/>
              <a:buChar char="•"/>
            </a:pPr>
            <a:endParaRPr lang="en-US" sz="1800" b="1" dirty="0"/>
          </a:p>
          <a:p>
            <a:pPr marL="457200" lvl="1" indent="0">
              <a:spcBef>
                <a:spcPts val="0"/>
              </a:spcBef>
              <a:buClr>
                <a:srgbClr val="7F7F7F"/>
              </a:buClr>
              <a:buNone/>
            </a:pPr>
            <a:endParaRPr lang="en-US" sz="1800" b="1" dirty="0"/>
          </a:p>
        </p:txBody>
      </p:sp>
      <p:pic>
        <p:nvPicPr>
          <p:cNvPr id="3" name="Picture 2"/>
          <p:cNvPicPr>
            <a:picLocks noChangeAspect="1"/>
          </p:cNvPicPr>
          <p:nvPr/>
        </p:nvPicPr>
        <p:blipFill>
          <a:blip r:embed="rId2"/>
          <a:stretch>
            <a:fillRect/>
          </a:stretch>
        </p:blipFill>
        <p:spPr>
          <a:xfrm>
            <a:off x="1371600" y="1828800"/>
            <a:ext cx="6686550" cy="4257675"/>
          </a:xfrm>
          <a:prstGeom prst="rect">
            <a:avLst/>
          </a:prstGeom>
        </p:spPr>
      </p:pic>
    </p:spTree>
    <p:extLst>
      <p:ext uri="{BB962C8B-B14F-4D97-AF65-F5344CB8AC3E}">
        <p14:creationId xmlns:p14="http://schemas.microsoft.com/office/powerpoint/2010/main" val="32460955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Revision to NEFSC survey Bigelow indices (minor</a:t>
            </a:r>
            <a:r>
              <a:rPr lang="en-US" sz="1800" b="1" dirty="0" smtClean="0"/>
              <a:t>)</a:t>
            </a:r>
          </a:p>
          <a:p>
            <a:pPr marL="800100" lvl="1" indent="-342900">
              <a:spcBef>
                <a:spcPts val="0"/>
              </a:spcBef>
              <a:buClr>
                <a:srgbClr val="7F7F7F"/>
              </a:buClr>
              <a:buFont typeface="Arial"/>
              <a:buChar char="•"/>
            </a:pPr>
            <a:r>
              <a:rPr lang="en-US" sz="1800" b="1" dirty="0" smtClean="0"/>
              <a:t>Effect on MTA 2021 model through 2019</a:t>
            </a:r>
          </a:p>
          <a:p>
            <a:pPr marL="800100" lvl="1" indent="-342900">
              <a:spcBef>
                <a:spcPts val="0"/>
              </a:spcBef>
              <a:buClr>
                <a:srgbClr val="7F7F7F"/>
              </a:buClr>
              <a:buFont typeface="Arial"/>
              <a:buChar char="•"/>
            </a:pPr>
            <a:endParaRPr lang="en-US" sz="1800" b="1" dirty="0"/>
          </a:p>
          <a:p>
            <a:pPr marL="457200" lvl="1" indent="0">
              <a:spcBef>
                <a:spcPts val="0"/>
              </a:spcBef>
              <a:buClr>
                <a:srgbClr val="7F7F7F"/>
              </a:buClr>
              <a:buNone/>
            </a:pPr>
            <a:endParaRPr lang="en-US" sz="1800" b="1" dirty="0"/>
          </a:p>
        </p:txBody>
      </p:sp>
      <p:pic>
        <p:nvPicPr>
          <p:cNvPr id="2" name="Picture 1"/>
          <p:cNvPicPr>
            <a:picLocks noChangeAspect="1"/>
          </p:cNvPicPr>
          <p:nvPr/>
        </p:nvPicPr>
        <p:blipFill>
          <a:blip r:embed="rId2"/>
          <a:stretch>
            <a:fillRect/>
          </a:stretch>
        </p:blipFill>
        <p:spPr>
          <a:xfrm>
            <a:off x="1169988" y="1905000"/>
            <a:ext cx="6686550" cy="4295775"/>
          </a:xfrm>
          <a:prstGeom prst="rect">
            <a:avLst/>
          </a:prstGeom>
        </p:spPr>
      </p:pic>
    </p:spTree>
    <p:extLst>
      <p:ext uri="{BB962C8B-B14F-4D97-AF65-F5344CB8AC3E}">
        <p14:creationId xmlns:p14="http://schemas.microsoft.com/office/powerpoint/2010/main" val="398116975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Inflate input CVs of a few survey indices (MA fall, CT spring, NJ; minor</a:t>
            </a:r>
            <a:r>
              <a:rPr lang="en-US" sz="1800" b="1" dirty="0" smtClean="0"/>
              <a:t>)</a:t>
            </a:r>
          </a:p>
          <a:p>
            <a:pPr marL="800100" lvl="1" indent="-342900">
              <a:spcBef>
                <a:spcPts val="0"/>
              </a:spcBef>
              <a:buClr>
                <a:srgbClr val="7F7F7F"/>
              </a:buClr>
              <a:buFont typeface="Arial"/>
              <a:buChar char="•"/>
            </a:pPr>
            <a:r>
              <a:rPr lang="en-US" sz="1800" b="1" dirty="0"/>
              <a:t>Re-center input catch </a:t>
            </a:r>
            <a:r>
              <a:rPr lang="en-US" sz="1800" b="1" dirty="0" smtClean="0"/>
              <a:t>and survey ESSs </a:t>
            </a:r>
            <a:r>
              <a:rPr lang="en-US" sz="1800" b="1" dirty="0"/>
              <a:t>(minor) </a:t>
            </a:r>
          </a:p>
          <a:p>
            <a:pPr marL="800100" lvl="1" indent="-342900">
              <a:spcBef>
                <a:spcPts val="0"/>
              </a:spcBef>
              <a:buClr>
                <a:srgbClr val="7F7F7F"/>
              </a:buClr>
              <a:buFont typeface="Arial"/>
              <a:buChar char="•"/>
            </a:pPr>
            <a:r>
              <a:rPr lang="en-US" sz="1800" b="1" dirty="0" smtClean="0"/>
              <a:t>Effect on MTA 2023 model through 2022</a:t>
            </a:r>
          </a:p>
          <a:p>
            <a:pPr marL="800100" lvl="1" indent="-342900">
              <a:spcBef>
                <a:spcPts val="0"/>
              </a:spcBef>
              <a:buClr>
                <a:srgbClr val="7F7F7F"/>
              </a:buClr>
              <a:buFont typeface="Arial"/>
              <a:buChar char="•"/>
            </a:pPr>
            <a:endParaRPr lang="en-US" sz="1800" b="1" dirty="0" smtClean="0"/>
          </a:p>
          <a:p>
            <a:pPr marL="800100" lvl="1" indent="-342900">
              <a:spcBef>
                <a:spcPts val="0"/>
              </a:spcBef>
              <a:buClr>
                <a:srgbClr val="7F7F7F"/>
              </a:buClr>
              <a:buFont typeface="Arial"/>
              <a:buChar char="•"/>
            </a:pPr>
            <a:endParaRPr lang="en-US" sz="1800" b="1" dirty="0"/>
          </a:p>
          <a:p>
            <a:pPr marL="457200" lvl="1" indent="0">
              <a:spcBef>
                <a:spcPts val="0"/>
              </a:spcBef>
              <a:buClr>
                <a:srgbClr val="7F7F7F"/>
              </a:buClr>
              <a:buNone/>
            </a:pPr>
            <a:endParaRPr lang="en-US" sz="1800" b="1" dirty="0"/>
          </a:p>
        </p:txBody>
      </p:sp>
      <p:pic>
        <p:nvPicPr>
          <p:cNvPr id="2" name="Picture 1"/>
          <p:cNvPicPr>
            <a:picLocks noChangeAspect="1"/>
          </p:cNvPicPr>
          <p:nvPr/>
        </p:nvPicPr>
        <p:blipFill>
          <a:blip r:embed="rId2"/>
          <a:stretch>
            <a:fillRect/>
          </a:stretch>
        </p:blipFill>
        <p:spPr>
          <a:xfrm>
            <a:off x="1295400" y="2362200"/>
            <a:ext cx="6686550" cy="3848100"/>
          </a:xfrm>
          <a:prstGeom prst="rect">
            <a:avLst/>
          </a:prstGeom>
        </p:spPr>
      </p:pic>
    </p:spTree>
    <p:extLst>
      <p:ext uri="{BB962C8B-B14F-4D97-AF65-F5344CB8AC3E}">
        <p14:creationId xmlns:p14="http://schemas.microsoft.com/office/powerpoint/2010/main" val="37034884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Inflate input CVs of a few survey indices (MA fall, CT spring, NJ; minor</a:t>
            </a:r>
            <a:r>
              <a:rPr lang="en-US" sz="1800" b="1" dirty="0" smtClean="0"/>
              <a:t>)</a:t>
            </a:r>
          </a:p>
          <a:p>
            <a:pPr marL="800100" lvl="1" indent="-342900">
              <a:spcBef>
                <a:spcPts val="0"/>
              </a:spcBef>
              <a:buClr>
                <a:srgbClr val="7F7F7F"/>
              </a:buClr>
              <a:buFont typeface="Arial"/>
              <a:buChar char="•"/>
            </a:pPr>
            <a:r>
              <a:rPr lang="en-US" sz="1800" b="1" dirty="0"/>
              <a:t>Re-center input catch </a:t>
            </a:r>
            <a:r>
              <a:rPr lang="en-US" sz="1800" b="1" dirty="0" smtClean="0"/>
              <a:t>and survey ESSs </a:t>
            </a:r>
            <a:r>
              <a:rPr lang="en-US" sz="1800" b="1" dirty="0"/>
              <a:t>(minor) </a:t>
            </a:r>
          </a:p>
          <a:p>
            <a:pPr marL="800100" lvl="1" indent="-342900">
              <a:spcBef>
                <a:spcPts val="0"/>
              </a:spcBef>
              <a:buClr>
                <a:srgbClr val="7F7F7F"/>
              </a:buClr>
              <a:buFont typeface="Arial"/>
              <a:buChar char="•"/>
            </a:pPr>
            <a:r>
              <a:rPr lang="en-US" sz="1800" b="1" dirty="0" smtClean="0"/>
              <a:t>Effect on MTA 2023 model through 2022</a:t>
            </a:r>
          </a:p>
          <a:p>
            <a:pPr marL="800100" lvl="1" indent="-342900">
              <a:spcBef>
                <a:spcPts val="0"/>
              </a:spcBef>
              <a:buClr>
                <a:srgbClr val="7F7F7F"/>
              </a:buClr>
              <a:buFont typeface="Arial"/>
              <a:buChar char="•"/>
            </a:pPr>
            <a:endParaRPr lang="en-US" sz="1800" b="1" dirty="0" smtClean="0"/>
          </a:p>
          <a:p>
            <a:pPr marL="800100" lvl="1" indent="-342900">
              <a:spcBef>
                <a:spcPts val="0"/>
              </a:spcBef>
              <a:buClr>
                <a:srgbClr val="7F7F7F"/>
              </a:buClr>
              <a:buFont typeface="Arial"/>
              <a:buChar char="•"/>
            </a:pPr>
            <a:endParaRPr lang="en-US" sz="1800" b="1" dirty="0"/>
          </a:p>
          <a:p>
            <a:pPr marL="457200" lvl="1" indent="0">
              <a:spcBef>
                <a:spcPts val="0"/>
              </a:spcBef>
              <a:buClr>
                <a:srgbClr val="7F7F7F"/>
              </a:buClr>
              <a:buNone/>
            </a:pPr>
            <a:endParaRPr lang="en-US" sz="1800" b="1" dirty="0"/>
          </a:p>
        </p:txBody>
      </p:sp>
      <p:pic>
        <p:nvPicPr>
          <p:cNvPr id="3" name="Picture 2"/>
          <p:cNvPicPr>
            <a:picLocks noChangeAspect="1"/>
          </p:cNvPicPr>
          <p:nvPr/>
        </p:nvPicPr>
        <p:blipFill>
          <a:blip r:embed="rId2"/>
          <a:stretch>
            <a:fillRect/>
          </a:stretch>
        </p:blipFill>
        <p:spPr>
          <a:xfrm>
            <a:off x="1371600" y="2362200"/>
            <a:ext cx="6686550" cy="4257675"/>
          </a:xfrm>
          <a:prstGeom prst="rect">
            <a:avLst/>
          </a:prstGeom>
        </p:spPr>
      </p:pic>
    </p:spTree>
    <p:extLst>
      <p:ext uri="{BB962C8B-B14F-4D97-AF65-F5344CB8AC3E}">
        <p14:creationId xmlns:p14="http://schemas.microsoft.com/office/powerpoint/2010/main" val="25600935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256988"/>
            <a:ext cx="8229600" cy="792163"/>
          </a:xfrm>
        </p:spPr>
        <p:txBody>
          <a:bodyPr/>
          <a:lstStyle/>
          <a:p>
            <a:pPr eaLnBrk="1" hangingPunct="1"/>
            <a:r>
              <a:rPr lang="en-US" sz="2400" b="1" dirty="0" smtClean="0">
                <a:solidFill>
                  <a:schemeClr val="tx1"/>
                </a:solidFill>
              </a:rPr>
              <a:t>2023 Management Track Assessment </a:t>
            </a:r>
            <a:br>
              <a:rPr lang="en-US" sz="2400" b="1" dirty="0" smtClean="0">
                <a:solidFill>
                  <a:schemeClr val="tx1"/>
                </a:solidFill>
              </a:rPr>
            </a:br>
            <a:endParaRPr lang="en-US" sz="2400" b="1" dirty="0" smtClean="0">
              <a:solidFill>
                <a:schemeClr val="tx1"/>
              </a:solidFill>
            </a:endParaRPr>
          </a:p>
        </p:txBody>
      </p:sp>
      <p:sp>
        <p:nvSpPr>
          <p:cNvPr id="37891" name="Rectangle 3"/>
          <p:cNvSpPr>
            <a:spLocks noGrp="1" noChangeArrowheads="1"/>
          </p:cNvSpPr>
          <p:nvPr>
            <p:ph type="body" idx="1"/>
          </p:nvPr>
        </p:nvSpPr>
        <p:spPr>
          <a:xfrm>
            <a:off x="457200" y="990600"/>
            <a:ext cx="8229600" cy="5503862"/>
          </a:xfrm>
        </p:spPr>
        <p:txBody>
          <a:bodyPr/>
          <a:lstStyle/>
          <a:p>
            <a:pPr marL="800100" lvl="1" indent="-342900">
              <a:spcBef>
                <a:spcPts val="0"/>
              </a:spcBef>
              <a:buClr>
                <a:srgbClr val="7F7F7F"/>
              </a:buClr>
              <a:buFont typeface="Arial"/>
              <a:buChar char="•"/>
            </a:pPr>
            <a:r>
              <a:rPr lang="en-US" sz="1800" b="1" dirty="0"/>
              <a:t>Inflate input CVs of a few survey indices (MA fall, CT spring, NJ; minor</a:t>
            </a:r>
            <a:r>
              <a:rPr lang="en-US" sz="1800" b="1" dirty="0" smtClean="0"/>
              <a:t>)</a:t>
            </a:r>
          </a:p>
          <a:p>
            <a:pPr marL="800100" lvl="1" indent="-342900">
              <a:spcBef>
                <a:spcPts val="0"/>
              </a:spcBef>
              <a:buClr>
                <a:srgbClr val="7F7F7F"/>
              </a:buClr>
              <a:buFont typeface="Arial"/>
              <a:buChar char="•"/>
            </a:pPr>
            <a:r>
              <a:rPr lang="en-US" sz="1800" b="1" dirty="0"/>
              <a:t>Re-center input catch </a:t>
            </a:r>
            <a:r>
              <a:rPr lang="en-US" sz="1800" b="1" dirty="0" smtClean="0"/>
              <a:t>and survey ESSs </a:t>
            </a:r>
            <a:r>
              <a:rPr lang="en-US" sz="1800" b="1" dirty="0"/>
              <a:t>(minor) </a:t>
            </a:r>
          </a:p>
          <a:p>
            <a:pPr marL="800100" lvl="1" indent="-342900">
              <a:spcBef>
                <a:spcPts val="0"/>
              </a:spcBef>
              <a:buClr>
                <a:srgbClr val="7F7F7F"/>
              </a:buClr>
              <a:buFont typeface="Arial"/>
              <a:buChar char="•"/>
            </a:pPr>
            <a:r>
              <a:rPr lang="en-US" sz="1800" b="1" dirty="0" smtClean="0"/>
              <a:t>Effect on MTA 2023 model through 2022</a:t>
            </a:r>
          </a:p>
          <a:p>
            <a:pPr marL="800100" lvl="1" indent="-342900">
              <a:spcBef>
                <a:spcPts val="0"/>
              </a:spcBef>
              <a:buClr>
                <a:srgbClr val="7F7F7F"/>
              </a:buClr>
              <a:buFont typeface="Arial"/>
              <a:buChar char="•"/>
            </a:pPr>
            <a:endParaRPr lang="en-US" sz="1800" b="1" dirty="0" smtClean="0"/>
          </a:p>
          <a:p>
            <a:pPr marL="800100" lvl="1" indent="-342900">
              <a:spcBef>
                <a:spcPts val="0"/>
              </a:spcBef>
              <a:buClr>
                <a:srgbClr val="7F7F7F"/>
              </a:buClr>
              <a:buFont typeface="Arial"/>
              <a:buChar char="•"/>
            </a:pPr>
            <a:endParaRPr lang="en-US" sz="1800" b="1" dirty="0"/>
          </a:p>
          <a:p>
            <a:pPr marL="457200" lvl="1" indent="0">
              <a:spcBef>
                <a:spcPts val="0"/>
              </a:spcBef>
              <a:buClr>
                <a:srgbClr val="7F7F7F"/>
              </a:buClr>
              <a:buNone/>
            </a:pPr>
            <a:endParaRPr lang="en-US" sz="1800" b="1" dirty="0"/>
          </a:p>
        </p:txBody>
      </p:sp>
      <p:pic>
        <p:nvPicPr>
          <p:cNvPr id="3" name="Picture 2"/>
          <p:cNvPicPr>
            <a:picLocks noChangeAspect="1"/>
          </p:cNvPicPr>
          <p:nvPr/>
        </p:nvPicPr>
        <p:blipFill>
          <a:blip r:embed="rId2"/>
          <a:stretch>
            <a:fillRect/>
          </a:stretch>
        </p:blipFill>
        <p:spPr>
          <a:xfrm>
            <a:off x="1371600" y="2362200"/>
            <a:ext cx="6686550" cy="4295775"/>
          </a:xfrm>
          <a:prstGeom prst="rect">
            <a:avLst/>
          </a:prstGeom>
        </p:spPr>
      </p:pic>
    </p:spTree>
    <p:extLst>
      <p:ext uri="{BB962C8B-B14F-4D97-AF65-F5344CB8AC3E}">
        <p14:creationId xmlns:p14="http://schemas.microsoft.com/office/powerpoint/2010/main" val="360359239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57200"/>
            <a:ext cx="6629400" cy="830997"/>
          </a:xfrm>
          <a:prstGeom prst="rect">
            <a:avLst/>
          </a:prstGeom>
        </p:spPr>
        <p:txBody>
          <a:bodyPr wrap="square">
            <a:spAutoFit/>
          </a:bodyPr>
          <a:lstStyle/>
          <a:p>
            <a:r>
              <a:rPr lang="en-US" sz="2400" b="1" dirty="0" smtClean="0"/>
              <a:t>2023 </a:t>
            </a:r>
            <a:r>
              <a:rPr lang="en-US" sz="2400" b="1" dirty="0"/>
              <a:t>Management Track Assessment</a:t>
            </a:r>
            <a:br>
              <a:rPr lang="en-US" sz="2400" b="1" dirty="0"/>
            </a:br>
            <a:r>
              <a:rPr lang="en-US" sz="2400" b="1" dirty="0" smtClean="0"/>
              <a:t>Final ASAP Model</a:t>
            </a:r>
            <a:endParaRPr lang="en-US" sz="2400" dirty="0"/>
          </a:p>
        </p:txBody>
      </p:sp>
      <p:sp>
        <p:nvSpPr>
          <p:cNvPr id="3" name="TextBox 2"/>
          <p:cNvSpPr txBox="1"/>
          <p:nvPr/>
        </p:nvSpPr>
        <p:spPr>
          <a:xfrm>
            <a:off x="292994" y="1308413"/>
            <a:ext cx="8546205" cy="5355312"/>
          </a:xfrm>
          <a:prstGeom prst="rect">
            <a:avLst/>
          </a:prstGeom>
          <a:noFill/>
        </p:spPr>
        <p:txBody>
          <a:bodyPr wrap="square" rtlCol="0">
            <a:spAutoFit/>
          </a:bodyPr>
          <a:lstStyle/>
          <a:p>
            <a:pPr marL="285750" indent="-285750" algn="l">
              <a:buFont typeface="Arial" panose="020B0604020202020204" pitchFamily="34" charset="0"/>
              <a:buChar char="•"/>
            </a:pPr>
            <a:r>
              <a:rPr lang="en-US" b="1" dirty="0"/>
              <a:t>M</a:t>
            </a:r>
            <a:r>
              <a:rPr lang="en-US" b="1" dirty="0" smtClean="0"/>
              <a:t>odel now has a ‘major’ retrospective pattern: ‘Good’ retro; SSB underestimated (-21%), F overestimated (+42%)</a:t>
            </a:r>
          </a:p>
          <a:p>
            <a:pPr marL="285750" indent="-285750" algn="l">
              <a:buFont typeface="Arial" panose="020B0604020202020204" pitchFamily="34" charset="0"/>
              <a:buChar char="•"/>
            </a:pPr>
            <a:endParaRPr lang="en-US" b="1" dirty="0"/>
          </a:p>
          <a:p>
            <a:pPr marL="285750" indent="-285750" algn="l">
              <a:buFont typeface="Arial" panose="020B0604020202020204" pitchFamily="34" charset="0"/>
              <a:buChar char="•"/>
            </a:pPr>
            <a:r>
              <a:rPr lang="en-US" b="1" dirty="0"/>
              <a:t>A</a:t>
            </a:r>
            <a:r>
              <a:rPr lang="en-US" b="1" dirty="0" smtClean="0"/>
              <a:t>djusted SSB and F are both outside 90% Terminal Year ~90%CI</a:t>
            </a:r>
          </a:p>
          <a:p>
            <a:pPr marL="285750" indent="-285750" algn="l">
              <a:buFont typeface="Arial" panose="020B0604020202020204" pitchFamily="34" charset="0"/>
              <a:buChar char="•"/>
            </a:pPr>
            <a:endParaRPr lang="en-US" b="1" dirty="0"/>
          </a:p>
          <a:p>
            <a:pPr marL="285750" indent="-285750" algn="l">
              <a:buFont typeface="Arial" panose="020B0604020202020204" pitchFamily="34" charset="0"/>
              <a:buChar char="•"/>
            </a:pPr>
            <a:r>
              <a:rPr lang="en-US" b="1" dirty="0" smtClean="0"/>
              <a:t>Terminal Year (2022) SSB and F adjusted for stock status and stock size for projections</a:t>
            </a:r>
          </a:p>
          <a:p>
            <a:pPr marL="285750" indent="-285750" algn="l">
              <a:buFont typeface="Arial" panose="020B0604020202020204" pitchFamily="34" charset="0"/>
              <a:buChar char="•"/>
            </a:pPr>
            <a:endParaRPr lang="en-US" b="1" dirty="0" smtClean="0"/>
          </a:p>
          <a:p>
            <a:pPr marL="285750" indent="-285750" algn="l">
              <a:buFont typeface="Arial" panose="020B0604020202020204" pitchFamily="34" charset="0"/>
              <a:buChar char="•"/>
            </a:pPr>
            <a:r>
              <a:rPr lang="en-US" b="1" dirty="0" smtClean="0"/>
              <a:t>Jitter: 66% at final Objective Function value, 20% ~ 4 points below, 14% ~ 4 points above – however, final maximum gradient value = 0.0011, so fairly robust given that diagnostic</a:t>
            </a:r>
            <a:endParaRPr lang="en-US" b="1" dirty="0"/>
          </a:p>
          <a:p>
            <a:pPr marL="285750" indent="-285750" algn="l">
              <a:buFont typeface="Arial" panose="020B0604020202020204" pitchFamily="34" charset="0"/>
              <a:buChar char="•"/>
            </a:pPr>
            <a:endParaRPr lang="en-US" b="1" dirty="0">
              <a:solidFill>
                <a:srgbClr val="000080"/>
              </a:solidFill>
            </a:endParaRPr>
          </a:p>
          <a:p>
            <a:pPr marL="285750" indent="-285750" algn="l">
              <a:buFont typeface="Arial" panose="020B0604020202020204" pitchFamily="34" charset="0"/>
              <a:buChar char="•"/>
            </a:pPr>
            <a:r>
              <a:rPr lang="en-US" b="1" dirty="0" smtClean="0"/>
              <a:t>MCMC</a:t>
            </a:r>
            <a:r>
              <a:rPr lang="en-US" b="1" dirty="0"/>
              <a:t>: no convergence problems or </a:t>
            </a:r>
            <a:r>
              <a:rPr lang="en-US" b="1" dirty="0" smtClean="0"/>
              <a:t>unusual high </a:t>
            </a:r>
            <a:r>
              <a:rPr lang="en-US" b="1" dirty="0"/>
              <a:t>correlations, relatively precise estimates (terminal year </a:t>
            </a:r>
            <a:r>
              <a:rPr lang="en-US" b="1" dirty="0" smtClean="0"/>
              <a:t>CVs=15-20%)</a:t>
            </a:r>
          </a:p>
          <a:p>
            <a:pPr algn="l"/>
            <a:endParaRPr lang="en-US" b="1" dirty="0"/>
          </a:p>
          <a:p>
            <a:pPr marL="285750" indent="-285750" algn="l">
              <a:buFont typeface="Arial" panose="020B0604020202020204" pitchFamily="34" charset="0"/>
              <a:buChar char="•"/>
            </a:pPr>
            <a:r>
              <a:rPr lang="en-US" b="1" dirty="0" smtClean="0"/>
              <a:t>Internal </a:t>
            </a:r>
            <a:r>
              <a:rPr lang="en-US" b="1" dirty="0"/>
              <a:t>Estimation of BRPs not sufficient: estimated steepness (h) = 1, used proxies instead (</a:t>
            </a:r>
            <a:r>
              <a:rPr lang="en-US" b="1" dirty="0" smtClean="0"/>
              <a:t>F40% = FMSY)</a:t>
            </a:r>
          </a:p>
          <a:p>
            <a:pPr marL="285750" indent="-285750" algn="l">
              <a:buFont typeface="Arial" panose="020B0604020202020204" pitchFamily="34" charset="0"/>
              <a:buChar char="•"/>
            </a:pPr>
            <a:endParaRPr lang="en-US" b="1" dirty="0"/>
          </a:p>
          <a:p>
            <a:pPr marL="285750" indent="-285750" algn="l">
              <a:buFont typeface="Arial" panose="020B0604020202020204" pitchFamily="34" charset="0"/>
              <a:buChar char="•"/>
            </a:pPr>
            <a:r>
              <a:rPr lang="en-US" b="1" dirty="0" smtClean="0"/>
              <a:t>Final Model: MTA2023_NEWSET_ESS_V1</a:t>
            </a:r>
            <a:endParaRPr lang="en-US" b="1" dirty="0"/>
          </a:p>
        </p:txBody>
      </p:sp>
    </p:spTree>
    <p:extLst>
      <p:ext uri="{BB962C8B-B14F-4D97-AF65-F5344CB8AC3E}">
        <p14:creationId xmlns:p14="http://schemas.microsoft.com/office/powerpoint/2010/main" val="3095067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4337"/>
            <a:ext cx="5029200" cy="6029325"/>
          </a:xfrm>
          <a:prstGeom prst="rect">
            <a:avLst/>
          </a:prstGeom>
        </p:spPr>
      </p:pic>
    </p:spTree>
    <p:extLst>
      <p:ext uri="{BB962C8B-B14F-4D97-AF65-F5344CB8AC3E}">
        <p14:creationId xmlns:p14="http://schemas.microsoft.com/office/powerpoint/2010/main" val="4211945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4337"/>
            <a:ext cx="5029200" cy="6029325"/>
          </a:xfrm>
          <a:prstGeom prst="rect">
            <a:avLst/>
          </a:prstGeom>
        </p:spPr>
      </p:pic>
    </p:spTree>
    <p:extLst>
      <p:ext uri="{BB962C8B-B14F-4D97-AF65-F5344CB8AC3E}">
        <p14:creationId xmlns:p14="http://schemas.microsoft.com/office/powerpoint/2010/main" val="36750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4337"/>
            <a:ext cx="5029200" cy="6029325"/>
          </a:xfrm>
          <a:prstGeom prst="rect">
            <a:avLst/>
          </a:prstGeom>
        </p:spPr>
      </p:pic>
    </p:spTree>
    <p:extLst>
      <p:ext uri="{BB962C8B-B14F-4D97-AF65-F5344CB8AC3E}">
        <p14:creationId xmlns:p14="http://schemas.microsoft.com/office/powerpoint/2010/main" val="47853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solidFill>
                <a:prstClr val="black"/>
              </a:solidFill>
            </a:endParaRPr>
          </a:p>
        </p:txBody>
      </p:sp>
      <p:sp>
        <p:nvSpPr>
          <p:cNvPr id="23555" name="Rectangle 3"/>
          <p:cNvSpPr>
            <a:spLocks noChangeArrowheads="1"/>
          </p:cNvSpPr>
          <p:nvPr/>
        </p:nvSpPr>
        <p:spPr bwMode="auto">
          <a:xfrm>
            <a:off x="152400" y="0"/>
            <a:ext cx="8839200" cy="6858000"/>
          </a:xfrm>
          <a:prstGeom prst="rect">
            <a:avLst/>
          </a:prstGeom>
          <a:solidFill>
            <a:srgbClr val="FFFFFF"/>
          </a:solidFill>
          <a:ln w="9525">
            <a:noFill/>
            <a:miter lim="800000"/>
            <a:headEnd/>
            <a:tailEnd/>
          </a:ln>
        </p:spPr>
        <p:txBody>
          <a:bodyPr/>
          <a:lstStyle/>
          <a:p>
            <a:endParaRPr lang="en-US">
              <a:solidFill>
                <a:prstClr val="black"/>
              </a:solidFill>
            </a:endParaRPr>
          </a:p>
        </p:txBody>
      </p:sp>
      <p:sp>
        <p:nvSpPr>
          <p:cNvPr id="23556" name="Rectangle 4"/>
          <p:cNvSpPr>
            <a:spLocks noChangeArrowheads="1"/>
          </p:cNvSpPr>
          <p:nvPr/>
        </p:nvSpPr>
        <p:spPr bwMode="auto">
          <a:xfrm>
            <a:off x="1143000" y="533400"/>
            <a:ext cx="6827838" cy="427038"/>
          </a:xfrm>
          <a:prstGeom prst="rect">
            <a:avLst/>
          </a:prstGeom>
          <a:noFill/>
          <a:ln w="9525">
            <a:noFill/>
            <a:miter lim="800000"/>
            <a:headEnd/>
            <a:tailEnd/>
          </a:ln>
        </p:spPr>
        <p:txBody>
          <a:bodyPr wrap="none" lIns="0" tIns="0" rIns="0" bIns="0">
            <a:spAutoFit/>
          </a:bodyPr>
          <a:lstStyle/>
          <a:p>
            <a:r>
              <a:rPr lang="en-US" sz="2800" b="1">
                <a:solidFill>
                  <a:srgbClr val="000080"/>
                </a:solidFill>
              </a:rPr>
              <a:t>Stock definition: Cape Hatteras to Maine</a:t>
            </a:r>
            <a:endParaRPr lang="en-US" sz="2800">
              <a:solidFill>
                <a:prstClr val="black"/>
              </a:solidFill>
              <a:latin typeface="Times New Roman" pitchFamily="18" charset="0"/>
            </a:endParaRPr>
          </a:p>
        </p:txBody>
      </p:sp>
      <p:sp>
        <p:nvSpPr>
          <p:cNvPr id="23557" name="Rectangle 5"/>
          <p:cNvSpPr>
            <a:spLocks noChangeArrowheads="1"/>
          </p:cNvSpPr>
          <p:nvPr/>
        </p:nvSpPr>
        <p:spPr bwMode="auto">
          <a:xfrm>
            <a:off x="1314450" y="1539875"/>
            <a:ext cx="1131888" cy="350838"/>
          </a:xfrm>
          <a:prstGeom prst="rect">
            <a:avLst/>
          </a:prstGeom>
          <a:noFill/>
          <a:ln w="9525">
            <a:noFill/>
            <a:miter lim="800000"/>
            <a:headEnd/>
            <a:tailEnd/>
          </a:ln>
        </p:spPr>
        <p:txBody>
          <a:bodyPr wrap="none" lIns="0" tIns="0" rIns="0" bIns="0">
            <a:spAutoFit/>
          </a:bodyPr>
          <a:lstStyle/>
          <a:p>
            <a:r>
              <a:rPr lang="en-US" sz="2300" b="1">
                <a:solidFill>
                  <a:srgbClr val="000080"/>
                </a:solidFill>
              </a:rPr>
              <a:t>Tagging</a:t>
            </a:r>
            <a:endParaRPr lang="en-US" sz="2400">
              <a:solidFill>
                <a:prstClr val="black"/>
              </a:solidFill>
              <a:latin typeface="Times New Roman" pitchFamily="18" charset="0"/>
            </a:endParaRPr>
          </a:p>
        </p:txBody>
      </p:sp>
      <p:sp>
        <p:nvSpPr>
          <p:cNvPr id="23558" name="Rectangle 6"/>
          <p:cNvSpPr>
            <a:spLocks noChangeArrowheads="1"/>
          </p:cNvSpPr>
          <p:nvPr/>
        </p:nvSpPr>
        <p:spPr bwMode="auto">
          <a:xfrm>
            <a:off x="1757363" y="1854200"/>
            <a:ext cx="17160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Poole (1962)</a:t>
            </a:r>
            <a:endParaRPr lang="en-US" sz="2400">
              <a:solidFill>
                <a:prstClr val="black"/>
              </a:solidFill>
              <a:latin typeface="Times New Roman" pitchFamily="18" charset="0"/>
            </a:endParaRPr>
          </a:p>
        </p:txBody>
      </p:sp>
      <p:sp>
        <p:nvSpPr>
          <p:cNvPr id="23559" name="Rectangle 7"/>
          <p:cNvSpPr>
            <a:spLocks noChangeArrowheads="1"/>
          </p:cNvSpPr>
          <p:nvPr/>
        </p:nvSpPr>
        <p:spPr bwMode="auto">
          <a:xfrm>
            <a:off x="1757363" y="2168525"/>
            <a:ext cx="22494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Murawski (1970)</a:t>
            </a:r>
            <a:endParaRPr lang="en-US" sz="2400">
              <a:solidFill>
                <a:prstClr val="black"/>
              </a:solidFill>
              <a:latin typeface="Times New Roman" pitchFamily="18" charset="0"/>
            </a:endParaRPr>
          </a:p>
        </p:txBody>
      </p:sp>
      <p:sp>
        <p:nvSpPr>
          <p:cNvPr id="23560" name="Rectangle 8"/>
          <p:cNvSpPr>
            <a:spLocks noChangeArrowheads="1"/>
          </p:cNvSpPr>
          <p:nvPr/>
        </p:nvSpPr>
        <p:spPr bwMode="auto">
          <a:xfrm>
            <a:off x="1757363" y="2481263"/>
            <a:ext cx="260508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Lux &amp; Nichy (1981)</a:t>
            </a:r>
            <a:endParaRPr lang="en-US" sz="2400">
              <a:solidFill>
                <a:prstClr val="black"/>
              </a:solidFill>
              <a:latin typeface="Times New Roman" pitchFamily="18" charset="0"/>
            </a:endParaRPr>
          </a:p>
        </p:txBody>
      </p:sp>
      <p:sp>
        <p:nvSpPr>
          <p:cNvPr id="23561" name="Rectangle 9"/>
          <p:cNvSpPr>
            <a:spLocks noChangeArrowheads="1"/>
          </p:cNvSpPr>
          <p:nvPr/>
        </p:nvSpPr>
        <p:spPr bwMode="auto">
          <a:xfrm>
            <a:off x="1757363" y="2795588"/>
            <a:ext cx="2378075" cy="350837"/>
          </a:xfrm>
          <a:prstGeom prst="rect">
            <a:avLst/>
          </a:prstGeom>
          <a:noFill/>
          <a:ln w="9525">
            <a:noFill/>
            <a:miter lim="800000"/>
            <a:headEnd/>
            <a:tailEnd/>
          </a:ln>
        </p:spPr>
        <p:txBody>
          <a:bodyPr wrap="none" lIns="0" tIns="0" rIns="0" bIns="0">
            <a:spAutoFit/>
          </a:bodyPr>
          <a:lstStyle/>
          <a:p>
            <a:r>
              <a:rPr lang="en-US" sz="2300" b="1">
                <a:solidFill>
                  <a:srgbClr val="000080"/>
                </a:solidFill>
              </a:rPr>
              <a:t>Monaghan (1992)</a:t>
            </a:r>
            <a:endParaRPr lang="en-US" sz="2400">
              <a:solidFill>
                <a:prstClr val="black"/>
              </a:solidFill>
              <a:latin typeface="Times New Roman" pitchFamily="18" charset="0"/>
            </a:endParaRPr>
          </a:p>
        </p:txBody>
      </p:sp>
      <p:sp>
        <p:nvSpPr>
          <p:cNvPr id="23562" name="Rectangle 10"/>
          <p:cNvSpPr>
            <a:spLocks noChangeArrowheads="1"/>
          </p:cNvSpPr>
          <p:nvPr/>
        </p:nvSpPr>
        <p:spPr bwMode="auto">
          <a:xfrm>
            <a:off x="1314450" y="3422650"/>
            <a:ext cx="4049713"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Morphometrics and Meristics</a:t>
            </a:r>
            <a:endParaRPr lang="en-US" sz="2400">
              <a:solidFill>
                <a:prstClr val="black"/>
              </a:solidFill>
              <a:latin typeface="Times New Roman" pitchFamily="18" charset="0"/>
            </a:endParaRPr>
          </a:p>
        </p:txBody>
      </p:sp>
      <p:sp>
        <p:nvSpPr>
          <p:cNvPr id="23563" name="Rectangle 11"/>
          <p:cNvSpPr>
            <a:spLocks noChangeArrowheads="1"/>
          </p:cNvSpPr>
          <p:nvPr/>
        </p:nvSpPr>
        <p:spPr bwMode="auto">
          <a:xfrm>
            <a:off x="1757363" y="3736975"/>
            <a:ext cx="2266950" cy="350838"/>
          </a:xfrm>
          <a:prstGeom prst="rect">
            <a:avLst/>
          </a:prstGeom>
          <a:noFill/>
          <a:ln w="9525">
            <a:noFill/>
            <a:miter lim="800000"/>
            <a:headEnd/>
            <a:tailEnd/>
          </a:ln>
        </p:spPr>
        <p:txBody>
          <a:bodyPr wrap="none" lIns="0" tIns="0" rIns="0" bIns="0">
            <a:spAutoFit/>
          </a:bodyPr>
          <a:lstStyle/>
          <a:p>
            <a:r>
              <a:rPr lang="en-US" sz="2300" b="1">
                <a:solidFill>
                  <a:srgbClr val="000080"/>
                </a:solidFill>
              </a:rPr>
              <a:t>Wilk et al. (1980)</a:t>
            </a:r>
            <a:endParaRPr lang="en-US" sz="2400">
              <a:solidFill>
                <a:prstClr val="black"/>
              </a:solidFill>
              <a:latin typeface="Times New Roman" pitchFamily="18" charset="0"/>
            </a:endParaRPr>
          </a:p>
        </p:txBody>
      </p:sp>
      <p:sp>
        <p:nvSpPr>
          <p:cNvPr id="23564" name="Rectangle 12"/>
          <p:cNvSpPr>
            <a:spLocks noChangeArrowheads="1"/>
          </p:cNvSpPr>
          <p:nvPr/>
        </p:nvSpPr>
        <p:spPr bwMode="auto">
          <a:xfrm>
            <a:off x="1757363" y="4051300"/>
            <a:ext cx="2735262" cy="350838"/>
          </a:xfrm>
          <a:prstGeom prst="rect">
            <a:avLst/>
          </a:prstGeom>
          <a:noFill/>
          <a:ln w="9525">
            <a:noFill/>
            <a:miter lim="800000"/>
            <a:headEnd/>
            <a:tailEnd/>
          </a:ln>
        </p:spPr>
        <p:txBody>
          <a:bodyPr wrap="none" lIns="0" tIns="0" rIns="0" bIns="0">
            <a:spAutoFit/>
          </a:bodyPr>
          <a:lstStyle/>
          <a:p>
            <a:r>
              <a:rPr lang="en-US" sz="2300" b="1">
                <a:solidFill>
                  <a:srgbClr val="000080"/>
                </a:solidFill>
              </a:rPr>
              <a:t>Fogarty et al. (1983)</a:t>
            </a:r>
            <a:endParaRPr lang="en-US" sz="2400">
              <a:solidFill>
                <a:prstClr val="black"/>
              </a:solidFill>
              <a:latin typeface="Times New Roman" pitchFamily="18" charset="0"/>
            </a:endParaRPr>
          </a:p>
        </p:txBody>
      </p:sp>
      <p:sp>
        <p:nvSpPr>
          <p:cNvPr id="23565" name="Rectangle 13"/>
          <p:cNvSpPr>
            <a:spLocks noChangeArrowheads="1"/>
          </p:cNvSpPr>
          <p:nvPr/>
        </p:nvSpPr>
        <p:spPr bwMode="auto">
          <a:xfrm>
            <a:off x="1314450" y="4678363"/>
            <a:ext cx="1230313" cy="350837"/>
          </a:xfrm>
          <a:prstGeom prst="rect">
            <a:avLst/>
          </a:prstGeom>
          <a:noFill/>
          <a:ln w="9525">
            <a:noFill/>
            <a:miter lim="800000"/>
            <a:headEnd/>
            <a:tailEnd/>
          </a:ln>
        </p:spPr>
        <p:txBody>
          <a:bodyPr wrap="none" lIns="0" tIns="0" rIns="0" bIns="0">
            <a:spAutoFit/>
          </a:bodyPr>
          <a:lstStyle/>
          <a:p>
            <a:r>
              <a:rPr lang="en-US" sz="2300" b="1">
                <a:solidFill>
                  <a:srgbClr val="000080"/>
                </a:solidFill>
              </a:rPr>
              <a:t>Genetics</a:t>
            </a:r>
            <a:endParaRPr lang="en-US" sz="2400">
              <a:solidFill>
                <a:prstClr val="black"/>
              </a:solidFill>
              <a:latin typeface="Times New Roman" pitchFamily="18" charset="0"/>
            </a:endParaRPr>
          </a:p>
        </p:txBody>
      </p:sp>
      <p:sp>
        <p:nvSpPr>
          <p:cNvPr id="23566" name="Rectangle 14"/>
          <p:cNvSpPr>
            <a:spLocks noChangeArrowheads="1"/>
          </p:cNvSpPr>
          <p:nvPr/>
        </p:nvSpPr>
        <p:spPr bwMode="auto">
          <a:xfrm>
            <a:off x="1757363" y="4992688"/>
            <a:ext cx="694213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Jones and Quattro (1999): no subdivision at Cape </a:t>
            </a:r>
            <a:endParaRPr lang="en-US" sz="2400">
              <a:solidFill>
                <a:prstClr val="black"/>
              </a:solidFill>
              <a:latin typeface="Times New Roman" pitchFamily="18" charset="0"/>
            </a:endParaRPr>
          </a:p>
        </p:txBody>
      </p:sp>
      <p:sp>
        <p:nvSpPr>
          <p:cNvPr id="23567" name="Rectangle 15"/>
          <p:cNvSpPr>
            <a:spLocks noChangeArrowheads="1"/>
          </p:cNvSpPr>
          <p:nvPr/>
        </p:nvSpPr>
        <p:spPr bwMode="auto">
          <a:xfrm>
            <a:off x="1757363" y="5305425"/>
            <a:ext cx="1165225" cy="350838"/>
          </a:xfrm>
          <a:prstGeom prst="rect">
            <a:avLst/>
          </a:prstGeom>
          <a:noFill/>
          <a:ln w="9525">
            <a:noFill/>
            <a:miter lim="800000"/>
            <a:headEnd/>
            <a:tailEnd/>
          </a:ln>
        </p:spPr>
        <p:txBody>
          <a:bodyPr wrap="none" lIns="0" tIns="0" rIns="0" bIns="0">
            <a:spAutoFit/>
          </a:bodyPr>
          <a:lstStyle/>
          <a:p>
            <a:r>
              <a:rPr lang="en-US" sz="2300" b="1">
                <a:solidFill>
                  <a:srgbClr val="000080"/>
                </a:solidFill>
              </a:rPr>
              <a:t>Hatteras</a:t>
            </a:r>
            <a:endParaRPr lang="en-US" sz="2400">
              <a:solidFill>
                <a:prstClr val="black"/>
              </a:solidFill>
              <a:latin typeface="Times New Roman" pitchFamily="18" charset="0"/>
            </a:endParaRPr>
          </a:p>
        </p:txBody>
      </p:sp>
      <p:sp>
        <p:nvSpPr>
          <p:cNvPr id="23568" name="Rectangle 16"/>
          <p:cNvSpPr>
            <a:spLocks noChangeArrowheads="1"/>
          </p:cNvSpPr>
          <p:nvPr/>
        </p:nvSpPr>
        <p:spPr bwMode="auto">
          <a:xfrm>
            <a:off x="1103313" y="1606550"/>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69" name="Rectangle 17"/>
          <p:cNvSpPr>
            <a:spLocks noChangeArrowheads="1"/>
          </p:cNvSpPr>
          <p:nvPr/>
        </p:nvSpPr>
        <p:spPr bwMode="auto">
          <a:xfrm>
            <a:off x="1573213" y="19208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0" name="Rectangle 18"/>
          <p:cNvSpPr>
            <a:spLocks noChangeArrowheads="1"/>
          </p:cNvSpPr>
          <p:nvPr/>
        </p:nvSpPr>
        <p:spPr bwMode="auto">
          <a:xfrm>
            <a:off x="1573213" y="223520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1" name="Rectangle 19"/>
          <p:cNvSpPr>
            <a:spLocks noChangeArrowheads="1"/>
          </p:cNvSpPr>
          <p:nvPr/>
        </p:nvSpPr>
        <p:spPr bwMode="auto">
          <a:xfrm>
            <a:off x="1573213" y="2547938"/>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2" name="Rectangle 20"/>
          <p:cNvSpPr>
            <a:spLocks noChangeArrowheads="1"/>
          </p:cNvSpPr>
          <p:nvPr/>
        </p:nvSpPr>
        <p:spPr bwMode="auto">
          <a:xfrm>
            <a:off x="1573213" y="28622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3" name="Rectangle 21"/>
          <p:cNvSpPr>
            <a:spLocks noChangeArrowheads="1"/>
          </p:cNvSpPr>
          <p:nvPr/>
        </p:nvSpPr>
        <p:spPr bwMode="auto">
          <a:xfrm>
            <a:off x="1103313" y="3489325"/>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74" name="Rectangle 22"/>
          <p:cNvSpPr>
            <a:spLocks noChangeArrowheads="1"/>
          </p:cNvSpPr>
          <p:nvPr/>
        </p:nvSpPr>
        <p:spPr bwMode="auto">
          <a:xfrm>
            <a:off x="1573213" y="380365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5" name="Rectangle 23"/>
          <p:cNvSpPr>
            <a:spLocks noChangeArrowheads="1"/>
          </p:cNvSpPr>
          <p:nvPr/>
        </p:nvSpPr>
        <p:spPr bwMode="auto">
          <a:xfrm>
            <a:off x="1573213" y="41179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6" name="Rectangle 24"/>
          <p:cNvSpPr>
            <a:spLocks noChangeArrowheads="1"/>
          </p:cNvSpPr>
          <p:nvPr/>
        </p:nvSpPr>
        <p:spPr bwMode="auto">
          <a:xfrm>
            <a:off x="1103313" y="4745038"/>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77" name="Rectangle 25"/>
          <p:cNvSpPr>
            <a:spLocks noChangeArrowheads="1"/>
          </p:cNvSpPr>
          <p:nvPr/>
        </p:nvSpPr>
        <p:spPr bwMode="auto">
          <a:xfrm>
            <a:off x="1573213" y="50593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8" name="Rectangle 26"/>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solidFill>
                <a:prstClr val="black"/>
              </a:solidFill>
            </a:endParaRPr>
          </a:p>
        </p:txBody>
      </p:sp>
      <p:sp>
        <p:nvSpPr>
          <p:cNvPr id="23579" name="Rectangle 27"/>
          <p:cNvSpPr>
            <a:spLocks noChangeArrowheads="1"/>
          </p:cNvSpPr>
          <p:nvPr/>
        </p:nvSpPr>
        <p:spPr bwMode="auto">
          <a:xfrm>
            <a:off x="0" y="20782"/>
            <a:ext cx="9144000" cy="6858000"/>
          </a:xfrm>
          <a:prstGeom prst="rect">
            <a:avLst/>
          </a:prstGeom>
          <a:solidFill>
            <a:srgbClr val="FFFFFF"/>
          </a:solidFill>
          <a:ln w="9525">
            <a:noFill/>
            <a:miter lim="800000"/>
            <a:headEnd/>
            <a:tailEnd/>
          </a:ln>
        </p:spPr>
        <p:txBody>
          <a:bodyPr/>
          <a:lstStyle/>
          <a:p>
            <a:endParaRPr lang="en-US">
              <a:solidFill>
                <a:prstClr val="black"/>
              </a:solidFill>
            </a:endParaRPr>
          </a:p>
        </p:txBody>
      </p:sp>
      <p:sp>
        <p:nvSpPr>
          <p:cNvPr id="23580" name="Rectangle 29"/>
          <p:cNvSpPr>
            <a:spLocks noChangeArrowheads="1"/>
          </p:cNvSpPr>
          <p:nvPr/>
        </p:nvSpPr>
        <p:spPr bwMode="auto">
          <a:xfrm>
            <a:off x="3105009" y="392834"/>
            <a:ext cx="2510303" cy="384721"/>
          </a:xfrm>
          <a:prstGeom prst="rect">
            <a:avLst/>
          </a:prstGeom>
          <a:noFill/>
          <a:ln w="9525">
            <a:noFill/>
            <a:miter lim="800000"/>
            <a:headEnd/>
            <a:tailEnd/>
          </a:ln>
        </p:spPr>
        <p:txBody>
          <a:bodyPr wrap="none" lIns="0" tIns="0" rIns="0" bIns="0">
            <a:spAutoFit/>
          </a:bodyPr>
          <a:lstStyle/>
          <a:p>
            <a:r>
              <a:rPr lang="en-US" sz="2500" b="1" dirty="0" smtClean="0">
                <a:solidFill>
                  <a:prstClr val="black"/>
                </a:solidFill>
              </a:rPr>
              <a:t>Recent Updates</a:t>
            </a:r>
            <a:endParaRPr lang="en-US" sz="2500" dirty="0">
              <a:solidFill>
                <a:prstClr val="black"/>
              </a:solidFill>
              <a:latin typeface="Times New Roman" pitchFamily="18" charset="0"/>
            </a:endParaRPr>
          </a:p>
        </p:txBody>
      </p:sp>
      <p:sp>
        <p:nvSpPr>
          <p:cNvPr id="23589" name="Rectangle 38"/>
          <p:cNvSpPr>
            <a:spLocks noChangeArrowheads="1"/>
          </p:cNvSpPr>
          <p:nvPr/>
        </p:nvSpPr>
        <p:spPr bwMode="auto">
          <a:xfrm>
            <a:off x="874257" y="1289745"/>
            <a:ext cx="5920339" cy="4693593"/>
          </a:xfrm>
          <a:prstGeom prst="rect">
            <a:avLst/>
          </a:prstGeom>
          <a:noFill/>
          <a:ln w="9525">
            <a:noFill/>
            <a:miter lim="800000"/>
            <a:headEnd/>
            <a:tailEnd/>
          </a:ln>
        </p:spPr>
        <p:txBody>
          <a:bodyPr wrap="none" lIns="0" tIns="0" rIns="0" bIns="0">
            <a:spAutoFit/>
          </a:bodyPr>
          <a:lstStyle/>
          <a:p>
            <a:pPr algn="l"/>
            <a:r>
              <a:rPr lang="en-US" sz="2000" b="1" dirty="0" smtClean="0">
                <a:solidFill>
                  <a:prstClr val="black"/>
                </a:solidFill>
              </a:rPr>
              <a:t>Operational Assessment in 2019</a:t>
            </a:r>
          </a:p>
          <a:p>
            <a:pPr algn="l"/>
            <a:r>
              <a:rPr lang="en-US" sz="2000" b="1" dirty="0" smtClean="0">
                <a:solidFill>
                  <a:prstClr val="black"/>
                </a:solidFill>
              </a:rPr>
              <a:t>Analysis</a:t>
            </a:r>
            <a:r>
              <a:rPr lang="en-US" sz="2000" b="1" dirty="0">
                <a:solidFill>
                  <a:prstClr val="black"/>
                </a:solidFill>
              </a:rPr>
              <a:t>:  NFT ASAP SCAA, </a:t>
            </a:r>
            <a:r>
              <a:rPr lang="en-US" sz="2000" b="1" dirty="0" smtClean="0">
                <a:solidFill>
                  <a:prstClr val="black"/>
                </a:solidFill>
              </a:rPr>
              <a:t>AGEPRO Projection</a:t>
            </a:r>
          </a:p>
          <a:p>
            <a:pPr algn="l"/>
            <a:r>
              <a:rPr lang="en-US" sz="2000" b="1" dirty="0" smtClean="0">
                <a:solidFill>
                  <a:prstClr val="black"/>
                </a:solidFill>
                <a:latin typeface="Arial"/>
              </a:rPr>
              <a:t>                  YPR/SSBR BRP models</a:t>
            </a:r>
          </a:p>
          <a:p>
            <a:pPr algn="l"/>
            <a:r>
              <a:rPr lang="en-US" sz="2000" b="1" dirty="0" smtClean="0">
                <a:solidFill>
                  <a:prstClr val="black"/>
                </a:solidFill>
                <a:latin typeface="Arial"/>
              </a:rPr>
              <a:t>Not Overfished and No Overfishing in 2018</a:t>
            </a:r>
          </a:p>
          <a:p>
            <a:pPr algn="l"/>
            <a:r>
              <a:rPr lang="en-US" sz="2000" b="1" dirty="0" smtClean="0">
                <a:solidFill>
                  <a:prstClr val="black"/>
                </a:solidFill>
                <a:latin typeface="Arial"/>
              </a:rPr>
              <a:t>Historically large 2015 year class recruiting</a:t>
            </a:r>
          </a:p>
          <a:p>
            <a:pPr algn="l"/>
            <a:r>
              <a:rPr lang="en-US" sz="2000" b="1" dirty="0" smtClean="0">
                <a:solidFill>
                  <a:prstClr val="black"/>
                </a:solidFill>
                <a:latin typeface="Arial"/>
              </a:rPr>
              <a:t>SSB about 2X BMSY target</a:t>
            </a:r>
          </a:p>
          <a:p>
            <a:pPr algn="l"/>
            <a:r>
              <a:rPr lang="en-US" sz="2000" b="1" dirty="0" smtClean="0">
                <a:solidFill>
                  <a:prstClr val="black"/>
                </a:solidFill>
                <a:latin typeface="Arial"/>
              </a:rPr>
              <a:t>F about 70% of FMSY threshold</a:t>
            </a:r>
          </a:p>
          <a:p>
            <a:pPr algn="l"/>
            <a:endParaRPr lang="en-US" sz="2000" b="1" dirty="0" smtClean="0">
              <a:solidFill>
                <a:prstClr val="black"/>
              </a:solidFill>
              <a:latin typeface="Arial"/>
            </a:endParaRPr>
          </a:p>
          <a:p>
            <a:pPr algn="l"/>
            <a:r>
              <a:rPr lang="en-US" sz="2000" b="1" dirty="0" smtClean="0">
                <a:solidFill>
                  <a:prstClr val="black"/>
                </a:solidFill>
                <a:latin typeface="Arial"/>
              </a:rPr>
              <a:t>Increasing</a:t>
            </a:r>
            <a:r>
              <a:rPr lang="en-US" sz="2000" b="1" dirty="0">
                <a:solidFill>
                  <a:prstClr val="black"/>
                </a:solidFill>
                <a:latin typeface="Arial"/>
              </a:rPr>
              <a:t> </a:t>
            </a:r>
            <a:r>
              <a:rPr lang="en-US" sz="2000" b="1" dirty="0" smtClean="0">
                <a:solidFill>
                  <a:prstClr val="black"/>
                </a:solidFill>
                <a:latin typeface="Arial"/>
              </a:rPr>
              <a:t>but still ‘minor’ internal retrospective</a:t>
            </a:r>
          </a:p>
          <a:p>
            <a:pPr algn="l"/>
            <a:r>
              <a:rPr lang="en-US" sz="2000" b="1" dirty="0" smtClean="0">
                <a:solidFill>
                  <a:prstClr val="black"/>
                </a:solidFill>
                <a:latin typeface="Arial"/>
              </a:rPr>
              <a:t>(SSB -11%; F +26%) no adjustment</a:t>
            </a:r>
          </a:p>
          <a:p>
            <a:pPr algn="l"/>
            <a:r>
              <a:rPr lang="en-US" sz="2000" b="1" dirty="0" smtClean="0">
                <a:solidFill>
                  <a:prstClr val="black"/>
                </a:solidFill>
                <a:latin typeface="Arial"/>
              </a:rPr>
              <a:t>Consistency between recent assessments</a:t>
            </a:r>
          </a:p>
          <a:p>
            <a:pPr algn="l"/>
            <a:endParaRPr lang="en-US" sz="2000" b="1" dirty="0">
              <a:solidFill>
                <a:prstClr val="black"/>
              </a:solidFill>
              <a:latin typeface="Arial"/>
            </a:endParaRPr>
          </a:p>
          <a:p>
            <a:pPr algn="l"/>
            <a:r>
              <a:rPr lang="en-US" sz="2000" b="1" dirty="0">
                <a:solidFill>
                  <a:prstClr val="black"/>
                </a:solidFill>
                <a:latin typeface="Arial"/>
              </a:rPr>
              <a:t>SSC accepted projections for </a:t>
            </a:r>
          </a:p>
          <a:p>
            <a:pPr algn="l"/>
            <a:r>
              <a:rPr lang="en-US" sz="2000" b="1" dirty="0">
                <a:solidFill>
                  <a:prstClr val="black"/>
                </a:solidFill>
                <a:latin typeface="Arial"/>
              </a:rPr>
              <a:t>OFLs/ABCs in </a:t>
            </a:r>
            <a:r>
              <a:rPr lang="en-US" sz="2000" b="1" dirty="0" smtClean="0">
                <a:solidFill>
                  <a:prstClr val="black"/>
                </a:solidFill>
                <a:latin typeface="Arial"/>
              </a:rPr>
              <a:t>2020-2021</a:t>
            </a:r>
            <a:endParaRPr lang="en-US" sz="2000" b="1" dirty="0">
              <a:solidFill>
                <a:prstClr val="black"/>
              </a:solidFill>
              <a:latin typeface="Arial"/>
            </a:endParaRPr>
          </a:p>
          <a:p>
            <a:pPr algn="l"/>
            <a:endParaRPr lang="en-US" sz="2500" b="1" dirty="0">
              <a:solidFill>
                <a:prstClr val="black"/>
              </a:solidFill>
              <a:latin typeface="Arial"/>
            </a:endParaRPr>
          </a:p>
        </p:txBody>
      </p:sp>
    </p:spTree>
    <p:extLst>
      <p:ext uri="{BB962C8B-B14F-4D97-AF65-F5344CB8AC3E}">
        <p14:creationId xmlns:p14="http://schemas.microsoft.com/office/powerpoint/2010/main" val="42011867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14337"/>
            <a:ext cx="5029200" cy="6029325"/>
          </a:xfrm>
          <a:prstGeom prst="rect">
            <a:avLst/>
          </a:prstGeom>
        </p:spPr>
      </p:pic>
    </p:spTree>
    <p:extLst>
      <p:ext uri="{BB962C8B-B14F-4D97-AF65-F5344CB8AC3E}">
        <p14:creationId xmlns:p14="http://schemas.microsoft.com/office/powerpoint/2010/main" val="3458493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38600" y="135542"/>
            <a:ext cx="1710725" cy="646331"/>
          </a:xfrm>
          <a:prstGeom prst="rect">
            <a:avLst/>
          </a:prstGeom>
          <a:noFill/>
        </p:spPr>
        <p:txBody>
          <a:bodyPr wrap="none" rtlCol="0">
            <a:spAutoFit/>
          </a:bodyPr>
          <a:lstStyle/>
          <a:p>
            <a:r>
              <a:rPr lang="en-US" b="1" dirty="0" smtClean="0"/>
              <a:t>'Internal'</a:t>
            </a:r>
          </a:p>
          <a:p>
            <a:r>
              <a:rPr lang="en-US" b="1" dirty="0" smtClean="0"/>
              <a:t>Retrospective</a:t>
            </a:r>
          </a:p>
        </p:txBody>
      </p:sp>
      <p:sp>
        <p:nvSpPr>
          <p:cNvPr id="5" name="TextBox 4"/>
          <p:cNvSpPr txBox="1"/>
          <p:nvPr/>
        </p:nvSpPr>
        <p:spPr>
          <a:xfrm>
            <a:off x="124348" y="5638800"/>
            <a:ext cx="2202846" cy="1077218"/>
          </a:xfrm>
          <a:prstGeom prst="rect">
            <a:avLst/>
          </a:prstGeom>
          <a:noFill/>
        </p:spPr>
        <p:txBody>
          <a:bodyPr wrap="none" rtlCol="0">
            <a:spAutoFit/>
          </a:bodyPr>
          <a:lstStyle/>
          <a:p>
            <a:r>
              <a:rPr lang="en-US" sz="1600" b="1" dirty="0" smtClean="0"/>
              <a:t>7-year 'peel'</a:t>
            </a:r>
          </a:p>
          <a:p>
            <a:r>
              <a:rPr lang="en-US" sz="1600" b="1" dirty="0" err="1" smtClean="0"/>
              <a:t>Mohn's</a:t>
            </a:r>
            <a:r>
              <a:rPr lang="en-US" sz="1600" b="1" dirty="0" smtClean="0"/>
              <a:t> rho =</a:t>
            </a:r>
          </a:p>
          <a:p>
            <a:r>
              <a:rPr lang="en-US" sz="1600" b="1" dirty="0" smtClean="0"/>
              <a:t>-27% to -1%, -21%</a:t>
            </a:r>
          </a:p>
          <a:p>
            <a:r>
              <a:rPr lang="en-US" sz="1600" b="1" dirty="0" smtClean="0"/>
              <a:t>(underestimate SSB)</a:t>
            </a:r>
            <a:endParaRPr lang="en-US" sz="1600" b="1" dirty="0"/>
          </a:p>
        </p:txBody>
      </p:sp>
      <p:pic>
        <p:nvPicPr>
          <p:cNvPr id="3" name="Picture 2"/>
          <p:cNvPicPr>
            <a:picLocks noChangeAspect="1"/>
          </p:cNvPicPr>
          <p:nvPr/>
        </p:nvPicPr>
        <p:blipFill>
          <a:blip r:embed="rId2"/>
          <a:stretch>
            <a:fillRect/>
          </a:stretch>
        </p:blipFill>
        <p:spPr>
          <a:xfrm>
            <a:off x="609600" y="1020377"/>
            <a:ext cx="7924800" cy="4542223"/>
          </a:xfrm>
          <a:prstGeom prst="rect">
            <a:avLst/>
          </a:prstGeom>
        </p:spPr>
      </p:pic>
    </p:spTree>
    <p:extLst>
      <p:ext uri="{BB962C8B-B14F-4D97-AF65-F5344CB8AC3E}">
        <p14:creationId xmlns:p14="http://schemas.microsoft.com/office/powerpoint/2010/main" val="2506411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74" y="5722374"/>
            <a:ext cx="2819400" cy="1077218"/>
          </a:xfrm>
          <a:prstGeom prst="rect">
            <a:avLst/>
          </a:prstGeom>
        </p:spPr>
        <p:txBody>
          <a:bodyPr wrap="square">
            <a:spAutoFit/>
          </a:bodyPr>
          <a:lstStyle/>
          <a:p>
            <a:r>
              <a:rPr lang="en-US" sz="1600" b="1" dirty="0" smtClean="0"/>
              <a:t>7-year 'peel'</a:t>
            </a:r>
          </a:p>
          <a:p>
            <a:r>
              <a:rPr lang="en-US" sz="1600" b="1" dirty="0" err="1" smtClean="0"/>
              <a:t>Mohn's</a:t>
            </a:r>
            <a:r>
              <a:rPr lang="en-US" sz="1600" b="1" dirty="0" smtClean="0"/>
              <a:t> rho =</a:t>
            </a:r>
          </a:p>
          <a:p>
            <a:r>
              <a:rPr lang="en-US" sz="1600" b="1" dirty="0" smtClean="0"/>
              <a:t>+54% to +</a:t>
            </a:r>
            <a:r>
              <a:rPr lang="en-US" sz="1600" b="1" dirty="0"/>
              <a:t>6</a:t>
            </a:r>
            <a:r>
              <a:rPr lang="en-US" sz="1600" b="1" dirty="0" smtClean="0"/>
              <a:t>%, +42%</a:t>
            </a:r>
          </a:p>
          <a:p>
            <a:r>
              <a:rPr lang="en-US" sz="1600" b="1" dirty="0" smtClean="0"/>
              <a:t>(overestimate F)</a:t>
            </a:r>
            <a:endParaRPr lang="en-US" sz="1600" b="1" dirty="0"/>
          </a:p>
        </p:txBody>
      </p:sp>
      <p:pic>
        <p:nvPicPr>
          <p:cNvPr id="2" name="Picture 1"/>
          <p:cNvPicPr>
            <a:picLocks noChangeAspect="1"/>
          </p:cNvPicPr>
          <p:nvPr/>
        </p:nvPicPr>
        <p:blipFill>
          <a:blip r:embed="rId2"/>
          <a:stretch>
            <a:fillRect/>
          </a:stretch>
        </p:blipFill>
        <p:spPr>
          <a:xfrm>
            <a:off x="609600" y="1064219"/>
            <a:ext cx="8077200" cy="4512365"/>
          </a:xfrm>
          <a:prstGeom prst="rect">
            <a:avLst/>
          </a:prstGeom>
        </p:spPr>
      </p:pic>
    </p:spTree>
    <p:extLst>
      <p:ext uri="{BB962C8B-B14F-4D97-AF65-F5344CB8AC3E}">
        <p14:creationId xmlns:p14="http://schemas.microsoft.com/office/powerpoint/2010/main" val="3137328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28343"/>
            <a:ext cx="8382000" cy="3139321"/>
          </a:xfrm>
          <a:prstGeom prst="rect">
            <a:avLst/>
          </a:prstGeom>
        </p:spPr>
        <p:txBody>
          <a:bodyPr wrap="square">
            <a:spAutoFit/>
          </a:bodyPr>
          <a:lstStyle/>
          <a:p>
            <a:pPr marL="285750" indent="-285750" algn="l">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model estimate of SSB in </a:t>
            </a:r>
            <a:r>
              <a:rPr lang="en-US" dirty="0" smtClean="0">
                <a:latin typeface="Times New Roman" panose="02020603050405020304" pitchFamily="18" charset="0"/>
                <a:ea typeface="Times New Roman" panose="02020603050405020304" pitchFamily="18" charset="0"/>
              </a:rPr>
              <a:t>2022 </a:t>
            </a:r>
            <a:r>
              <a:rPr lang="en-US" dirty="0">
                <a:latin typeface="Times New Roman" panose="02020603050405020304" pitchFamily="18" charset="0"/>
                <a:ea typeface="Times New Roman" panose="02020603050405020304" pitchFamily="18" charset="0"/>
              </a:rPr>
              <a:t>adjusted for internal retrospective error </a:t>
            </a:r>
            <a:r>
              <a:rPr lang="en-US" dirty="0" smtClean="0">
                <a:latin typeface="Times New Roman" panose="02020603050405020304" pitchFamily="18" charset="0"/>
                <a:ea typeface="Times New Roman" panose="02020603050405020304" pitchFamily="18" charset="0"/>
              </a:rPr>
              <a:t>(-21.4%; </a:t>
            </a:r>
          </a:p>
          <a:p>
            <a:pPr algn="l"/>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193,087) </a:t>
            </a:r>
            <a:r>
              <a:rPr lang="en-US" dirty="0">
                <a:latin typeface="Times New Roman" panose="02020603050405020304" pitchFamily="18" charset="0"/>
                <a:ea typeface="Times New Roman" panose="02020603050405020304" pitchFamily="18" charset="0"/>
              </a:rPr>
              <a:t>is </a:t>
            </a:r>
            <a:r>
              <a:rPr lang="en-US" dirty="0" smtClean="0">
                <a:latin typeface="Times New Roman" panose="02020603050405020304" pitchFamily="18" charset="0"/>
                <a:ea typeface="Times New Roman" panose="02020603050405020304" pitchFamily="18" charset="0"/>
              </a:rPr>
              <a:t>outside </a:t>
            </a:r>
            <a:r>
              <a:rPr lang="en-US" dirty="0">
                <a:latin typeface="Times New Roman" panose="02020603050405020304" pitchFamily="18" charset="0"/>
                <a:ea typeface="Times New Roman" panose="02020603050405020304" pitchFamily="18" charset="0"/>
              </a:rPr>
              <a:t>the model estimate 90% confidence </a:t>
            </a:r>
            <a:r>
              <a:rPr lang="en-US" dirty="0" smtClean="0">
                <a:latin typeface="Times New Roman" panose="02020603050405020304" pitchFamily="18" charset="0"/>
                <a:ea typeface="Times New Roman" panose="02020603050405020304" pitchFamily="18" charset="0"/>
              </a:rPr>
              <a:t>interval (131,720 – 192,050)</a:t>
            </a:r>
          </a:p>
          <a:p>
            <a:pPr marL="285750" indent="-285750" algn="l">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lgn="l">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 </a:t>
            </a:r>
            <a:r>
              <a:rPr lang="en-US" dirty="0">
                <a:latin typeface="Times New Roman" panose="02020603050405020304" pitchFamily="18" charset="0"/>
                <a:ea typeface="Times New Roman" panose="02020603050405020304" pitchFamily="18" charset="0"/>
              </a:rPr>
              <a:t>model estimate of F in </a:t>
            </a:r>
            <a:r>
              <a:rPr lang="en-US" dirty="0" smtClean="0">
                <a:latin typeface="Times New Roman" panose="02020603050405020304" pitchFamily="18" charset="0"/>
                <a:ea typeface="Times New Roman" panose="02020603050405020304" pitchFamily="18" charset="0"/>
              </a:rPr>
              <a:t>2022 </a:t>
            </a:r>
            <a:r>
              <a:rPr lang="en-US" dirty="0">
                <a:latin typeface="Times New Roman" panose="02020603050405020304" pitchFamily="18" charset="0"/>
                <a:ea typeface="Times New Roman" panose="02020603050405020304" pitchFamily="18" charset="0"/>
              </a:rPr>
              <a:t>adjusted for internal retrospective error </a:t>
            </a:r>
            <a:r>
              <a:rPr lang="en-US" dirty="0" smtClean="0">
                <a:latin typeface="Times New Roman" panose="02020603050405020304" pitchFamily="18" charset="0"/>
                <a:ea typeface="Times New Roman" panose="02020603050405020304" pitchFamily="18" charset="0"/>
              </a:rPr>
              <a:t>(+42.0%; 0.098) </a:t>
            </a:r>
            <a:r>
              <a:rPr lang="en-US" dirty="0">
                <a:latin typeface="Times New Roman" panose="02020603050405020304" pitchFamily="18" charset="0"/>
                <a:ea typeface="Times New Roman" panose="02020603050405020304" pitchFamily="18" charset="0"/>
              </a:rPr>
              <a:t>is </a:t>
            </a:r>
            <a:r>
              <a:rPr lang="en-US" dirty="0" smtClean="0">
                <a:latin typeface="Times New Roman" panose="02020603050405020304" pitchFamily="18" charset="0"/>
                <a:ea typeface="Times New Roman" panose="02020603050405020304" pitchFamily="18" charset="0"/>
              </a:rPr>
              <a:t>outside </a:t>
            </a:r>
            <a:r>
              <a:rPr lang="en-US" dirty="0">
                <a:latin typeface="Times New Roman" panose="02020603050405020304" pitchFamily="18" charset="0"/>
                <a:ea typeface="Times New Roman" panose="02020603050405020304" pitchFamily="18" charset="0"/>
              </a:rPr>
              <a:t>the model estimate 90% confidence </a:t>
            </a:r>
            <a:r>
              <a:rPr lang="en-US" dirty="0" smtClean="0">
                <a:latin typeface="Times New Roman" panose="02020603050405020304" pitchFamily="18" charset="0"/>
                <a:ea typeface="Times New Roman" panose="02020603050405020304" pitchFamily="18" charset="0"/>
              </a:rPr>
              <a:t>interval (0.140 – 0.208)</a:t>
            </a:r>
          </a:p>
          <a:p>
            <a:pPr marL="285750" indent="-285750" algn="l">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85750" indent="-285750" algn="l">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Therefore, adjustment </a:t>
            </a:r>
            <a:r>
              <a:rPr lang="en-US" dirty="0">
                <a:latin typeface="Times New Roman" panose="02020603050405020304" pitchFamily="18" charset="0"/>
                <a:ea typeface="Times New Roman" panose="02020603050405020304" pitchFamily="18" charset="0"/>
              </a:rPr>
              <a:t>of these terminal year estimates has been made for stock status determination </a:t>
            </a:r>
            <a:r>
              <a:rPr lang="en-US" dirty="0" smtClean="0">
                <a:latin typeface="Times New Roman" panose="02020603050405020304" pitchFamily="18" charset="0"/>
                <a:ea typeface="Times New Roman" panose="02020603050405020304" pitchFamily="18" charset="0"/>
              </a:rPr>
              <a:t>and projections (SSB adjustment applied to all ages N)</a:t>
            </a:r>
          </a:p>
          <a:p>
            <a:pPr marL="285750" indent="-285750" algn="l">
              <a:buFont typeface="Arial" panose="020B0604020202020204" pitchFamily="34" charset="0"/>
              <a:buChar char="•"/>
            </a:pPr>
            <a:endParaRPr lang="en-US" dirty="0">
              <a:latin typeface="Times New Roman" panose="02020603050405020304" pitchFamily="18" charset="0"/>
            </a:endParaRPr>
          </a:p>
          <a:p>
            <a:pPr marL="285750" indent="-285750" algn="l">
              <a:buFont typeface="Arial" panose="020B0604020202020204" pitchFamily="34" charset="0"/>
              <a:buChar char="•"/>
            </a:pPr>
            <a:r>
              <a:rPr lang="en-US" dirty="0" smtClean="0">
                <a:latin typeface="Times New Roman" panose="02020603050405020304" pitchFamily="18" charset="0"/>
              </a:rPr>
              <a:t>SSB in 2022 adjusted from 159,050 mt to 193,087 mt</a:t>
            </a:r>
          </a:p>
          <a:p>
            <a:pPr marL="285750" indent="-285750" algn="l">
              <a:buFont typeface="Arial" panose="020B0604020202020204" pitchFamily="34" charset="0"/>
              <a:buChar char="•"/>
            </a:pPr>
            <a:r>
              <a:rPr lang="en-US" dirty="0" smtClean="0">
                <a:latin typeface="Times New Roman" panose="02020603050405020304" pitchFamily="18" charset="0"/>
              </a:rPr>
              <a:t>F in 2022 adjusted from 0.171 to 0.098</a:t>
            </a:r>
            <a:endParaRPr lang="en-US" dirty="0"/>
          </a:p>
        </p:txBody>
      </p:sp>
    </p:spTree>
    <p:extLst>
      <p:ext uri="{BB962C8B-B14F-4D97-AF65-F5344CB8AC3E}">
        <p14:creationId xmlns:p14="http://schemas.microsoft.com/office/powerpoint/2010/main" val="4090778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486400" cy="6858000"/>
          </a:xfrm>
          <a:prstGeom prst="rect">
            <a:avLst/>
          </a:prstGeom>
        </p:spPr>
      </p:pic>
    </p:spTree>
    <p:extLst>
      <p:ext uri="{BB962C8B-B14F-4D97-AF65-F5344CB8AC3E}">
        <p14:creationId xmlns:p14="http://schemas.microsoft.com/office/powerpoint/2010/main" val="6236189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486400" cy="6858000"/>
          </a:xfrm>
          <a:prstGeom prst="rect">
            <a:avLst/>
          </a:prstGeom>
        </p:spPr>
      </p:pic>
    </p:spTree>
    <p:extLst>
      <p:ext uri="{BB962C8B-B14F-4D97-AF65-F5344CB8AC3E}">
        <p14:creationId xmlns:p14="http://schemas.microsoft.com/office/powerpoint/2010/main" val="3440476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57200"/>
            <a:ext cx="6629400" cy="1569660"/>
          </a:xfrm>
          <a:prstGeom prst="rect">
            <a:avLst/>
          </a:prstGeom>
        </p:spPr>
        <p:txBody>
          <a:bodyPr wrap="square">
            <a:spAutoFit/>
          </a:bodyPr>
          <a:lstStyle/>
          <a:p>
            <a:r>
              <a:rPr lang="en-US" sz="2400" b="1" dirty="0" smtClean="0"/>
              <a:t>2023 </a:t>
            </a:r>
            <a:r>
              <a:rPr lang="en-US" sz="2400" b="1" dirty="0"/>
              <a:t>Management Track Assessment</a:t>
            </a:r>
            <a:br>
              <a:rPr lang="en-US" sz="2400" b="1" dirty="0"/>
            </a:br>
            <a:r>
              <a:rPr lang="en-US" sz="2400" b="1" dirty="0"/>
              <a:t>ASAP Model</a:t>
            </a:r>
            <a:br>
              <a:rPr lang="en-US" sz="2400" b="1" dirty="0"/>
            </a:br>
            <a:r>
              <a:rPr lang="en-US" sz="2400" b="1" dirty="0"/>
              <a:t> </a:t>
            </a:r>
            <a:br>
              <a:rPr lang="en-US" sz="2400" b="1" dirty="0"/>
            </a:br>
            <a:r>
              <a:rPr lang="en-US" sz="2400" b="1" dirty="0"/>
              <a:t>Comparative results 2015 to </a:t>
            </a:r>
            <a:r>
              <a:rPr lang="en-US" sz="2400" b="1" dirty="0" smtClean="0"/>
              <a:t>2023 </a:t>
            </a:r>
            <a:r>
              <a:rPr lang="en-US" sz="2400" b="1" dirty="0"/>
              <a:t>models</a:t>
            </a:r>
            <a:endParaRPr lang="en-US" sz="2400" dirty="0"/>
          </a:p>
        </p:txBody>
      </p:sp>
    </p:spTree>
    <p:extLst>
      <p:ext uri="{BB962C8B-B14F-4D97-AF65-F5344CB8AC3E}">
        <p14:creationId xmlns:p14="http://schemas.microsoft.com/office/powerpoint/2010/main" val="2950336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8458200" cy="646331"/>
          </a:xfrm>
          <a:prstGeom prst="rect">
            <a:avLst/>
          </a:prstGeom>
        </p:spPr>
        <p:txBody>
          <a:bodyPr wrap="square">
            <a:spAutoFit/>
          </a:bodyPr>
          <a:lstStyle/>
          <a:p>
            <a:r>
              <a:rPr lang="en-US" b="1" dirty="0" smtClean="0"/>
              <a:t>Comparison </a:t>
            </a:r>
            <a:r>
              <a:rPr lang="en-US" b="1" dirty="0"/>
              <a:t>across assessments </a:t>
            </a:r>
            <a:endParaRPr lang="en-US" b="1" dirty="0" smtClean="0"/>
          </a:p>
          <a:p>
            <a:r>
              <a:rPr lang="en-US" b="1" dirty="0" smtClean="0"/>
              <a:t>2008, 2015, 2017, 2019, 2021, 2023</a:t>
            </a:r>
            <a:endParaRPr lang="en-US" b="1" dirty="0"/>
          </a:p>
        </p:txBody>
      </p:sp>
      <p:graphicFrame>
        <p:nvGraphicFramePr>
          <p:cNvPr id="6" name="Chart 5"/>
          <p:cNvGraphicFramePr>
            <a:graphicFrameLocks/>
          </p:cNvGraphicFramePr>
          <p:nvPr>
            <p:extLst>
              <p:ext uri="{D42A27DB-BD31-4B8C-83A1-F6EECF244321}">
                <p14:modId xmlns:p14="http://schemas.microsoft.com/office/powerpoint/2010/main" val="1076348461"/>
              </p:ext>
            </p:extLst>
          </p:nvPr>
        </p:nvGraphicFramePr>
        <p:xfrm>
          <a:off x="919162" y="1337310"/>
          <a:ext cx="7305676" cy="4183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4314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81709" y="683443"/>
            <a:ext cx="3980577" cy="646331"/>
          </a:xfrm>
          <a:prstGeom prst="rect">
            <a:avLst/>
          </a:prstGeom>
          <a:noFill/>
        </p:spPr>
        <p:txBody>
          <a:bodyPr wrap="none" rtlCol="0">
            <a:spAutoFit/>
          </a:bodyPr>
          <a:lstStyle/>
          <a:p>
            <a:r>
              <a:rPr lang="en-US" b="1" dirty="0" smtClean="0"/>
              <a:t>Comparison across assessments </a:t>
            </a:r>
          </a:p>
          <a:p>
            <a:r>
              <a:rPr lang="en-US" b="1" dirty="0" smtClean="0"/>
              <a:t>2008, 2015, 2017, 2019, 2021, 2023</a:t>
            </a:r>
            <a:endParaRPr lang="en-US" b="1" dirty="0"/>
          </a:p>
        </p:txBody>
      </p:sp>
      <p:graphicFrame>
        <p:nvGraphicFramePr>
          <p:cNvPr id="6" name="Chart 5"/>
          <p:cNvGraphicFramePr>
            <a:graphicFrameLocks/>
          </p:cNvGraphicFramePr>
          <p:nvPr>
            <p:extLst>
              <p:ext uri="{D42A27DB-BD31-4B8C-83A1-F6EECF244321}">
                <p14:modId xmlns:p14="http://schemas.microsoft.com/office/powerpoint/2010/main" val="2694045193"/>
              </p:ext>
            </p:extLst>
          </p:nvPr>
        </p:nvGraphicFramePr>
        <p:xfrm>
          <a:off x="909637" y="1414462"/>
          <a:ext cx="7324725" cy="4029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6205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9622" y="565666"/>
            <a:ext cx="8382000" cy="646331"/>
          </a:xfrm>
          <a:prstGeom prst="rect">
            <a:avLst/>
          </a:prstGeom>
        </p:spPr>
        <p:txBody>
          <a:bodyPr wrap="square">
            <a:spAutoFit/>
          </a:bodyPr>
          <a:lstStyle/>
          <a:p>
            <a:r>
              <a:rPr lang="en-US" b="1" dirty="0" smtClean="0"/>
              <a:t>Comparison </a:t>
            </a:r>
            <a:r>
              <a:rPr lang="en-US" b="1" dirty="0"/>
              <a:t>across </a:t>
            </a:r>
            <a:r>
              <a:rPr lang="en-US" b="1" dirty="0" smtClean="0"/>
              <a:t>assessments</a:t>
            </a:r>
          </a:p>
          <a:p>
            <a:r>
              <a:rPr lang="en-US" b="1" dirty="0" smtClean="0"/>
              <a:t>2008, 2015, 2017, 2019, 2021, 2023</a:t>
            </a:r>
            <a:endParaRPr lang="en-US" b="1" dirty="0"/>
          </a:p>
        </p:txBody>
      </p:sp>
      <p:graphicFrame>
        <p:nvGraphicFramePr>
          <p:cNvPr id="6" name="Chart 5"/>
          <p:cNvGraphicFramePr>
            <a:graphicFrameLocks/>
          </p:cNvGraphicFramePr>
          <p:nvPr>
            <p:extLst>
              <p:ext uri="{D42A27DB-BD31-4B8C-83A1-F6EECF244321}">
                <p14:modId xmlns:p14="http://schemas.microsoft.com/office/powerpoint/2010/main" val="123630431"/>
              </p:ext>
            </p:extLst>
          </p:nvPr>
        </p:nvGraphicFramePr>
        <p:xfrm>
          <a:off x="906779" y="1433512"/>
          <a:ext cx="7330442" cy="3990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475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solidFill>
                <a:prstClr val="black"/>
              </a:solidFill>
            </a:endParaRPr>
          </a:p>
        </p:txBody>
      </p:sp>
      <p:sp>
        <p:nvSpPr>
          <p:cNvPr id="23555" name="Rectangle 3"/>
          <p:cNvSpPr>
            <a:spLocks noChangeArrowheads="1"/>
          </p:cNvSpPr>
          <p:nvPr/>
        </p:nvSpPr>
        <p:spPr bwMode="auto">
          <a:xfrm>
            <a:off x="152400" y="0"/>
            <a:ext cx="8839200" cy="6858000"/>
          </a:xfrm>
          <a:prstGeom prst="rect">
            <a:avLst/>
          </a:prstGeom>
          <a:solidFill>
            <a:srgbClr val="FFFFFF"/>
          </a:solidFill>
          <a:ln w="9525">
            <a:noFill/>
            <a:miter lim="800000"/>
            <a:headEnd/>
            <a:tailEnd/>
          </a:ln>
        </p:spPr>
        <p:txBody>
          <a:bodyPr/>
          <a:lstStyle/>
          <a:p>
            <a:endParaRPr lang="en-US">
              <a:solidFill>
                <a:prstClr val="black"/>
              </a:solidFill>
            </a:endParaRPr>
          </a:p>
        </p:txBody>
      </p:sp>
      <p:sp>
        <p:nvSpPr>
          <p:cNvPr id="23556" name="Rectangle 4"/>
          <p:cNvSpPr>
            <a:spLocks noChangeArrowheads="1"/>
          </p:cNvSpPr>
          <p:nvPr/>
        </p:nvSpPr>
        <p:spPr bwMode="auto">
          <a:xfrm>
            <a:off x="1143000" y="533400"/>
            <a:ext cx="6827838" cy="427038"/>
          </a:xfrm>
          <a:prstGeom prst="rect">
            <a:avLst/>
          </a:prstGeom>
          <a:noFill/>
          <a:ln w="9525">
            <a:noFill/>
            <a:miter lim="800000"/>
            <a:headEnd/>
            <a:tailEnd/>
          </a:ln>
        </p:spPr>
        <p:txBody>
          <a:bodyPr wrap="none" lIns="0" tIns="0" rIns="0" bIns="0">
            <a:spAutoFit/>
          </a:bodyPr>
          <a:lstStyle/>
          <a:p>
            <a:r>
              <a:rPr lang="en-US" sz="2800" b="1">
                <a:solidFill>
                  <a:srgbClr val="000080"/>
                </a:solidFill>
              </a:rPr>
              <a:t>Stock definition: Cape Hatteras to Maine</a:t>
            </a:r>
            <a:endParaRPr lang="en-US" sz="2800">
              <a:solidFill>
                <a:prstClr val="black"/>
              </a:solidFill>
              <a:latin typeface="Times New Roman" pitchFamily="18" charset="0"/>
            </a:endParaRPr>
          </a:p>
        </p:txBody>
      </p:sp>
      <p:sp>
        <p:nvSpPr>
          <p:cNvPr id="23557" name="Rectangle 5"/>
          <p:cNvSpPr>
            <a:spLocks noChangeArrowheads="1"/>
          </p:cNvSpPr>
          <p:nvPr/>
        </p:nvSpPr>
        <p:spPr bwMode="auto">
          <a:xfrm>
            <a:off x="1314450" y="1539875"/>
            <a:ext cx="1131888" cy="350838"/>
          </a:xfrm>
          <a:prstGeom prst="rect">
            <a:avLst/>
          </a:prstGeom>
          <a:noFill/>
          <a:ln w="9525">
            <a:noFill/>
            <a:miter lim="800000"/>
            <a:headEnd/>
            <a:tailEnd/>
          </a:ln>
        </p:spPr>
        <p:txBody>
          <a:bodyPr wrap="none" lIns="0" tIns="0" rIns="0" bIns="0">
            <a:spAutoFit/>
          </a:bodyPr>
          <a:lstStyle/>
          <a:p>
            <a:r>
              <a:rPr lang="en-US" sz="2300" b="1">
                <a:solidFill>
                  <a:srgbClr val="000080"/>
                </a:solidFill>
              </a:rPr>
              <a:t>Tagging</a:t>
            </a:r>
            <a:endParaRPr lang="en-US" sz="2400">
              <a:solidFill>
                <a:prstClr val="black"/>
              </a:solidFill>
              <a:latin typeface="Times New Roman" pitchFamily="18" charset="0"/>
            </a:endParaRPr>
          </a:p>
        </p:txBody>
      </p:sp>
      <p:sp>
        <p:nvSpPr>
          <p:cNvPr id="23558" name="Rectangle 6"/>
          <p:cNvSpPr>
            <a:spLocks noChangeArrowheads="1"/>
          </p:cNvSpPr>
          <p:nvPr/>
        </p:nvSpPr>
        <p:spPr bwMode="auto">
          <a:xfrm>
            <a:off x="1757363" y="1854200"/>
            <a:ext cx="17160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Poole (1962)</a:t>
            </a:r>
            <a:endParaRPr lang="en-US" sz="2400">
              <a:solidFill>
                <a:prstClr val="black"/>
              </a:solidFill>
              <a:latin typeface="Times New Roman" pitchFamily="18" charset="0"/>
            </a:endParaRPr>
          </a:p>
        </p:txBody>
      </p:sp>
      <p:sp>
        <p:nvSpPr>
          <p:cNvPr id="23559" name="Rectangle 7"/>
          <p:cNvSpPr>
            <a:spLocks noChangeArrowheads="1"/>
          </p:cNvSpPr>
          <p:nvPr/>
        </p:nvSpPr>
        <p:spPr bwMode="auto">
          <a:xfrm>
            <a:off x="1757363" y="2168525"/>
            <a:ext cx="22494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Murawski (1970)</a:t>
            </a:r>
            <a:endParaRPr lang="en-US" sz="2400">
              <a:solidFill>
                <a:prstClr val="black"/>
              </a:solidFill>
              <a:latin typeface="Times New Roman" pitchFamily="18" charset="0"/>
            </a:endParaRPr>
          </a:p>
        </p:txBody>
      </p:sp>
      <p:sp>
        <p:nvSpPr>
          <p:cNvPr id="23560" name="Rectangle 8"/>
          <p:cNvSpPr>
            <a:spLocks noChangeArrowheads="1"/>
          </p:cNvSpPr>
          <p:nvPr/>
        </p:nvSpPr>
        <p:spPr bwMode="auto">
          <a:xfrm>
            <a:off x="1757363" y="2481263"/>
            <a:ext cx="260508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Lux &amp; Nichy (1981)</a:t>
            </a:r>
            <a:endParaRPr lang="en-US" sz="2400">
              <a:solidFill>
                <a:prstClr val="black"/>
              </a:solidFill>
              <a:latin typeface="Times New Roman" pitchFamily="18" charset="0"/>
            </a:endParaRPr>
          </a:p>
        </p:txBody>
      </p:sp>
      <p:sp>
        <p:nvSpPr>
          <p:cNvPr id="23561" name="Rectangle 9"/>
          <p:cNvSpPr>
            <a:spLocks noChangeArrowheads="1"/>
          </p:cNvSpPr>
          <p:nvPr/>
        </p:nvSpPr>
        <p:spPr bwMode="auto">
          <a:xfrm>
            <a:off x="1757363" y="2795588"/>
            <a:ext cx="2378075" cy="350837"/>
          </a:xfrm>
          <a:prstGeom prst="rect">
            <a:avLst/>
          </a:prstGeom>
          <a:noFill/>
          <a:ln w="9525">
            <a:noFill/>
            <a:miter lim="800000"/>
            <a:headEnd/>
            <a:tailEnd/>
          </a:ln>
        </p:spPr>
        <p:txBody>
          <a:bodyPr wrap="none" lIns="0" tIns="0" rIns="0" bIns="0">
            <a:spAutoFit/>
          </a:bodyPr>
          <a:lstStyle/>
          <a:p>
            <a:r>
              <a:rPr lang="en-US" sz="2300" b="1">
                <a:solidFill>
                  <a:srgbClr val="000080"/>
                </a:solidFill>
              </a:rPr>
              <a:t>Monaghan (1992)</a:t>
            </a:r>
            <a:endParaRPr lang="en-US" sz="2400">
              <a:solidFill>
                <a:prstClr val="black"/>
              </a:solidFill>
              <a:latin typeface="Times New Roman" pitchFamily="18" charset="0"/>
            </a:endParaRPr>
          </a:p>
        </p:txBody>
      </p:sp>
      <p:sp>
        <p:nvSpPr>
          <p:cNvPr id="23562" name="Rectangle 10"/>
          <p:cNvSpPr>
            <a:spLocks noChangeArrowheads="1"/>
          </p:cNvSpPr>
          <p:nvPr/>
        </p:nvSpPr>
        <p:spPr bwMode="auto">
          <a:xfrm>
            <a:off x="1314450" y="3422650"/>
            <a:ext cx="4049713"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Morphometrics and Meristics</a:t>
            </a:r>
            <a:endParaRPr lang="en-US" sz="2400">
              <a:solidFill>
                <a:prstClr val="black"/>
              </a:solidFill>
              <a:latin typeface="Times New Roman" pitchFamily="18" charset="0"/>
            </a:endParaRPr>
          </a:p>
        </p:txBody>
      </p:sp>
      <p:sp>
        <p:nvSpPr>
          <p:cNvPr id="23563" name="Rectangle 11"/>
          <p:cNvSpPr>
            <a:spLocks noChangeArrowheads="1"/>
          </p:cNvSpPr>
          <p:nvPr/>
        </p:nvSpPr>
        <p:spPr bwMode="auto">
          <a:xfrm>
            <a:off x="1757363" y="3736975"/>
            <a:ext cx="2266950" cy="350838"/>
          </a:xfrm>
          <a:prstGeom prst="rect">
            <a:avLst/>
          </a:prstGeom>
          <a:noFill/>
          <a:ln w="9525">
            <a:noFill/>
            <a:miter lim="800000"/>
            <a:headEnd/>
            <a:tailEnd/>
          </a:ln>
        </p:spPr>
        <p:txBody>
          <a:bodyPr wrap="none" lIns="0" tIns="0" rIns="0" bIns="0">
            <a:spAutoFit/>
          </a:bodyPr>
          <a:lstStyle/>
          <a:p>
            <a:r>
              <a:rPr lang="en-US" sz="2300" b="1">
                <a:solidFill>
                  <a:srgbClr val="000080"/>
                </a:solidFill>
              </a:rPr>
              <a:t>Wilk et al. (1980)</a:t>
            </a:r>
            <a:endParaRPr lang="en-US" sz="2400">
              <a:solidFill>
                <a:prstClr val="black"/>
              </a:solidFill>
              <a:latin typeface="Times New Roman" pitchFamily="18" charset="0"/>
            </a:endParaRPr>
          </a:p>
        </p:txBody>
      </p:sp>
      <p:sp>
        <p:nvSpPr>
          <p:cNvPr id="23564" name="Rectangle 12"/>
          <p:cNvSpPr>
            <a:spLocks noChangeArrowheads="1"/>
          </p:cNvSpPr>
          <p:nvPr/>
        </p:nvSpPr>
        <p:spPr bwMode="auto">
          <a:xfrm>
            <a:off x="1757363" y="4051300"/>
            <a:ext cx="2735262" cy="350838"/>
          </a:xfrm>
          <a:prstGeom prst="rect">
            <a:avLst/>
          </a:prstGeom>
          <a:noFill/>
          <a:ln w="9525">
            <a:noFill/>
            <a:miter lim="800000"/>
            <a:headEnd/>
            <a:tailEnd/>
          </a:ln>
        </p:spPr>
        <p:txBody>
          <a:bodyPr wrap="none" lIns="0" tIns="0" rIns="0" bIns="0">
            <a:spAutoFit/>
          </a:bodyPr>
          <a:lstStyle/>
          <a:p>
            <a:r>
              <a:rPr lang="en-US" sz="2300" b="1">
                <a:solidFill>
                  <a:srgbClr val="000080"/>
                </a:solidFill>
              </a:rPr>
              <a:t>Fogarty et al. (1983)</a:t>
            </a:r>
            <a:endParaRPr lang="en-US" sz="2400">
              <a:solidFill>
                <a:prstClr val="black"/>
              </a:solidFill>
              <a:latin typeface="Times New Roman" pitchFamily="18" charset="0"/>
            </a:endParaRPr>
          </a:p>
        </p:txBody>
      </p:sp>
      <p:sp>
        <p:nvSpPr>
          <p:cNvPr id="23565" name="Rectangle 13"/>
          <p:cNvSpPr>
            <a:spLocks noChangeArrowheads="1"/>
          </p:cNvSpPr>
          <p:nvPr/>
        </p:nvSpPr>
        <p:spPr bwMode="auto">
          <a:xfrm>
            <a:off x="1314450" y="4678363"/>
            <a:ext cx="1230313" cy="350837"/>
          </a:xfrm>
          <a:prstGeom prst="rect">
            <a:avLst/>
          </a:prstGeom>
          <a:noFill/>
          <a:ln w="9525">
            <a:noFill/>
            <a:miter lim="800000"/>
            <a:headEnd/>
            <a:tailEnd/>
          </a:ln>
        </p:spPr>
        <p:txBody>
          <a:bodyPr wrap="none" lIns="0" tIns="0" rIns="0" bIns="0">
            <a:spAutoFit/>
          </a:bodyPr>
          <a:lstStyle/>
          <a:p>
            <a:r>
              <a:rPr lang="en-US" sz="2300" b="1">
                <a:solidFill>
                  <a:srgbClr val="000080"/>
                </a:solidFill>
              </a:rPr>
              <a:t>Genetics</a:t>
            </a:r>
            <a:endParaRPr lang="en-US" sz="2400">
              <a:solidFill>
                <a:prstClr val="black"/>
              </a:solidFill>
              <a:latin typeface="Times New Roman" pitchFamily="18" charset="0"/>
            </a:endParaRPr>
          </a:p>
        </p:txBody>
      </p:sp>
      <p:sp>
        <p:nvSpPr>
          <p:cNvPr id="23566" name="Rectangle 14"/>
          <p:cNvSpPr>
            <a:spLocks noChangeArrowheads="1"/>
          </p:cNvSpPr>
          <p:nvPr/>
        </p:nvSpPr>
        <p:spPr bwMode="auto">
          <a:xfrm>
            <a:off x="1757363" y="4992688"/>
            <a:ext cx="694213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Jones and Quattro (1999): no subdivision at Cape </a:t>
            </a:r>
            <a:endParaRPr lang="en-US" sz="2400">
              <a:solidFill>
                <a:prstClr val="black"/>
              </a:solidFill>
              <a:latin typeface="Times New Roman" pitchFamily="18" charset="0"/>
            </a:endParaRPr>
          </a:p>
        </p:txBody>
      </p:sp>
      <p:sp>
        <p:nvSpPr>
          <p:cNvPr id="23567" name="Rectangle 15"/>
          <p:cNvSpPr>
            <a:spLocks noChangeArrowheads="1"/>
          </p:cNvSpPr>
          <p:nvPr/>
        </p:nvSpPr>
        <p:spPr bwMode="auto">
          <a:xfrm>
            <a:off x="1757363" y="5305425"/>
            <a:ext cx="1165225" cy="350838"/>
          </a:xfrm>
          <a:prstGeom prst="rect">
            <a:avLst/>
          </a:prstGeom>
          <a:noFill/>
          <a:ln w="9525">
            <a:noFill/>
            <a:miter lim="800000"/>
            <a:headEnd/>
            <a:tailEnd/>
          </a:ln>
        </p:spPr>
        <p:txBody>
          <a:bodyPr wrap="none" lIns="0" tIns="0" rIns="0" bIns="0">
            <a:spAutoFit/>
          </a:bodyPr>
          <a:lstStyle/>
          <a:p>
            <a:r>
              <a:rPr lang="en-US" sz="2300" b="1">
                <a:solidFill>
                  <a:srgbClr val="000080"/>
                </a:solidFill>
              </a:rPr>
              <a:t>Hatteras</a:t>
            </a:r>
            <a:endParaRPr lang="en-US" sz="2400">
              <a:solidFill>
                <a:prstClr val="black"/>
              </a:solidFill>
              <a:latin typeface="Times New Roman" pitchFamily="18" charset="0"/>
            </a:endParaRPr>
          </a:p>
        </p:txBody>
      </p:sp>
      <p:sp>
        <p:nvSpPr>
          <p:cNvPr id="23568" name="Rectangle 16"/>
          <p:cNvSpPr>
            <a:spLocks noChangeArrowheads="1"/>
          </p:cNvSpPr>
          <p:nvPr/>
        </p:nvSpPr>
        <p:spPr bwMode="auto">
          <a:xfrm>
            <a:off x="1103313" y="1606550"/>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69" name="Rectangle 17"/>
          <p:cNvSpPr>
            <a:spLocks noChangeArrowheads="1"/>
          </p:cNvSpPr>
          <p:nvPr/>
        </p:nvSpPr>
        <p:spPr bwMode="auto">
          <a:xfrm>
            <a:off x="1573213" y="19208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0" name="Rectangle 18"/>
          <p:cNvSpPr>
            <a:spLocks noChangeArrowheads="1"/>
          </p:cNvSpPr>
          <p:nvPr/>
        </p:nvSpPr>
        <p:spPr bwMode="auto">
          <a:xfrm>
            <a:off x="1573213" y="223520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1" name="Rectangle 19"/>
          <p:cNvSpPr>
            <a:spLocks noChangeArrowheads="1"/>
          </p:cNvSpPr>
          <p:nvPr/>
        </p:nvSpPr>
        <p:spPr bwMode="auto">
          <a:xfrm>
            <a:off x="1573213" y="2547938"/>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2" name="Rectangle 20"/>
          <p:cNvSpPr>
            <a:spLocks noChangeArrowheads="1"/>
          </p:cNvSpPr>
          <p:nvPr/>
        </p:nvSpPr>
        <p:spPr bwMode="auto">
          <a:xfrm>
            <a:off x="1573213" y="28622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3" name="Rectangle 21"/>
          <p:cNvSpPr>
            <a:spLocks noChangeArrowheads="1"/>
          </p:cNvSpPr>
          <p:nvPr/>
        </p:nvSpPr>
        <p:spPr bwMode="auto">
          <a:xfrm>
            <a:off x="1103313" y="3489325"/>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74" name="Rectangle 22"/>
          <p:cNvSpPr>
            <a:spLocks noChangeArrowheads="1"/>
          </p:cNvSpPr>
          <p:nvPr/>
        </p:nvSpPr>
        <p:spPr bwMode="auto">
          <a:xfrm>
            <a:off x="1573213" y="380365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5" name="Rectangle 23"/>
          <p:cNvSpPr>
            <a:spLocks noChangeArrowheads="1"/>
          </p:cNvSpPr>
          <p:nvPr/>
        </p:nvSpPr>
        <p:spPr bwMode="auto">
          <a:xfrm>
            <a:off x="1573213" y="41179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6" name="Rectangle 24"/>
          <p:cNvSpPr>
            <a:spLocks noChangeArrowheads="1"/>
          </p:cNvSpPr>
          <p:nvPr/>
        </p:nvSpPr>
        <p:spPr bwMode="auto">
          <a:xfrm>
            <a:off x="1103313" y="4745038"/>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solidFill>
                <a:prstClr val="black"/>
              </a:solidFill>
              <a:latin typeface="Times New Roman" pitchFamily="18" charset="0"/>
            </a:endParaRPr>
          </a:p>
        </p:txBody>
      </p:sp>
      <p:sp>
        <p:nvSpPr>
          <p:cNvPr id="23577" name="Rectangle 25"/>
          <p:cNvSpPr>
            <a:spLocks noChangeArrowheads="1"/>
          </p:cNvSpPr>
          <p:nvPr/>
        </p:nvSpPr>
        <p:spPr bwMode="auto">
          <a:xfrm>
            <a:off x="1573213" y="50593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solidFill>
                <a:prstClr val="black"/>
              </a:solidFill>
              <a:latin typeface="Times New Roman" pitchFamily="18" charset="0"/>
            </a:endParaRPr>
          </a:p>
        </p:txBody>
      </p:sp>
      <p:sp>
        <p:nvSpPr>
          <p:cNvPr id="23578" name="Rectangle 26"/>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solidFill>
                <a:prstClr val="black"/>
              </a:solidFill>
            </a:endParaRPr>
          </a:p>
        </p:txBody>
      </p:sp>
      <p:sp>
        <p:nvSpPr>
          <p:cNvPr id="23579" name="Rectangle 27"/>
          <p:cNvSpPr>
            <a:spLocks noChangeArrowheads="1"/>
          </p:cNvSpPr>
          <p:nvPr/>
        </p:nvSpPr>
        <p:spPr bwMode="auto">
          <a:xfrm>
            <a:off x="0" y="20782"/>
            <a:ext cx="9144000" cy="6858000"/>
          </a:xfrm>
          <a:prstGeom prst="rect">
            <a:avLst/>
          </a:prstGeom>
          <a:solidFill>
            <a:srgbClr val="FFFFFF"/>
          </a:solidFill>
          <a:ln w="9525">
            <a:noFill/>
            <a:miter lim="800000"/>
            <a:headEnd/>
            <a:tailEnd/>
          </a:ln>
        </p:spPr>
        <p:txBody>
          <a:bodyPr/>
          <a:lstStyle/>
          <a:p>
            <a:endParaRPr lang="en-US">
              <a:solidFill>
                <a:prstClr val="black"/>
              </a:solidFill>
            </a:endParaRPr>
          </a:p>
        </p:txBody>
      </p:sp>
      <p:sp>
        <p:nvSpPr>
          <p:cNvPr id="23580" name="Rectangle 29"/>
          <p:cNvSpPr>
            <a:spLocks noChangeArrowheads="1"/>
          </p:cNvSpPr>
          <p:nvPr/>
        </p:nvSpPr>
        <p:spPr bwMode="auto">
          <a:xfrm>
            <a:off x="3105009" y="392834"/>
            <a:ext cx="2510303" cy="384721"/>
          </a:xfrm>
          <a:prstGeom prst="rect">
            <a:avLst/>
          </a:prstGeom>
          <a:noFill/>
          <a:ln w="9525">
            <a:noFill/>
            <a:miter lim="800000"/>
            <a:headEnd/>
            <a:tailEnd/>
          </a:ln>
        </p:spPr>
        <p:txBody>
          <a:bodyPr wrap="none" lIns="0" tIns="0" rIns="0" bIns="0">
            <a:spAutoFit/>
          </a:bodyPr>
          <a:lstStyle/>
          <a:p>
            <a:r>
              <a:rPr lang="en-US" sz="2500" b="1" dirty="0" smtClean="0">
                <a:solidFill>
                  <a:prstClr val="black"/>
                </a:solidFill>
              </a:rPr>
              <a:t>Recent Updates</a:t>
            </a:r>
            <a:endParaRPr lang="en-US" sz="2500" dirty="0">
              <a:solidFill>
                <a:prstClr val="black"/>
              </a:solidFill>
              <a:latin typeface="Times New Roman" pitchFamily="18" charset="0"/>
            </a:endParaRPr>
          </a:p>
        </p:txBody>
      </p:sp>
      <p:sp>
        <p:nvSpPr>
          <p:cNvPr id="23589" name="Rectangle 38"/>
          <p:cNvSpPr>
            <a:spLocks noChangeArrowheads="1"/>
          </p:cNvSpPr>
          <p:nvPr/>
        </p:nvSpPr>
        <p:spPr bwMode="auto">
          <a:xfrm>
            <a:off x="874257" y="1289745"/>
            <a:ext cx="5920339" cy="4693593"/>
          </a:xfrm>
          <a:prstGeom prst="rect">
            <a:avLst/>
          </a:prstGeom>
          <a:noFill/>
          <a:ln w="9525">
            <a:noFill/>
            <a:miter lim="800000"/>
            <a:headEnd/>
            <a:tailEnd/>
          </a:ln>
        </p:spPr>
        <p:txBody>
          <a:bodyPr wrap="none" lIns="0" tIns="0" rIns="0" bIns="0">
            <a:spAutoFit/>
          </a:bodyPr>
          <a:lstStyle/>
          <a:p>
            <a:pPr algn="l"/>
            <a:r>
              <a:rPr lang="en-US" sz="2000" b="1" dirty="0" smtClean="0">
                <a:solidFill>
                  <a:prstClr val="black"/>
                </a:solidFill>
              </a:rPr>
              <a:t>Management Track Assessment in 2021</a:t>
            </a:r>
          </a:p>
          <a:p>
            <a:pPr algn="l"/>
            <a:r>
              <a:rPr lang="en-US" sz="2000" b="1" dirty="0" smtClean="0">
                <a:solidFill>
                  <a:prstClr val="black"/>
                </a:solidFill>
              </a:rPr>
              <a:t>Analysis</a:t>
            </a:r>
            <a:r>
              <a:rPr lang="en-US" sz="2000" b="1" dirty="0">
                <a:solidFill>
                  <a:prstClr val="black"/>
                </a:solidFill>
              </a:rPr>
              <a:t>:  NFT ASAP SCAA, </a:t>
            </a:r>
            <a:r>
              <a:rPr lang="en-US" sz="2000" b="1" dirty="0" smtClean="0">
                <a:solidFill>
                  <a:prstClr val="black"/>
                </a:solidFill>
              </a:rPr>
              <a:t>AGEPRO Projection</a:t>
            </a:r>
          </a:p>
          <a:p>
            <a:pPr algn="l"/>
            <a:r>
              <a:rPr lang="en-US" sz="2000" b="1" dirty="0" smtClean="0">
                <a:solidFill>
                  <a:prstClr val="black"/>
                </a:solidFill>
                <a:latin typeface="Arial"/>
              </a:rPr>
              <a:t>                  YPR/SSBR BRP models</a:t>
            </a:r>
          </a:p>
          <a:p>
            <a:pPr algn="l"/>
            <a:r>
              <a:rPr lang="en-US" sz="2000" b="1" dirty="0" smtClean="0">
                <a:solidFill>
                  <a:prstClr val="black"/>
                </a:solidFill>
                <a:latin typeface="Arial"/>
              </a:rPr>
              <a:t>Not Overfished and No Overfishing in 2019</a:t>
            </a:r>
          </a:p>
          <a:p>
            <a:pPr algn="l"/>
            <a:r>
              <a:rPr lang="en-US" sz="2000" b="1" dirty="0" smtClean="0">
                <a:solidFill>
                  <a:prstClr val="black"/>
                </a:solidFill>
                <a:latin typeface="Arial"/>
              </a:rPr>
              <a:t>Historically large 2015 year class recruiting</a:t>
            </a:r>
          </a:p>
          <a:p>
            <a:pPr algn="l"/>
            <a:r>
              <a:rPr lang="en-US" sz="2000" b="1" dirty="0" smtClean="0">
                <a:solidFill>
                  <a:prstClr val="black"/>
                </a:solidFill>
                <a:latin typeface="Arial"/>
              </a:rPr>
              <a:t>SSB about 2X BMSY target</a:t>
            </a:r>
          </a:p>
          <a:p>
            <a:pPr algn="l"/>
            <a:r>
              <a:rPr lang="en-US" sz="2000" b="1" dirty="0" smtClean="0">
                <a:solidFill>
                  <a:prstClr val="black"/>
                </a:solidFill>
                <a:latin typeface="Arial"/>
              </a:rPr>
              <a:t>F about 70% of FMSY threshold</a:t>
            </a:r>
          </a:p>
          <a:p>
            <a:pPr algn="l"/>
            <a:endParaRPr lang="en-US" sz="2000" b="1" dirty="0" smtClean="0">
              <a:solidFill>
                <a:prstClr val="black"/>
              </a:solidFill>
              <a:latin typeface="Arial"/>
            </a:endParaRPr>
          </a:p>
          <a:p>
            <a:pPr algn="l"/>
            <a:r>
              <a:rPr lang="en-US" sz="2000" b="1" dirty="0" smtClean="0">
                <a:solidFill>
                  <a:prstClr val="black"/>
                </a:solidFill>
                <a:latin typeface="Arial"/>
              </a:rPr>
              <a:t>Increasing</a:t>
            </a:r>
            <a:r>
              <a:rPr lang="en-US" sz="2000" b="1" dirty="0">
                <a:solidFill>
                  <a:prstClr val="black"/>
                </a:solidFill>
                <a:latin typeface="Arial"/>
              </a:rPr>
              <a:t> </a:t>
            </a:r>
            <a:r>
              <a:rPr lang="en-US" sz="2000" b="1" dirty="0" smtClean="0">
                <a:solidFill>
                  <a:prstClr val="black"/>
                </a:solidFill>
                <a:latin typeface="Arial"/>
              </a:rPr>
              <a:t>but still ‘minor’ internal retrospective</a:t>
            </a:r>
          </a:p>
          <a:p>
            <a:pPr algn="l"/>
            <a:r>
              <a:rPr lang="en-US" sz="2000" b="1" dirty="0" smtClean="0">
                <a:solidFill>
                  <a:prstClr val="black"/>
                </a:solidFill>
                <a:latin typeface="Arial"/>
              </a:rPr>
              <a:t>(SSB -14%; F +20%) no adjustment</a:t>
            </a:r>
          </a:p>
          <a:p>
            <a:pPr algn="l"/>
            <a:r>
              <a:rPr lang="en-US" sz="2000" b="1" dirty="0" smtClean="0">
                <a:solidFill>
                  <a:prstClr val="black"/>
                </a:solidFill>
                <a:latin typeface="Arial"/>
              </a:rPr>
              <a:t>Consistency between recent assessments</a:t>
            </a:r>
          </a:p>
          <a:p>
            <a:pPr algn="l"/>
            <a:endParaRPr lang="en-US" sz="2000" b="1" dirty="0">
              <a:solidFill>
                <a:prstClr val="black"/>
              </a:solidFill>
              <a:latin typeface="Arial"/>
            </a:endParaRPr>
          </a:p>
          <a:p>
            <a:pPr algn="l"/>
            <a:r>
              <a:rPr lang="en-US" sz="2000" b="1" dirty="0">
                <a:solidFill>
                  <a:prstClr val="black"/>
                </a:solidFill>
                <a:latin typeface="Arial"/>
              </a:rPr>
              <a:t>SSC accepted projections for </a:t>
            </a:r>
          </a:p>
          <a:p>
            <a:pPr algn="l"/>
            <a:r>
              <a:rPr lang="en-US" sz="2000" b="1" dirty="0">
                <a:solidFill>
                  <a:prstClr val="black"/>
                </a:solidFill>
                <a:latin typeface="Arial"/>
              </a:rPr>
              <a:t>OFLs/ABCs in </a:t>
            </a:r>
            <a:r>
              <a:rPr lang="en-US" sz="2000" b="1" dirty="0" smtClean="0">
                <a:solidFill>
                  <a:prstClr val="black"/>
                </a:solidFill>
                <a:latin typeface="Arial"/>
              </a:rPr>
              <a:t>2022-2023</a:t>
            </a:r>
            <a:endParaRPr lang="en-US" sz="2000" b="1" dirty="0">
              <a:solidFill>
                <a:prstClr val="black"/>
              </a:solidFill>
              <a:latin typeface="Arial"/>
            </a:endParaRPr>
          </a:p>
          <a:p>
            <a:pPr algn="l"/>
            <a:endParaRPr lang="en-US" sz="2500" b="1" dirty="0">
              <a:solidFill>
                <a:prstClr val="black"/>
              </a:solidFill>
              <a:latin typeface="Arial"/>
            </a:endParaRPr>
          </a:p>
        </p:txBody>
      </p:sp>
    </p:spTree>
    <p:extLst>
      <p:ext uri="{BB962C8B-B14F-4D97-AF65-F5344CB8AC3E}">
        <p14:creationId xmlns:p14="http://schemas.microsoft.com/office/powerpoint/2010/main" val="128999335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57200" y="274638"/>
            <a:ext cx="8229600" cy="944562"/>
          </a:xfrm>
        </p:spPr>
        <p:txBody>
          <a:bodyPr/>
          <a:lstStyle/>
          <a:p>
            <a:r>
              <a:rPr lang="en-US" sz="2400" b="1" dirty="0">
                <a:solidFill>
                  <a:schemeClr val="tx1"/>
                </a:solidFill>
              </a:rPr>
              <a:t/>
            </a:r>
            <a:br>
              <a:rPr lang="en-US" sz="2400" b="1" dirty="0">
                <a:solidFill>
                  <a:schemeClr val="tx1"/>
                </a:solidFill>
              </a:rPr>
            </a:br>
            <a:r>
              <a:rPr lang="en-US" sz="2400" b="1" dirty="0" smtClean="0">
                <a:solidFill>
                  <a:schemeClr val="tx1"/>
                </a:solidFill>
              </a:rPr>
              <a:t>Scup </a:t>
            </a:r>
            <a:r>
              <a:rPr lang="en-US" sz="2400" b="1" dirty="0">
                <a:solidFill>
                  <a:schemeClr val="tx1"/>
                </a:solidFill>
              </a:rPr>
              <a:t>(</a:t>
            </a:r>
            <a:r>
              <a:rPr lang="en-US" sz="2400" b="1" i="1" dirty="0">
                <a:solidFill>
                  <a:schemeClr val="tx1"/>
                </a:solidFill>
              </a:rPr>
              <a:t>Stenotomus </a:t>
            </a:r>
            <a:r>
              <a:rPr lang="en-US" sz="2400" b="1" i="1" dirty="0" smtClean="0">
                <a:solidFill>
                  <a:schemeClr val="tx1"/>
                </a:solidFill>
              </a:rPr>
              <a:t>chrysops</a:t>
            </a:r>
            <a:r>
              <a:rPr lang="en-US" sz="2400" b="1" dirty="0" smtClean="0">
                <a:solidFill>
                  <a:schemeClr val="tx1"/>
                </a:solidFill>
              </a:rPr>
              <a:t>)</a:t>
            </a:r>
            <a:br>
              <a:rPr lang="en-US" sz="2400" b="1" dirty="0" smtClean="0">
                <a:solidFill>
                  <a:schemeClr val="tx1"/>
                </a:solidFill>
              </a:rPr>
            </a:br>
            <a:r>
              <a:rPr lang="en-US" sz="2400" b="1" dirty="0" smtClean="0">
                <a:solidFill>
                  <a:schemeClr val="tx1"/>
                </a:solidFill>
              </a:rPr>
              <a:t>TOR 4: BRPs and Status</a:t>
            </a:r>
            <a:br>
              <a:rPr lang="en-US" sz="2400" b="1" dirty="0" smtClean="0">
                <a:solidFill>
                  <a:schemeClr val="tx1"/>
                </a:solidFill>
              </a:rPr>
            </a:br>
            <a:endParaRPr lang="en-US" sz="2400" b="1" dirty="0">
              <a:solidFill>
                <a:schemeClr val="tx1"/>
              </a:solidFill>
            </a:endParaRPr>
          </a:p>
        </p:txBody>
      </p:sp>
      <p:sp>
        <p:nvSpPr>
          <p:cNvPr id="3078" name="Rectangle 6"/>
          <p:cNvSpPr>
            <a:spLocks noGrp="1" noChangeArrowheads="1"/>
          </p:cNvSpPr>
          <p:nvPr>
            <p:ph type="body" idx="1"/>
          </p:nvPr>
        </p:nvSpPr>
        <p:spPr>
          <a:xfrm>
            <a:off x="457200" y="1447800"/>
            <a:ext cx="8229600" cy="4525963"/>
          </a:xfrm>
        </p:spPr>
        <p:txBody>
          <a:bodyPr/>
          <a:lstStyle/>
          <a:p>
            <a:pPr marL="0" indent="0">
              <a:buNone/>
            </a:pPr>
            <a:r>
              <a:rPr lang="en-US" sz="1800" b="1" dirty="0" smtClean="0"/>
              <a:t>4. Re-estimate </a:t>
            </a:r>
            <a:r>
              <a:rPr lang="en-US" sz="1800" b="1" dirty="0"/>
              <a:t>or update the BRP’s as defined by the management track level and recommend stock status.  Also, provide qualitative descriptions of stock status based on simple indicators/metrics (e.g., age- and size-structure, temporal trends in population size or recruitment indices, etc.). </a:t>
            </a:r>
          </a:p>
          <a:p>
            <a:pPr marL="0" indent="0">
              <a:buNone/>
            </a:pPr>
            <a:endParaRPr lang="en-US" sz="1800" b="1" dirty="0"/>
          </a:p>
          <a:p>
            <a:pPr marL="0" indent="0">
              <a:buNone/>
            </a:pPr>
            <a:r>
              <a:rPr lang="en-US" sz="1800" b="1" dirty="0"/>
              <a:t> </a:t>
            </a:r>
          </a:p>
          <a:p>
            <a:pPr marL="0" indent="0">
              <a:lnSpc>
                <a:spcPct val="80000"/>
              </a:lnSpc>
              <a:buNone/>
            </a:pPr>
            <a:endParaRPr lang="en-US" sz="1800" b="1" dirty="0"/>
          </a:p>
          <a:p>
            <a:pPr>
              <a:lnSpc>
                <a:spcPct val="80000"/>
              </a:lnSpc>
            </a:pPr>
            <a:endParaRPr lang="en-US" sz="1800" b="1" dirty="0" smtClean="0"/>
          </a:p>
        </p:txBody>
      </p:sp>
    </p:spTree>
    <p:extLst>
      <p:ext uri="{BB962C8B-B14F-4D97-AF65-F5344CB8AC3E}">
        <p14:creationId xmlns:p14="http://schemas.microsoft.com/office/powerpoint/2010/main" val="8020776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395577" y="990600"/>
            <a:ext cx="8229600" cy="5122862"/>
          </a:xfrm>
        </p:spPr>
        <p:txBody>
          <a:bodyPr/>
          <a:lstStyle/>
          <a:p>
            <a:pPr lvl="1" eaLnBrk="1" hangingPunct="1">
              <a:lnSpc>
                <a:spcPct val="80000"/>
              </a:lnSpc>
              <a:buClr>
                <a:srgbClr val="000066"/>
              </a:buClr>
              <a:buNone/>
            </a:pPr>
            <a:endParaRPr lang="en-US" sz="1800" b="1" dirty="0" smtClean="0"/>
          </a:p>
          <a:p>
            <a:pPr lvl="1" eaLnBrk="1" hangingPunct="1">
              <a:lnSpc>
                <a:spcPct val="80000"/>
              </a:lnSpc>
              <a:buClr>
                <a:srgbClr val="000066"/>
              </a:buClr>
              <a:buFont typeface="Arial" pitchFamily="34" charset="0"/>
              <a:buChar char="•"/>
            </a:pPr>
            <a:r>
              <a:rPr lang="en-US" sz="2000" b="1" dirty="0" smtClean="0"/>
              <a:t>2021 Management Track Assessment: through 2019</a:t>
            </a:r>
          </a:p>
          <a:p>
            <a:pPr lvl="1" eaLnBrk="1" hangingPunct="1">
              <a:lnSpc>
                <a:spcPct val="80000"/>
              </a:lnSpc>
              <a:buClr>
                <a:srgbClr val="000066"/>
              </a:buClr>
              <a:buFont typeface="Arial" pitchFamily="34" charset="0"/>
              <a:buChar char="•"/>
            </a:pPr>
            <a:r>
              <a:rPr lang="en-US" sz="2000" b="1" dirty="0" smtClean="0"/>
              <a:t>BMSY = SSB40% = 90,019 mt</a:t>
            </a:r>
          </a:p>
          <a:p>
            <a:pPr lvl="1">
              <a:lnSpc>
                <a:spcPct val="80000"/>
              </a:lnSpc>
              <a:buClr>
                <a:srgbClr val="000066"/>
              </a:buClr>
              <a:buFont typeface="Arial" pitchFamily="34" charset="0"/>
              <a:buChar char="•"/>
            </a:pPr>
            <a:r>
              <a:rPr lang="en-US" sz="2000" b="1" dirty="0"/>
              <a:t>FMSY = F40% = </a:t>
            </a:r>
            <a:r>
              <a:rPr lang="en-US" sz="2000" b="1" dirty="0" smtClean="0"/>
              <a:t>0.200</a:t>
            </a:r>
          </a:p>
          <a:p>
            <a:pPr lvl="1">
              <a:lnSpc>
                <a:spcPct val="80000"/>
              </a:lnSpc>
              <a:buClr>
                <a:srgbClr val="000066"/>
              </a:buClr>
              <a:buFont typeface="Arial" pitchFamily="34" charset="0"/>
              <a:buChar char="•"/>
            </a:pPr>
            <a:r>
              <a:rPr lang="en-US" sz="2000" b="1" dirty="0" smtClean="0"/>
              <a:t>MSY = 12,671 mt</a:t>
            </a:r>
          </a:p>
          <a:p>
            <a:pPr lvl="1" eaLnBrk="1" hangingPunct="1">
              <a:lnSpc>
                <a:spcPct val="80000"/>
              </a:lnSpc>
              <a:buClr>
                <a:srgbClr val="000066"/>
              </a:buClr>
              <a:buFont typeface="Arial" pitchFamily="34" charset="0"/>
              <a:buChar char="•"/>
            </a:pPr>
            <a:r>
              <a:rPr lang="en-US" sz="2000" b="1" dirty="0" smtClean="0"/>
              <a:t>Not Overfished: SSB2019 = 176,404 mt, 1.96 x BMSY</a:t>
            </a:r>
          </a:p>
          <a:p>
            <a:pPr lvl="1" eaLnBrk="1" hangingPunct="1">
              <a:lnSpc>
                <a:spcPct val="80000"/>
              </a:lnSpc>
              <a:buClr>
                <a:srgbClr val="000066"/>
              </a:buClr>
              <a:buFont typeface="Arial" pitchFamily="34" charset="0"/>
              <a:buChar char="•"/>
            </a:pPr>
            <a:r>
              <a:rPr lang="en-US" sz="2000" b="1" dirty="0" smtClean="0"/>
              <a:t>Not Overfishing: F2019 = 0.136, 68% of FMSY </a:t>
            </a:r>
          </a:p>
          <a:p>
            <a:pPr lvl="1" eaLnBrk="1" hangingPunct="1">
              <a:lnSpc>
                <a:spcPct val="80000"/>
              </a:lnSpc>
              <a:buClr>
                <a:srgbClr val="000066"/>
              </a:buClr>
              <a:buFont typeface="Arial" pitchFamily="34" charset="0"/>
              <a:buChar char="•"/>
            </a:pPr>
            <a:endParaRPr lang="en-US" sz="2000" b="1" dirty="0"/>
          </a:p>
          <a:p>
            <a:pPr lvl="1" eaLnBrk="1" hangingPunct="1">
              <a:lnSpc>
                <a:spcPct val="80000"/>
              </a:lnSpc>
              <a:buClr>
                <a:srgbClr val="000066"/>
              </a:buClr>
              <a:buFont typeface="Arial" pitchFamily="34" charset="0"/>
              <a:buChar char="•"/>
            </a:pPr>
            <a:r>
              <a:rPr lang="en-US" sz="2000" b="1" dirty="0" smtClean="0"/>
              <a:t>2023 Management Track Assessment: through 2022</a:t>
            </a:r>
            <a:endParaRPr lang="en-US" sz="2000" b="1" dirty="0"/>
          </a:p>
          <a:p>
            <a:pPr lvl="1" eaLnBrk="1" hangingPunct="1">
              <a:lnSpc>
                <a:spcPct val="80000"/>
              </a:lnSpc>
              <a:buClr>
                <a:srgbClr val="000066"/>
              </a:buClr>
              <a:buFont typeface="Arial" pitchFamily="34" charset="0"/>
              <a:buChar char="•"/>
            </a:pPr>
            <a:r>
              <a:rPr lang="en-US" sz="2000" b="1" dirty="0"/>
              <a:t>BMSY = SSB40% = </a:t>
            </a:r>
            <a:r>
              <a:rPr lang="en-US" sz="2000" b="1" dirty="0" smtClean="0"/>
              <a:t>78,593 </a:t>
            </a:r>
            <a:r>
              <a:rPr lang="en-US" sz="2000" b="1" dirty="0"/>
              <a:t>mt</a:t>
            </a:r>
          </a:p>
          <a:p>
            <a:pPr lvl="1">
              <a:lnSpc>
                <a:spcPct val="80000"/>
              </a:lnSpc>
              <a:buClr>
                <a:srgbClr val="000066"/>
              </a:buClr>
              <a:buFont typeface="Arial" pitchFamily="34" charset="0"/>
              <a:buChar char="•"/>
            </a:pPr>
            <a:r>
              <a:rPr lang="en-US" sz="2000" b="1" dirty="0"/>
              <a:t>FMSY = F40% = </a:t>
            </a:r>
            <a:r>
              <a:rPr lang="en-US" sz="2000" b="1" dirty="0" smtClean="0"/>
              <a:t>0.190</a:t>
            </a:r>
          </a:p>
          <a:p>
            <a:pPr lvl="1">
              <a:lnSpc>
                <a:spcPct val="80000"/>
              </a:lnSpc>
              <a:buClr>
                <a:srgbClr val="000066"/>
              </a:buClr>
              <a:buFont typeface="Arial" pitchFamily="34" charset="0"/>
              <a:buChar char="•"/>
            </a:pPr>
            <a:r>
              <a:rPr lang="en-US" sz="2000" b="1" dirty="0" smtClean="0"/>
              <a:t>MSY = 11,959 mt</a:t>
            </a:r>
          </a:p>
          <a:p>
            <a:pPr lvl="1" eaLnBrk="1" hangingPunct="1">
              <a:lnSpc>
                <a:spcPct val="80000"/>
              </a:lnSpc>
              <a:buClr>
                <a:srgbClr val="000066"/>
              </a:buClr>
              <a:buFont typeface="Arial" pitchFamily="34" charset="0"/>
              <a:buChar char="•"/>
            </a:pPr>
            <a:r>
              <a:rPr lang="en-US" sz="2000" b="1" dirty="0" smtClean="0"/>
              <a:t>Not </a:t>
            </a:r>
            <a:r>
              <a:rPr lang="en-US" sz="2000" b="1" dirty="0"/>
              <a:t>Overfished: </a:t>
            </a:r>
            <a:r>
              <a:rPr lang="en-US" sz="2000" b="1" dirty="0" smtClean="0">
                <a:solidFill>
                  <a:srgbClr val="C00000"/>
                </a:solidFill>
              </a:rPr>
              <a:t>ADJ</a:t>
            </a:r>
            <a:r>
              <a:rPr lang="en-US" sz="2000" b="1" dirty="0" smtClean="0"/>
              <a:t> SSB2022 </a:t>
            </a:r>
            <a:r>
              <a:rPr lang="en-US" sz="2000" b="1" dirty="0"/>
              <a:t>= </a:t>
            </a:r>
            <a:r>
              <a:rPr lang="en-US" sz="2000" b="1" dirty="0" smtClean="0"/>
              <a:t>193,087 </a:t>
            </a:r>
            <a:r>
              <a:rPr lang="en-US" sz="2000" b="1" dirty="0"/>
              <a:t>mt, </a:t>
            </a:r>
            <a:r>
              <a:rPr lang="en-US" sz="2000" b="1" dirty="0" smtClean="0"/>
              <a:t>2.46 x </a:t>
            </a:r>
            <a:r>
              <a:rPr lang="en-US" sz="2000" b="1" dirty="0"/>
              <a:t>BMSY</a:t>
            </a:r>
          </a:p>
          <a:p>
            <a:pPr lvl="1" eaLnBrk="1" hangingPunct="1">
              <a:lnSpc>
                <a:spcPct val="80000"/>
              </a:lnSpc>
              <a:buClr>
                <a:srgbClr val="000066"/>
              </a:buClr>
              <a:buFont typeface="Arial" pitchFamily="34" charset="0"/>
              <a:buChar char="•"/>
            </a:pPr>
            <a:r>
              <a:rPr lang="en-US" sz="2000" b="1" dirty="0"/>
              <a:t>Not Overfishing: </a:t>
            </a:r>
            <a:r>
              <a:rPr lang="en-US" sz="2000" b="1" dirty="0" smtClean="0">
                <a:solidFill>
                  <a:srgbClr val="C00000"/>
                </a:solidFill>
              </a:rPr>
              <a:t>ADJ</a:t>
            </a:r>
            <a:r>
              <a:rPr lang="en-US" sz="2000" b="1" dirty="0" smtClean="0"/>
              <a:t> F2022 </a:t>
            </a:r>
            <a:r>
              <a:rPr lang="en-US" sz="2000" b="1" dirty="0"/>
              <a:t>= </a:t>
            </a:r>
            <a:r>
              <a:rPr lang="en-US" sz="2000" b="1" dirty="0" smtClean="0"/>
              <a:t>0.098, 52% </a:t>
            </a:r>
            <a:r>
              <a:rPr lang="en-US" sz="2000" b="1" dirty="0"/>
              <a:t>of FMSY </a:t>
            </a:r>
          </a:p>
          <a:p>
            <a:pPr lvl="1" eaLnBrk="1" hangingPunct="1">
              <a:lnSpc>
                <a:spcPct val="80000"/>
              </a:lnSpc>
              <a:buClr>
                <a:srgbClr val="000066"/>
              </a:buClr>
              <a:buFont typeface="Arial" pitchFamily="34" charset="0"/>
              <a:buChar char="•"/>
            </a:pPr>
            <a:endParaRPr lang="en-US" sz="2000" b="1" dirty="0" smtClean="0"/>
          </a:p>
          <a:p>
            <a:pPr marL="457200" lvl="1" eaLnBrk="1" hangingPunct="1">
              <a:lnSpc>
                <a:spcPct val="80000"/>
              </a:lnSpc>
              <a:buClr>
                <a:srgbClr val="000066"/>
              </a:buClr>
              <a:buNone/>
            </a:pPr>
            <a:endParaRPr lang="en-US" sz="1800" b="1" dirty="0" smtClean="0"/>
          </a:p>
        </p:txBody>
      </p:sp>
    </p:spTree>
    <p:extLst>
      <p:ext uri="{BB962C8B-B14F-4D97-AF65-F5344CB8AC3E}">
        <p14:creationId xmlns:p14="http://schemas.microsoft.com/office/powerpoint/2010/main" val="305820734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486400" cy="6858000"/>
          </a:xfrm>
          <a:prstGeom prst="rect">
            <a:avLst/>
          </a:prstGeom>
        </p:spPr>
      </p:pic>
    </p:spTree>
    <p:extLst>
      <p:ext uri="{BB962C8B-B14F-4D97-AF65-F5344CB8AC3E}">
        <p14:creationId xmlns:p14="http://schemas.microsoft.com/office/powerpoint/2010/main" val="3557846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0"/>
            <a:ext cx="5486400" cy="6858000"/>
          </a:xfrm>
          <a:prstGeom prst="rect">
            <a:avLst/>
          </a:prstGeom>
        </p:spPr>
      </p:pic>
    </p:spTree>
    <p:extLst>
      <p:ext uri="{BB962C8B-B14F-4D97-AF65-F5344CB8AC3E}">
        <p14:creationId xmlns:p14="http://schemas.microsoft.com/office/powerpoint/2010/main" val="3192613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8229600" cy="792163"/>
          </a:xfrm>
        </p:spPr>
        <p:txBody>
          <a:bodyPr/>
          <a:lstStyle/>
          <a:p>
            <a:pPr eaLnBrk="1" hangingPunct="1"/>
            <a:r>
              <a:rPr lang="en-US" sz="2400" b="1" dirty="0" smtClean="0">
                <a:solidFill>
                  <a:schemeClr val="tx1"/>
                </a:solidFill>
              </a:rPr>
              <a:t>2023 Management Track Assessment</a:t>
            </a:r>
            <a:br>
              <a:rPr lang="en-US" sz="2400" b="1" dirty="0" smtClean="0">
                <a:solidFill>
                  <a:schemeClr val="tx1"/>
                </a:solidFill>
              </a:rPr>
            </a:br>
            <a:r>
              <a:rPr lang="en-US" sz="2400" b="1" dirty="0" smtClean="0">
                <a:solidFill>
                  <a:schemeClr val="tx1"/>
                </a:solidFill>
              </a:rPr>
              <a:t>TOR 4: Qualitative status</a:t>
            </a:r>
          </a:p>
        </p:txBody>
      </p:sp>
      <p:sp>
        <p:nvSpPr>
          <p:cNvPr id="44035" name="Rectangle 3"/>
          <p:cNvSpPr>
            <a:spLocks noGrp="1" noChangeArrowheads="1"/>
          </p:cNvSpPr>
          <p:nvPr>
            <p:ph type="body" idx="1"/>
          </p:nvPr>
        </p:nvSpPr>
        <p:spPr>
          <a:xfrm>
            <a:off x="457200" y="1371600"/>
            <a:ext cx="8229600" cy="5591175"/>
          </a:xfrm>
        </p:spPr>
        <p:txBody>
          <a:bodyPr/>
          <a:lstStyle/>
          <a:p>
            <a:pPr eaLnBrk="1" hangingPunct="1">
              <a:lnSpc>
                <a:spcPct val="80000"/>
              </a:lnSpc>
              <a:buClr>
                <a:schemeClr val="tx1"/>
              </a:buClr>
            </a:pPr>
            <a:r>
              <a:rPr lang="en-US" sz="1800" b="1" dirty="0" smtClean="0"/>
              <a:t>Expanded age structure in current catch and surveys relative to early 1990s</a:t>
            </a:r>
          </a:p>
          <a:p>
            <a:pPr marL="0" indent="0" eaLnBrk="1" hangingPunct="1">
              <a:lnSpc>
                <a:spcPct val="80000"/>
              </a:lnSpc>
              <a:buClr>
                <a:schemeClr val="tx1"/>
              </a:buClr>
              <a:buNone/>
            </a:pPr>
            <a:endParaRPr lang="en-US" sz="1800" b="1" dirty="0" smtClean="0"/>
          </a:p>
          <a:p>
            <a:pPr eaLnBrk="1" hangingPunct="1">
              <a:lnSpc>
                <a:spcPct val="80000"/>
              </a:lnSpc>
              <a:buClr>
                <a:schemeClr val="tx1"/>
              </a:buClr>
            </a:pPr>
            <a:r>
              <a:rPr lang="en-US" sz="1800" b="1" dirty="0" smtClean="0"/>
              <a:t>Most survey aggregate biomass indices near time series high through 2017, with a decrease since then</a:t>
            </a:r>
          </a:p>
          <a:p>
            <a:pPr eaLnBrk="1" hangingPunct="1">
              <a:lnSpc>
                <a:spcPct val="80000"/>
              </a:lnSpc>
              <a:buClr>
                <a:schemeClr val="tx1"/>
              </a:buClr>
            </a:pPr>
            <a:endParaRPr lang="en-US" sz="1800" b="1" dirty="0" smtClean="0"/>
          </a:p>
          <a:p>
            <a:pPr eaLnBrk="1" hangingPunct="1">
              <a:lnSpc>
                <a:spcPct val="80000"/>
              </a:lnSpc>
              <a:buClr>
                <a:schemeClr val="tx1"/>
              </a:buClr>
            </a:pPr>
            <a:r>
              <a:rPr lang="en-US" sz="1800" b="1" dirty="0"/>
              <a:t>S</a:t>
            </a:r>
            <a:r>
              <a:rPr lang="en-US" sz="1800" b="1" dirty="0" smtClean="0"/>
              <a:t>urvey indices suggest recruitment of several large year classes during 2000-2016, below average recruitment since 2017</a:t>
            </a:r>
          </a:p>
          <a:p>
            <a:pPr eaLnBrk="1" hangingPunct="1">
              <a:lnSpc>
                <a:spcPct val="80000"/>
              </a:lnSpc>
              <a:buClr>
                <a:schemeClr val="tx1"/>
              </a:buClr>
            </a:pPr>
            <a:endParaRPr lang="en-US" sz="1800" b="1" dirty="0" smtClean="0"/>
          </a:p>
          <a:p>
            <a:pPr eaLnBrk="1" hangingPunct="1">
              <a:lnSpc>
                <a:spcPct val="80000"/>
              </a:lnSpc>
              <a:buClr>
                <a:schemeClr val="tx1"/>
              </a:buClr>
            </a:pPr>
            <a:r>
              <a:rPr lang="en-US" sz="1800" b="1" dirty="0" smtClean="0"/>
              <a:t>Simple metrics indicate that </a:t>
            </a:r>
            <a:r>
              <a:rPr lang="en-US" sz="1800" b="1" dirty="0"/>
              <a:t>mortality from all sources </a:t>
            </a:r>
            <a:r>
              <a:rPr lang="en-US" sz="1800" b="1" dirty="0" smtClean="0"/>
              <a:t>was lower than recruitment </a:t>
            </a:r>
            <a:r>
              <a:rPr lang="en-US" sz="1800" b="1" dirty="0"/>
              <a:t>inputs to the </a:t>
            </a:r>
            <a:r>
              <a:rPr lang="en-US" sz="1800" b="1" dirty="0" smtClean="0"/>
              <a:t>stock since about 2000, which has </a:t>
            </a:r>
            <a:r>
              <a:rPr lang="en-US" sz="1800" b="1" dirty="0"/>
              <a:t>resulted in </a:t>
            </a:r>
            <a:r>
              <a:rPr lang="en-US" sz="1800" b="1" dirty="0" smtClean="0"/>
              <a:t>SSB that is still well above the target</a:t>
            </a:r>
          </a:p>
          <a:p>
            <a:pPr eaLnBrk="1" hangingPunct="1">
              <a:lnSpc>
                <a:spcPct val="80000"/>
              </a:lnSpc>
              <a:buClr>
                <a:schemeClr val="tx1"/>
              </a:buClr>
            </a:pPr>
            <a:endParaRPr lang="en-US" sz="1800" b="1" dirty="0" smtClean="0"/>
          </a:p>
          <a:p>
            <a:pPr eaLnBrk="1" hangingPunct="1">
              <a:lnSpc>
                <a:spcPct val="80000"/>
              </a:lnSpc>
              <a:buClr>
                <a:schemeClr val="tx1"/>
              </a:buClr>
            </a:pPr>
            <a:r>
              <a:rPr lang="en-US" sz="1800" b="1" dirty="0" smtClean="0"/>
              <a:t>The high stock biomass has sustained relatively high catches during 2010-2022</a:t>
            </a:r>
          </a:p>
        </p:txBody>
      </p:sp>
    </p:spTree>
    <p:extLst>
      <p:ext uri="{BB962C8B-B14F-4D97-AF65-F5344CB8AC3E}">
        <p14:creationId xmlns:p14="http://schemas.microsoft.com/office/powerpoint/2010/main" val="268638382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57200" y="274638"/>
            <a:ext cx="8229600" cy="944562"/>
          </a:xfrm>
        </p:spPr>
        <p:txBody>
          <a:bodyPr/>
          <a:lstStyle/>
          <a:p>
            <a:r>
              <a:rPr lang="en-US" sz="2400" b="1" dirty="0">
                <a:solidFill>
                  <a:schemeClr val="tx1"/>
                </a:solidFill>
              </a:rPr>
              <a:t/>
            </a:r>
            <a:br>
              <a:rPr lang="en-US" sz="2400" b="1" dirty="0">
                <a:solidFill>
                  <a:schemeClr val="tx1"/>
                </a:solidFill>
              </a:rPr>
            </a:br>
            <a:r>
              <a:rPr lang="en-US" sz="2400" b="1" dirty="0" smtClean="0">
                <a:solidFill>
                  <a:schemeClr val="tx1"/>
                </a:solidFill>
              </a:rPr>
              <a:t>Scup </a:t>
            </a:r>
            <a:r>
              <a:rPr lang="en-US" sz="2400" b="1" dirty="0">
                <a:solidFill>
                  <a:schemeClr val="tx1"/>
                </a:solidFill>
              </a:rPr>
              <a:t>(</a:t>
            </a:r>
            <a:r>
              <a:rPr lang="en-US" sz="2400" b="1" i="1" dirty="0">
                <a:solidFill>
                  <a:schemeClr val="tx1"/>
                </a:solidFill>
              </a:rPr>
              <a:t>Stenotomus </a:t>
            </a:r>
            <a:r>
              <a:rPr lang="en-US" sz="2400" b="1" i="1" dirty="0" smtClean="0">
                <a:solidFill>
                  <a:schemeClr val="tx1"/>
                </a:solidFill>
              </a:rPr>
              <a:t>chrysops</a:t>
            </a:r>
            <a:r>
              <a:rPr lang="en-US" sz="2400" b="1" dirty="0" smtClean="0">
                <a:solidFill>
                  <a:schemeClr val="tx1"/>
                </a:solidFill>
              </a:rPr>
              <a:t>)</a:t>
            </a:r>
            <a:br>
              <a:rPr lang="en-US" sz="2400" b="1" dirty="0" smtClean="0">
                <a:solidFill>
                  <a:schemeClr val="tx1"/>
                </a:solidFill>
              </a:rPr>
            </a:br>
            <a:r>
              <a:rPr lang="en-US" sz="2400" b="1" dirty="0" smtClean="0">
                <a:solidFill>
                  <a:schemeClr val="tx1"/>
                </a:solidFill>
              </a:rPr>
              <a:t>TOR 5: Projections</a:t>
            </a:r>
            <a:br>
              <a:rPr lang="en-US" sz="2400" b="1" dirty="0" smtClean="0">
                <a:solidFill>
                  <a:schemeClr val="tx1"/>
                </a:solidFill>
              </a:rPr>
            </a:br>
            <a:endParaRPr lang="en-US" sz="2400" b="1" dirty="0">
              <a:solidFill>
                <a:schemeClr val="tx1"/>
              </a:solidFill>
            </a:endParaRPr>
          </a:p>
        </p:txBody>
      </p:sp>
      <p:sp>
        <p:nvSpPr>
          <p:cNvPr id="3078" name="Rectangle 6"/>
          <p:cNvSpPr>
            <a:spLocks noGrp="1" noChangeArrowheads="1"/>
          </p:cNvSpPr>
          <p:nvPr>
            <p:ph type="body" idx="1"/>
          </p:nvPr>
        </p:nvSpPr>
        <p:spPr>
          <a:xfrm>
            <a:off x="457200" y="1447800"/>
            <a:ext cx="8229600" cy="4525963"/>
          </a:xfrm>
        </p:spPr>
        <p:txBody>
          <a:bodyPr/>
          <a:lstStyle/>
          <a:p>
            <a:pPr marL="0" indent="0">
              <a:buNone/>
            </a:pPr>
            <a:r>
              <a:rPr lang="en-US" sz="1800" b="1" dirty="0"/>
              <a:t>5. Conduct short-term stock projections when </a:t>
            </a:r>
            <a:r>
              <a:rPr lang="en-US" sz="1800" b="1" dirty="0" smtClean="0"/>
              <a:t>appropriate.</a:t>
            </a:r>
          </a:p>
          <a:p>
            <a:pPr marL="0" indent="0">
              <a:buNone/>
            </a:pPr>
            <a:endParaRPr lang="en-US" sz="1800" b="1" dirty="0" smtClean="0"/>
          </a:p>
          <a:p>
            <a:pPr marL="0" indent="0">
              <a:buNone/>
            </a:pPr>
            <a:r>
              <a:rPr lang="en-US" sz="1800" b="1" dirty="0"/>
              <a:t> </a:t>
            </a:r>
          </a:p>
          <a:p>
            <a:pPr marL="0" indent="0">
              <a:lnSpc>
                <a:spcPct val="80000"/>
              </a:lnSpc>
              <a:buNone/>
            </a:pPr>
            <a:endParaRPr lang="en-US" sz="1800" b="1" dirty="0"/>
          </a:p>
          <a:p>
            <a:pPr>
              <a:lnSpc>
                <a:spcPct val="80000"/>
              </a:lnSpc>
            </a:pPr>
            <a:endParaRPr lang="en-US" sz="1800" b="1" dirty="0" smtClean="0"/>
          </a:p>
        </p:txBody>
      </p:sp>
    </p:spTree>
    <p:extLst>
      <p:ext uri="{BB962C8B-B14F-4D97-AF65-F5344CB8AC3E}">
        <p14:creationId xmlns:p14="http://schemas.microsoft.com/office/powerpoint/2010/main" val="1317578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8229600" cy="792163"/>
          </a:xfrm>
        </p:spPr>
        <p:txBody>
          <a:bodyPr/>
          <a:lstStyle/>
          <a:p>
            <a:pPr eaLnBrk="1" hangingPunct="1"/>
            <a:r>
              <a:rPr lang="en-US" sz="2400" b="1" dirty="0" smtClean="0">
                <a:solidFill>
                  <a:schemeClr val="tx1"/>
                </a:solidFill>
              </a:rPr>
              <a:t>2023 Management Track Assessment</a:t>
            </a:r>
            <a:br>
              <a:rPr lang="en-US" sz="2400" b="1" dirty="0" smtClean="0">
                <a:solidFill>
                  <a:schemeClr val="tx1"/>
                </a:solidFill>
              </a:rPr>
            </a:br>
            <a:r>
              <a:rPr lang="en-US" sz="2400" b="1" dirty="0" smtClean="0">
                <a:solidFill>
                  <a:schemeClr val="tx1"/>
                </a:solidFill>
              </a:rPr>
              <a:t>OFL Projections 2024-2025</a:t>
            </a:r>
          </a:p>
        </p:txBody>
      </p:sp>
      <p:sp>
        <p:nvSpPr>
          <p:cNvPr id="44035" name="Rectangle 3"/>
          <p:cNvSpPr>
            <a:spLocks noGrp="1" noChangeArrowheads="1"/>
          </p:cNvSpPr>
          <p:nvPr>
            <p:ph type="body" idx="1"/>
          </p:nvPr>
        </p:nvSpPr>
        <p:spPr>
          <a:xfrm>
            <a:off x="470648" y="1447800"/>
            <a:ext cx="8229600" cy="5591175"/>
          </a:xfrm>
        </p:spPr>
        <p:txBody>
          <a:bodyPr/>
          <a:lstStyle/>
          <a:p>
            <a:pPr eaLnBrk="1" hangingPunct="1">
              <a:lnSpc>
                <a:spcPct val="80000"/>
              </a:lnSpc>
              <a:buClr>
                <a:schemeClr val="tx1"/>
              </a:buClr>
            </a:pPr>
            <a:r>
              <a:rPr lang="en-US" sz="2000" b="1" dirty="0"/>
              <a:t>P</a:t>
            </a:r>
            <a:r>
              <a:rPr lang="en-US" sz="2000" b="1" dirty="0" smtClean="0"/>
              <a:t>rojections for 2024-2025 OFLs at FMSY = 0.190</a:t>
            </a:r>
          </a:p>
          <a:p>
            <a:pPr marL="0" indent="0" eaLnBrk="1" hangingPunct="1">
              <a:lnSpc>
                <a:spcPct val="80000"/>
              </a:lnSpc>
              <a:buClr>
                <a:schemeClr val="tx1"/>
              </a:buClr>
              <a:buNone/>
            </a:pPr>
            <a:r>
              <a:rPr lang="en-US" sz="2000" b="1" dirty="0" smtClean="0"/>
              <a:t> </a:t>
            </a:r>
          </a:p>
          <a:p>
            <a:pPr eaLnBrk="1" hangingPunct="1">
              <a:lnSpc>
                <a:spcPct val="80000"/>
              </a:lnSpc>
              <a:buClr>
                <a:schemeClr val="tx1"/>
              </a:buClr>
            </a:pPr>
            <a:r>
              <a:rPr lang="en-US" sz="2000" b="1" dirty="0" smtClean="0"/>
              <a:t>During 2018-2022, an average of 101% of the ABC was caught; assume 2023 ABC caught = 13,458 mt</a:t>
            </a:r>
          </a:p>
          <a:p>
            <a:pPr marL="0" indent="0" eaLnBrk="1" hangingPunct="1">
              <a:lnSpc>
                <a:spcPct val="80000"/>
              </a:lnSpc>
              <a:buClr>
                <a:schemeClr val="tx1"/>
              </a:buClr>
              <a:buNone/>
            </a:pPr>
            <a:endParaRPr lang="en-US" sz="2000" b="1" dirty="0" smtClean="0"/>
          </a:p>
          <a:p>
            <a:pPr eaLnBrk="1" hangingPunct="1">
              <a:lnSpc>
                <a:spcPct val="80000"/>
              </a:lnSpc>
              <a:buClr>
                <a:schemeClr val="tx1"/>
              </a:buClr>
            </a:pPr>
            <a:r>
              <a:rPr lang="en-US" sz="2000" b="1" dirty="0" smtClean="0"/>
              <a:t>Recruitment sampled from 1984-2022</a:t>
            </a:r>
          </a:p>
          <a:p>
            <a:pPr eaLnBrk="1" hangingPunct="1">
              <a:lnSpc>
                <a:spcPct val="80000"/>
              </a:lnSpc>
              <a:buClr>
                <a:schemeClr val="tx1"/>
              </a:buClr>
            </a:pPr>
            <a:endParaRPr lang="en-US" sz="2000" b="1" dirty="0"/>
          </a:p>
          <a:p>
            <a:pPr>
              <a:lnSpc>
                <a:spcPct val="80000"/>
              </a:lnSpc>
              <a:buClr>
                <a:schemeClr val="tx1"/>
              </a:buClr>
            </a:pPr>
            <a:r>
              <a:rPr lang="en-US" sz="2000" b="1" dirty="0"/>
              <a:t>Retrospective Adjustment using SSB factor as per </a:t>
            </a:r>
            <a:r>
              <a:rPr lang="en-US" sz="2000" b="1" dirty="0" smtClean="0"/>
              <a:t>SOP</a:t>
            </a:r>
          </a:p>
          <a:p>
            <a:pPr eaLnBrk="1" hangingPunct="1">
              <a:lnSpc>
                <a:spcPct val="80000"/>
              </a:lnSpc>
              <a:buClr>
                <a:schemeClr val="tx1"/>
              </a:buClr>
            </a:pPr>
            <a:endParaRPr lang="en-US" sz="2000" b="1" dirty="0"/>
          </a:p>
          <a:p>
            <a:pPr eaLnBrk="1" hangingPunct="1">
              <a:lnSpc>
                <a:spcPct val="80000"/>
              </a:lnSpc>
              <a:buClr>
                <a:schemeClr val="tx1"/>
              </a:buClr>
            </a:pPr>
            <a:r>
              <a:rPr lang="en-US" sz="2000" b="1" dirty="0" smtClean="0"/>
              <a:t>OFL 2024 = 20,295 mt (CV = 18%)</a:t>
            </a:r>
          </a:p>
          <a:p>
            <a:pPr>
              <a:lnSpc>
                <a:spcPct val="80000"/>
              </a:lnSpc>
              <a:buClr>
                <a:schemeClr val="tx1"/>
              </a:buClr>
            </a:pPr>
            <a:r>
              <a:rPr lang="en-US" sz="2000" b="1" dirty="0"/>
              <a:t>OFL </a:t>
            </a:r>
            <a:r>
              <a:rPr lang="en-US" sz="2000" b="1" dirty="0" smtClean="0"/>
              <a:t>2025 </a:t>
            </a:r>
            <a:r>
              <a:rPr lang="en-US" sz="2000" b="1" dirty="0"/>
              <a:t>= </a:t>
            </a:r>
            <a:r>
              <a:rPr lang="en-US" sz="2000" b="1" dirty="0" smtClean="0"/>
              <a:t>18,363 mt </a:t>
            </a:r>
            <a:r>
              <a:rPr lang="en-US" sz="2000" b="1" dirty="0"/>
              <a:t>(CV = </a:t>
            </a:r>
            <a:r>
              <a:rPr lang="en-US" sz="2000" b="1" dirty="0" smtClean="0"/>
              <a:t>18%)</a:t>
            </a:r>
          </a:p>
          <a:p>
            <a:pPr>
              <a:lnSpc>
                <a:spcPct val="80000"/>
              </a:lnSpc>
              <a:buClr>
                <a:schemeClr val="tx1"/>
              </a:buClr>
            </a:pPr>
            <a:endParaRPr lang="en-US" sz="2000" b="1" dirty="0"/>
          </a:p>
          <a:p>
            <a:pPr>
              <a:lnSpc>
                <a:spcPct val="80000"/>
              </a:lnSpc>
              <a:buClr>
                <a:schemeClr val="tx1"/>
              </a:buClr>
            </a:pPr>
            <a:r>
              <a:rPr lang="en-US" sz="2000" b="1" i="1" dirty="0" smtClean="0"/>
              <a:t>Subsequent MAFMC SSC, MC, and Staff recommendations will determine OFLs/ABCs under the risk policy and any other options</a:t>
            </a:r>
            <a:endParaRPr lang="en-US" sz="2000" b="1" i="1" dirty="0"/>
          </a:p>
          <a:p>
            <a:pPr eaLnBrk="1" hangingPunct="1">
              <a:lnSpc>
                <a:spcPct val="80000"/>
              </a:lnSpc>
              <a:buClr>
                <a:schemeClr val="tx1"/>
              </a:buClr>
            </a:pPr>
            <a:endParaRPr lang="en-US" sz="1800" b="1" dirty="0" smtClean="0"/>
          </a:p>
        </p:txBody>
      </p:sp>
    </p:spTree>
    <p:extLst>
      <p:ext uri="{BB962C8B-B14F-4D97-AF65-F5344CB8AC3E}">
        <p14:creationId xmlns:p14="http://schemas.microsoft.com/office/powerpoint/2010/main" val="64487437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7200" y="1854654"/>
            <a:ext cx="8229600" cy="4981575"/>
          </a:xfrm>
        </p:spPr>
        <p:txBody>
          <a:bodyPr/>
          <a:lstStyle/>
          <a:p>
            <a:pPr marL="0" indent="0">
              <a:buNone/>
            </a:pPr>
            <a:r>
              <a:rPr lang="en-US" sz="1600" b="1" dirty="0"/>
              <a:t>2015 SAW 60</a:t>
            </a:r>
            <a:endParaRPr lang="en-US" sz="1600" dirty="0"/>
          </a:p>
          <a:p>
            <a:pPr marL="0" indent="0">
              <a:buNone/>
            </a:pPr>
            <a:r>
              <a:rPr lang="en-US" sz="1400" dirty="0"/>
              <a:t> </a:t>
            </a:r>
          </a:p>
          <a:p>
            <a:r>
              <a:rPr lang="en-US" sz="1400" b="1" dirty="0"/>
              <a:t>A standardized fishery dependent CPUE of scup targeted tows, from either NEFOP observer samples or the commercial study fleet, might be considered as an additional index of abundance to complement survey indices in future benchmark assessments: </a:t>
            </a:r>
            <a:r>
              <a:rPr lang="en-US" sz="1400" b="1" dirty="0">
                <a:solidFill>
                  <a:srgbClr val="C00000"/>
                </a:solidFill>
              </a:rPr>
              <a:t>completed for 2015 SAW 60, CPUE indices not included model calibration</a:t>
            </a:r>
          </a:p>
          <a:p>
            <a:pPr marL="0" indent="0">
              <a:buNone/>
            </a:pPr>
            <a:r>
              <a:rPr lang="en-US" sz="1400" b="1" dirty="0"/>
              <a:t> </a:t>
            </a:r>
          </a:p>
          <a:p>
            <a:r>
              <a:rPr lang="en-US" sz="1400" b="1" dirty="0"/>
              <a:t>Explore additional sources of length/age data from fisheries and surveys in the early parts of the time series to provide additional context for model results: </a:t>
            </a:r>
            <a:r>
              <a:rPr lang="en-US" sz="1400" b="1" dirty="0">
                <a:solidFill>
                  <a:srgbClr val="C00000"/>
                </a:solidFill>
              </a:rPr>
              <a:t>no success, likely alternative is to begin model in 1984 in next RTA</a:t>
            </a:r>
          </a:p>
          <a:p>
            <a:pPr marL="0" indent="0">
              <a:buNone/>
            </a:pPr>
            <a:r>
              <a:rPr lang="en-US" sz="1400" b="1" dirty="0"/>
              <a:t> </a:t>
            </a:r>
          </a:p>
          <a:p>
            <a:r>
              <a:rPr lang="en-US" sz="1400" b="1" dirty="0"/>
              <a:t>Explore experiments to estimate the catchability of scup in NEFSC and other research trawl surveys (side-by-side, camera, gear mensuration, acoustics, etc.): </a:t>
            </a:r>
            <a:r>
              <a:rPr lang="en-US" sz="1400" b="1" dirty="0">
                <a:solidFill>
                  <a:srgbClr val="C00000"/>
                </a:solidFill>
              </a:rPr>
              <a:t>no progress</a:t>
            </a:r>
          </a:p>
          <a:p>
            <a:pPr marL="0" indent="0">
              <a:buNone/>
            </a:pPr>
            <a:r>
              <a:rPr lang="en-US" sz="1400" b="1" dirty="0"/>
              <a:t> </a:t>
            </a:r>
          </a:p>
          <a:p>
            <a:r>
              <a:rPr lang="en-US" sz="1400" b="1" dirty="0"/>
              <a:t>Refine and update the Manderson et al. availability analysis when/if a new ocean model is available (need additional support). Explore alternative niche model parameterizations including laboratory experiments on thermal preference and tolerance: </a:t>
            </a:r>
            <a:r>
              <a:rPr lang="en-US" sz="1400" b="1" dirty="0">
                <a:solidFill>
                  <a:srgbClr val="C00000"/>
                </a:solidFill>
              </a:rPr>
              <a:t>no progress</a:t>
            </a:r>
          </a:p>
          <a:p>
            <a:endParaRPr lang="en-US" sz="1600" b="1" dirty="0" smtClean="0"/>
          </a:p>
        </p:txBody>
      </p:sp>
    </p:spTree>
    <p:extLst>
      <p:ext uri="{BB962C8B-B14F-4D97-AF65-F5344CB8AC3E}">
        <p14:creationId xmlns:p14="http://schemas.microsoft.com/office/powerpoint/2010/main" val="225498154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7200" y="1854654"/>
            <a:ext cx="8229600" cy="4981575"/>
          </a:xfrm>
        </p:spPr>
        <p:txBody>
          <a:bodyPr/>
          <a:lstStyle/>
          <a:p>
            <a:pPr marL="0" indent="0">
              <a:buNone/>
            </a:pPr>
            <a:r>
              <a:rPr lang="en-US" sz="1600" b="1" dirty="0"/>
              <a:t>2015 SAW 60</a:t>
            </a:r>
            <a:endParaRPr lang="en-US" sz="1600" dirty="0"/>
          </a:p>
          <a:p>
            <a:pPr marL="0" indent="0">
              <a:buNone/>
            </a:pPr>
            <a:r>
              <a:rPr lang="en-US" sz="1400" dirty="0"/>
              <a:t> </a:t>
            </a:r>
          </a:p>
          <a:p>
            <a:r>
              <a:rPr lang="en-US" sz="1400" b="1" dirty="0" smtClean="0"/>
              <a:t>Explore </a:t>
            </a:r>
            <a:r>
              <a:rPr lang="en-US" sz="1400" b="1" dirty="0"/>
              <a:t>the Study fleet data in general for information that could provide additional context and/or input for the assessment: </a:t>
            </a:r>
            <a:r>
              <a:rPr lang="en-US" sz="1400" b="1" dirty="0">
                <a:solidFill>
                  <a:srgbClr val="C00000"/>
                </a:solidFill>
              </a:rPr>
              <a:t>completed for 2015 SAW 60, CPUE indices not included model calibration</a:t>
            </a:r>
          </a:p>
          <a:p>
            <a:pPr marL="0" indent="0">
              <a:buNone/>
            </a:pPr>
            <a:r>
              <a:rPr lang="en-US" sz="1400" b="1" dirty="0"/>
              <a:t> </a:t>
            </a:r>
          </a:p>
          <a:p>
            <a:r>
              <a:rPr lang="en-US" sz="1400" b="1" dirty="0"/>
              <a:t>A scientifically designed survey to sample larger and older scup would likely prove useful in improving knowledge of the relative abundance of these large fish: </a:t>
            </a:r>
            <a:r>
              <a:rPr lang="en-US" sz="1400" b="1" dirty="0">
                <a:solidFill>
                  <a:srgbClr val="C00000"/>
                </a:solidFill>
              </a:rPr>
              <a:t>no progress</a:t>
            </a:r>
          </a:p>
          <a:p>
            <a:pPr marL="0" indent="0" eaLnBrk="1" hangingPunct="1">
              <a:lnSpc>
                <a:spcPct val="80000"/>
              </a:lnSpc>
              <a:buClr>
                <a:schemeClr val="tx1"/>
              </a:buClr>
              <a:buNone/>
            </a:pPr>
            <a:endParaRPr lang="en-US" sz="1600" b="1" dirty="0" smtClean="0">
              <a:solidFill>
                <a:srgbClr val="C00000"/>
              </a:solidFill>
            </a:endParaRPr>
          </a:p>
        </p:txBody>
      </p:sp>
    </p:spTree>
    <p:extLst>
      <p:ext uri="{BB962C8B-B14F-4D97-AF65-F5344CB8AC3E}">
        <p14:creationId xmlns:p14="http://schemas.microsoft.com/office/powerpoint/2010/main" val="281871958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1338" y="2133600"/>
            <a:ext cx="8229600" cy="4981575"/>
          </a:xfrm>
        </p:spPr>
        <p:txBody>
          <a:bodyPr/>
          <a:lstStyle/>
          <a:p>
            <a:pPr marL="0" indent="0">
              <a:buNone/>
            </a:pPr>
            <a:r>
              <a:rPr lang="en-US" sz="1600" b="1" dirty="0"/>
              <a:t>2019 OA</a:t>
            </a:r>
            <a:endParaRPr lang="en-US" sz="1600" dirty="0"/>
          </a:p>
          <a:p>
            <a:pPr marL="0" indent="0">
              <a:buNone/>
            </a:pPr>
            <a:r>
              <a:rPr lang="en-US" sz="1400" dirty="0"/>
              <a:t> </a:t>
            </a:r>
          </a:p>
          <a:p>
            <a:r>
              <a:rPr lang="en-US" sz="1400" b="1" dirty="0"/>
              <a:t>The recent recruitment of the largest year class in the assessment time series (the 2015 year class) has contributed to recent high commercial fishery discards. The exploration of management actions to reduce discarding in the event of future high recruitment events might include modification of the commercial fishery Gear Restricted Areas and modified commercial mesh sizes: </a:t>
            </a:r>
            <a:r>
              <a:rPr lang="en-US" sz="1400" b="1" dirty="0">
                <a:solidFill>
                  <a:srgbClr val="C00000"/>
                </a:solidFill>
              </a:rPr>
              <a:t>considered annually as part of the specifications process</a:t>
            </a:r>
          </a:p>
          <a:p>
            <a:pPr marL="0" indent="0">
              <a:buNone/>
            </a:pPr>
            <a:r>
              <a:rPr lang="en-US" sz="1400" b="1" dirty="0"/>
              <a:t> </a:t>
            </a:r>
          </a:p>
          <a:p>
            <a:r>
              <a:rPr lang="en-US" sz="1400" b="1" dirty="0"/>
              <a:t>There is evidence of a decreasing trend in mean weights at age and maturity, perhaps indicative of density dependent effects.  Potential effects on reference points and projected fishery yield should continue to be closely monitored: </a:t>
            </a:r>
            <a:r>
              <a:rPr lang="en-US" sz="1400" b="1" dirty="0">
                <a:solidFill>
                  <a:srgbClr val="C00000"/>
                </a:solidFill>
              </a:rPr>
              <a:t>ongoing monitoring in assessment</a:t>
            </a:r>
            <a:endParaRPr lang="en-US" sz="1400" b="1" dirty="0" smtClean="0">
              <a:solidFill>
                <a:srgbClr val="C00000"/>
              </a:solidFill>
            </a:endParaRPr>
          </a:p>
        </p:txBody>
      </p:sp>
    </p:spTree>
    <p:extLst>
      <p:ext uri="{BB962C8B-B14F-4D97-AF65-F5344CB8AC3E}">
        <p14:creationId xmlns:p14="http://schemas.microsoft.com/office/powerpoint/2010/main" val="10089591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2531" name="Rectangle 4"/>
          <p:cNvSpPr>
            <a:spLocks noChangeArrowheads="1"/>
          </p:cNvSpPr>
          <p:nvPr/>
        </p:nvSpPr>
        <p:spPr bwMode="auto">
          <a:xfrm>
            <a:off x="152400" y="0"/>
            <a:ext cx="8839200" cy="6858000"/>
          </a:xfrm>
          <a:prstGeom prst="rect">
            <a:avLst/>
          </a:prstGeom>
          <a:solidFill>
            <a:srgbClr val="FFFFFF"/>
          </a:solidFill>
          <a:ln w="9525">
            <a:noFill/>
            <a:miter lim="800000"/>
            <a:headEnd/>
            <a:tailEnd/>
          </a:ln>
        </p:spPr>
        <p:txBody>
          <a:bodyPr/>
          <a:lstStyle/>
          <a:p>
            <a:endParaRPr lang="en-US"/>
          </a:p>
        </p:txBody>
      </p:sp>
      <p:sp>
        <p:nvSpPr>
          <p:cNvPr id="22532" name="Rectangle 5"/>
          <p:cNvSpPr>
            <a:spLocks noChangeArrowheads="1"/>
          </p:cNvSpPr>
          <p:nvPr/>
        </p:nvSpPr>
        <p:spPr bwMode="auto">
          <a:xfrm>
            <a:off x="1143000" y="533400"/>
            <a:ext cx="6827838" cy="427038"/>
          </a:xfrm>
          <a:prstGeom prst="rect">
            <a:avLst/>
          </a:prstGeom>
          <a:noFill/>
          <a:ln w="9525">
            <a:noFill/>
            <a:miter lim="800000"/>
            <a:headEnd/>
            <a:tailEnd/>
          </a:ln>
        </p:spPr>
        <p:txBody>
          <a:bodyPr wrap="none" lIns="0" tIns="0" rIns="0" bIns="0">
            <a:spAutoFit/>
          </a:bodyPr>
          <a:lstStyle/>
          <a:p>
            <a:r>
              <a:rPr lang="en-US" sz="2800" b="1">
                <a:solidFill>
                  <a:srgbClr val="000080"/>
                </a:solidFill>
              </a:rPr>
              <a:t>Stock definition: Cape Hatteras to Maine</a:t>
            </a:r>
            <a:endParaRPr lang="en-US" sz="2800">
              <a:latin typeface="Times New Roman" pitchFamily="18" charset="0"/>
            </a:endParaRPr>
          </a:p>
        </p:txBody>
      </p:sp>
      <p:sp>
        <p:nvSpPr>
          <p:cNvPr id="22533" name="Rectangle 6"/>
          <p:cNvSpPr>
            <a:spLocks noChangeArrowheads="1"/>
          </p:cNvSpPr>
          <p:nvPr/>
        </p:nvSpPr>
        <p:spPr bwMode="auto">
          <a:xfrm>
            <a:off x="1314450" y="1539875"/>
            <a:ext cx="1131888" cy="350838"/>
          </a:xfrm>
          <a:prstGeom prst="rect">
            <a:avLst/>
          </a:prstGeom>
          <a:noFill/>
          <a:ln w="9525">
            <a:noFill/>
            <a:miter lim="800000"/>
            <a:headEnd/>
            <a:tailEnd/>
          </a:ln>
        </p:spPr>
        <p:txBody>
          <a:bodyPr wrap="none" lIns="0" tIns="0" rIns="0" bIns="0">
            <a:spAutoFit/>
          </a:bodyPr>
          <a:lstStyle/>
          <a:p>
            <a:r>
              <a:rPr lang="en-US" sz="2300" b="1">
                <a:solidFill>
                  <a:srgbClr val="000080"/>
                </a:solidFill>
              </a:rPr>
              <a:t>Tagging</a:t>
            </a:r>
            <a:endParaRPr lang="en-US" sz="2400">
              <a:latin typeface="Times New Roman" pitchFamily="18" charset="0"/>
            </a:endParaRPr>
          </a:p>
        </p:txBody>
      </p:sp>
      <p:sp>
        <p:nvSpPr>
          <p:cNvPr id="22534" name="Rectangle 7"/>
          <p:cNvSpPr>
            <a:spLocks noChangeArrowheads="1"/>
          </p:cNvSpPr>
          <p:nvPr/>
        </p:nvSpPr>
        <p:spPr bwMode="auto">
          <a:xfrm>
            <a:off x="1757363" y="1854200"/>
            <a:ext cx="17160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Poole (1962)</a:t>
            </a:r>
            <a:endParaRPr lang="en-US" sz="2400">
              <a:latin typeface="Times New Roman" pitchFamily="18" charset="0"/>
            </a:endParaRPr>
          </a:p>
        </p:txBody>
      </p:sp>
      <p:sp>
        <p:nvSpPr>
          <p:cNvPr id="22535" name="Rectangle 8"/>
          <p:cNvSpPr>
            <a:spLocks noChangeArrowheads="1"/>
          </p:cNvSpPr>
          <p:nvPr/>
        </p:nvSpPr>
        <p:spPr bwMode="auto">
          <a:xfrm>
            <a:off x="1757363" y="2168525"/>
            <a:ext cx="2249487"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Murawski (1970)</a:t>
            </a:r>
            <a:endParaRPr lang="en-US" sz="2400">
              <a:latin typeface="Times New Roman" pitchFamily="18" charset="0"/>
            </a:endParaRPr>
          </a:p>
        </p:txBody>
      </p:sp>
      <p:sp>
        <p:nvSpPr>
          <p:cNvPr id="22536" name="Rectangle 9"/>
          <p:cNvSpPr>
            <a:spLocks noChangeArrowheads="1"/>
          </p:cNvSpPr>
          <p:nvPr/>
        </p:nvSpPr>
        <p:spPr bwMode="auto">
          <a:xfrm>
            <a:off x="1757363" y="2481263"/>
            <a:ext cx="260508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Lux &amp; Nichy (1981)</a:t>
            </a:r>
            <a:endParaRPr lang="en-US" sz="2400">
              <a:latin typeface="Times New Roman" pitchFamily="18" charset="0"/>
            </a:endParaRPr>
          </a:p>
        </p:txBody>
      </p:sp>
      <p:sp>
        <p:nvSpPr>
          <p:cNvPr id="22537" name="Rectangle 10"/>
          <p:cNvSpPr>
            <a:spLocks noChangeArrowheads="1"/>
          </p:cNvSpPr>
          <p:nvPr/>
        </p:nvSpPr>
        <p:spPr bwMode="auto">
          <a:xfrm>
            <a:off x="1757363" y="2795588"/>
            <a:ext cx="2378075" cy="350837"/>
          </a:xfrm>
          <a:prstGeom prst="rect">
            <a:avLst/>
          </a:prstGeom>
          <a:noFill/>
          <a:ln w="9525">
            <a:noFill/>
            <a:miter lim="800000"/>
            <a:headEnd/>
            <a:tailEnd/>
          </a:ln>
        </p:spPr>
        <p:txBody>
          <a:bodyPr wrap="none" lIns="0" tIns="0" rIns="0" bIns="0">
            <a:spAutoFit/>
          </a:bodyPr>
          <a:lstStyle/>
          <a:p>
            <a:r>
              <a:rPr lang="en-US" sz="2300" b="1">
                <a:solidFill>
                  <a:srgbClr val="000080"/>
                </a:solidFill>
              </a:rPr>
              <a:t>Monaghan (1992)</a:t>
            </a:r>
            <a:endParaRPr lang="en-US" sz="2400">
              <a:latin typeface="Times New Roman" pitchFamily="18" charset="0"/>
            </a:endParaRPr>
          </a:p>
        </p:txBody>
      </p:sp>
      <p:sp>
        <p:nvSpPr>
          <p:cNvPr id="22538" name="Rectangle 11"/>
          <p:cNvSpPr>
            <a:spLocks noChangeArrowheads="1"/>
          </p:cNvSpPr>
          <p:nvPr/>
        </p:nvSpPr>
        <p:spPr bwMode="auto">
          <a:xfrm>
            <a:off x="1314450" y="3422650"/>
            <a:ext cx="4049713" cy="350838"/>
          </a:xfrm>
          <a:prstGeom prst="rect">
            <a:avLst/>
          </a:prstGeom>
          <a:noFill/>
          <a:ln w="9525">
            <a:noFill/>
            <a:miter lim="800000"/>
            <a:headEnd/>
            <a:tailEnd/>
          </a:ln>
        </p:spPr>
        <p:txBody>
          <a:bodyPr wrap="none" lIns="0" tIns="0" rIns="0" bIns="0">
            <a:spAutoFit/>
          </a:bodyPr>
          <a:lstStyle/>
          <a:p>
            <a:r>
              <a:rPr lang="en-US" sz="2300" b="1">
                <a:solidFill>
                  <a:srgbClr val="000080"/>
                </a:solidFill>
              </a:rPr>
              <a:t>Morphometrics and Meristics</a:t>
            </a:r>
            <a:endParaRPr lang="en-US" sz="2400">
              <a:latin typeface="Times New Roman" pitchFamily="18" charset="0"/>
            </a:endParaRPr>
          </a:p>
        </p:txBody>
      </p:sp>
      <p:sp>
        <p:nvSpPr>
          <p:cNvPr id="22539" name="Rectangle 12"/>
          <p:cNvSpPr>
            <a:spLocks noChangeArrowheads="1"/>
          </p:cNvSpPr>
          <p:nvPr/>
        </p:nvSpPr>
        <p:spPr bwMode="auto">
          <a:xfrm>
            <a:off x="1757363" y="3736975"/>
            <a:ext cx="2266950" cy="350838"/>
          </a:xfrm>
          <a:prstGeom prst="rect">
            <a:avLst/>
          </a:prstGeom>
          <a:noFill/>
          <a:ln w="9525">
            <a:noFill/>
            <a:miter lim="800000"/>
            <a:headEnd/>
            <a:tailEnd/>
          </a:ln>
        </p:spPr>
        <p:txBody>
          <a:bodyPr wrap="none" lIns="0" tIns="0" rIns="0" bIns="0">
            <a:spAutoFit/>
          </a:bodyPr>
          <a:lstStyle/>
          <a:p>
            <a:r>
              <a:rPr lang="en-US" sz="2300" b="1">
                <a:solidFill>
                  <a:srgbClr val="000080"/>
                </a:solidFill>
              </a:rPr>
              <a:t>Wilk et al. (1980)</a:t>
            </a:r>
            <a:endParaRPr lang="en-US" sz="2400">
              <a:latin typeface="Times New Roman" pitchFamily="18" charset="0"/>
            </a:endParaRPr>
          </a:p>
        </p:txBody>
      </p:sp>
      <p:sp>
        <p:nvSpPr>
          <p:cNvPr id="22540" name="Rectangle 13"/>
          <p:cNvSpPr>
            <a:spLocks noChangeArrowheads="1"/>
          </p:cNvSpPr>
          <p:nvPr/>
        </p:nvSpPr>
        <p:spPr bwMode="auto">
          <a:xfrm>
            <a:off x="1757363" y="4051300"/>
            <a:ext cx="2735262" cy="350838"/>
          </a:xfrm>
          <a:prstGeom prst="rect">
            <a:avLst/>
          </a:prstGeom>
          <a:noFill/>
          <a:ln w="9525">
            <a:noFill/>
            <a:miter lim="800000"/>
            <a:headEnd/>
            <a:tailEnd/>
          </a:ln>
        </p:spPr>
        <p:txBody>
          <a:bodyPr wrap="none" lIns="0" tIns="0" rIns="0" bIns="0">
            <a:spAutoFit/>
          </a:bodyPr>
          <a:lstStyle/>
          <a:p>
            <a:r>
              <a:rPr lang="en-US" sz="2300" b="1">
                <a:solidFill>
                  <a:srgbClr val="000080"/>
                </a:solidFill>
              </a:rPr>
              <a:t>Fogarty et al. (1983)</a:t>
            </a:r>
            <a:endParaRPr lang="en-US" sz="2400">
              <a:latin typeface="Times New Roman" pitchFamily="18" charset="0"/>
            </a:endParaRPr>
          </a:p>
        </p:txBody>
      </p:sp>
      <p:sp>
        <p:nvSpPr>
          <p:cNvPr id="22541" name="Rectangle 14"/>
          <p:cNvSpPr>
            <a:spLocks noChangeArrowheads="1"/>
          </p:cNvSpPr>
          <p:nvPr/>
        </p:nvSpPr>
        <p:spPr bwMode="auto">
          <a:xfrm>
            <a:off x="1314450" y="4678363"/>
            <a:ext cx="1230313" cy="350837"/>
          </a:xfrm>
          <a:prstGeom prst="rect">
            <a:avLst/>
          </a:prstGeom>
          <a:noFill/>
          <a:ln w="9525">
            <a:noFill/>
            <a:miter lim="800000"/>
            <a:headEnd/>
            <a:tailEnd/>
          </a:ln>
        </p:spPr>
        <p:txBody>
          <a:bodyPr wrap="none" lIns="0" tIns="0" rIns="0" bIns="0">
            <a:spAutoFit/>
          </a:bodyPr>
          <a:lstStyle/>
          <a:p>
            <a:r>
              <a:rPr lang="en-US" sz="2300" b="1">
                <a:solidFill>
                  <a:srgbClr val="000080"/>
                </a:solidFill>
              </a:rPr>
              <a:t>Genetics</a:t>
            </a:r>
            <a:endParaRPr lang="en-US" sz="2400">
              <a:latin typeface="Times New Roman" pitchFamily="18" charset="0"/>
            </a:endParaRPr>
          </a:p>
        </p:txBody>
      </p:sp>
      <p:sp>
        <p:nvSpPr>
          <p:cNvPr id="22542" name="Rectangle 15"/>
          <p:cNvSpPr>
            <a:spLocks noChangeArrowheads="1"/>
          </p:cNvSpPr>
          <p:nvPr/>
        </p:nvSpPr>
        <p:spPr bwMode="auto">
          <a:xfrm>
            <a:off x="1757363" y="4992688"/>
            <a:ext cx="6942137" cy="350837"/>
          </a:xfrm>
          <a:prstGeom prst="rect">
            <a:avLst/>
          </a:prstGeom>
          <a:noFill/>
          <a:ln w="9525">
            <a:noFill/>
            <a:miter lim="800000"/>
            <a:headEnd/>
            <a:tailEnd/>
          </a:ln>
        </p:spPr>
        <p:txBody>
          <a:bodyPr wrap="none" lIns="0" tIns="0" rIns="0" bIns="0">
            <a:spAutoFit/>
          </a:bodyPr>
          <a:lstStyle/>
          <a:p>
            <a:r>
              <a:rPr lang="en-US" sz="2300" b="1">
                <a:solidFill>
                  <a:srgbClr val="000080"/>
                </a:solidFill>
              </a:rPr>
              <a:t>Jones and Quattro (1999): no subdivision at Cape </a:t>
            </a:r>
            <a:endParaRPr lang="en-US" sz="2400">
              <a:latin typeface="Times New Roman" pitchFamily="18" charset="0"/>
            </a:endParaRPr>
          </a:p>
        </p:txBody>
      </p:sp>
      <p:sp>
        <p:nvSpPr>
          <p:cNvPr id="22543" name="Rectangle 16"/>
          <p:cNvSpPr>
            <a:spLocks noChangeArrowheads="1"/>
          </p:cNvSpPr>
          <p:nvPr/>
        </p:nvSpPr>
        <p:spPr bwMode="auto">
          <a:xfrm>
            <a:off x="1757363" y="5305425"/>
            <a:ext cx="1165225" cy="350838"/>
          </a:xfrm>
          <a:prstGeom prst="rect">
            <a:avLst/>
          </a:prstGeom>
          <a:noFill/>
          <a:ln w="9525">
            <a:noFill/>
            <a:miter lim="800000"/>
            <a:headEnd/>
            <a:tailEnd/>
          </a:ln>
        </p:spPr>
        <p:txBody>
          <a:bodyPr wrap="none" lIns="0" tIns="0" rIns="0" bIns="0">
            <a:spAutoFit/>
          </a:bodyPr>
          <a:lstStyle/>
          <a:p>
            <a:r>
              <a:rPr lang="en-US" sz="2300" b="1">
                <a:solidFill>
                  <a:srgbClr val="000080"/>
                </a:solidFill>
              </a:rPr>
              <a:t>Hatteras</a:t>
            </a:r>
            <a:endParaRPr lang="en-US" sz="2400">
              <a:latin typeface="Times New Roman" pitchFamily="18" charset="0"/>
            </a:endParaRPr>
          </a:p>
        </p:txBody>
      </p:sp>
      <p:sp>
        <p:nvSpPr>
          <p:cNvPr id="22544" name="Rectangle 17"/>
          <p:cNvSpPr>
            <a:spLocks noChangeArrowheads="1"/>
          </p:cNvSpPr>
          <p:nvPr/>
        </p:nvSpPr>
        <p:spPr bwMode="auto">
          <a:xfrm>
            <a:off x="1103313" y="1606550"/>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latin typeface="Times New Roman" pitchFamily="18" charset="0"/>
            </a:endParaRPr>
          </a:p>
        </p:txBody>
      </p:sp>
      <p:sp>
        <p:nvSpPr>
          <p:cNvPr id="22545" name="Rectangle 18"/>
          <p:cNvSpPr>
            <a:spLocks noChangeArrowheads="1"/>
          </p:cNvSpPr>
          <p:nvPr/>
        </p:nvSpPr>
        <p:spPr bwMode="auto">
          <a:xfrm>
            <a:off x="1573213" y="19208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46" name="Rectangle 19"/>
          <p:cNvSpPr>
            <a:spLocks noChangeArrowheads="1"/>
          </p:cNvSpPr>
          <p:nvPr/>
        </p:nvSpPr>
        <p:spPr bwMode="auto">
          <a:xfrm>
            <a:off x="1573213" y="223520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47" name="Rectangle 20"/>
          <p:cNvSpPr>
            <a:spLocks noChangeArrowheads="1"/>
          </p:cNvSpPr>
          <p:nvPr/>
        </p:nvSpPr>
        <p:spPr bwMode="auto">
          <a:xfrm>
            <a:off x="1573213" y="2547938"/>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48" name="Rectangle 21"/>
          <p:cNvSpPr>
            <a:spLocks noChangeArrowheads="1"/>
          </p:cNvSpPr>
          <p:nvPr/>
        </p:nvSpPr>
        <p:spPr bwMode="auto">
          <a:xfrm>
            <a:off x="1573213" y="28622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49" name="Rectangle 22"/>
          <p:cNvSpPr>
            <a:spLocks noChangeArrowheads="1"/>
          </p:cNvSpPr>
          <p:nvPr/>
        </p:nvSpPr>
        <p:spPr bwMode="auto">
          <a:xfrm>
            <a:off x="1103313" y="3489325"/>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latin typeface="Times New Roman" pitchFamily="18" charset="0"/>
            </a:endParaRPr>
          </a:p>
        </p:txBody>
      </p:sp>
      <p:sp>
        <p:nvSpPr>
          <p:cNvPr id="22550" name="Rectangle 23"/>
          <p:cNvSpPr>
            <a:spLocks noChangeArrowheads="1"/>
          </p:cNvSpPr>
          <p:nvPr/>
        </p:nvSpPr>
        <p:spPr bwMode="auto">
          <a:xfrm>
            <a:off x="1573213" y="3803650"/>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51" name="Rectangle 24"/>
          <p:cNvSpPr>
            <a:spLocks noChangeArrowheads="1"/>
          </p:cNvSpPr>
          <p:nvPr/>
        </p:nvSpPr>
        <p:spPr bwMode="auto">
          <a:xfrm>
            <a:off x="1573213" y="4117975"/>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52" name="Rectangle 25"/>
          <p:cNvSpPr>
            <a:spLocks noChangeArrowheads="1"/>
          </p:cNvSpPr>
          <p:nvPr/>
        </p:nvSpPr>
        <p:spPr bwMode="auto">
          <a:xfrm>
            <a:off x="1103313" y="4745038"/>
            <a:ext cx="227012"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a:t>
            </a:r>
            <a:endParaRPr lang="en-US" sz="2400">
              <a:latin typeface="Times New Roman" pitchFamily="18" charset="0"/>
            </a:endParaRPr>
          </a:p>
        </p:txBody>
      </p:sp>
      <p:sp>
        <p:nvSpPr>
          <p:cNvPr id="22553" name="Rectangle 26"/>
          <p:cNvSpPr>
            <a:spLocks noChangeArrowheads="1"/>
          </p:cNvSpPr>
          <p:nvPr/>
        </p:nvSpPr>
        <p:spPr bwMode="auto">
          <a:xfrm>
            <a:off x="1573213" y="5059363"/>
            <a:ext cx="141287" cy="304800"/>
          </a:xfrm>
          <a:prstGeom prst="rect">
            <a:avLst/>
          </a:prstGeom>
          <a:noFill/>
          <a:ln w="9525">
            <a:noFill/>
            <a:miter lim="800000"/>
            <a:headEnd/>
            <a:tailEnd/>
          </a:ln>
        </p:spPr>
        <p:txBody>
          <a:bodyPr wrap="none" lIns="0" tIns="0" rIns="0" bIns="0">
            <a:spAutoFit/>
          </a:bodyPr>
          <a:lstStyle/>
          <a:p>
            <a:r>
              <a:rPr lang="en-US" sz="2000" b="1">
                <a:solidFill>
                  <a:srgbClr val="FF0000"/>
                </a:solidFill>
                <a:latin typeface="SPC Markers/Bullets" pitchFamily="2" charset="2"/>
              </a:rPr>
              <a:t>5</a:t>
            </a:r>
            <a:endParaRPr lang="en-US" sz="2400">
              <a:latin typeface="Times New Roman" pitchFamily="18" charset="0"/>
            </a:endParaRPr>
          </a:p>
        </p:txBody>
      </p:sp>
      <p:sp>
        <p:nvSpPr>
          <p:cNvPr id="22554" name="Rectangle 28"/>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2555" name="Rectangle 29"/>
          <p:cNvSpPr>
            <a:spLocks noChangeArrowheads="1"/>
          </p:cNvSpPr>
          <p:nvPr/>
        </p:nvSpPr>
        <p:spPr bwMode="auto">
          <a:xfrm>
            <a:off x="-274638" y="0"/>
            <a:ext cx="8839201" cy="6858000"/>
          </a:xfrm>
          <a:prstGeom prst="rect">
            <a:avLst/>
          </a:prstGeom>
          <a:solidFill>
            <a:srgbClr val="FFFFFF"/>
          </a:solidFill>
          <a:ln w="9525">
            <a:noFill/>
            <a:miter lim="800000"/>
            <a:headEnd/>
            <a:tailEnd/>
          </a:ln>
        </p:spPr>
        <p:txBody>
          <a:bodyPr/>
          <a:lstStyle/>
          <a:p>
            <a:endParaRPr lang="en-US" sz="2400"/>
          </a:p>
        </p:txBody>
      </p:sp>
      <p:sp>
        <p:nvSpPr>
          <p:cNvPr id="22556" name="Rectangle 55"/>
          <p:cNvSpPr>
            <a:spLocks noGrp="1" noChangeArrowheads="1"/>
          </p:cNvSpPr>
          <p:nvPr>
            <p:ph type="title"/>
          </p:nvPr>
        </p:nvSpPr>
        <p:spPr>
          <a:xfrm>
            <a:off x="728663" y="319088"/>
            <a:ext cx="7772400" cy="823912"/>
          </a:xfrm>
        </p:spPr>
        <p:txBody>
          <a:bodyPr/>
          <a:lstStyle/>
          <a:p>
            <a:pPr eaLnBrk="1" hangingPunct="1"/>
            <a:r>
              <a:rPr lang="en-US" sz="2400" b="1" dirty="0" smtClean="0">
                <a:solidFill>
                  <a:schemeClr val="tx1"/>
                </a:solidFill>
              </a:rPr>
              <a:t>2023 Management Track Assessment</a:t>
            </a:r>
            <a:br>
              <a:rPr lang="en-US" sz="2400" b="1" dirty="0" smtClean="0">
                <a:solidFill>
                  <a:schemeClr val="tx1"/>
                </a:solidFill>
              </a:rPr>
            </a:br>
            <a:r>
              <a:rPr lang="en-US" sz="2400" b="1" dirty="0" smtClean="0">
                <a:solidFill>
                  <a:schemeClr val="tx1"/>
                </a:solidFill>
              </a:rPr>
              <a:t>Data and modeling overview</a:t>
            </a:r>
          </a:p>
        </p:txBody>
      </p:sp>
      <p:sp>
        <p:nvSpPr>
          <p:cNvPr id="22557" name="Rectangle 56"/>
          <p:cNvSpPr>
            <a:spLocks noGrp="1" noChangeArrowheads="1"/>
          </p:cNvSpPr>
          <p:nvPr>
            <p:ph type="body" idx="1"/>
          </p:nvPr>
        </p:nvSpPr>
        <p:spPr>
          <a:xfrm>
            <a:off x="606425" y="1454944"/>
            <a:ext cx="7772400" cy="4564062"/>
          </a:xfrm>
        </p:spPr>
        <p:txBody>
          <a:bodyPr/>
          <a:lstStyle/>
          <a:p>
            <a:pPr eaLnBrk="1" hangingPunct="1">
              <a:buClr>
                <a:srgbClr val="000066"/>
              </a:buClr>
            </a:pPr>
            <a:r>
              <a:rPr lang="en-US" sz="2000" b="1" dirty="0" smtClean="0"/>
              <a:t>Add 2020-2022 fishery and research survey data to the</a:t>
            </a:r>
          </a:p>
          <a:p>
            <a:pPr marL="0" indent="0" eaLnBrk="1" hangingPunct="1">
              <a:buClr>
                <a:srgbClr val="000066"/>
              </a:buClr>
              <a:buNone/>
            </a:pPr>
            <a:r>
              <a:rPr lang="en-US" sz="2000" b="1" dirty="0" smtClean="0"/>
              <a:t>     2015 SAW 60 / 2017 / 2019 / 2021 assessment model</a:t>
            </a:r>
          </a:p>
          <a:p>
            <a:pPr eaLnBrk="1" hangingPunct="1">
              <a:buClr>
                <a:srgbClr val="000066"/>
              </a:buClr>
            </a:pPr>
            <a:r>
              <a:rPr lang="en-US" sz="2000" b="1" dirty="0" smtClean="0"/>
              <a:t>Update mean weight </a:t>
            </a:r>
            <a:r>
              <a:rPr lang="en-US" sz="2000" b="1" dirty="0"/>
              <a:t> </a:t>
            </a:r>
            <a:r>
              <a:rPr lang="en-US" sz="2000" b="1" dirty="0" smtClean="0"/>
              <a:t>and maturity averages for BRPs and projections</a:t>
            </a:r>
          </a:p>
          <a:p>
            <a:pPr eaLnBrk="1" hangingPunct="1">
              <a:buClr>
                <a:srgbClr val="000066"/>
              </a:buClr>
            </a:pPr>
            <a:r>
              <a:rPr lang="en-US" sz="2000" b="1" dirty="0" smtClean="0"/>
              <a:t>Update BRPs</a:t>
            </a:r>
          </a:p>
          <a:p>
            <a:pPr eaLnBrk="1" hangingPunct="1">
              <a:buClr>
                <a:srgbClr val="000066"/>
              </a:buClr>
            </a:pPr>
            <a:r>
              <a:rPr lang="en-US" sz="2000" b="1" dirty="0" smtClean="0"/>
              <a:t>Evaluate stock status relative to updated BRPs</a:t>
            </a:r>
          </a:p>
          <a:p>
            <a:pPr eaLnBrk="1" hangingPunct="1">
              <a:buClr>
                <a:srgbClr val="000066"/>
              </a:buClr>
            </a:pPr>
            <a:r>
              <a:rPr lang="en-US" sz="2000" b="1" dirty="0" smtClean="0"/>
              <a:t>Conduct projections for 2024-2025 to determine OFLs</a:t>
            </a:r>
          </a:p>
          <a:p>
            <a:pPr eaLnBrk="1" hangingPunct="1">
              <a:buClr>
                <a:srgbClr val="000066"/>
              </a:buClr>
            </a:pPr>
            <a:r>
              <a:rPr lang="en-US" sz="2000" b="1" dirty="0" smtClean="0"/>
              <a:t>Level </a:t>
            </a:r>
            <a:r>
              <a:rPr lang="en-US" sz="2000" b="1" dirty="0"/>
              <a:t>2 Management Track review</a:t>
            </a:r>
          </a:p>
          <a:p>
            <a:pPr lvl="1">
              <a:buClr>
                <a:srgbClr val="000066"/>
              </a:buClr>
            </a:pPr>
            <a:r>
              <a:rPr lang="en-US" sz="1600" b="1" dirty="0"/>
              <a:t>CAMS 2020-2022 commercial fishery catch data</a:t>
            </a:r>
          </a:p>
          <a:p>
            <a:pPr lvl="1" eaLnBrk="1" hangingPunct="1">
              <a:buClr>
                <a:srgbClr val="000066"/>
              </a:buClr>
            </a:pPr>
            <a:r>
              <a:rPr lang="en-US" sz="1600" b="1" dirty="0" smtClean="0"/>
              <a:t>BIG </a:t>
            </a:r>
            <a:r>
              <a:rPr lang="en-US" sz="1600" b="1" dirty="0"/>
              <a:t>Indices to ‘</a:t>
            </a:r>
            <a:r>
              <a:rPr lang="en-US" sz="1600" b="1" dirty="0" smtClean="0"/>
              <a:t>AS’</a:t>
            </a:r>
          </a:p>
          <a:p>
            <a:pPr lvl="1" eaLnBrk="1" hangingPunct="1">
              <a:buClr>
                <a:srgbClr val="000066"/>
              </a:buClr>
            </a:pPr>
            <a:r>
              <a:rPr lang="en-US" sz="1600" b="1" dirty="0" smtClean="0"/>
              <a:t>Minor </a:t>
            </a:r>
            <a:r>
              <a:rPr lang="en-US" sz="1600" b="1" dirty="0"/>
              <a:t>model setting </a:t>
            </a:r>
            <a:r>
              <a:rPr lang="en-US" sz="1600" b="1" dirty="0" smtClean="0"/>
              <a:t>changes (input CVs, ESSs)</a:t>
            </a:r>
            <a:endParaRPr lang="en-US" sz="1600" b="1" dirty="0"/>
          </a:p>
          <a:p>
            <a:pPr eaLnBrk="1" hangingPunct="1">
              <a:buClr>
                <a:srgbClr val="000066"/>
              </a:buClr>
            </a:pPr>
            <a:r>
              <a:rPr lang="en-US" sz="2000" b="1" dirty="0" smtClean="0"/>
              <a:t>Backup – Examination of aggregate survey trends or PlanBsmooth using NEFSC fall survey trend to project trend of catch</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1338" y="2133600"/>
            <a:ext cx="8229600" cy="4981575"/>
          </a:xfrm>
        </p:spPr>
        <p:txBody>
          <a:bodyPr/>
          <a:lstStyle/>
          <a:p>
            <a:pPr marL="0" indent="0">
              <a:buNone/>
            </a:pPr>
            <a:r>
              <a:rPr lang="en-US" sz="1600" b="1" dirty="0" smtClean="0"/>
              <a:t>2021 MT</a:t>
            </a:r>
            <a:endParaRPr lang="en-US" sz="1600" dirty="0"/>
          </a:p>
          <a:p>
            <a:pPr marL="0" indent="0">
              <a:buNone/>
            </a:pPr>
            <a:r>
              <a:rPr lang="en-US" sz="1400" dirty="0"/>
              <a:t> </a:t>
            </a:r>
          </a:p>
          <a:p>
            <a:r>
              <a:rPr lang="en-US" sz="1400" b="1" dirty="0" smtClean="0"/>
              <a:t>The </a:t>
            </a:r>
            <a:r>
              <a:rPr lang="en-US" sz="1400" b="1" dirty="0"/>
              <a:t>panel discussed the unusual direction of the retrospective pattern in the assessments (under estimating biomass and overestimating fishing mortality). There was concern that a retrospective adjustment would increase terminal year estimates of biomass and decreased estimate of fishing mortality when biomass is likely declining due to the decline in the large 2015 year class. The panel discussed potential causes for the retrospective pattern including the potential for overestimation of catch by Marine Recreational Information Program (MRIP</a:t>
            </a:r>
            <a:r>
              <a:rPr lang="en-US" sz="1400" b="1" dirty="0" smtClean="0"/>
              <a:t>): </a:t>
            </a:r>
            <a:r>
              <a:rPr lang="en-US" sz="1400" b="1" dirty="0">
                <a:solidFill>
                  <a:srgbClr val="C00000"/>
                </a:solidFill>
              </a:rPr>
              <a:t>i</a:t>
            </a:r>
            <a:r>
              <a:rPr lang="en-US" sz="1400" b="1" dirty="0" smtClean="0">
                <a:solidFill>
                  <a:srgbClr val="C00000"/>
                </a:solidFill>
              </a:rPr>
              <a:t>n this 2023 assessment, a retrospective adjustment has been made for stock status and projections, in line with recent ‘standard’ procedures</a:t>
            </a:r>
            <a:endParaRPr lang="en-US" sz="1400" b="1" dirty="0" smtClean="0"/>
          </a:p>
          <a:p>
            <a:endParaRPr lang="en-US" sz="1400" b="1" dirty="0"/>
          </a:p>
          <a:p>
            <a:r>
              <a:rPr lang="en-US" sz="1400" b="1" dirty="0" smtClean="0"/>
              <a:t>The </a:t>
            </a:r>
            <a:r>
              <a:rPr lang="en-US" sz="1400" b="1" dirty="0"/>
              <a:t>panel discussed ideas on how the model inputs could be altered to reduce the retrospective pattern, noting that recommending a Level 2 review would allow for this flexibility.  It was noted that shifting model influence weights between catch and survey did not result in much response.  Splitting the selectivity series with the final series starting in 2013 did not change the retrospective pattern very much, but did reduce the error sufficiently that an adjustment was not </a:t>
            </a:r>
            <a:r>
              <a:rPr lang="en-US" sz="1400" b="1" dirty="0" smtClean="0"/>
              <a:t>needed: </a:t>
            </a:r>
            <a:r>
              <a:rPr lang="en-US" sz="1400" b="1" dirty="0" smtClean="0">
                <a:solidFill>
                  <a:srgbClr val="C00000"/>
                </a:solidFill>
              </a:rPr>
              <a:t>terminal selection block for 2013+ implemented in the 2021 model and retained in 2023 model</a:t>
            </a:r>
          </a:p>
        </p:txBody>
      </p:sp>
    </p:spTree>
    <p:extLst>
      <p:ext uri="{BB962C8B-B14F-4D97-AF65-F5344CB8AC3E}">
        <p14:creationId xmlns:p14="http://schemas.microsoft.com/office/powerpoint/2010/main" val="406343549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1338" y="2133600"/>
            <a:ext cx="8229600" cy="4981575"/>
          </a:xfrm>
        </p:spPr>
        <p:txBody>
          <a:bodyPr/>
          <a:lstStyle/>
          <a:p>
            <a:pPr marL="0" indent="0">
              <a:buNone/>
            </a:pPr>
            <a:r>
              <a:rPr lang="en-US" sz="1600" b="1" dirty="0"/>
              <a:t>MAFMC SSC </a:t>
            </a:r>
            <a:r>
              <a:rPr lang="en-US" sz="1600" b="1" dirty="0" smtClean="0"/>
              <a:t>2019-2022</a:t>
            </a:r>
            <a:endParaRPr lang="en-US" sz="1600" dirty="0"/>
          </a:p>
          <a:p>
            <a:pPr marL="0" indent="0">
              <a:buNone/>
            </a:pPr>
            <a:r>
              <a:rPr lang="en-US" sz="1400" dirty="0"/>
              <a:t> </a:t>
            </a:r>
          </a:p>
          <a:p>
            <a:r>
              <a:rPr lang="en-US" sz="1400" b="1" dirty="0"/>
              <a:t>Characterize the pattern of selectivity for older ages of Scup in both surveys </a:t>
            </a:r>
            <a:r>
              <a:rPr lang="en-US" sz="1400" b="1" dirty="0" smtClean="0"/>
              <a:t>and Fisheries</a:t>
            </a:r>
            <a:r>
              <a:rPr lang="en-US" sz="1400" b="1" dirty="0"/>
              <a:t>: </a:t>
            </a:r>
            <a:r>
              <a:rPr lang="en-US" sz="1400" b="1" dirty="0">
                <a:solidFill>
                  <a:srgbClr val="C00000"/>
                </a:solidFill>
              </a:rPr>
              <a:t>ongoing estimation in assessment</a:t>
            </a:r>
          </a:p>
          <a:p>
            <a:pPr marL="0" indent="0">
              <a:buNone/>
            </a:pPr>
            <a:r>
              <a:rPr lang="en-US" sz="1400" b="1" dirty="0"/>
              <a:t> </a:t>
            </a:r>
          </a:p>
          <a:p>
            <a:r>
              <a:rPr lang="en-US" sz="1400" b="1" dirty="0"/>
              <a:t>Explore the applicability of the pattern of fishery selectivity in the model to the most recent catch data to determine whether a new selectivity block in the model is warranted: </a:t>
            </a:r>
            <a:r>
              <a:rPr lang="en-US" sz="1400" b="1" dirty="0">
                <a:solidFill>
                  <a:srgbClr val="C00000"/>
                </a:solidFill>
              </a:rPr>
              <a:t>updated in 2021 </a:t>
            </a:r>
            <a:r>
              <a:rPr lang="en-US" sz="1400" b="1" dirty="0" smtClean="0">
                <a:solidFill>
                  <a:srgbClr val="C00000"/>
                </a:solidFill>
              </a:rPr>
              <a:t>model </a:t>
            </a:r>
            <a:r>
              <a:rPr lang="en-US" sz="1400" b="1" dirty="0">
                <a:solidFill>
                  <a:srgbClr val="C00000"/>
                </a:solidFill>
              </a:rPr>
              <a:t>– new 2013+ selectivity block added to </a:t>
            </a:r>
            <a:r>
              <a:rPr lang="en-US" sz="1400" b="1" dirty="0" smtClean="0">
                <a:solidFill>
                  <a:srgbClr val="C00000"/>
                </a:solidFill>
              </a:rPr>
              <a:t>model and retained in 2023 model</a:t>
            </a:r>
            <a:endParaRPr lang="en-US" sz="1400" b="1" dirty="0">
              <a:solidFill>
                <a:srgbClr val="C00000"/>
              </a:solidFill>
            </a:endParaRPr>
          </a:p>
          <a:p>
            <a:pPr marL="0" indent="0">
              <a:buNone/>
            </a:pPr>
            <a:r>
              <a:rPr lang="en-US" sz="1400" b="1" dirty="0"/>
              <a:t> </a:t>
            </a:r>
          </a:p>
          <a:p>
            <a:r>
              <a:rPr lang="en-US" sz="1400" b="1" dirty="0"/>
              <a:t>Mean weights-at-age have declined and age-at-maturity has increased slightly (the proportion mature at age 2 has decreased) in recent years. Continued monitoring of both is warranted: </a:t>
            </a:r>
            <a:r>
              <a:rPr lang="en-US" sz="1400" b="1" dirty="0">
                <a:solidFill>
                  <a:srgbClr val="C00000"/>
                </a:solidFill>
              </a:rPr>
              <a:t>ongoing monitoring in assessment</a:t>
            </a:r>
          </a:p>
          <a:p>
            <a:endParaRPr lang="en-US" sz="1400" b="1" dirty="0"/>
          </a:p>
          <a:p>
            <a:r>
              <a:rPr lang="en-US" sz="1400" b="1" dirty="0"/>
              <a:t>It was conjectured that the increase in stock biomass since 2000 resulted from increased recruitments due to the imposition of gear restriction areas (GRAs), to minimize interactions between Scup and squid fisheries, and from increases in commercial mesh sizes. Long-term climate variation is a potential alternative explanation for increased recruitments from 2000 to 2015. Research to explore the validity of both hypotheses is warranted</a:t>
            </a:r>
            <a:r>
              <a:rPr lang="en-US" sz="1400" b="1" dirty="0">
                <a:solidFill>
                  <a:srgbClr val="C00000"/>
                </a:solidFill>
              </a:rPr>
              <a:t>: no new research </a:t>
            </a:r>
            <a:r>
              <a:rPr lang="en-US" sz="1400" b="1" dirty="0" smtClean="0">
                <a:solidFill>
                  <a:srgbClr val="C00000"/>
                </a:solidFill>
              </a:rPr>
              <a:t>progress</a:t>
            </a:r>
            <a:endParaRPr lang="en-US" sz="1800" b="1" dirty="0" smtClean="0"/>
          </a:p>
        </p:txBody>
      </p:sp>
    </p:spTree>
    <p:extLst>
      <p:ext uri="{BB962C8B-B14F-4D97-AF65-F5344CB8AC3E}">
        <p14:creationId xmlns:p14="http://schemas.microsoft.com/office/powerpoint/2010/main" val="255968657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1338" y="2133600"/>
            <a:ext cx="8229600" cy="4981575"/>
          </a:xfrm>
        </p:spPr>
        <p:txBody>
          <a:bodyPr/>
          <a:lstStyle/>
          <a:p>
            <a:pPr marL="0" indent="0">
              <a:buNone/>
            </a:pPr>
            <a:r>
              <a:rPr lang="en-US" sz="1600" b="1" dirty="0"/>
              <a:t>MAFMC SSC </a:t>
            </a:r>
            <a:r>
              <a:rPr lang="en-US" sz="1600" b="1" dirty="0" smtClean="0"/>
              <a:t>2019-2022</a:t>
            </a:r>
            <a:endParaRPr lang="en-US" sz="1600" dirty="0"/>
          </a:p>
          <a:p>
            <a:pPr marL="0" indent="0">
              <a:buNone/>
            </a:pPr>
            <a:r>
              <a:rPr lang="en-US" sz="1400" dirty="0"/>
              <a:t> </a:t>
            </a:r>
          </a:p>
          <a:p>
            <a:r>
              <a:rPr lang="en-US" sz="1400" b="1" dirty="0" smtClean="0"/>
              <a:t>Improve </a:t>
            </a:r>
            <a:r>
              <a:rPr lang="en-US" sz="1400" b="1" dirty="0"/>
              <a:t>estimates of discards and discard mortality for commercial and recreational fisheries: </a:t>
            </a:r>
            <a:r>
              <a:rPr lang="en-US" sz="1400" b="1" dirty="0">
                <a:solidFill>
                  <a:srgbClr val="C00000"/>
                </a:solidFill>
              </a:rPr>
              <a:t>no </a:t>
            </a:r>
            <a:r>
              <a:rPr lang="en-US" sz="1400" b="1" dirty="0" smtClean="0">
                <a:solidFill>
                  <a:srgbClr val="C00000"/>
                </a:solidFill>
              </a:rPr>
              <a:t>specific progress</a:t>
            </a:r>
            <a:r>
              <a:rPr lang="en-US" sz="1400" b="1" dirty="0">
                <a:solidFill>
                  <a:srgbClr val="C00000"/>
                </a:solidFill>
              </a:rPr>
              <a:t>, but no concerns expected if current levels of sampling are </a:t>
            </a:r>
            <a:r>
              <a:rPr lang="en-US" sz="1400" b="1" dirty="0" smtClean="0">
                <a:solidFill>
                  <a:srgbClr val="C00000"/>
                </a:solidFill>
              </a:rPr>
              <a:t>maintained; note 2022 commercial sampling at lowest (worst) intensity since 1994</a:t>
            </a:r>
            <a:endParaRPr lang="en-US" sz="1400" b="1" dirty="0">
              <a:solidFill>
                <a:srgbClr val="C00000"/>
              </a:solidFill>
            </a:endParaRPr>
          </a:p>
          <a:p>
            <a:pPr marL="0" indent="0">
              <a:buNone/>
            </a:pPr>
            <a:r>
              <a:rPr lang="en-US" sz="1400" b="1" dirty="0"/>
              <a:t> </a:t>
            </a:r>
          </a:p>
          <a:p>
            <a:r>
              <a:rPr lang="en-US" sz="1400" b="1" dirty="0"/>
              <a:t>Evaluate the degree of bias in the catch, particularly the commercial catch: </a:t>
            </a:r>
            <a:r>
              <a:rPr lang="en-US" sz="1400" b="1" dirty="0">
                <a:solidFill>
                  <a:srgbClr val="C00000"/>
                </a:solidFill>
              </a:rPr>
              <a:t>no stock-specific progress, but </a:t>
            </a:r>
            <a:r>
              <a:rPr lang="en-US" sz="1400" b="1" dirty="0" smtClean="0">
                <a:solidFill>
                  <a:srgbClr val="C00000"/>
                </a:solidFill>
              </a:rPr>
              <a:t>GARFO </a:t>
            </a:r>
            <a:r>
              <a:rPr lang="en-US" sz="1400" b="1" dirty="0">
                <a:solidFill>
                  <a:srgbClr val="C00000"/>
                </a:solidFill>
              </a:rPr>
              <a:t>CAMS </a:t>
            </a:r>
            <a:r>
              <a:rPr lang="en-US" sz="1400" b="1" dirty="0" smtClean="0">
                <a:solidFill>
                  <a:srgbClr val="C00000"/>
                </a:solidFill>
              </a:rPr>
              <a:t>estimates now included </a:t>
            </a:r>
            <a:r>
              <a:rPr lang="en-US" sz="1400" b="1" dirty="0">
                <a:solidFill>
                  <a:srgbClr val="C00000"/>
                </a:solidFill>
              </a:rPr>
              <a:t>for </a:t>
            </a:r>
            <a:r>
              <a:rPr lang="en-US" sz="1400" b="1" dirty="0" smtClean="0">
                <a:solidFill>
                  <a:srgbClr val="C00000"/>
                </a:solidFill>
              </a:rPr>
              <a:t>2020-2022 </a:t>
            </a:r>
            <a:r>
              <a:rPr lang="en-US" sz="1400" b="1" dirty="0">
                <a:solidFill>
                  <a:srgbClr val="C00000"/>
                </a:solidFill>
              </a:rPr>
              <a:t>data</a:t>
            </a:r>
          </a:p>
          <a:p>
            <a:endParaRPr lang="en-US" sz="1400" b="1" dirty="0"/>
          </a:p>
          <a:p>
            <a:r>
              <a:rPr lang="en-US" sz="1400" b="1" dirty="0"/>
              <a:t>Conduct experiments to estimate catchability of Scup in NEFSC surveys: </a:t>
            </a:r>
            <a:r>
              <a:rPr lang="en-US" sz="1400" b="1" dirty="0">
                <a:solidFill>
                  <a:srgbClr val="C00000"/>
                </a:solidFill>
              </a:rPr>
              <a:t>no progress</a:t>
            </a:r>
          </a:p>
          <a:p>
            <a:endParaRPr lang="en-US" sz="1400" b="1" dirty="0"/>
          </a:p>
          <a:p>
            <a:r>
              <a:rPr lang="en-US" sz="1400" b="1" dirty="0"/>
              <a:t>Explore the utility of incorporating ecological relationships, predation, and oceanic events that influence Scup population size on the continental shelf and its availability to resource surveys used in the stock assessment model: </a:t>
            </a:r>
            <a:r>
              <a:rPr lang="en-US" sz="1400" b="1" dirty="0">
                <a:solidFill>
                  <a:srgbClr val="C00000"/>
                </a:solidFill>
              </a:rPr>
              <a:t>no new research progress</a:t>
            </a:r>
          </a:p>
          <a:p>
            <a:pPr marL="0" indent="0">
              <a:buNone/>
            </a:pPr>
            <a:r>
              <a:rPr lang="en-US" sz="1400" b="1" dirty="0"/>
              <a:t> </a:t>
            </a:r>
          </a:p>
          <a:p>
            <a:r>
              <a:rPr lang="en-US" sz="1400" b="1" dirty="0"/>
              <a:t>Explore additional source of age-length data from historical surveys to inform the early part of the time series, providing additional context for model results: </a:t>
            </a:r>
            <a:r>
              <a:rPr lang="en-US" sz="1400" b="1" dirty="0">
                <a:solidFill>
                  <a:srgbClr val="C00000"/>
                </a:solidFill>
              </a:rPr>
              <a:t>no success, likely alternative is to begin model in 1984 in next </a:t>
            </a:r>
            <a:r>
              <a:rPr lang="en-US" sz="1400" b="1" dirty="0" smtClean="0">
                <a:solidFill>
                  <a:srgbClr val="C00000"/>
                </a:solidFill>
              </a:rPr>
              <a:t>RTA</a:t>
            </a:r>
            <a:endParaRPr lang="en-US" sz="1800" b="1" dirty="0" smtClean="0"/>
          </a:p>
        </p:txBody>
      </p:sp>
    </p:spTree>
    <p:extLst>
      <p:ext uri="{BB962C8B-B14F-4D97-AF65-F5344CB8AC3E}">
        <p14:creationId xmlns:p14="http://schemas.microsoft.com/office/powerpoint/2010/main" val="218856162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1338" y="2111829"/>
            <a:ext cx="8229600" cy="4981575"/>
          </a:xfrm>
        </p:spPr>
        <p:txBody>
          <a:bodyPr/>
          <a:lstStyle/>
          <a:p>
            <a:pPr marL="0" indent="0">
              <a:buNone/>
            </a:pPr>
            <a:r>
              <a:rPr lang="en-US" sz="1600" b="1" dirty="0"/>
              <a:t>MAFMC SSC </a:t>
            </a:r>
            <a:r>
              <a:rPr lang="en-US" sz="1600" b="1" dirty="0" smtClean="0"/>
              <a:t>2019-2022</a:t>
            </a:r>
            <a:endParaRPr lang="en-US" sz="1600" dirty="0"/>
          </a:p>
          <a:p>
            <a:pPr marL="0" indent="0">
              <a:buNone/>
            </a:pPr>
            <a:r>
              <a:rPr lang="en-US" sz="1400" dirty="0"/>
              <a:t> </a:t>
            </a:r>
          </a:p>
          <a:p>
            <a:r>
              <a:rPr lang="en-US" sz="1400" b="1" dirty="0" smtClean="0"/>
              <a:t>An </a:t>
            </a:r>
            <a:r>
              <a:rPr lang="en-US" sz="1400" b="1" dirty="0"/>
              <a:t>MSE could evaluate the effectiveness of Scup management procedures: </a:t>
            </a:r>
            <a:r>
              <a:rPr lang="en-US" sz="1400" b="1" dirty="0">
                <a:solidFill>
                  <a:srgbClr val="C00000"/>
                </a:solidFill>
              </a:rPr>
              <a:t>no progress</a:t>
            </a:r>
          </a:p>
          <a:p>
            <a:pPr marL="0" indent="0">
              <a:buNone/>
            </a:pPr>
            <a:endParaRPr lang="en-US" sz="1400" b="1" dirty="0"/>
          </a:p>
          <a:p>
            <a:r>
              <a:rPr lang="en-US" sz="1400" b="1" dirty="0"/>
              <a:t>The Scup Statistical Catch at Age assessment model uses multiple selectivity blocks. The final selectivity block (2006-2018) is the longest in the model. The applicability of the most recent selectivity block to the current fishery condition is uncertain. If the fishery selectivity implied in this block changes, estimates of stock number, spawning stock biomass, and fishing mortality become less reliable: </a:t>
            </a:r>
            <a:r>
              <a:rPr lang="en-US" sz="1400" b="1" dirty="0">
                <a:solidFill>
                  <a:srgbClr val="C00000"/>
                </a:solidFill>
              </a:rPr>
              <a:t>updated in 2021 </a:t>
            </a:r>
            <a:r>
              <a:rPr lang="en-US" sz="1400" b="1" dirty="0" smtClean="0">
                <a:solidFill>
                  <a:srgbClr val="C00000"/>
                </a:solidFill>
              </a:rPr>
              <a:t>model </a:t>
            </a:r>
            <a:r>
              <a:rPr lang="en-US" sz="1400" b="1" dirty="0">
                <a:solidFill>
                  <a:srgbClr val="C00000"/>
                </a:solidFill>
              </a:rPr>
              <a:t>– new 2013+ selectivity block added to </a:t>
            </a:r>
            <a:r>
              <a:rPr lang="en-US" sz="1400" b="1" dirty="0" smtClean="0">
                <a:solidFill>
                  <a:srgbClr val="C00000"/>
                </a:solidFill>
              </a:rPr>
              <a:t>model and retained in 2023 model</a:t>
            </a:r>
            <a:endParaRPr lang="en-US" sz="1400" b="1" dirty="0">
              <a:solidFill>
                <a:srgbClr val="C00000"/>
              </a:solidFill>
            </a:endParaRPr>
          </a:p>
          <a:p>
            <a:endParaRPr lang="en-US" sz="1400" b="1" dirty="0"/>
          </a:p>
          <a:p>
            <a:r>
              <a:rPr lang="en-US" sz="1400" b="1" dirty="0"/>
              <a:t>Recruitment indices for Scup have been declining in recent years. The 2021 management track assessment should consider the implications on stock biomass projections should this trend continue: </a:t>
            </a:r>
            <a:r>
              <a:rPr lang="en-US" sz="1400" b="1" dirty="0">
                <a:solidFill>
                  <a:srgbClr val="C00000"/>
                </a:solidFill>
              </a:rPr>
              <a:t>evaluated in the 2021 MTA assessment model and associated </a:t>
            </a:r>
            <a:r>
              <a:rPr lang="en-US" sz="1400" b="1" dirty="0" smtClean="0">
                <a:solidFill>
                  <a:srgbClr val="C00000"/>
                </a:solidFill>
              </a:rPr>
              <a:t>projections</a:t>
            </a:r>
            <a:endParaRPr lang="en-US" sz="1400" b="1" dirty="0">
              <a:solidFill>
                <a:srgbClr val="C00000"/>
              </a:solidFill>
            </a:endParaRPr>
          </a:p>
        </p:txBody>
      </p:sp>
    </p:spTree>
    <p:extLst>
      <p:ext uri="{BB962C8B-B14F-4D97-AF65-F5344CB8AC3E}">
        <p14:creationId xmlns:p14="http://schemas.microsoft.com/office/powerpoint/2010/main" val="190858948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7200" y="1752600"/>
            <a:ext cx="8229600" cy="4981575"/>
          </a:xfrm>
        </p:spPr>
        <p:txBody>
          <a:bodyPr/>
          <a:lstStyle/>
          <a:p>
            <a:pPr marL="0" indent="0">
              <a:buNone/>
            </a:pPr>
            <a:r>
              <a:rPr lang="en-US" sz="1600" b="1" dirty="0"/>
              <a:t>MAFMC SSC </a:t>
            </a:r>
            <a:r>
              <a:rPr lang="en-US" sz="1600" b="1" dirty="0" smtClean="0"/>
              <a:t>2019-2022</a:t>
            </a:r>
            <a:endParaRPr lang="en-US" sz="1600" dirty="0"/>
          </a:p>
          <a:p>
            <a:pPr marL="0" indent="0">
              <a:buNone/>
            </a:pPr>
            <a:r>
              <a:rPr lang="en-US" sz="1400" dirty="0"/>
              <a:t> </a:t>
            </a:r>
            <a:endParaRPr lang="en-US" sz="1400" b="1" dirty="0"/>
          </a:p>
          <a:p>
            <a:r>
              <a:rPr lang="en-US" sz="1400" b="1" dirty="0"/>
              <a:t>Most of the fishery-independent indices used in the model provide estimates of the abundance of Scup &lt; age 3. One consequence is that much of the information on the dynamics of Scup of older ages arises largely from the fishery catch-at-age and from assumptions of the model, and are not conditioned on fishery-independent observations. As a result, the dynamics of these older fish remain uncertain. Knowledge of the dynamics of these older age classes will become more important as the age structure continues to expand: </a:t>
            </a:r>
            <a:r>
              <a:rPr lang="en-US" sz="1400" b="1" dirty="0">
                <a:solidFill>
                  <a:srgbClr val="C00000"/>
                </a:solidFill>
              </a:rPr>
              <a:t>no new research progress, but assessment indicated the abundance of older fish in increasing in fishery and survey catches, and there is evidence of possible density dependent effects on growth and maturity</a:t>
            </a:r>
          </a:p>
          <a:p>
            <a:pPr marL="0" indent="0">
              <a:buNone/>
            </a:pPr>
            <a:r>
              <a:rPr lang="en-US" sz="1400" b="1" dirty="0"/>
              <a:t> </a:t>
            </a:r>
          </a:p>
          <a:p>
            <a:r>
              <a:rPr lang="en-US" sz="1400" b="1" dirty="0"/>
              <a:t>The projection on which the ABC was determined assumes that the quotas would be landed in 2019, 2020, and 2021; however, landings in recent years have been below the quotas and perhaps a more realistic assumption should be used in future projections: </a:t>
            </a:r>
            <a:r>
              <a:rPr lang="en-US" sz="1400" b="1" dirty="0">
                <a:solidFill>
                  <a:srgbClr val="C00000"/>
                </a:solidFill>
              </a:rPr>
              <a:t>given the uncertainty of fishery dynamics and catch estimated for 2020, the 2021 MTA projections assumed the ABCs would be caught in </a:t>
            </a:r>
            <a:r>
              <a:rPr lang="en-US" sz="1400" b="1" dirty="0" smtClean="0">
                <a:solidFill>
                  <a:srgbClr val="C00000"/>
                </a:solidFill>
              </a:rPr>
              <a:t>2020-2021; prelim 2020 catch is 94% of 2020 ABC. In current assessment, recent 5 year pattern (101% of ABC caught) indicates that assuming 2023 ABC will be caught is a valid assumption for projections</a:t>
            </a:r>
            <a:endParaRPr lang="en-US" sz="1400" b="1" dirty="0">
              <a:solidFill>
                <a:srgbClr val="C00000"/>
              </a:solidFill>
            </a:endParaRPr>
          </a:p>
          <a:p>
            <a:endParaRPr lang="en-US" sz="1400" b="1" dirty="0">
              <a:solidFill>
                <a:srgbClr val="C00000"/>
              </a:solidFill>
            </a:endParaRPr>
          </a:p>
          <a:p>
            <a:r>
              <a:rPr lang="en-US" sz="1400" b="1" dirty="0"/>
              <a:t>Uncertainty exists with respect to the estimate of natural mortality used in the assessment: </a:t>
            </a:r>
            <a:r>
              <a:rPr lang="en-US" sz="1400" b="1" dirty="0">
                <a:solidFill>
                  <a:srgbClr val="C00000"/>
                </a:solidFill>
              </a:rPr>
              <a:t>no new research </a:t>
            </a:r>
            <a:r>
              <a:rPr lang="en-US" sz="1400" b="1" dirty="0" smtClean="0">
                <a:solidFill>
                  <a:srgbClr val="C00000"/>
                </a:solidFill>
              </a:rPr>
              <a:t>progress</a:t>
            </a:r>
            <a:endParaRPr lang="en-US" sz="1800" b="1" dirty="0" smtClean="0"/>
          </a:p>
        </p:txBody>
      </p:sp>
    </p:spTree>
    <p:extLst>
      <p:ext uri="{BB962C8B-B14F-4D97-AF65-F5344CB8AC3E}">
        <p14:creationId xmlns:p14="http://schemas.microsoft.com/office/powerpoint/2010/main" val="414702287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853281"/>
            <a:ext cx="8229600" cy="792163"/>
          </a:xfrm>
        </p:spPr>
        <p:txBody>
          <a:bodyPr/>
          <a:lstStyle/>
          <a:p>
            <a:r>
              <a:rPr lang="en-US" sz="2000" b="1" dirty="0" smtClean="0">
                <a:solidFill>
                  <a:schemeClr val="tx1"/>
                </a:solidFill>
              </a:rPr>
              <a:t>2023 Management Track Assessment</a:t>
            </a:r>
            <a:br>
              <a:rPr lang="en-US" sz="2000" b="1" dirty="0" smtClean="0">
                <a:solidFill>
                  <a:schemeClr val="tx1"/>
                </a:solidFill>
              </a:rPr>
            </a:br>
            <a:r>
              <a:rPr lang="en-US" sz="2000" b="1" dirty="0" smtClean="0">
                <a:solidFill>
                  <a:schemeClr val="tx1"/>
                </a:solidFill>
              </a:rPr>
              <a:t>TOR 6: </a:t>
            </a:r>
            <a:r>
              <a:rPr lang="en-US" sz="2000" b="1" dirty="0">
                <a:solidFill>
                  <a:schemeClr val="tx1"/>
                </a:solidFill>
              </a:rPr>
              <a:t>Respond to any review panel comments or SSC concerns from the most recent prior research or management track assessment.</a:t>
            </a:r>
            <a:br>
              <a:rPr lang="en-US" sz="2000" b="1" dirty="0">
                <a:solidFill>
                  <a:schemeClr val="tx1"/>
                </a:solidFill>
              </a:rPr>
            </a:br>
            <a:endParaRPr lang="en-US" sz="2000" b="1" dirty="0" smtClean="0">
              <a:solidFill>
                <a:schemeClr val="tx1"/>
              </a:solidFill>
            </a:endParaRPr>
          </a:p>
        </p:txBody>
      </p:sp>
      <p:sp>
        <p:nvSpPr>
          <p:cNvPr id="44035" name="Rectangle 3"/>
          <p:cNvSpPr>
            <a:spLocks noGrp="1" noChangeArrowheads="1"/>
          </p:cNvSpPr>
          <p:nvPr>
            <p:ph type="body" idx="1"/>
          </p:nvPr>
        </p:nvSpPr>
        <p:spPr>
          <a:xfrm>
            <a:off x="451338" y="2111829"/>
            <a:ext cx="8229600" cy="4981575"/>
          </a:xfrm>
        </p:spPr>
        <p:txBody>
          <a:bodyPr/>
          <a:lstStyle/>
          <a:p>
            <a:pPr marL="0" indent="0">
              <a:buNone/>
            </a:pPr>
            <a:r>
              <a:rPr lang="en-US" sz="1600" b="1" dirty="0"/>
              <a:t>MAFMC SSC </a:t>
            </a:r>
            <a:r>
              <a:rPr lang="en-US" sz="1600" b="1" dirty="0" smtClean="0"/>
              <a:t>2019-2022</a:t>
            </a:r>
            <a:endParaRPr lang="en-US" sz="1600" dirty="0"/>
          </a:p>
          <a:p>
            <a:pPr marL="0" indent="0">
              <a:buNone/>
            </a:pPr>
            <a:r>
              <a:rPr lang="en-US" sz="1400" dirty="0"/>
              <a:t> </a:t>
            </a:r>
            <a:endParaRPr lang="en-US" sz="1400" b="1" dirty="0"/>
          </a:p>
          <a:p>
            <a:r>
              <a:rPr lang="en-US" sz="1400" b="1" dirty="0"/>
              <a:t>Uncertainty exists as to whether the MSY proxies (SSB40%, F40%) selected and their precisions are appropriate for this stock: </a:t>
            </a:r>
            <a:r>
              <a:rPr lang="en-US" sz="1400" b="1" dirty="0">
                <a:solidFill>
                  <a:srgbClr val="C00000"/>
                </a:solidFill>
              </a:rPr>
              <a:t>no new research progress</a:t>
            </a:r>
          </a:p>
          <a:p>
            <a:pPr marL="0" indent="0">
              <a:buNone/>
            </a:pPr>
            <a:r>
              <a:rPr lang="en-US" sz="1400" b="1" dirty="0"/>
              <a:t> </a:t>
            </a:r>
          </a:p>
          <a:p>
            <a:r>
              <a:rPr lang="en-US" sz="1400" b="1" dirty="0"/>
              <a:t>Survey indices are particularly sensitive to Scup availability, which results in high inter-annual variability. Efforts were made to address this question in the Stock </a:t>
            </a:r>
            <a:r>
              <a:rPr lang="en-US" sz="1400" b="1" dirty="0" smtClean="0"/>
              <a:t>Assessment Workshop </a:t>
            </a:r>
            <a:r>
              <a:rPr lang="en-US" sz="1400" b="1" dirty="0"/>
              <a:t>and Stock Assessment Review Committee (SAW/SARC) in </a:t>
            </a:r>
            <a:r>
              <a:rPr lang="en-US" sz="1400" b="1" dirty="0" smtClean="0"/>
              <a:t>2015 </a:t>
            </a:r>
            <a:r>
              <a:rPr lang="en-US" sz="1400" b="1" dirty="0"/>
              <a:t>that should be continued in the 2021 management track assessment: </a:t>
            </a:r>
            <a:r>
              <a:rPr lang="en-US" sz="1400" b="1" dirty="0">
                <a:solidFill>
                  <a:srgbClr val="C00000"/>
                </a:solidFill>
              </a:rPr>
              <a:t>no new research </a:t>
            </a:r>
            <a:r>
              <a:rPr lang="en-US" sz="1400" b="1" dirty="0" smtClean="0">
                <a:solidFill>
                  <a:srgbClr val="C00000"/>
                </a:solidFill>
              </a:rPr>
              <a:t>progress</a:t>
            </a:r>
          </a:p>
          <a:p>
            <a:endParaRPr lang="en-US" sz="1400" b="1" dirty="0">
              <a:solidFill>
                <a:srgbClr val="C00000"/>
              </a:solidFill>
            </a:endParaRPr>
          </a:p>
          <a:p>
            <a:r>
              <a:rPr lang="en-US" sz="1400" b="1" dirty="0" smtClean="0"/>
              <a:t>SSC </a:t>
            </a:r>
            <a:r>
              <a:rPr lang="en-US" sz="1400" b="1" dirty="0"/>
              <a:t>is concerned over the reduction in port sampling which has the potential to exacerbate concerns about the dynamics of older fish:</a:t>
            </a:r>
            <a:r>
              <a:rPr lang="en-US" sz="1400" b="1" dirty="0">
                <a:solidFill>
                  <a:srgbClr val="C00000"/>
                </a:solidFill>
              </a:rPr>
              <a:t> commercial landings sampling intensity in 2022 was the lowest (i.e., worst) since 1994</a:t>
            </a:r>
          </a:p>
          <a:p>
            <a:pPr marL="0" indent="0">
              <a:buNone/>
            </a:pPr>
            <a:r>
              <a:rPr lang="en-US" sz="1400" b="1" dirty="0"/>
              <a:t> </a:t>
            </a:r>
          </a:p>
          <a:p>
            <a:pPr marL="0" indent="0" eaLnBrk="1" hangingPunct="1">
              <a:lnSpc>
                <a:spcPct val="80000"/>
              </a:lnSpc>
              <a:buClr>
                <a:schemeClr val="tx1"/>
              </a:buClr>
              <a:buNone/>
            </a:pPr>
            <a:endParaRPr lang="en-US" sz="1800" b="1" dirty="0" smtClean="0"/>
          </a:p>
        </p:txBody>
      </p:sp>
    </p:spTree>
    <p:extLst>
      <p:ext uri="{BB962C8B-B14F-4D97-AF65-F5344CB8AC3E}">
        <p14:creationId xmlns:p14="http://schemas.microsoft.com/office/powerpoint/2010/main" val="164884360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8463" y="653069"/>
            <a:ext cx="8229600" cy="792163"/>
          </a:xfrm>
        </p:spPr>
        <p:txBody>
          <a:bodyPr/>
          <a:lstStyle/>
          <a:p>
            <a:pPr eaLnBrk="1" hangingPunct="1"/>
            <a:r>
              <a:rPr lang="en-US" sz="2400" b="1" dirty="0" smtClean="0">
                <a:solidFill>
                  <a:schemeClr val="tx1"/>
                </a:solidFill>
              </a:rPr>
              <a:t>2023 Management Track Assessment</a:t>
            </a:r>
            <a:br>
              <a:rPr lang="en-US" sz="2400" b="1" dirty="0" smtClean="0">
                <a:solidFill>
                  <a:schemeClr val="tx1"/>
                </a:solidFill>
              </a:rPr>
            </a:br>
            <a:r>
              <a:rPr lang="en-US" sz="2400" b="1" dirty="0" smtClean="0">
                <a:solidFill>
                  <a:schemeClr val="tx1"/>
                </a:solidFill>
              </a:rPr>
              <a:t>TOR 3b: </a:t>
            </a:r>
            <a:br>
              <a:rPr lang="en-US" sz="2400" b="1" dirty="0" smtClean="0">
                <a:solidFill>
                  <a:schemeClr val="tx1"/>
                </a:solidFill>
              </a:rPr>
            </a:br>
            <a:r>
              <a:rPr lang="en-US" sz="2400" b="1" dirty="0" smtClean="0">
                <a:solidFill>
                  <a:schemeClr val="tx1"/>
                </a:solidFill>
              </a:rPr>
              <a:t>Backup – Aggregate Survey Trends (plot) and/or</a:t>
            </a:r>
            <a:br>
              <a:rPr lang="en-US" sz="2400" b="1" dirty="0" smtClean="0">
                <a:solidFill>
                  <a:schemeClr val="tx1"/>
                </a:solidFill>
              </a:rPr>
            </a:br>
            <a:r>
              <a:rPr lang="en-US" sz="2400" b="1" dirty="0" smtClean="0">
                <a:solidFill>
                  <a:schemeClr val="tx1"/>
                </a:solidFill>
              </a:rPr>
              <a:t>PlanBsmooth trend (cod/monkfish model)</a:t>
            </a:r>
          </a:p>
        </p:txBody>
      </p:sp>
      <p:sp>
        <p:nvSpPr>
          <p:cNvPr id="37891" name="Rectangle 3"/>
          <p:cNvSpPr>
            <a:spLocks noGrp="1" noChangeArrowheads="1"/>
          </p:cNvSpPr>
          <p:nvPr>
            <p:ph type="body" idx="1"/>
          </p:nvPr>
        </p:nvSpPr>
        <p:spPr>
          <a:xfrm>
            <a:off x="461128" y="2209800"/>
            <a:ext cx="8229600" cy="4475342"/>
          </a:xfrm>
        </p:spPr>
        <p:txBody>
          <a:bodyPr/>
          <a:lstStyle/>
          <a:p>
            <a:pPr eaLnBrk="1" hangingPunct="1">
              <a:lnSpc>
                <a:spcPct val="80000"/>
              </a:lnSpc>
              <a:buFont typeface="Arial" pitchFamily="34" charset="0"/>
              <a:buChar char="•"/>
            </a:pPr>
            <a:r>
              <a:rPr lang="en-US" sz="1800" b="1" dirty="0" err="1" smtClean="0"/>
              <a:t>PlanBsmooth</a:t>
            </a:r>
            <a:r>
              <a:rPr lang="en-US" sz="1800" b="1" dirty="0" smtClean="0"/>
              <a:t>:</a:t>
            </a:r>
          </a:p>
          <a:p>
            <a:pPr eaLnBrk="1" hangingPunct="1">
              <a:lnSpc>
                <a:spcPct val="80000"/>
              </a:lnSpc>
              <a:buFont typeface="Arial" pitchFamily="34" charset="0"/>
              <a:buChar char="•"/>
            </a:pPr>
            <a:endParaRPr lang="en-US" sz="1800" b="1" dirty="0" smtClean="0"/>
          </a:p>
          <a:p>
            <a:pPr eaLnBrk="1" hangingPunct="1">
              <a:lnSpc>
                <a:spcPct val="80000"/>
              </a:lnSpc>
              <a:buFont typeface="Arial" pitchFamily="34" charset="0"/>
              <a:buChar char="•"/>
            </a:pPr>
            <a:r>
              <a:rPr lang="en-US" sz="1800" b="1" dirty="0" smtClean="0"/>
              <a:t>NEFSC  Fall survey only (spring not used in ASAP calibration)</a:t>
            </a:r>
          </a:p>
          <a:p>
            <a:pPr eaLnBrk="1" hangingPunct="1">
              <a:lnSpc>
                <a:spcPct val="80000"/>
              </a:lnSpc>
              <a:buFont typeface="Arial" pitchFamily="34" charset="0"/>
              <a:buChar char="•"/>
            </a:pPr>
            <a:r>
              <a:rPr lang="en-US" sz="1800" b="1" dirty="0" smtClean="0"/>
              <a:t>Use entire 1984-2022 series in ALB units (incorporates calibration)</a:t>
            </a:r>
          </a:p>
          <a:p>
            <a:pPr eaLnBrk="1" hangingPunct="1">
              <a:lnSpc>
                <a:spcPct val="80000"/>
              </a:lnSpc>
              <a:buFont typeface="Arial" pitchFamily="34" charset="0"/>
              <a:buChar char="•"/>
            </a:pPr>
            <a:r>
              <a:rPr lang="en-US" sz="1800" b="1" dirty="0" smtClean="0"/>
              <a:t>Use only 2009-2022 series in BIG units (no calibration)</a:t>
            </a:r>
          </a:p>
          <a:p>
            <a:pPr eaLnBrk="1" hangingPunct="1">
              <a:lnSpc>
                <a:spcPct val="80000"/>
              </a:lnSpc>
              <a:buFont typeface="Arial" pitchFamily="34" charset="0"/>
              <a:buChar char="•"/>
            </a:pPr>
            <a:r>
              <a:rPr lang="en-US" sz="1800" b="1" dirty="0" smtClean="0"/>
              <a:t>Note: no surveys in 2017 or 2020 – program interpolates</a:t>
            </a:r>
          </a:p>
          <a:p>
            <a:pPr eaLnBrk="1" hangingPunct="1">
              <a:lnSpc>
                <a:spcPct val="80000"/>
              </a:lnSpc>
              <a:buFont typeface="Arial" pitchFamily="34" charset="0"/>
              <a:buChar char="•"/>
            </a:pPr>
            <a:endParaRPr lang="en-US" sz="1800" b="1" dirty="0"/>
          </a:p>
          <a:p>
            <a:pPr>
              <a:lnSpc>
                <a:spcPct val="80000"/>
              </a:lnSpc>
              <a:buFont typeface="Arial" pitchFamily="34" charset="0"/>
              <a:buChar char="•"/>
            </a:pPr>
            <a:r>
              <a:rPr lang="en-US" sz="1800" b="1" dirty="0" smtClean="0"/>
              <a:t>ALBSV ‘Multiplier’ = 1.346; BIGSV ‘Multiplier’ = 1.460</a:t>
            </a:r>
          </a:p>
          <a:p>
            <a:pPr>
              <a:lnSpc>
                <a:spcPct val="80000"/>
              </a:lnSpc>
              <a:buFont typeface="Arial" pitchFamily="34" charset="0"/>
              <a:buChar char="•"/>
            </a:pPr>
            <a:r>
              <a:rPr lang="en-US" sz="1800" b="1" dirty="0" smtClean="0"/>
              <a:t>So, use ~1.4 as ‘Multiplier’ for future OFL</a:t>
            </a:r>
          </a:p>
          <a:p>
            <a:pPr>
              <a:lnSpc>
                <a:spcPct val="80000"/>
              </a:lnSpc>
              <a:buFont typeface="Arial" pitchFamily="34" charset="0"/>
              <a:buChar char="•"/>
            </a:pPr>
            <a:endParaRPr lang="en-US" sz="1800" b="1" dirty="0"/>
          </a:p>
          <a:p>
            <a:pPr>
              <a:lnSpc>
                <a:spcPct val="80000"/>
              </a:lnSpc>
              <a:buFont typeface="Arial" pitchFamily="34" charset="0"/>
              <a:buChar char="•"/>
            </a:pPr>
            <a:r>
              <a:rPr lang="en-US" sz="1800" b="1" dirty="0" smtClean="0"/>
              <a:t>Example: future 2024-2025 OFL/ABC might be 140% of current 2023 OFL/ABC</a:t>
            </a:r>
          </a:p>
          <a:p>
            <a:pPr>
              <a:lnSpc>
                <a:spcPct val="80000"/>
              </a:lnSpc>
              <a:buFont typeface="Arial" pitchFamily="34" charset="0"/>
              <a:buChar char="•"/>
            </a:pPr>
            <a:endParaRPr lang="en-US" sz="1800" b="1" dirty="0"/>
          </a:p>
          <a:p>
            <a:pPr>
              <a:lnSpc>
                <a:spcPct val="80000"/>
              </a:lnSpc>
              <a:buFont typeface="Arial" pitchFamily="34" charset="0"/>
              <a:buChar char="•"/>
            </a:pPr>
            <a:r>
              <a:rPr lang="en-US" sz="1800" b="1" dirty="0"/>
              <a:t>R</a:t>
            </a:r>
            <a:r>
              <a:rPr lang="en-US" sz="1800" b="1" dirty="0" smtClean="0"/>
              <a:t>elationship of OFL to ABC will depend on SSC application of risk-policy and </a:t>
            </a:r>
            <a:r>
              <a:rPr lang="en-US" sz="1800" b="1" dirty="0"/>
              <a:t>assumption </a:t>
            </a:r>
            <a:r>
              <a:rPr lang="en-US" sz="1800" b="1" dirty="0" smtClean="0"/>
              <a:t>for </a:t>
            </a:r>
            <a:r>
              <a:rPr lang="en-US" sz="1800" b="1" dirty="0"/>
              <a:t>OFL </a:t>
            </a:r>
            <a:r>
              <a:rPr lang="en-US" sz="1800" b="1" dirty="0" smtClean="0"/>
              <a:t>CV under Backup Plan</a:t>
            </a:r>
          </a:p>
          <a:p>
            <a:pPr marL="0" indent="0" eaLnBrk="1" hangingPunct="1">
              <a:lnSpc>
                <a:spcPct val="80000"/>
              </a:lnSpc>
              <a:buNone/>
            </a:pPr>
            <a:endParaRPr lang="en-US" sz="1800" b="1" dirty="0" smtClean="0"/>
          </a:p>
        </p:txBody>
      </p:sp>
    </p:spTree>
    <p:extLst>
      <p:ext uri="{BB962C8B-B14F-4D97-AF65-F5344CB8AC3E}">
        <p14:creationId xmlns:p14="http://schemas.microsoft.com/office/powerpoint/2010/main" val="119946151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87462" y="148590"/>
            <a:ext cx="7704138" cy="7090410"/>
          </a:xfrm>
          <a:prstGeom prst="rect">
            <a:avLst/>
          </a:prstGeom>
          <a:noFill/>
          <a:ln>
            <a:noFill/>
          </a:ln>
        </p:spPr>
      </p:pic>
    </p:spTree>
    <p:extLst>
      <p:ext uri="{BB962C8B-B14F-4D97-AF65-F5344CB8AC3E}">
        <p14:creationId xmlns:p14="http://schemas.microsoft.com/office/powerpoint/2010/main" val="642927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13360"/>
            <a:ext cx="7791450" cy="7025640"/>
          </a:xfrm>
          <a:prstGeom prst="rect">
            <a:avLst/>
          </a:prstGeom>
          <a:noFill/>
          <a:ln>
            <a:noFill/>
          </a:ln>
        </p:spPr>
      </p:pic>
    </p:spTree>
    <p:extLst>
      <p:ext uri="{BB962C8B-B14F-4D97-AF65-F5344CB8AC3E}">
        <p14:creationId xmlns:p14="http://schemas.microsoft.com/office/powerpoint/2010/main" val="26839034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858715"/>
            <a:ext cx="1946367" cy="461665"/>
          </a:xfrm>
          <a:prstGeom prst="rect">
            <a:avLst/>
          </a:prstGeom>
          <a:noFill/>
        </p:spPr>
        <p:txBody>
          <a:bodyPr wrap="none" rtlCol="0">
            <a:spAutoFit/>
          </a:bodyPr>
          <a:lstStyle/>
          <a:p>
            <a:r>
              <a:rPr lang="en-US" sz="2400" b="1" dirty="0" smtClean="0"/>
              <a:t>Extra Slides</a:t>
            </a:r>
            <a:endParaRPr lang="en-US" sz="2400" b="1" dirty="0"/>
          </a:p>
        </p:txBody>
      </p:sp>
    </p:spTree>
    <p:extLst>
      <p:ext uri="{BB962C8B-B14F-4D97-AF65-F5344CB8AC3E}">
        <p14:creationId xmlns:p14="http://schemas.microsoft.com/office/powerpoint/2010/main" val="240398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57200" y="274638"/>
            <a:ext cx="8229600" cy="841985"/>
          </a:xfrm>
        </p:spPr>
        <p:txBody>
          <a:bodyPr/>
          <a:lstStyle/>
          <a:p>
            <a:r>
              <a:rPr lang="en-US" sz="2400" b="1" dirty="0" smtClean="0">
                <a:solidFill>
                  <a:schemeClr val="tx1"/>
                </a:solidFill>
              </a:rPr>
              <a:t>TOR 1: Fishery Catch</a:t>
            </a:r>
            <a:br>
              <a:rPr lang="en-US" sz="2400" b="1" dirty="0" smtClean="0">
                <a:solidFill>
                  <a:schemeClr val="tx1"/>
                </a:solidFill>
              </a:rPr>
            </a:br>
            <a:endParaRPr lang="en-US" sz="2400" b="1" dirty="0">
              <a:solidFill>
                <a:schemeClr val="tx1"/>
              </a:solidFill>
            </a:endParaRPr>
          </a:p>
        </p:txBody>
      </p:sp>
      <p:sp>
        <p:nvSpPr>
          <p:cNvPr id="3078" name="Rectangle 6"/>
          <p:cNvSpPr>
            <a:spLocks noGrp="1" noChangeArrowheads="1"/>
          </p:cNvSpPr>
          <p:nvPr>
            <p:ph type="body" idx="1"/>
          </p:nvPr>
        </p:nvSpPr>
        <p:spPr>
          <a:xfrm>
            <a:off x="457200" y="1447800"/>
            <a:ext cx="8229600" cy="4525963"/>
          </a:xfrm>
        </p:spPr>
        <p:txBody>
          <a:bodyPr/>
          <a:lstStyle/>
          <a:p>
            <a:pPr marL="0" indent="0">
              <a:lnSpc>
                <a:spcPct val="80000"/>
              </a:lnSpc>
              <a:buNone/>
            </a:pPr>
            <a:r>
              <a:rPr lang="en-US" sz="1800" b="1" dirty="0" smtClean="0"/>
              <a:t>1. Estimate </a:t>
            </a:r>
            <a:r>
              <a:rPr lang="en-US" sz="1800" b="1" dirty="0"/>
              <a:t>catch from all sources including landings and </a:t>
            </a:r>
            <a:r>
              <a:rPr lang="en-US" sz="1800" b="1" dirty="0" smtClean="0"/>
              <a:t>discards </a:t>
            </a:r>
            <a:endParaRPr lang="en-US" sz="1800" b="1" dirty="0"/>
          </a:p>
          <a:p>
            <a:pPr>
              <a:lnSpc>
                <a:spcPct val="80000"/>
              </a:lnSpc>
            </a:pPr>
            <a:endParaRPr lang="en-US" sz="1800" b="1" dirty="0" smtClean="0"/>
          </a:p>
        </p:txBody>
      </p:sp>
    </p:spTree>
    <p:extLst>
      <p:ext uri="{BB962C8B-B14F-4D97-AF65-F5344CB8AC3E}">
        <p14:creationId xmlns:p14="http://schemas.microsoft.com/office/powerpoint/2010/main" val="202945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28600"/>
            <a:ext cx="8229600" cy="792163"/>
          </a:xfrm>
        </p:spPr>
        <p:txBody>
          <a:bodyPr/>
          <a:lstStyle/>
          <a:p>
            <a:pPr eaLnBrk="1" hangingPunct="1"/>
            <a:r>
              <a:rPr lang="en-US" sz="2400" b="1" dirty="0" smtClean="0">
                <a:solidFill>
                  <a:schemeClr val="tx1"/>
                </a:solidFill>
              </a:rPr>
              <a:t>2023 Management Track Assessment</a:t>
            </a:r>
            <a:br>
              <a:rPr lang="en-US" sz="2400" b="1" dirty="0" smtClean="0">
                <a:solidFill>
                  <a:schemeClr val="tx1"/>
                </a:solidFill>
              </a:rPr>
            </a:br>
            <a:r>
              <a:rPr lang="en-US" sz="2400" b="1" dirty="0" smtClean="0">
                <a:solidFill>
                  <a:schemeClr val="tx1"/>
                </a:solidFill>
              </a:rPr>
              <a:t>OFL Projections</a:t>
            </a:r>
            <a:br>
              <a:rPr lang="en-US" sz="2400" b="1" dirty="0" smtClean="0">
                <a:solidFill>
                  <a:schemeClr val="tx1"/>
                </a:solidFill>
              </a:rPr>
            </a:br>
            <a:r>
              <a:rPr lang="en-US" sz="2400" b="1" dirty="0" smtClean="0">
                <a:solidFill>
                  <a:schemeClr val="tx1"/>
                </a:solidFill>
              </a:rPr>
              <a:t>Effect of Retrospective Adjustment</a:t>
            </a:r>
          </a:p>
        </p:txBody>
      </p:sp>
      <p:sp>
        <p:nvSpPr>
          <p:cNvPr id="44035" name="Rectangle 3"/>
          <p:cNvSpPr>
            <a:spLocks noGrp="1" noChangeArrowheads="1"/>
          </p:cNvSpPr>
          <p:nvPr>
            <p:ph type="body" idx="1"/>
          </p:nvPr>
        </p:nvSpPr>
        <p:spPr>
          <a:xfrm>
            <a:off x="470648" y="1447800"/>
            <a:ext cx="8229600" cy="5591175"/>
          </a:xfrm>
        </p:spPr>
        <p:txBody>
          <a:bodyPr/>
          <a:lstStyle/>
          <a:p>
            <a:pPr eaLnBrk="1" hangingPunct="1">
              <a:lnSpc>
                <a:spcPct val="80000"/>
              </a:lnSpc>
              <a:buClr>
                <a:schemeClr val="tx1"/>
              </a:buClr>
            </a:pPr>
            <a:r>
              <a:rPr lang="en-US" sz="2000" b="1" dirty="0" smtClean="0"/>
              <a:t>Projection for 2024 OFL at FMSY = 0.190</a:t>
            </a:r>
          </a:p>
          <a:p>
            <a:pPr eaLnBrk="1" hangingPunct="1">
              <a:lnSpc>
                <a:spcPct val="80000"/>
              </a:lnSpc>
              <a:buClr>
                <a:schemeClr val="tx1"/>
              </a:buClr>
            </a:pPr>
            <a:r>
              <a:rPr lang="en-US" sz="2000" b="1" dirty="0" smtClean="0"/>
              <a:t>During 2018-2022, an average of 101% of the ABC was caught; assume 2023 ABC caught = 13,458 mt</a:t>
            </a:r>
          </a:p>
          <a:p>
            <a:pPr eaLnBrk="1" hangingPunct="1">
              <a:lnSpc>
                <a:spcPct val="80000"/>
              </a:lnSpc>
              <a:buClr>
                <a:schemeClr val="tx1"/>
              </a:buClr>
            </a:pPr>
            <a:r>
              <a:rPr lang="en-US" sz="2000" b="1" dirty="0" smtClean="0"/>
              <a:t>Recruitment sampled from 1984-2022</a:t>
            </a:r>
          </a:p>
          <a:p>
            <a:pPr marL="0" indent="0" eaLnBrk="1" hangingPunct="1">
              <a:lnSpc>
                <a:spcPct val="80000"/>
              </a:lnSpc>
              <a:buClr>
                <a:schemeClr val="tx1"/>
              </a:buClr>
              <a:buNone/>
            </a:pPr>
            <a:endParaRPr lang="en-US" sz="2000" b="1" dirty="0" smtClean="0"/>
          </a:p>
          <a:p>
            <a:pPr marL="0" indent="0" eaLnBrk="1" hangingPunct="1">
              <a:lnSpc>
                <a:spcPct val="80000"/>
              </a:lnSpc>
              <a:buClr>
                <a:schemeClr val="tx1"/>
              </a:buClr>
              <a:buNone/>
            </a:pPr>
            <a:r>
              <a:rPr lang="en-US" sz="2000" b="1" dirty="0"/>
              <a:t> </a:t>
            </a:r>
            <a:r>
              <a:rPr lang="en-US" sz="2000" b="1" dirty="0" smtClean="0"/>
              <a:t>    </a:t>
            </a:r>
            <a:r>
              <a:rPr lang="en-US" sz="2000" b="1" dirty="0"/>
              <a:t> </a:t>
            </a:r>
            <a:r>
              <a:rPr lang="en-US" sz="2000" b="1" dirty="0" smtClean="0"/>
              <a:t>                                      OFL                       SSB</a:t>
            </a:r>
          </a:p>
          <a:p>
            <a:pPr marL="0" indent="0" eaLnBrk="1" hangingPunct="1">
              <a:lnSpc>
                <a:spcPct val="80000"/>
              </a:lnSpc>
              <a:buClr>
                <a:schemeClr val="tx1"/>
              </a:buClr>
              <a:buNone/>
            </a:pPr>
            <a:endParaRPr lang="en-US" sz="2000" b="1" dirty="0"/>
          </a:p>
          <a:p>
            <a:pPr eaLnBrk="1" hangingPunct="1">
              <a:lnSpc>
                <a:spcPct val="80000"/>
              </a:lnSpc>
              <a:buClr>
                <a:schemeClr val="tx1"/>
              </a:buClr>
            </a:pPr>
            <a:r>
              <a:rPr lang="en-US" sz="2000" b="1" dirty="0" smtClean="0"/>
              <a:t>NOADJ          2024      16,481                  150,736</a:t>
            </a:r>
          </a:p>
          <a:p>
            <a:pPr eaLnBrk="1" hangingPunct="1">
              <a:lnSpc>
                <a:spcPct val="80000"/>
              </a:lnSpc>
              <a:buClr>
                <a:schemeClr val="tx1"/>
              </a:buClr>
            </a:pPr>
            <a:r>
              <a:rPr lang="en-US" sz="2000" b="1" dirty="0"/>
              <a:t> </a:t>
            </a:r>
            <a:r>
              <a:rPr lang="en-US" sz="2000" b="1" dirty="0" smtClean="0"/>
              <a:t>                      2025      15,057                  132,305</a:t>
            </a:r>
          </a:p>
          <a:p>
            <a:pPr marL="0" indent="0" eaLnBrk="1" hangingPunct="1">
              <a:lnSpc>
                <a:spcPct val="80000"/>
              </a:lnSpc>
              <a:buClr>
                <a:schemeClr val="tx1"/>
              </a:buClr>
              <a:buNone/>
            </a:pPr>
            <a:endParaRPr lang="en-US" sz="2000" b="1" dirty="0" smtClean="0"/>
          </a:p>
          <a:p>
            <a:pPr eaLnBrk="1" hangingPunct="1">
              <a:lnSpc>
                <a:spcPct val="80000"/>
              </a:lnSpc>
              <a:buClr>
                <a:schemeClr val="tx1"/>
              </a:buClr>
            </a:pPr>
            <a:r>
              <a:rPr lang="en-US" sz="2000" b="1" dirty="0" smtClean="0"/>
              <a:t>ADJN             2024      20,664                  175,527</a:t>
            </a:r>
          </a:p>
          <a:p>
            <a:pPr eaLnBrk="1" hangingPunct="1">
              <a:lnSpc>
                <a:spcPct val="80000"/>
              </a:lnSpc>
              <a:buClr>
                <a:schemeClr val="tx1"/>
              </a:buClr>
            </a:pPr>
            <a:r>
              <a:rPr lang="en-US" sz="2000" b="1" dirty="0" smtClean="0"/>
              <a:t>                       2025      19,104                  158,277</a:t>
            </a:r>
            <a:endParaRPr lang="en-US" sz="2000" b="1" dirty="0"/>
          </a:p>
          <a:p>
            <a:pPr marL="0" indent="0" eaLnBrk="1" hangingPunct="1">
              <a:lnSpc>
                <a:spcPct val="80000"/>
              </a:lnSpc>
              <a:buClr>
                <a:schemeClr val="tx1"/>
              </a:buClr>
              <a:buNone/>
            </a:pPr>
            <a:endParaRPr lang="en-US" sz="2000" b="1" dirty="0" smtClean="0"/>
          </a:p>
          <a:p>
            <a:pPr eaLnBrk="1" hangingPunct="1">
              <a:lnSpc>
                <a:spcPct val="80000"/>
              </a:lnSpc>
              <a:buClr>
                <a:schemeClr val="tx1"/>
              </a:buClr>
            </a:pPr>
            <a:r>
              <a:rPr lang="en-US" sz="2000" b="1" dirty="0" smtClean="0">
                <a:solidFill>
                  <a:srgbClr val="C00000"/>
                </a:solidFill>
              </a:rPr>
              <a:t>ADJSSB        2024      20,295                  185,475</a:t>
            </a:r>
          </a:p>
          <a:p>
            <a:pPr eaLnBrk="1" hangingPunct="1">
              <a:lnSpc>
                <a:spcPct val="80000"/>
              </a:lnSpc>
              <a:buClr>
                <a:schemeClr val="tx1"/>
              </a:buClr>
            </a:pPr>
            <a:r>
              <a:rPr lang="en-US" sz="2000" b="1" dirty="0">
                <a:solidFill>
                  <a:srgbClr val="C00000"/>
                </a:solidFill>
              </a:rPr>
              <a:t> </a:t>
            </a:r>
            <a:r>
              <a:rPr lang="en-US" sz="2000" b="1" dirty="0" smtClean="0">
                <a:solidFill>
                  <a:srgbClr val="C00000"/>
                </a:solidFill>
              </a:rPr>
              <a:t>                      2025      18,363                  162,716</a:t>
            </a:r>
          </a:p>
        </p:txBody>
      </p:sp>
    </p:spTree>
    <p:extLst>
      <p:ext uri="{BB962C8B-B14F-4D97-AF65-F5344CB8AC3E}">
        <p14:creationId xmlns:p14="http://schemas.microsoft.com/office/powerpoint/2010/main" val="1795108112"/>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8751" y="858715"/>
            <a:ext cx="7346883" cy="1569660"/>
          </a:xfrm>
          <a:prstGeom prst="rect">
            <a:avLst/>
          </a:prstGeom>
          <a:noFill/>
        </p:spPr>
        <p:txBody>
          <a:bodyPr wrap="none" rtlCol="0">
            <a:spAutoFit/>
          </a:bodyPr>
          <a:lstStyle/>
          <a:p>
            <a:r>
              <a:rPr lang="en-US" sz="2400" b="1" dirty="0" smtClean="0"/>
              <a:t>Model comparisons/sensitivities:</a:t>
            </a:r>
          </a:p>
          <a:p>
            <a:endParaRPr lang="en-US" sz="2400" b="1" dirty="0"/>
          </a:p>
          <a:p>
            <a:pPr marL="457200" indent="-457200">
              <a:buAutoNum type="arabicParenR"/>
            </a:pPr>
            <a:r>
              <a:rPr lang="en-US" sz="2400" b="1" dirty="0" smtClean="0"/>
              <a:t>Split NEFSC series into ALB and BIG</a:t>
            </a:r>
          </a:p>
          <a:p>
            <a:r>
              <a:rPr lang="en-US" sz="2400" b="1" dirty="0" smtClean="0"/>
              <a:t>2) Force Flat Selex for Comm and </a:t>
            </a:r>
            <a:r>
              <a:rPr lang="en-US" sz="2400" b="1" dirty="0" err="1" smtClean="0"/>
              <a:t>Recr</a:t>
            </a:r>
            <a:r>
              <a:rPr lang="en-US" sz="2400" b="1" dirty="0" smtClean="0"/>
              <a:t> Landings</a:t>
            </a:r>
            <a:endParaRPr lang="en-US" sz="2400" b="1" dirty="0"/>
          </a:p>
        </p:txBody>
      </p:sp>
    </p:spTree>
    <p:extLst>
      <p:ext uri="{BB962C8B-B14F-4D97-AF65-F5344CB8AC3E}">
        <p14:creationId xmlns:p14="http://schemas.microsoft.com/office/powerpoint/2010/main" val="4086975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77166"/>
            <a:ext cx="5029200" cy="60293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39995"/>
            <a:ext cx="5029200" cy="6029325"/>
          </a:xfrm>
          <a:prstGeom prst="rect">
            <a:avLst/>
          </a:prstGeom>
        </p:spPr>
      </p:pic>
    </p:spTree>
    <p:extLst>
      <p:ext uri="{BB962C8B-B14F-4D97-AF65-F5344CB8AC3E}">
        <p14:creationId xmlns:p14="http://schemas.microsoft.com/office/powerpoint/2010/main" val="132844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82" y="272534"/>
            <a:ext cx="5322804" cy="369332"/>
          </a:xfrm>
          <a:prstGeom prst="rect">
            <a:avLst/>
          </a:prstGeom>
        </p:spPr>
        <p:txBody>
          <a:bodyPr wrap="none">
            <a:spAutoFit/>
          </a:bodyPr>
          <a:lstStyle/>
          <a:p>
            <a:r>
              <a:rPr lang="en-US" b="1" dirty="0" smtClean="0"/>
              <a:t>MTA2023 (dome) vs BIG SV vs Fixed Flat Selex</a:t>
            </a:r>
            <a:endParaRPr lang="en-US" b="1" dirty="0"/>
          </a:p>
        </p:txBody>
      </p:sp>
      <p:pic>
        <p:nvPicPr>
          <p:cNvPr id="4" name="Picture 3"/>
          <p:cNvPicPr>
            <a:picLocks noChangeAspect="1"/>
          </p:cNvPicPr>
          <p:nvPr/>
        </p:nvPicPr>
        <p:blipFill>
          <a:blip r:embed="rId2"/>
          <a:stretch>
            <a:fillRect/>
          </a:stretch>
        </p:blipFill>
        <p:spPr>
          <a:xfrm>
            <a:off x="1228725" y="1281112"/>
            <a:ext cx="6686550" cy="4295775"/>
          </a:xfrm>
          <a:prstGeom prst="rect">
            <a:avLst/>
          </a:prstGeom>
        </p:spPr>
      </p:pic>
    </p:spTree>
    <p:extLst>
      <p:ext uri="{BB962C8B-B14F-4D97-AF65-F5344CB8AC3E}">
        <p14:creationId xmlns:p14="http://schemas.microsoft.com/office/powerpoint/2010/main" val="1496473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82" y="272534"/>
            <a:ext cx="5322804" cy="369332"/>
          </a:xfrm>
          <a:prstGeom prst="rect">
            <a:avLst/>
          </a:prstGeom>
        </p:spPr>
        <p:txBody>
          <a:bodyPr wrap="none">
            <a:spAutoFit/>
          </a:bodyPr>
          <a:lstStyle/>
          <a:p>
            <a:r>
              <a:rPr lang="en-US" b="1" dirty="0" smtClean="0"/>
              <a:t>MTA2023 (dome) vs BIG SV vs Fixed Flat Selex</a:t>
            </a:r>
            <a:endParaRPr lang="en-US" b="1" dirty="0"/>
          </a:p>
        </p:txBody>
      </p:sp>
      <p:pic>
        <p:nvPicPr>
          <p:cNvPr id="3" name="Picture 2"/>
          <p:cNvPicPr>
            <a:picLocks noChangeAspect="1"/>
          </p:cNvPicPr>
          <p:nvPr/>
        </p:nvPicPr>
        <p:blipFill>
          <a:blip r:embed="rId2"/>
          <a:stretch>
            <a:fillRect/>
          </a:stretch>
        </p:blipFill>
        <p:spPr>
          <a:xfrm>
            <a:off x="1228725" y="1300162"/>
            <a:ext cx="6686550" cy="4257675"/>
          </a:xfrm>
          <a:prstGeom prst="rect">
            <a:avLst/>
          </a:prstGeom>
        </p:spPr>
      </p:pic>
    </p:spTree>
    <p:extLst>
      <p:ext uri="{BB962C8B-B14F-4D97-AF65-F5344CB8AC3E}">
        <p14:creationId xmlns:p14="http://schemas.microsoft.com/office/powerpoint/2010/main" val="42253972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82" y="272534"/>
            <a:ext cx="5322804" cy="369332"/>
          </a:xfrm>
          <a:prstGeom prst="rect">
            <a:avLst/>
          </a:prstGeom>
        </p:spPr>
        <p:txBody>
          <a:bodyPr wrap="none">
            <a:spAutoFit/>
          </a:bodyPr>
          <a:lstStyle/>
          <a:p>
            <a:r>
              <a:rPr lang="en-US" b="1" dirty="0" smtClean="0"/>
              <a:t>MTA2023 (dome) vs BIG SV vs Fixed Flat Selex</a:t>
            </a:r>
            <a:endParaRPr lang="en-US" b="1" dirty="0"/>
          </a:p>
        </p:txBody>
      </p:sp>
      <p:pic>
        <p:nvPicPr>
          <p:cNvPr id="3" name="Picture 2"/>
          <p:cNvPicPr>
            <a:picLocks noChangeAspect="1"/>
          </p:cNvPicPr>
          <p:nvPr/>
        </p:nvPicPr>
        <p:blipFill>
          <a:blip r:embed="rId2"/>
          <a:stretch>
            <a:fillRect/>
          </a:stretch>
        </p:blipFill>
        <p:spPr>
          <a:xfrm>
            <a:off x="1228725" y="1504950"/>
            <a:ext cx="6686550" cy="3848100"/>
          </a:xfrm>
          <a:prstGeom prst="rect">
            <a:avLst/>
          </a:prstGeom>
        </p:spPr>
      </p:pic>
    </p:spTree>
    <p:extLst>
      <p:ext uri="{BB962C8B-B14F-4D97-AF65-F5344CB8AC3E}">
        <p14:creationId xmlns:p14="http://schemas.microsoft.com/office/powerpoint/2010/main" val="725718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82" y="272534"/>
            <a:ext cx="5322804" cy="369332"/>
          </a:xfrm>
          <a:prstGeom prst="rect">
            <a:avLst/>
          </a:prstGeom>
        </p:spPr>
        <p:txBody>
          <a:bodyPr wrap="none">
            <a:spAutoFit/>
          </a:bodyPr>
          <a:lstStyle/>
          <a:p>
            <a:r>
              <a:rPr lang="en-US" b="1" dirty="0" smtClean="0"/>
              <a:t>MTA2023 (dome) vs BIG SV vs Fixed Flat Selex</a:t>
            </a:r>
            <a:endParaRPr lang="en-US" b="1" dirty="0"/>
          </a:p>
        </p:txBody>
      </p:sp>
      <p:pic>
        <p:nvPicPr>
          <p:cNvPr id="3" name="Picture 2"/>
          <p:cNvPicPr>
            <a:picLocks noChangeAspect="1"/>
          </p:cNvPicPr>
          <p:nvPr/>
        </p:nvPicPr>
        <p:blipFill>
          <a:blip r:embed="rId2"/>
          <a:stretch>
            <a:fillRect/>
          </a:stretch>
        </p:blipFill>
        <p:spPr>
          <a:xfrm>
            <a:off x="1228725" y="1504950"/>
            <a:ext cx="6686550" cy="3848100"/>
          </a:xfrm>
          <a:prstGeom prst="rect">
            <a:avLst/>
          </a:prstGeom>
        </p:spPr>
      </p:pic>
    </p:spTree>
    <p:extLst>
      <p:ext uri="{BB962C8B-B14F-4D97-AF65-F5344CB8AC3E}">
        <p14:creationId xmlns:p14="http://schemas.microsoft.com/office/powerpoint/2010/main" val="4214078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82" y="272534"/>
            <a:ext cx="5322804" cy="369332"/>
          </a:xfrm>
          <a:prstGeom prst="rect">
            <a:avLst/>
          </a:prstGeom>
        </p:spPr>
        <p:txBody>
          <a:bodyPr wrap="none">
            <a:spAutoFit/>
          </a:bodyPr>
          <a:lstStyle/>
          <a:p>
            <a:r>
              <a:rPr lang="en-US" b="1" dirty="0" smtClean="0"/>
              <a:t>MTA2023 (dome) vs BIG SV vs Fixed Flat Selex</a:t>
            </a:r>
            <a:endParaRPr lang="en-US" b="1" dirty="0"/>
          </a:p>
        </p:txBody>
      </p:sp>
      <p:pic>
        <p:nvPicPr>
          <p:cNvPr id="3" name="Picture 2"/>
          <p:cNvPicPr>
            <a:picLocks noChangeAspect="1"/>
          </p:cNvPicPr>
          <p:nvPr/>
        </p:nvPicPr>
        <p:blipFill>
          <a:blip r:embed="rId2"/>
          <a:stretch>
            <a:fillRect/>
          </a:stretch>
        </p:blipFill>
        <p:spPr>
          <a:xfrm>
            <a:off x="1228725" y="1504950"/>
            <a:ext cx="6686550" cy="3848100"/>
          </a:xfrm>
          <a:prstGeom prst="rect">
            <a:avLst/>
          </a:prstGeom>
        </p:spPr>
      </p:pic>
    </p:spTree>
    <p:extLst>
      <p:ext uri="{BB962C8B-B14F-4D97-AF65-F5344CB8AC3E}">
        <p14:creationId xmlns:p14="http://schemas.microsoft.com/office/powerpoint/2010/main" val="19934037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4864" y="858715"/>
            <a:ext cx="6234655" cy="1569660"/>
          </a:xfrm>
          <a:prstGeom prst="rect">
            <a:avLst/>
          </a:prstGeom>
          <a:noFill/>
        </p:spPr>
        <p:txBody>
          <a:bodyPr wrap="none" rtlCol="0">
            <a:spAutoFit/>
          </a:bodyPr>
          <a:lstStyle/>
          <a:p>
            <a:r>
              <a:rPr lang="en-US" sz="2400" b="1" dirty="0" smtClean="0"/>
              <a:t>More Model comparisons/sensitivities…</a:t>
            </a:r>
          </a:p>
          <a:p>
            <a:endParaRPr lang="en-US" sz="2400" b="1" dirty="0" smtClean="0"/>
          </a:p>
          <a:p>
            <a:pPr marL="457200" indent="-457200">
              <a:buAutoNum type="arabicParenR"/>
            </a:pPr>
            <a:r>
              <a:rPr lang="en-US" sz="2400" b="1" dirty="0" smtClean="0"/>
              <a:t>Start model in 1984</a:t>
            </a:r>
          </a:p>
          <a:p>
            <a:r>
              <a:rPr lang="en-US" sz="2400" b="1" dirty="0" smtClean="0"/>
              <a:t>2) compare to 2015 SAW 60 and MTA2023</a:t>
            </a:r>
            <a:endParaRPr lang="en-US" sz="2400" b="1" dirty="0"/>
          </a:p>
        </p:txBody>
      </p:sp>
    </p:spTree>
    <p:extLst>
      <p:ext uri="{BB962C8B-B14F-4D97-AF65-F5344CB8AC3E}">
        <p14:creationId xmlns:p14="http://schemas.microsoft.com/office/powerpoint/2010/main" val="282023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720" y="272534"/>
            <a:ext cx="6637330" cy="369332"/>
          </a:xfrm>
          <a:prstGeom prst="rect">
            <a:avLst/>
          </a:prstGeom>
        </p:spPr>
        <p:txBody>
          <a:bodyPr wrap="none">
            <a:spAutoFit/>
          </a:bodyPr>
          <a:lstStyle/>
          <a:p>
            <a:r>
              <a:rPr lang="en-US" b="1" dirty="0" smtClean="0"/>
              <a:t>2015 SAW 60 (1963+) vs MTA2023 (1963+) vs S1984 (1984+)</a:t>
            </a:r>
            <a:endParaRPr lang="en-US" b="1" dirty="0"/>
          </a:p>
        </p:txBody>
      </p:sp>
      <p:graphicFrame>
        <p:nvGraphicFramePr>
          <p:cNvPr id="4" name="Chart 3"/>
          <p:cNvGraphicFramePr>
            <a:graphicFrameLocks/>
          </p:cNvGraphicFramePr>
          <p:nvPr>
            <p:extLst>
              <p:ext uri="{D42A27DB-BD31-4B8C-83A1-F6EECF244321}">
                <p14:modId xmlns:p14="http://schemas.microsoft.com/office/powerpoint/2010/main" val="2539262879"/>
              </p:ext>
            </p:extLst>
          </p:nvPr>
        </p:nvGraphicFramePr>
        <p:xfrm>
          <a:off x="909637" y="1414462"/>
          <a:ext cx="7324725" cy="4029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086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52400" y="0"/>
            <a:ext cx="8839200" cy="6858000"/>
          </a:xfrm>
          <a:prstGeom prst="rect">
            <a:avLst/>
          </a:prstGeom>
          <a:solidFill>
            <a:srgbClr val="FFFFFF"/>
          </a:solidFill>
          <a:ln w="0">
            <a:solidFill>
              <a:srgbClr val="FFFFFF"/>
            </a:solidFill>
            <a:miter lim="800000"/>
            <a:headEnd/>
            <a:tailEnd/>
          </a:ln>
        </p:spPr>
        <p:txBody>
          <a:bodyPr/>
          <a:lstStyle/>
          <a:p>
            <a:endParaRPr lang="en-US"/>
          </a:p>
        </p:txBody>
      </p:sp>
      <p:sp>
        <p:nvSpPr>
          <p:cNvPr id="24579" name="Rectangle 4"/>
          <p:cNvSpPr>
            <a:spLocks noChangeArrowheads="1"/>
          </p:cNvSpPr>
          <p:nvPr/>
        </p:nvSpPr>
        <p:spPr bwMode="auto">
          <a:xfrm>
            <a:off x="0" y="2852738"/>
            <a:ext cx="7924800" cy="457200"/>
          </a:xfrm>
          <a:prstGeom prst="rect">
            <a:avLst/>
          </a:prstGeom>
          <a:solidFill>
            <a:srgbClr val="FFFFFF"/>
          </a:solidFill>
          <a:ln w="9525">
            <a:noFill/>
            <a:miter lim="800000"/>
            <a:headEnd/>
            <a:tailEnd/>
          </a:ln>
        </p:spPr>
        <p:txBody>
          <a:bodyPr/>
          <a:lstStyle/>
          <a:p>
            <a:pPr algn="l"/>
            <a:r>
              <a:rPr lang="en-US" b="1" dirty="0" smtClean="0">
                <a:solidFill>
                  <a:srgbClr val="C00000"/>
                </a:solidFill>
              </a:rPr>
              <a:t>             2018:  6,064 </a:t>
            </a:r>
            <a:r>
              <a:rPr lang="en-US" b="1" dirty="0">
                <a:solidFill>
                  <a:srgbClr val="C00000"/>
                </a:solidFill>
              </a:rPr>
              <a:t>mt (</a:t>
            </a:r>
            <a:r>
              <a:rPr lang="en-US" b="1" dirty="0" smtClean="0">
                <a:solidFill>
                  <a:srgbClr val="C00000"/>
                </a:solidFill>
              </a:rPr>
              <a:t>13 </a:t>
            </a:r>
            <a:r>
              <a:rPr lang="en-US" b="1" dirty="0">
                <a:solidFill>
                  <a:srgbClr val="C00000"/>
                </a:solidFill>
              </a:rPr>
              <a:t>million </a:t>
            </a:r>
            <a:r>
              <a:rPr lang="en-US" b="1" dirty="0" smtClean="0">
                <a:solidFill>
                  <a:srgbClr val="C00000"/>
                </a:solidFill>
              </a:rPr>
              <a:t>lb), 56% </a:t>
            </a:r>
            <a:r>
              <a:rPr lang="en-US" b="1" dirty="0">
                <a:solidFill>
                  <a:srgbClr val="C00000"/>
                </a:solidFill>
              </a:rPr>
              <a:t>of CQ </a:t>
            </a:r>
            <a:r>
              <a:rPr lang="en-US" b="1" dirty="0" smtClean="0">
                <a:solidFill>
                  <a:srgbClr val="C00000"/>
                </a:solidFill>
              </a:rPr>
              <a:t>(10,858 </a:t>
            </a:r>
            <a:r>
              <a:rPr lang="en-US" b="1" dirty="0">
                <a:solidFill>
                  <a:srgbClr val="C00000"/>
                </a:solidFill>
              </a:rPr>
              <a:t>mt</a:t>
            </a:r>
            <a:r>
              <a:rPr lang="en-US" b="1" dirty="0" smtClean="0">
                <a:solidFill>
                  <a:srgbClr val="C00000"/>
                </a:solidFill>
              </a:rPr>
              <a:t>)</a:t>
            </a:r>
          </a:p>
          <a:p>
            <a:pPr algn="l"/>
            <a:r>
              <a:rPr lang="en-US" b="1" dirty="0" smtClean="0">
                <a:solidFill>
                  <a:srgbClr val="C00000"/>
                </a:solidFill>
              </a:rPr>
              <a:t>             2019:  6,252 </a:t>
            </a:r>
            <a:r>
              <a:rPr lang="en-US" b="1" dirty="0">
                <a:solidFill>
                  <a:srgbClr val="C00000"/>
                </a:solidFill>
              </a:rPr>
              <a:t>mt (</a:t>
            </a:r>
            <a:r>
              <a:rPr lang="en-US" b="1" dirty="0" smtClean="0">
                <a:solidFill>
                  <a:srgbClr val="C00000"/>
                </a:solidFill>
              </a:rPr>
              <a:t>14 </a:t>
            </a:r>
            <a:r>
              <a:rPr lang="en-US" b="1" dirty="0">
                <a:solidFill>
                  <a:srgbClr val="C00000"/>
                </a:solidFill>
              </a:rPr>
              <a:t>million lb), </a:t>
            </a:r>
            <a:r>
              <a:rPr lang="en-US" b="1" dirty="0" smtClean="0">
                <a:solidFill>
                  <a:srgbClr val="C00000"/>
                </a:solidFill>
              </a:rPr>
              <a:t>57% </a:t>
            </a:r>
            <a:r>
              <a:rPr lang="en-US" b="1" dirty="0">
                <a:solidFill>
                  <a:srgbClr val="C00000"/>
                </a:solidFill>
              </a:rPr>
              <a:t>of CQ (</a:t>
            </a:r>
            <a:r>
              <a:rPr lang="en-US" b="1" dirty="0" smtClean="0">
                <a:solidFill>
                  <a:srgbClr val="C00000"/>
                </a:solidFill>
              </a:rPr>
              <a:t>10,879 </a:t>
            </a:r>
            <a:r>
              <a:rPr lang="en-US" b="1" dirty="0">
                <a:solidFill>
                  <a:srgbClr val="C00000"/>
                </a:solidFill>
              </a:rPr>
              <a:t>mt</a:t>
            </a:r>
            <a:r>
              <a:rPr lang="en-US" b="1" dirty="0" smtClean="0">
                <a:solidFill>
                  <a:srgbClr val="C00000"/>
                </a:solidFill>
              </a:rPr>
              <a:t>)</a:t>
            </a:r>
          </a:p>
          <a:p>
            <a:pPr algn="l"/>
            <a:r>
              <a:rPr lang="en-US" b="1" dirty="0" smtClean="0">
                <a:solidFill>
                  <a:srgbClr val="C00000"/>
                </a:solidFill>
              </a:rPr>
              <a:t>             2020:  6,177 mt (14 million lb), 61% of CQ (10,083 mt</a:t>
            </a:r>
            <a:r>
              <a:rPr lang="en-US" b="1" dirty="0">
                <a:solidFill>
                  <a:srgbClr val="C00000"/>
                </a:solidFill>
              </a:rPr>
              <a:t>) </a:t>
            </a:r>
            <a:endParaRPr lang="en-US" b="1" dirty="0" smtClean="0">
              <a:solidFill>
                <a:srgbClr val="C00000"/>
              </a:solidFill>
            </a:endParaRPr>
          </a:p>
          <a:p>
            <a:pPr algn="l"/>
            <a:r>
              <a:rPr lang="en-US" b="1" dirty="0">
                <a:solidFill>
                  <a:srgbClr val="C00000"/>
                </a:solidFill>
              </a:rPr>
              <a:t> </a:t>
            </a:r>
            <a:r>
              <a:rPr lang="en-US" b="1" dirty="0" smtClean="0">
                <a:solidFill>
                  <a:srgbClr val="C00000"/>
                </a:solidFill>
              </a:rPr>
              <a:t>            2021:  5,944 </a:t>
            </a:r>
            <a:r>
              <a:rPr lang="en-US" b="1" dirty="0">
                <a:solidFill>
                  <a:srgbClr val="C00000"/>
                </a:solidFill>
              </a:rPr>
              <a:t>mt (</a:t>
            </a:r>
            <a:r>
              <a:rPr lang="en-US" b="1" dirty="0" smtClean="0">
                <a:solidFill>
                  <a:srgbClr val="C00000"/>
                </a:solidFill>
              </a:rPr>
              <a:t>13 </a:t>
            </a:r>
            <a:r>
              <a:rPr lang="en-US" b="1" dirty="0">
                <a:solidFill>
                  <a:srgbClr val="C00000"/>
                </a:solidFill>
              </a:rPr>
              <a:t>million lb), </a:t>
            </a:r>
            <a:r>
              <a:rPr lang="en-US" b="1" dirty="0" smtClean="0">
                <a:solidFill>
                  <a:srgbClr val="C00000"/>
                </a:solidFill>
              </a:rPr>
              <a:t>64% </a:t>
            </a:r>
            <a:r>
              <a:rPr lang="en-US" b="1" dirty="0">
                <a:solidFill>
                  <a:srgbClr val="C00000"/>
                </a:solidFill>
              </a:rPr>
              <a:t>of CQ </a:t>
            </a:r>
            <a:r>
              <a:rPr lang="en-US" b="1" dirty="0" smtClean="0">
                <a:solidFill>
                  <a:srgbClr val="C00000"/>
                </a:solidFill>
              </a:rPr>
              <a:t>(</a:t>
            </a:r>
            <a:r>
              <a:rPr lang="en-US" b="1" dirty="0">
                <a:solidFill>
                  <a:srgbClr val="C00000"/>
                </a:solidFill>
              </a:rPr>
              <a:t> </a:t>
            </a:r>
            <a:r>
              <a:rPr lang="en-US" b="1" dirty="0" smtClean="0">
                <a:solidFill>
                  <a:srgbClr val="C00000"/>
                </a:solidFill>
              </a:rPr>
              <a:t> 9,299 </a:t>
            </a:r>
            <a:r>
              <a:rPr lang="en-US" b="1" dirty="0">
                <a:solidFill>
                  <a:srgbClr val="C00000"/>
                </a:solidFill>
              </a:rPr>
              <a:t>mt</a:t>
            </a:r>
            <a:r>
              <a:rPr lang="en-US" b="1" dirty="0" smtClean="0">
                <a:solidFill>
                  <a:srgbClr val="C00000"/>
                </a:solidFill>
              </a:rPr>
              <a:t>)</a:t>
            </a:r>
            <a:r>
              <a:rPr lang="en-US" b="1" dirty="0">
                <a:solidFill>
                  <a:srgbClr val="C00000"/>
                </a:solidFill>
              </a:rPr>
              <a:t> </a:t>
            </a:r>
            <a:endParaRPr lang="en-US" b="1" dirty="0" smtClean="0">
              <a:solidFill>
                <a:srgbClr val="C00000"/>
              </a:solidFill>
            </a:endParaRPr>
          </a:p>
          <a:p>
            <a:pPr algn="l"/>
            <a:r>
              <a:rPr lang="en-US" b="1" dirty="0">
                <a:solidFill>
                  <a:srgbClr val="C00000"/>
                </a:solidFill>
              </a:rPr>
              <a:t> </a:t>
            </a:r>
            <a:r>
              <a:rPr lang="en-US" b="1" dirty="0" smtClean="0">
                <a:solidFill>
                  <a:srgbClr val="C00000"/>
                </a:solidFill>
              </a:rPr>
              <a:t>            2022:  5,507 </a:t>
            </a:r>
            <a:r>
              <a:rPr lang="en-US" b="1" dirty="0">
                <a:solidFill>
                  <a:srgbClr val="C00000"/>
                </a:solidFill>
              </a:rPr>
              <a:t>mt (</a:t>
            </a:r>
            <a:r>
              <a:rPr lang="en-US" b="1" dirty="0" smtClean="0">
                <a:solidFill>
                  <a:srgbClr val="C00000"/>
                </a:solidFill>
              </a:rPr>
              <a:t>12 </a:t>
            </a:r>
            <a:r>
              <a:rPr lang="en-US" b="1" dirty="0">
                <a:solidFill>
                  <a:srgbClr val="C00000"/>
                </a:solidFill>
              </a:rPr>
              <a:t>million lb), </a:t>
            </a:r>
            <a:r>
              <a:rPr lang="en-US" b="1" dirty="0" smtClean="0">
                <a:solidFill>
                  <a:srgbClr val="C00000"/>
                </a:solidFill>
              </a:rPr>
              <a:t>60% </a:t>
            </a:r>
            <a:r>
              <a:rPr lang="en-US" b="1" dirty="0">
                <a:solidFill>
                  <a:srgbClr val="C00000"/>
                </a:solidFill>
              </a:rPr>
              <a:t>of CQ </a:t>
            </a:r>
            <a:r>
              <a:rPr lang="en-US" b="1" dirty="0" smtClean="0">
                <a:solidFill>
                  <a:srgbClr val="C00000"/>
                </a:solidFill>
              </a:rPr>
              <a:t>(</a:t>
            </a:r>
            <a:r>
              <a:rPr lang="en-US" b="1" dirty="0">
                <a:solidFill>
                  <a:srgbClr val="C00000"/>
                </a:solidFill>
              </a:rPr>
              <a:t> </a:t>
            </a:r>
            <a:r>
              <a:rPr lang="en-US" b="1" dirty="0" smtClean="0">
                <a:solidFill>
                  <a:srgbClr val="C00000"/>
                </a:solidFill>
              </a:rPr>
              <a:t> 9,245 </a:t>
            </a:r>
            <a:r>
              <a:rPr lang="en-US" b="1" dirty="0">
                <a:solidFill>
                  <a:srgbClr val="C00000"/>
                </a:solidFill>
              </a:rPr>
              <a:t>mt)</a:t>
            </a:r>
            <a:endParaRPr lang="en-US" b="1" dirty="0" smtClean="0">
              <a:solidFill>
                <a:srgbClr val="C00000"/>
              </a:solidFill>
            </a:endParaRPr>
          </a:p>
          <a:p>
            <a:pPr algn="l"/>
            <a:endParaRPr lang="en-US" b="1" dirty="0">
              <a:solidFill>
                <a:srgbClr val="C00000"/>
              </a:solidFill>
            </a:endParaRPr>
          </a:p>
        </p:txBody>
      </p:sp>
      <p:sp>
        <p:nvSpPr>
          <p:cNvPr id="24580" name="Rectangle 5"/>
          <p:cNvSpPr>
            <a:spLocks noChangeArrowheads="1"/>
          </p:cNvSpPr>
          <p:nvPr/>
        </p:nvSpPr>
        <p:spPr bwMode="auto">
          <a:xfrm>
            <a:off x="3049819" y="227013"/>
            <a:ext cx="3214020" cy="369332"/>
          </a:xfrm>
          <a:prstGeom prst="rect">
            <a:avLst/>
          </a:prstGeom>
          <a:noFill/>
          <a:ln w="9525">
            <a:noFill/>
            <a:miter lim="800000"/>
            <a:headEnd/>
            <a:tailEnd/>
          </a:ln>
        </p:spPr>
        <p:txBody>
          <a:bodyPr wrap="none" lIns="0" tIns="0" rIns="0" bIns="0">
            <a:spAutoFit/>
          </a:bodyPr>
          <a:lstStyle/>
          <a:p>
            <a:pPr algn="ctr"/>
            <a:r>
              <a:rPr lang="en-US" sz="2400" b="1" dirty="0"/>
              <a:t>Commercial </a:t>
            </a:r>
            <a:r>
              <a:rPr lang="en-US" sz="2400" b="1" dirty="0" smtClean="0"/>
              <a:t>Landings</a:t>
            </a:r>
            <a:endParaRPr lang="en-US" sz="2400" b="1" i="1" dirty="0" smtClean="0">
              <a:latin typeface="+mj-lt"/>
            </a:endParaRPr>
          </a:p>
        </p:txBody>
      </p:sp>
      <p:sp>
        <p:nvSpPr>
          <p:cNvPr id="24581" name="Rectangle 6"/>
          <p:cNvSpPr>
            <a:spLocks noChangeArrowheads="1"/>
          </p:cNvSpPr>
          <p:nvPr/>
        </p:nvSpPr>
        <p:spPr bwMode="auto">
          <a:xfrm>
            <a:off x="954930" y="879671"/>
            <a:ext cx="6672789" cy="553998"/>
          </a:xfrm>
          <a:prstGeom prst="rect">
            <a:avLst/>
          </a:prstGeom>
          <a:noFill/>
          <a:ln w="9525">
            <a:noFill/>
            <a:miter lim="800000"/>
            <a:headEnd/>
            <a:tailEnd/>
          </a:ln>
        </p:spPr>
        <p:txBody>
          <a:bodyPr wrap="none" lIns="0" tIns="0" rIns="0" bIns="0">
            <a:spAutoFit/>
          </a:bodyPr>
          <a:lstStyle/>
          <a:p>
            <a:pPr algn="l"/>
            <a:r>
              <a:rPr lang="en-US" b="1" dirty="0" smtClean="0"/>
              <a:t>Comm</a:t>
            </a:r>
            <a:r>
              <a:rPr lang="en-US" b="1" dirty="0"/>
              <a:t>. Landings:  </a:t>
            </a:r>
            <a:r>
              <a:rPr lang="en-US" b="1" dirty="0" smtClean="0"/>
              <a:t>mostly MA </a:t>
            </a:r>
            <a:r>
              <a:rPr lang="en-US" b="1" dirty="0"/>
              <a:t>to </a:t>
            </a:r>
            <a:r>
              <a:rPr lang="en-US" b="1" dirty="0" smtClean="0"/>
              <a:t>NJ, </a:t>
            </a:r>
            <a:r>
              <a:rPr lang="en-US" b="1" dirty="0"/>
              <a:t>out to edge of </a:t>
            </a:r>
            <a:r>
              <a:rPr lang="en-US" b="1" dirty="0" smtClean="0"/>
              <a:t>shelf</a:t>
            </a:r>
          </a:p>
          <a:p>
            <a:pPr algn="l"/>
            <a:r>
              <a:rPr lang="en-US" b="1" dirty="0" smtClean="0">
                <a:latin typeface="+mn-lt"/>
              </a:rPr>
              <a:t>NEFSC Weighout/Dealer AA through 2019; CAMS 2020-2022</a:t>
            </a:r>
            <a:endParaRPr lang="en-US" dirty="0">
              <a:latin typeface="+mn-lt"/>
            </a:endParaRPr>
          </a:p>
        </p:txBody>
      </p:sp>
      <p:sp>
        <p:nvSpPr>
          <p:cNvPr id="24582" name="Rectangle 7"/>
          <p:cNvSpPr>
            <a:spLocks noChangeArrowheads="1"/>
          </p:cNvSpPr>
          <p:nvPr/>
        </p:nvSpPr>
        <p:spPr bwMode="auto">
          <a:xfrm>
            <a:off x="877749" y="1378579"/>
            <a:ext cx="5386090" cy="861774"/>
          </a:xfrm>
          <a:prstGeom prst="rect">
            <a:avLst/>
          </a:prstGeom>
          <a:noFill/>
          <a:ln w="9525">
            <a:noFill/>
            <a:miter lim="800000"/>
            <a:headEnd/>
            <a:tailEnd/>
          </a:ln>
        </p:spPr>
        <p:txBody>
          <a:bodyPr wrap="none" lIns="0" tIns="0" rIns="0" bIns="0">
            <a:spAutoFit/>
          </a:bodyPr>
          <a:lstStyle/>
          <a:p>
            <a:pPr algn="l"/>
            <a:r>
              <a:rPr lang="en-US" sz="2000" b="1" dirty="0" smtClean="0"/>
              <a:t> </a:t>
            </a:r>
            <a:r>
              <a:rPr lang="en-US" b="1" dirty="0" smtClean="0"/>
              <a:t>Mainly </a:t>
            </a:r>
            <a:r>
              <a:rPr lang="en-US" b="1" dirty="0"/>
              <a:t>a mixed trawl fishery (&gt;</a:t>
            </a:r>
            <a:r>
              <a:rPr lang="en-US" b="1" dirty="0" smtClean="0"/>
              <a:t>90% </a:t>
            </a:r>
            <a:r>
              <a:rPr lang="en-US" b="1" dirty="0"/>
              <a:t>of landings</a:t>
            </a:r>
            <a:r>
              <a:rPr lang="en-US" b="1" dirty="0" smtClean="0"/>
              <a:t>); </a:t>
            </a:r>
          </a:p>
          <a:p>
            <a:pPr algn="l"/>
            <a:r>
              <a:rPr lang="en-US" b="1" dirty="0" smtClean="0">
                <a:latin typeface="+mj-lt"/>
              </a:rPr>
              <a:t> Some hand gear and trap landings</a:t>
            </a:r>
          </a:p>
          <a:p>
            <a:pPr algn="l"/>
            <a:endParaRPr lang="en-US" dirty="0">
              <a:latin typeface="+mj-lt"/>
            </a:endParaRPr>
          </a:p>
        </p:txBody>
      </p:sp>
      <p:sp>
        <p:nvSpPr>
          <p:cNvPr id="24583" name="Rectangle 8"/>
          <p:cNvSpPr>
            <a:spLocks noChangeArrowheads="1"/>
          </p:cNvSpPr>
          <p:nvPr/>
        </p:nvSpPr>
        <p:spPr bwMode="auto">
          <a:xfrm>
            <a:off x="677625" y="1914153"/>
            <a:ext cx="5208605" cy="276999"/>
          </a:xfrm>
          <a:prstGeom prst="rect">
            <a:avLst/>
          </a:prstGeom>
          <a:noFill/>
          <a:ln w="9525">
            <a:noFill/>
            <a:miter lim="800000"/>
            <a:headEnd/>
            <a:tailEnd/>
          </a:ln>
        </p:spPr>
        <p:txBody>
          <a:bodyPr wrap="none" lIns="0" tIns="0" rIns="0" bIns="0">
            <a:spAutoFit/>
          </a:bodyPr>
          <a:lstStyle/>
          <a:p>
            <a:r>
              <a:rPr lang="en-US" b="1" dirty="0" smtClean="0"/>
              <a:t>    Avg</a:t>
            </a:r>
            <a:r>
              <a:rPr lang="en-US" b="1" dirty="0"/>
              <a:t>. ~</a:t>
            </a:r>
            <a:r>
              <a:rPr lang="en-US" b="1" dirty="0" smtClean="0"/>
              <a:t>18,000 </a:t>
            </a:r>
            <a:r>
              <a:rPr lang="en-US" b="1" dirty="0"/>
              <a:t>mt </a:t>
            </a:r>
            <a:r>
              <a:rPr lang="en-US" b="1" dirty="0" smtClean="0"/>
              <a:t>(40 </a:t>
            </a:r>
            <a:r>
              <a:rPr lang="en-US" b="1" dirty="0"/>
              <a:t>million </a:t>
            </a:r>
            <a:r>
              <a:rPr lang="en-US" b="1" dirty="0" smtClean="0"/>
              <a:t>lbs) </a:t>
            </a:r>
            <a:r>
              <a:rPr lang="en-US" b="1" dirty="0"/>
              <a:t>for </a:t>
            </a:r>
            <a:r>
              <a:rPr lang="en-US" b="1" dirty="0" smtClean="0"/>
              <a:t>1948-1966</a:t>
            </a:r>
            <a:endParaRPr lang="en-US" dirty="0">
              <a:latin typeface="Times New Roman" pitchFamily="18" charset="0"/>
            </a:endParaRPr>
          </a:p>
        </p:txBody>
      </p:sp>
      <p:sp>
        <p:nvSpPr>
          <p:cNvPr id="24584" name="Rectangle 9"/>
          <p:cNvSpPr>
            <a:spLocks noChangeArrowheads="1"/>
          </p:cNvSpPr>
          <p:nvPr/>
        </p:nvSpPr>
        <p:spPr bwMode="auto">
          <a:xfrm>
            <a:off x="925513" y="2168769"/>
            <a:ext cx="4960717" cy="276999"/>
          </a:xfrm>
          <a:prstGeom prst="rect">
            <a:avLst/>
          </a:prstGeom>
          <a:noFill/>
          <a:ln w="9525">
            <a:noFill/>
            <a:miter lim="800000"/>
            <a:headEnd/>
            <a:tailEnd/>
          </a:ln>
        </p:spPr>
        <p:txBody>
          <a:bodyPr wrap="none" lIns="0" tIns="0" rIns="0" bIns="0">
            <a:spAutoFit/>
          </a:bodyPr>
          <a:lstStyle/>
          <a:p>
            <a:pPr algn="l"/>
            <a:r>
              <a:rPr lang="en-US" b="1" dirty="0"/>
              <a:t>Avg. </a:t>
            </a:r>
            <a:r>
              <a:rPr lang="en-US" b="1" dirty="0" smtClean="0"/>
              <a:t>~  6,400 </a:t>
            </a:r>
            <a:r>
              <a:rPr lang="en-US" b="1" dirty="0"/>
              <a:t>mt (</a:t>
            </a:r>
            <a:r>
              <a:rPr lang="en-US" b="1" dirty="0" smtClean="0"/>
              <a:t>14 </a:t>
            </a:r>
            <a:r>
              <a:rPr lang="en-US" b="1" dirty="0"/>
              <a:t>million </a:t>
            </a:r>
            <a:r>
              <a:rPr lang="en-US" b="1" dirty="0" smtClean="0"/>
              <a:t>lbs) </a:t>
            </a:r>
            <a:r>
              <a:rPr lang="en-US" b="1" dirty="0"/>
              <a:t>for </a:t>
            </a:r>
            <a:r>
              <a:rPr lang="en-US" b="1" dirty="0" smtClean="0"/>
              <a:t>1967-1996</a:t>
            </a:r>
            <a:endParaRPr lang="en-US" dirty="0">
              <a:latin typeface="Times New Roman" pitchFamily="18" charset="0"/>
            </a:endParaRPr>
          </a:p>
        </p:txBody>
      </p:sp>
      <p:sp>
        <p:nvSpPr>
          <p:cNvPr id="24586" name="Rectangle 11"/>
          <p:cNvSpPr>
            <a:spLocks noChangeArrowheads="1"/>
          </p:cNvSpPr>
          <p:nvPr/>
        </p:nvSpPr>
        <p:spPr bwMode="auto">
          <a:xfrm>
            <a:off x="925513" y="2646790"/>
            <a:ext cx="6283771" cy="276999"/>
          </a:xfrm>
          <a:prstGeom prst="rect">
            <a:avLst/>
          </a:prstGeom>
          <a:noFill/>
          <a:ln w="9525">
            <a:noFill/>
            <a:miter lim="800000"/>
            <a:headEnd/>
            <a:tailEnd/>
          </a:ln>
        </p:spPr>
        <p:txBody>
          <a:bodyPr wrap="none" lIns="0" tIns="0" rIns="0" bIns="0">
            <a:spAutoFit/>
          </a:bodyPr>
          <a:lstStyle/>
          <a:p>
            <a:pPr algn="l"/>
            <a:r>
              <a:rPr lang="en-US" b="1" dirty="0" smtClean="0"/>
              <a:t>Under </a:t>
            </a:r>
            <a:r>
              <a:rPr lang="en-US" b="1" dirty="0"/>
              <a:t>quotas, avg. </a:t>
            </a:r>
            <a:r>
              <a:rPr lang="en-US" b="1" dirty="0" smtClean="0"/>
              <a:t>4,500 </a:t>
            </a:r>
            <a:r>
              <a:rPr lang="en-US" b="1" dirty="0"/>
              <a:t>mt </a:t>
            </a:r>
            <a:r>
              <a:rPr lang="en-US" b="1" dirty="0" smtClean="0"/>
              <a:t>(10 </a:t>
            </a:r>
            <a:r>
              <a:rPr lang="en-US" b="1" dirty="0"/>
              <a:t>million </a:t>
            </a:r>
            <a:r>
              <a:rPr lang="en-US" b="1" dirty="0" smtClean="0"/>
              <a:t>lbs) </a:t>
            </a:r>
            <a:r>
              <a:rPr lang="en-US" b="1" dirty="0"/>
              <a:t>for </a:t>
            </a:r>
            <a:r>
              <a:rPr lang="en-US" b="1" dirty="0" smtClean="0"/>
              <a:t>1997-2017</a:t>
            </a:r>
            <a:endParaRPr lang="en-US" dirty="0">
              <a:latin typeface="Times New Roman" pitchFamily="18" charset="0"/>
            </a:endParaRPr>
          </a:p>
        </p:txBody>
      </p:sp>
      <p:sp>
        <p:nvSpPr>
          <p:cNvPr id="24587" name="Rectangle 12"/>
          <p:cNvSpPr>
            <a:spLocks noChangeArrowheads="1"/>
          </p:cNvSpPr>
          <p:nvPr/>
        </p:nvSpPr>
        <p:spPr bwMode="auto">
          <a:xfrm>
            <a:off x="895278" y="4619030"/>
            <a:ext cx="5581722" cy="646331"/>
          </a:xfrm>
          <a:prstGeom prst="rect">
            <a:avLst/>
          </a:prstGeom>
          <a:noFill/>
          <a:ln w="9525">
            <a:noFill/>
            <a:miter lim="800000"/>
            <a:headEnd/>
            <a:tailEnd/>
          </a:ln>
        </p:spPr>
        <p:txBody>
          <a:bodyPr wrap="square" lIns="0" tIns="0" rIns="0" bIns="0">
            <a:spAutoFit/>
          </a:bodyPr>
          <a:lstStyle/>
          <a:p>
            <a:pPr algn="l"/>
            <a:endParaRPr lang="en-US" sz="2000" b="1" dirty="0" smtClean="0"/>
          </a:p>
          <a:p>
            <a:endParaRPr lang="en-US" sz="2200" b="1" dirty="0" smtClean="0">
              <a:solidFill>
                <a:srgbClr val="000080"/>
              </a:solidFill>
              <a:latin typeface="Times New Roman" pitchFamily="18" charset="0"/>
            </a:endParaRPr>
          </a:p>
        </p:txBody>
      </p:sp>
      <p:sp>
        <p:nvSpPr>
          <p:cNvPr id="24588" name="Rectangle 19"/>
          <p:cNvSpPr>
            <a:spLocks noChangeArrowheads="1"/>
          </p:cNvSpPr>
          <p:nvPr/>
        </p:nvSpPr>
        <p:spPr bwMode="auto">
          <a:xfrm>
            <a:off x="925513" y="3109913"/>
            <a:ext cx="0" cy="365125"/>
          </a:xfrm>
          <a:prstGeom prst="rect">
            <a:avLst/>
          </a:prstGeom>
          <a:noFill/>
          <a:ln w="9525">
            <a:noFill/>
            <a:miter lim="800000"/>
            <a:headEnd/>
            <a:tailEnd/>
          </a:ln>
        </p:spPr>
        <p:txBody>
          <a:bodyPr wrap="none" lIns="0" tIns="0" rIns="0" bIns="0">
            <a:spAutoFit/>
          </a:bodyPr>
          <a:lstStyle/>
          <a:p>
            <a:endParaRPr lang="en-US" sz="2400">
              <a:latin typeface="Times New Roman" pitchFamily="18" charset="0"/>
            </a:endParaRPr>
          </a:p>
        </p:txBody>
      </p:sp>
      <p:sp>
        <p:nvSpPr>
          <p:cNvPr id="24589" name="Rectangle 20"/>
          <p:cNvSpPr>
            <a:spLocks noChangeArrowheads="1"/>
          </p:cNvSpPr>
          <p:nvPr/>
        </p:nvSpPr>
        <p:spPr bwMode="auto">
          <a:xfrm>
            <a:off x="925513" y="3405188"/>
            <a:ext cx="0" cy="365125"/>
          </a:xfrm>
          <a:prstGeom prst="rect">
            <a:avLst/>
          </a:prstGeom>
          <a:noFill/>
          <a:ln w="9525">
            <a:noFill/>
            <a:miter lim="800000"/>
            <a:headEnd/>
            <a:tailEnd/>
          </a:ln>
        </p:spPr>
        <p:txBody>
          <a:bodyPr wrap="none" lIns="0" tIns="0" rIns="0" bIns="0">
            <a:spAutoFit/>
          </a:bodyPr>
          <a:lstStyle/>
          <a:p>
            <a:endParaRPr lang="en-US" sz="2400">
              <a:latin typeface="Times New Roman" pitchFamily="18" charset="0"/>
            </a:endParaRPr>
          </a:p>
        </p:txBody>
      </p:sp>
    </p:spTree>
    <p:extLst>
      <p:ext uri="{BB962C8B-B14F-4D97-AF65-F5344CB8AC3E}">
        <p14:creationId xmlns:p14="http://schemas.microsoft.com/office/powerpoint/2010/main" val="4131746230"/>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720" y="272534"/>
            <a:ext cx="6637330" cy="369332"/>
          </a:xfrm>
          <a:prstGeom prst="rect">
            <a:avLst/>
          </a:prstGeom>
        </p:spPr>
        <p:txBody>
          <a:bodyPr wrap="none">
            <a:spAutoFit/>
          </a:bodyPr>
          <a:lstStyle/>
          <a:p>
            <a:r>
              <a:rPr lang="en-US" b="1" dirty="0" smtClean="0"/>
              <a:t>2015 SAW 60 (1963+) vs MTA2023 (1963+) vs S1984 (1984+)</a:t>
            </a:r>
            <a:endParaRPr lang="en-US" b="1" dirty="0"/>
          </a:p>
        </p:txBody>
      </p:sp>
      <p:graphicFrame>
        <p:nvGraphicFramePr>
          <p:cNvPr id="3" name="Chart 2"/>
          <p:cNvGraphicFramePr>
            <a:graphicFrameLocks/>
          </p:cNvGraphicFramePr>
          <p:nvPr>
            <p:extLst>
              <p:ext uri="{D42A27DB-BD31-4B8C-83A1-F6EECF244321}">
                <p14:modId xmlns:p14="http://schemas.microsoft.com/office/powerpoint/2010/main" val="2376422118"/>
              </p:ext>
            </p:extLst>
          </p:nvPr>
        </p:nvGraphicFramePr>
        <p:xfrm>
          <a:off x="919162" y="1337310"/>
          <a:ext cx="7305676" cy="4183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5320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720" y="272534"/>
            <a:ext cx="6637330" cy="369332"/>
          </a:xfrm>
          <a:prstGeom prst="rect">
            <a:avLst/>
          </a:prstGeom>
        </p:spPr>
        <p:txBody>
          <a:bodyPr wrap="none">
            <a:spAutoFit/>
          </a:bodyPr>
          <a:lstStyle/>
          <a:p>
            <a:r>
              <a:rPr lang="en-US" b="1" dirty="0" smtClean="0"/>
              <a:t>2015 SAW 60 (1963+) vs MTA2023 (1963+) vs S1984 (1984+)</a:t>
            </a:r>
            <a:endParaRPr lang="en-US" b="1" dirty="0"/>
          </a:p>
        </p:txBody>
      </p:sp>
      <p:graphicFrame>
        <p:nvGraphicFramePr>
          <p:cNvPr id="3" name="Chart 2"/>
          <p:cNvGraphicFramePr>
            <a:graphicFrameLocks/>
          </p:cNvGraphicFramePr>
          <p:nvPr>
            <p:extLst>
              <p:ext uri="{D42A27DB-BD31-4B8C-83A1-F6EECF244321}">
                <p14:modId xmlns:p14="http://schemas.microsoft.com/office/powerpoint/2010/main" val="3624136219"/>
              </p:ext>
            </p:extLst>
          </p:nvPr>
        </p:nvGraphicFramePr>
        <p:xfrm>
          <a:off x="914399" y="1433512"/>
          <a:ext cx="7315202" cy="3990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300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153955" y="222251"/>
            <a:ext cx="3334566" cy="830997"/>
          </a:xfrm>
          <a:prstGeom prst="rect">
            <a:avLst/>
          </a:prstGeom>
          <a:noFill/>
          <a:ln w="9525">
            <a:noFill/>
            <a:miter lim="800000"/>
            <a:headEnd/>
            <a:tailEnd/>
          </a:ln>
        </p:spPr>
        <p:txBody>
          <a:bodyPr wrap="square">
            <a:spAutoFit/>
          </a:bodyPr>
          <a:lstStyle/>
          <a:p>
            <a:r>
              <a:rPr lang="en-US" sz="2400" b="1" dirty="0"/>
              <a:t>Commercial </a:t>
            </a:r>
            <a:r>
              <a:rPr lang="en-US" sz="2400" b="1" dirty="0" smtClean="0"/>
              <a:t>Discards</a:t>
            </a:r>
          </a:p>
          <a:p>
            <a:endParaRPr lang="en-US" sz="2400" b="1" dirty="0"/>
          </a:p>
        </p:txBody>
      </p:sp>
      <p:sp>
        <p:nvSpPr>
          <p:cNvPr id="28675" name="Text Box 3"/>
          <p:cNvSpPr txBox="1">
            <a:spLocks noChangeArrowheads="1"/>
          </p:cNvSpPr>
          <p:nvPr/>
        </p:nvSpPr>
        <p:spPr bwMode="auto">
          <a:xfrm>
            <a:off x="902493" y="744105"/>
            <a:ext cx="7667626" cy="677108"/>
          </a:xfrm>
          <a:prstGeom prst="rect">
            <a:avLst/>
          </a:prstGeom>
          <a:noFill/>
          <a:ln w="9525">
            <a:noFill/>
            <a:miter lim="800000"/>
            <a:headEnd/>
            <a:tailEnd/>
          </a:ln>
        </p:spPr>
        <p:txBody>
          <a:bodyPr wrap="square">
            <a:spAutoFit/>
          </a:bodyPr>
          <a:lstStyle/>
          <a:p>
            <a:pPr algn="l">
              <a:buClr>
                <a:schemeClr val="tx1"/>
              </a:buClr>
              <a:buFontTx/>
              <a:buChar char="•"/>
            </a:pPr>
            <a:r>
              <a:rPr lang="en-US" sz="2000" b="1" dirty="0" smtClean="0">
                <a:solidFill>
                  <a:srgbClr val="000080"/>
                </a:solidFill>
              </a:rPr>
              <a:t> </a:t>
            </a:r>
            <a:r>
              <a:rPr lang="en-US" b="1" dirty="0" smtClean="0"/>
              <a:t>SBRM Estimator through 2019; CAMS Estimator 2020-2022;</a:t>
            </a:r>
          </a:p>
          <a:p>
            <a:pPr algn="l">
              <a:buClr>
                <a:schemeClr val="tx1"/>
              </a:buClr>
              <a:buFontTx/>
              <a:buChar char="•"/>
            </a:pPr>
            <a:r>
              <a:rPr lang="en-US" b="1" dirty="0"/>
              <a:t> </a:t>
            </a:r>
            <a:r>
              <a:rPr lang="en-US" b="1" dirty="0" smtClean="0"/>
              <a:t>100% mortality rate</a:t>
            </a:r>
          </a:p>
        </p:txBody>
      </p:sp>
      <p:sp>
        <p:nvSpPr>
          <p:cNvPr id="4" name="Rectangle 3"/>
          <p:cNvSpPr/>
          <p:nvPr/>
        </p:nvSpPr>
        <p:spPr>
          <a:xfrm>
            <a:off x="724430" y="1698623"/>
            <a:ext cx="7443788" cy="2031325"/>
          </a:xfrm>
          <a:prstGeom prst="rect">
            <a:avLst/>
          </a:prstGeom>
        </p:spPr>
        <p:txBody>
          <a:bodyPr wrap="square">
            <a:spAutoFit/>
          </a:bodyPr>
          <a:lstStyle/>
          <a:p>
            <a:pPr>
              <a:buClr>
                <a:schemeClr val="tx1"/>
              </a:buClr>
              <a:buFont typeface="Arial" pitchFamily="34" charset="0"/>
              <a:buChar char="•"/>
            </a:pPr>
            <a:r>
              <a:rPr lang="en-US" b="1" dirty="0" smtClean="0">
                <a:solidFill>
                  <a:srgbClr val="000080"/>
                </a:solidFill>
              </a:rPr>
              <a:t> </a:t>
            </a:r>
            <a:r>
              <a:rPr lang="en-US" b="1" dirty="0" smtClean="0"/>
              <a:t>During 1997-2017: 1,500 mt  =  about 35% of comm. land.</a:t>
            </a:r>
          </a:p>
          <a:p>
            <a:pPr algn="l"/>
            <a:r>
              <a:rPr lang="en-US" b="1" dirty="0" smtClean="0">
                <a:solidFill>
                  <a:srgbClr val="C00000"/>
                </a:solidFill>
              </a:rPr>
              <a:t>              2018:  3,293 </a:t>
            </a:r>
            <a:r>
              <a:rPr lang="en-US" b="1" dirty="0">
                <a:solidFill>
                  <a:srgbClr val="C00000"/>
                </a:solidFill>
              </a:rPr>
              <a:t>mt = </a:t>
            </a:r>
            <a:r>
              <a:rPr lang="en-US" b="1" dirty="0" smtClean="0">
                <a:solidFill>
                  <a:srgbClr val="C00000"/>
                </a:solidFill>
              </a:rPr>
              <a:t>54% </a:t>
            </a:r>
            <a:r>
              <a:rPr lang="en-US" b="1" dirty="0">
                <a:solidFill>
                  <a:srgbClr val="C00000"/>
                </a:solidFill>
              </a:rPr>
              <a:t>of comm. land</a:t>
            </a:r>
            <a:r>
              <a:rPr lang="en-US" b="1" dirty="0" smtClean="0">
                <a:solidFill>
                  <a:srgbClr val="C00000"/>
                </a:solidFill>
              </a:rPr>
              <a:t>.</a:t>
            </a:r>
          </a:p>
          <a:p>
            <a:pPr algn="l"/>
            <a:r>
              <a:rPr lang="en-US" b="1" dirty="0" smtClean="0">
                <a:solidFill>
                  <a:srgbClr val="C00000"/>
                </a:solidFill>
              </a:rPr>
              <a:t>              2019:  2,779 mt = 45% of comm. land.</a:t>
            </a:r>
          </a:p>
          <a:p>
            <a:pPr algn="l"/>
            <a:r>
              <a:rPr lang="en-US" b="1" dirty="0">
                <a:solidFill>
                  <a:srgbClr val="C00000"/>
                </a:solidFill>
              </a:rPr>
              <a:t> </a:t>
            </a:r>
            <a:r>
              <a:rPr lang="en-US" b="1" dirty="0" smtClean="0">
                <a:solidFill>
                  <a:srgbClr val="C00000"/>
                </a:solidFill>
              </a:rPr>
              <a:t>             2020:  2,611 mt = 42% of comm. </a:t>
            </a:r>
            <a:r>
              <a:rPr lang="en-US" b="1" dirty="0">
                <a:solidFill>
                  <a:srgbClr val="C00000"/>
                </a:solidFill>
              </a:rPr>
              <a:t>l</a:t>
            </a:r>
            <a:r>
              <a:rPr lang="en-US" b="1" dirty="0" smtClean="0">
                <a:solidFill>
                  <a:srgbClr val="C00000"/>
                </a:solidFill>
              </a:rPr>
              <a:t>and.</a:t>
            </a:r>
          </a:p>
          <a:p>
            <a:pPr algn="l"/>
            <a:r>
              <a:rPr lang="en-US" b="1" dirty="0" smtClean="0">
                <a:solidFill>
                  <a:srgbClr val="C00000"/>
                </a:solidFill>
              </a:rPr>
              <a:t>              2021:  1,895 </a:t>
            </a:r>
            <a:r>
              <a:rPr lang="en-US" b="1" dirty="0">
                <a:solidFill>
                  <a:srgbClr val="C00000"/>
                </a:solidFill>
              </a:rPr>
              <a:t>mt = </a:t>
            </a:r>
            <a:r>
              <a:rPr lang="en-US" b="1" dirty="0" smtClean="0">
                <a:solidFill>
                  <a:srgbClr val="C00000"/>
                </a:solidFill>
              </a:rPr>
              <a:t>32% </a:t>
            </a:r>
            <a:r>
              <a:rPr lang="en-US" b="1" dirty="0">
                <a:solidFill>
                  <a:srgbClr val="C00000"/>
                </a:solidFill>
              </a:rPr>
              <a:t>of comm. land</a:t>
            </a:r>
            <a:r>
              <a:rPr lang="en-US" b="1" dirty="0" smtClean="0">
                <a:solidFill>
                  <a:srgbClr val="C00000"/>
                </a:solidFill>
              </a:rPr>
              <a:t>.</a:t>
            </a:r>
          </a:p>
          <a:p>
            <a:pPr algn="l"/>
            <a:r>
              <a:rPr lang="en-US" b="1" dirty="0" smtClean="0">
                <a:solidFill>
                  <a:srgbClr val="C00000"/>
                </a:solidFill>
              </a:rPr>
              <a:t>              2022:  2,171 </a:t>
            </a:r>
            <a:r>
              <a:rPr lang="en-US" b="1" dirty="0">
                <a:solidFill>
                  <a:srgbClr val="C00000"/>
                </a:solidFill>
              </a:rPr>
              <a:t>mt = </a:t>
            </a:r>
            <a:r>
              <a:rPr lang="en-US" b="1" dirty="0" smtClean="0">
                <a:solidFill>
                  <a:srgbClr val="C00000"/>
                </a:solidFill>
              </a:rPr>
              <a:t>39% </a:t>
            </a:r>
            <a:r>
              <a:rPr lang="en-US" b="1" dirty="0">
                <a:solidFill>
                  <a:srgbClr val="C00000"/>
                </a:solidFill>
              </a:rPr>
              <a:t>of comm. land.</a:t>
            </a:r>
            <a:endParaRPr lang="en-US" dirty="0">
              <a:solidFill>
                <a:srgbClr val="C00000"/>
              </a:solidFill>
            </a:endParaRPr>
          </a:p>
          <a:p>
            <a:pPr algn="ctr"/>
            <a:endParaRPr lang="en-US" dirty="0"/>
          </a:p>
        </p:txBody>
      </p:sp>
      <p:sp>
        <p:nvSpPr>
          <p:cNvPr id="7" name="Rectangle 6"/>
          <p:cNvSpPr/>
          <p:nvPr/>
        </p:nvSpPr>
        <p:spPr>
          <a:xfrm>
            <a:off x="609600" y="3657600"/>
            <a:ext cx="7200902" cy="677108"/>
          </a:xfrm>
          <a:prstGeom prst="rect">
            <a:avLst/>
          </a:prstGeom>
        </p:spPr>
        <p:txBody>
          <a:bodyPr wrap="square">
            <a:spAutoFit/>
          </a:bodyPr>
          <a:lstStyle/>
          <a:p>
            <a:pPr>
              <a:buClr>
                <a:schemeClr val="tx1"/>
              </a:buClr>
            </a:pPr>
            <a:endParaRPr lang="en-US" b="1" dirty="0">
              <a:solidFill>
                <a:srgbClr val="C00000"/>
              </a:solidFill>
            </a:endParaRPr>
          </a:p>
          <a:p>
            <a:pPr algn="l"/>
            <a:endParaRPr lang="en-US" sz="2000" b="1" dirty="0" smtClean="0">
              <a:solidFill>
                <a:srgbClr val="C00000"/>
              </a:solidFill>
            </a:endParaRPr>
          </a:p>
        </p:txBody>
      </p:sp>
      <p:sp>
        <p:nvSpPr>
          <p:cNvPr id="2" name="Rectangle 1"/>
          <p:cNvSpPr/>
          <p:nvPr/>
        </p:nvSpPr>
        <p:spPr>
          <a:xfrm>
            <a:off x="877611" y="5380672"/>
            <a:ext cx="7948084" cy="369332"/>
          </a:xfrm>
          <a:prstGeom prst="rect">
            <a:avLst/>
          </a:prstGeom>
        </p:spPr>
        <p:txBody>
          <a:bodyPr wrap="square">
            <a:spAutoFit/>
          </a:bodyPr>
          <a:lstStyle/>
          <a:p>
            <a:pPr algn="l">
              <a:buClr>
                <a:schemeClr val="tx1"/>
              </a:buClr>
            </a:pPr>
            <a:r>
              <a:rPr lang="en-US" b="1" dirty="0"/>
              <a:t>	</a:t>
            </a:r>
            <a:endParaRPr lang="en-US" b="1" dirty="0">
              <a:solidFill>
                <a:srgbClr val="C00000"/>
              </a:solidFill>
            </a:endParaRPr>
          </a:p>
        </p:txBody>
      </p:sp>
    </p:spTree>
    <p:extLst>
      <p:ext uri="{BB962C8B-B14F-4D97-AF65-F5344CB8AC3E}">
        <p14:creationId xmlns:p14="http://schemas.microsoft.com/office/powerpoint/2010/main" val="32056000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10959</TotalTime>
  <Words>5111</Words>
  <Application>Microsoft Office PowerPoint</Application>
  <PresentationFormat>On-screen Show (4:3)</PresentationFormat>
  <Paragraphs>595</Paragraphs>
  <Slides>81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SPC Markers/Bullets</vt:lpstr>
      <vt:lpstr>Times New Roman</vt:lpstr>
      <vt:lpstr>Default Design</vt:lpstr>
      <vt:lpstr>Scup  2023 Management Track  Assessment </vt:lpstr>
      <vt:lpstr>PowerPoint Presentation</vt:lpstr>
      <vt:lpstr>PowerPoint Presentation</vt:lpstr>
      <vt:lpstr>PowerPoint Presentation</vt:lpstr>
      <vt:lpstr>PowerPoint Presentation</vt:lpstr>
      <vt:lpstr>2023 Management Track Assessment Data and modeling overview</vt:lpstr>
      <vt:lpstr>TOR 1: Fishery Catch </vt:lpstr>
      <vt:lpstr>PowerPoint Presentation</vt:lpstr>
      <vt:lpstr>PowerPoint Presentation</vt:lpstr>
      <vt:lpstr>PowerPoint Presentation</vt:lpstr>
      <vt:lpstr>PowerPoint Presentation</vt:lpstr>
      <vt:lpstr>PowerPoint Presentation</vt:lpstr>
      <vt:lpstr>PowerPoint Presentation</vt:lpstr>
      <vt:lpstr> TOR 2: Indices of abundance </vt:lpstr>
      <vt:lpstr>Research Surveys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Scup (Stenotomus chrysops) Life History </vt:lpstr>
      <vt:lpstr>PowerPoint Presentation</vt:lpstr>
      <vt:lpstr>PowerPoint Presentation</vt:lpstr>
      <vt:lpstr> TOR 3: Estimate F, R, and SSB </vt:lpstr>
      <vt:lpstr>2023 Management Track Assessment  ASAP Model thru 2022 </vt:lpstr>
      <vt:lpstr>2023 Management Track Assessment  ASAP Model Development </vt:lpstr>
      <vt:lpstr>2023 Management Track Assessment  </vt:lpstr>
      <vt:lpstr>2023 Management Track Assessment  </vt:lpstr>
      <vt:lpstr>2023 Management Track Assessment  </vt:lpstr>
      <vt:lpstr>2023 Management Track Assessment  </vt:lpstr>
      <vt:lpstr>2023 Management Track Assessment  </vt:lpstr>
      <vt:lpstr>2023 Management Track Assessment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Scup (Stenotomus chrysops) TOR 4: BRPs and Status </vt:lpstr>
      <vt:lpstr>PowerPoint Presentation</vt:lpstr>
      <vt:lpstr>PowerPoint Presentation</vt:lpstr>
      <vt:lpstr>PowerPoint Presentation</vt:lpstr>
      <vt:lpstr>2023 Management Track Assessment TOR 4: Qualitative status</vt:lpstr>
      <vt:lpstr> Scup (Stenotomus chrysops) TOR 5: Projections </vt:lpstr>
      <vt:lpstr>2023 Management Track Assessment OFL Projections 2024-2025</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6: Respond to any review panel comments or SSC concerns from the most recent prior research or management track assessment. </vt:lpstr>
      <vt:lpstr>2023 Management Track Assessment TOR 3b:  Backup – Aggregate Survey Trends (plot) and/or PlanBsmooth trend (cod/monkfish model)</vt:lpstr>
      <vt:lpstr>PowerPoint Presentation</vt:lpstr>
      <vt:lpstr>PowerPoint Presentation</vt:lpstr>
      <vt:lpstr>PowerPoint Presentation</vt:lpstr>
      <vt:lpstr>2023 Management Track Assessment OFL Projections Effect of Retrospective Adjustment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Mark.Terceiro</dc:creator>
  <cp:lastModifiedBy>NEFSC PDB</cp:lastModifiedBy>
  <cp:revision>1541</cp:revision>
  <dcterms:created xsi:type="dcterms:W3CDTF">2008-09-08T18:18:10Z</dcterms:created>
  <dcterms:modified xsi:type="dcterms:W3CDTF">2023-06-26T15:34:39Z</dcterms:modified>
</cp:coreProperties>
</file>