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5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642-0C86-4C5B-931E-E7E4A1676C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2175-7389-4D99-B5D9-74472466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642-0C86-4C5B-931E-E7E4A1676C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2175-7389-4D99-B5D9-74472466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3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642-0C86-4C5B-931E-E7E4A1676C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2175-7389-4D99-B5D9-74472466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4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642-0C86-4C5B-931E-E7E4A1676C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2175-7389-4D99-B5D9-74472466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642-0C86-4C5B-931E-E7E4A1676C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2175-7389-4D99-B5D9-74472466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1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642-0C86-4C5B-931E-E7E4A1676C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2175-7389-4D99-B5D9-74472466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5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642-0C86-4C5B-931E-E7E4A1676C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2175-7389-4D99-B5D9-74472466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5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642-0C86-4C5B-931E-E7E4A1676C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2175-7389-4D99-B5D9-74472466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642-0C86-4C5B-931E-E7E4A1676C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2175-7389-4D99-B5D9-74472466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6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642-0C86-4C5B-931E-E7E4A1676C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2175-7389-4D99-B5D9-74472466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4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642-0C86-4C5B-931E-E7E4A1676C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2175-7389-4D99-B5D9-74472466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2642-0C86-4C5B-931E-E7E4A1676C2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02175-7389-4D99-B5D9-74472466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5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Performance of the recently implemented parallel IO in GSI for fv3-lam</a:t>
            </a:r>
          </a:p>
          <a:p>
            <a:r>
              <a:rPr lang="en-US" dirty="0" smtClean="0"/>
              <a:t>Prepared by T. Lei, Nov. 04,2021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8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Various “meaningful “ combinations of options are verified by comparing with the current GSI using GSI standard output and analysis. In this work, the identical results ( zero differences) are required for the verification. </a:t>
            </a:r>
            <a:br>
              <a:rPr lang="en-US" sz="2400" dirty="0" smtClean="0"/>
            </a:br>
            <a:r>
              <a:rPr lang="en-US" sz="2400" dirty="0" smtClean="0"/>
              <a:t>The tests with their options are listed in the following form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240086"/>
              </p:ext>
            </p:extLst>
          </p:nvPr>
        </p:nvGraphicFramePr>
        <p:xfrm>
          <a:off x="1892300" y="1943102"/>
          <a:ext cx="8610599" cy="3619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4740">
                  <a:extLst>
                    <a:ext uri="{9D8B030D-6E8A-4147-A177-3AD203B41FA5}">
                      <a16:colId xmlns:a16="http://schemas.microsoft.com/office/drawing/2014/main" val="629294579"/>
                    </a:ext>
                  </a:extLst>
                </a:gridCol>
                <a:gridCol w="2032568">
                  <a:extLst>
                    <a:ext uri="{9D8B030D-6E8A-4147-A177-3AD203B41FA5}">
                      <a16:colId xmlns:a16="http://schemas.microsoft.com/office/drawing/2014/main" val="2397643264"/>
                    </a:ext>
                  </a:extLst>
                </a:gridCol>
                <a:gridCol w="1955818">
                  <a:extLst>
                    <a:ext uri="{9D8B030D-6E8A-4147-A177-3AD203B41FA5}">
                      <a16:colId xmlns:a16="http://schemas.microsoft.com/office/drawing/2014/main" val="2618220120"/>
                    </a:ext>
                  </a:extLst>
                </a:gridCol>
                <a:gridCol w="1513430">
                  <a:extLst>
                    <a:ext uri="{9D8B030D-6E8A-4147-A177-3AD203B41FA5}">
                      <a16:colId xmlns:a16="http://schemas.microsoft.com/office/drawing/2014/main" val="1053414513"/>
                    </a:ext>
                  </a:extLst>
                </a:gridCol>
                <a:gridCol w="743347">
                  <a:extLst>
                    <a:ext uri="{9D8B030D-6E8A-4147-A177-3AD203B41FA5}">
                      <a16:colId xmlns:a16="http://schemas.microsoft.com/office/drawing/2014/main" val="1697432274"/>
                    </a:ext>
                  </a:extLst>
                </a:gridCol>
                <a:gridCol w="1060696">
                  <a:extLst>
                    <a:ext uri="{9D8B030D-6E8A-4147-A177-3AD203B41FA5}">
                      <a16:colId xmlns:a16="http://schemas.microsoft.com/office/drawing/2014/main" val="1250626002"/>
                    </a:ext>
                  </a:extLst>
                </a:gridCol>
              </a:tblGrid>
              <a:tr h="73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Fv3sar_bg_opt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l_reg_update_hydro_delz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Fv3sar_ensemble_opt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L_use_direct_dbz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Flipped grids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Verification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7451936"/>
                  </a:ext>
                </a:extLst>
              </a:tr>
              <a:tr h="11040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(tm06)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available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available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 (NE-SW)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5846832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0(tm05)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1900319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0(tm05)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176775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(tm06)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available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available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9380595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1(tm06)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available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Static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available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3831590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 (tm05)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011894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791860" y="-325468"/>
            <a:ext cx="16557184" cy="951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5562599"/>
            <a:ext cx="6096000" cy="11866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flipped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grids ( horizontal layout is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ne)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coldstart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(fv3sar_bg_opt=1)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warmstart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(fv3sar_bg_opt=0)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0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A cold start run ( It is expected the reduction amount would be less in the warm start runs)</a:t>
            </a:r>
            <a:br>
              <a:rPr lang="en-US" sz="2400" dirty="0" smtClean="0"/>
            </a:br>
            <a:r>
              <a:rPr lang="en-US" sz="2400" dirty="0" smtClean="0"/>
              <a:t>A 3km conus domain ( a little smaller than current setup in the FV3-CAM parallel at EMC. Grids : 1920X1296X61) , ( The optimization iterations was enforced to 2 to reduce the computations time  for the iteration process) .</a:t>
            </a:r>
            <a:br>
              <a:rPr lang="en-US" sz="2400" dirty="0" smtClean="0"/>
            </a:br>
            <a:r>
              <a:rPr lang="en-US" sz="2400" dirty="0" smtClean="0"/>
              <a:t>Significant speeding up of the IO and reduced memory requirement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current GSI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 0: The total amount of wall time                        = 243.141466</a:t>
            </a:r>
          </a:p>
          <a:p>
            <a:r>
              <a:rPr lang="en-US" dirty="0" smtClean="0"/>
              <a:t>  0: The total amount of time in user mode                = 229.425758</a:t>
            </a:r>
          </a:p>
          <a:p>
            <a:r>
              <a:rPr lang="en-US" dirty="0" smtClean="0"/>
              <a:t>  0: The total amount of time in sys mode                 = 11.599236</a:t>
            </a:r>
          </a:p>
          <a:p>
            <a:r>
              <a:rPr lang="en-US" dirty="0" smtClean="0"/>
              <a:t>  0: The maximum resident set size (KB)                   = 2881664</a:t>
            </a:r>
          </a:p>
          <a:p>
            <a:r>
              <a:rPr lang="en-US" dirty="0" smtClean="0"/>
              <a:t>  0: Number of page faults without I/O activity           = 142259</a:t>
            </a:r>
          </a:p>
          <a:p>
            <a:r>
              <a:rPr lang="en-US" dirty="0" smtClean="0"/>
              <a:t>  0: Number of page faults with I/O activity              = 19</a:t>
            </a:r>
          </a:p>
          <a:p>
            <a:r>
              <a:rPr lang="en-US" dirty="0" smtClean="0"/>
              <a:t>  0: Number of times </a:t>
            </a:r>
            <a:r>
              <a:rPr lang="en-US" dirty="0" err="1" smtClean="0"/>
              <a:t>filesystem</a:t>
            </a:r>
            <a:r>
              <a:rPr lang="en-US" dirty="0" smtClean="0"/>
              <a:t> performed INPUT           = 294112</a:t>
            </a:r>
          </a:p>
          <a:p>
            <a:r>
              <a:rPr lang="en-US" dirty="0" smtClean="0"/>
              <a:t>  0: Number of times </a:t>
            </a:r>
            <a:r>
              <a:rPr lang="en-US" dirty="0" err="1" smtClean="0"/>
              <a:t>filesystem</a:t>
            </a:r>
            <a:r>
              <a:rPr lang="en-US" dirty="0" smtClean="0"/>
              <a:t> performed OUTPUT          = 44904</a:t>
            </a:r>
          </a:p>
          <a:p>
            <a:r>
              <a:rPr lang="en-US" dirty="0" smtClean="0"/>
              <a:t>  0: Number of Voluntary Context Switches                 = 56215</a:t>
            </a:r>
          </a:p>
          <a:p>
            <a:r>
              <a:rPr lang="en-US" dirty="0" smtClean="0"/>
              <a:t>  0: Number of </a:t>
            </a:r>
            <a:r>
              <a:rPr lang="en-US" dirty="0" err="1" smtClean="0"/>
              <a:t>InVoluntary</a:t>
            </a:r>
            <a:r>
              <a:rPr lang="en-US" dirty="0" smtClean="0"/>
              <a:t> Context Switches               = 180</a:t>
            </a:r>
          </a:p>
          <a:p>
            <a:r>
              <a:rPr lang="en-US" dirty="0" smtClean="0"/>
              <a:t>  0: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GSI with the </a:t>
            </a:r>
            <a:r>
              <a:rPr lang="en-US" dirty="0" err="1" smtClean="0"/>
              <a:t>the</a:t>
            </a:r>
            <a:r>
              <a:rPr lang="en-US" dirty="0" smtClean="0"/>
              <a:t> parallel IO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0100" y="2505075"/>
            <a:ext cx="5475288" cy="368458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 The total amount of wall time                        = 114.913572</a:t>
            </a:r>
          </a:p>
          <a:p>
            <a:r>
              <a:rPr lang="en-US" dirty="0" smtClean="0"/>
              <a:t>  0: The total amount of time in user mode                = 104.612337</a:t>
            </a:r>
          </a:p>
          <a:p>
            <a:r>
              <a:rPr lang="en-US" dirty="0" smtClean="0"/>
              <a:t>  0: The total amount of time in sys mode                 = 7.179356</a:t>
            </a:r>
          </a:p>
          <a:p>
            <a:r>
              <a:rPr lang="en-US" dirty="0" smtClean="0"/>
              <a:t>  0: The maximum resident set size (KB)                   = 1404128</a:t>
            </a:r>
          </a:p>
          <a:p>
            <a:r>
              <a:rPr lang="en-US" dirty="0" smtClean="0"/>
              <a:t>  0: Number of page faults without I/O activity           = 145487</a:t>
            </a:r>
          </a:p>
          <a:p>
            <a:r>
              <a:rPr lang="en-US" dirty="0" smtClean="0"/>
              <a:t>  0: Number of page faults with I/O activity              = 14</a:t>
            </a:r>
          </a:p>
          <a:p>
            <a:r>
              <a:rPr lang="en-US" dirty="0" smtClean="0"/>
              <a:t>  0: Number of times </a:t>
            </a:r>
            <a:r>
              <a:rPr lang="en-US" dirty="0" err="1" smtClean="0"/>
              <a:t>filesystem</a:t>
            </a:r>
            <a:r>
              <a:rPr lang="en-US" dirty="0" smtClean="0"/>
              <a:t> performed INPUT           = 153216</a:t>
            </a:r>
          </a:p>
          <a:p>
            <a:r>
              <a:rPr lang="en-US" dirty="0" smtClean="0"/>
              <a:t>  0: Number of times </a:t>
            </a:r>
            <a:r>
              <a:rPr lang="en-US" dirty="0" err="1" smtClean="0"/>
              <a:t>filesystem</a:t>
            </a:r>
            <a:r>
              <a:rPr lang="en-US" dirty="0" smtClean="0"/>
              <a:t> performed OUTPUT          = 44944</a:t>
            </a:r>
          </a:p>
          <a:p>
            <a:r>
              <a:rPr lang="en-US" dirty="0" smtClean="0"/>
              <a:t>  0: Number of Voluntary Context Switches                 = 56734</a:t>
            </a:r>
          </a:p>
          <a:p>
            <a:r>
              <a:rPr lang="en-US" dirty="0" smtClean="0"/>
              <a:t>  0: Number of </a:t>
            </a:r>
            <a:r>
              <a:rPr lang="en-US" dirty="0" err="1" smtClean="0"/>
              <a:t>InVoluntary</a:t>
            </a:r>
            <a:r>
              <a:rPr lang="en-US" dirty="0" smtClean="0"/>
              <a:t> Context Switches               = 187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6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read_netcdf</a:t>
            </a:r>
            <a:r>
              <a:rPr lang="en-US" dirty="0" smtClean="0"/>
              <a:t>:  normally 8 s and 36 s respectively for parallel </a:t>
            </a:r>
            <a:r>
              <a:rPr lang="en-US" dirty="0" err="1" smtClean="0"/>
              <a:t>io</a:t>
            </a:r>
            <a:r>
              <a:rPr lang="en-US" dirty="0" smtClean="0"/>
              <a:t> and current </a:t>
            </a:r>
            <a:r>
              <a:rPr lang="en-US" dirty="0" err="1" smtClean="0"/>
              <a:t>gsi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smtClean="0"/>
              <a:t>Wrfv3 : normally 8s and 104s respectively for parallel IO and current GSI.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32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4315</TotalTime>
  <Words>500</Words>
  <Application>Microsoft Office PowerPoint</Application>
  <PresentationFormat>Widescreen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Various “meaningful “ combinations of options are verified by comparing with the current GSI using GSI standard output and analysis. In this work, the identical results ( zero differences) are required for the verification.  The tests with their options are listed in the following form</vt:lpstr>
      <vt:lpstr>A cold start run ( It is expected the reduction amount would be less in the warm start runs) A 3km conus domain ( a little smaller than current setup in the FV3-CAM parallel at EMC. Grids : 1920X1296X61) , ( The optimization iterations was enforced to 2 to reduce the computations time  for the iteration process) . Significant speeding up of the IO and reduced memory requirement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Ting Lei</dc:creator>
  <cp:lastModifiedBy>Ting Lei</cp:lastModifiedBy>
  <cp:revision>4</cp:revision>
  <dcterms:created xsi:type="dcterms:W3CDTF">2021-11-01T12:56:33Z</dcterms:created>
  <dcterms:modified xsi:type="dcterms:W3CDTF">2021-11-04T12:51:36Z</dcterms:modified>
</cp:coreProperties>
</file>