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0" r:id="rId5"/>
    <p:sldId id="265" r:id="rId6"/>
    <p:sldId id="266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1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6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0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9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C322C-E16E-4C03-B617-B5EC0115F35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D304D-3287-4AC3-B308-D9042C8F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968" y="146364"/>
            <a:ext cx="5143221" cy="3097839"/>
            <a:chOff x="124968" y="146364"/>
            <a:chExt cx="5143221" cy="3097839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08728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48743" y="2597871"/>
              <a:ext cx="1401907" cy="646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92695" y="2597871"/>
              <a:ext cx="1883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64358" y="267662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64358" y="296756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968" y="146364"/>
            <a:ext cx="11931950" cy="6270845"/>
            <a:chOff x="124968" y="146364"/>
            <a:chExt cx="11931950" cy="6270845"/>
          </a:xfrm>
        </p:grpSpPr>
        <p:sp>
          <p:nvSpPr>
            <p:cNvPr id="4" name="Rectangle 3"/>
            <p:cNvSpPr/>
            <p:nvPr/>
          </p:nvSpPr>
          <p:spPr>
            <a:xfrm>
              <a:off x="245917" y="723900"/>
              <a:ext cx="1220045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shared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3"/>
              <a:endCxn id="6" idx="1"/>
            </p:cNvCxnSpPr>
            <p:nvPr/>
          </p:nvCxnSpPr>
          <p:spPr>
            <a:xfrm>
              <a:off x="1465962" y="1238250"/>
              <a:ext cx="119558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405580" y="944268"/>
              <a:ext cx="14437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</a:rPr>
                <a:t>m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ethods::new</a:t>
              </a:r>
              <a:r>
                <a:rPr lang="en-US" sz="1400" dirty="0" smtClean="0">
                  <a:solidFill>
                    <a:schemeClr val="accent1">
                      <a:lumMod val="50000"/>
                    </a:schemeClr>
                  </a:solidFill>
                </a:rPr>
                <a:t>()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1"/>
              <a:ext cx="2609271" cy="10766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0323" y="3471935"/>
              <a:ext cx="1792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cxnSp>
          <p:nvCxnSpPr>
            <p:cNvPr id="23" name="Straight Arrow Connector 22"/>
            <p:cNvCxnSpPr>
              <a:endCxn id="25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4968" y="146364"/>
            <a:ext cx="11931950" cy="6270845"/>
            <a:chOff x="124968" y="146364"/>
            <a:chExt cx="11931950" cy="6270845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51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endParaRPr lang="en-US" sz="9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add_to_fims_tmb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 shared pointer: maturity</a:t>
              </a:r>
            </a:p>
            <a:p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 shared pointer: 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7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2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shared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0" name="Straight Arrow Connector 39"/>
          <p:cNvCxnSpPr>
            <a:stCxn id="38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8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Elbow Connector 35"/>
            <p:cNvCxnSpPr>
              <a:endCxn id="33" idx="2"/>
            </p:cNvCxnSpPr>
            <p:nvPr/>
          </p:nvCxnSpPr>
          <p:spPr>
            <a:xfrm flipV="1">
              <a:off x="5248817" y="2275351"/>
              <a:ext cx="4209132" cy="1153649"/>
            </a:xfrm>
            <a:prstGeom prst="bentConnector2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456337" y="3070160"/>
              <a:ext cx="3813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-&gt;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maturity_models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68187" y="3439492"/>
              <a:ext cx="4686696" cy="209595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678946" y="3958097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>
            <a:stCxn id="48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2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387415"/>
              <a:ext cx="5197938" cy="8879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Elbow Connector 35"/>
            <p:cNvCxnSpPr/>
            <p:nvPr/>
          </p:nvCxnSpPr>
          <p:spPr>
            <a:xfrm flipV="1">
              <a:off x="5282986" y="2275352"/>
              <a:ext cx="4283707" cy="1153648"/>
            </a:xfrm>
            <a:prstGeom prst="bentConnector3">
              <a:avLst>
                <a:gd name="adj1" fmla="val 99942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365738" y="3070160"/>
              <a:ext cx="4200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-&gt;</a:t>
              </a:r>
              <a:r>
                <a:rPr lang="en-US" sz="1600" dirty="0" err="1" smtClean="0">
                  <a:solidFill>
                    <a:schemeClr val="accent2">
                      <a:lumMod val="75000"/>
                    </a:schemeClr>
                  </a:solidFill>
                </a:rPr>
                <a:t>maturity_models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[maturity-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&gt;id] = 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r>
                <a:rPr lang="en-US" sz="1600" dirty="0" smtClean="0">
                  <a:solidFill>
                    <a:schemeClr val="accent2">
                      <a:lumMod val="75000"/>
                    </a:schemeClr>
                  </a:solidFill>
                </a:rPr>
                <a:t>;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82986" y="3439493"/>
              <a:ext cx="4671897" cy="116368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769926" y="3903409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7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24968" y="146364"/>
            <a:ext cx="11931950" cy="6385276"/>
            <a:chOff x="124968" y="146364"/>
            <a:chExt cx="11931950" cy="6385276"/>
          </a:xfrm>
        </p:grpSpPr>
        <p:sp>
          <p:nvSpPr>
            <p:cNvPr id="6" name="Rectangle 5"/>
            <p:cNvSpPr/>
            <p:nvPr/>
          </p:nvSpPr>
          <p:spPr>
            <a:xfrm>
              <a:off x="2661551" y="723900"/>
              <a:ext cx="2606637" cy="1028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 err="1" smtClean="0">
                  <a:solidFill>
                    <a:schemeClr val="accent1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1">
                      <a:lumMod val="50000"/>
                    </a:schemeClr>
                  </a:solidFill>
                </a:rPr>
                <a:t>slope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56160" y="1752599"/>
              <a:ext cx="2612029" cy="185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2">
                      <a:lumMod val="75000"/>
                    </a:schemeClr>
                  </a:solidFill>
                </a:rPr>
                <a:t>rcpp_maturity.hpp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r>
                <a:rPr lang="en-US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LogisticMaturityInterface</a:t>
              </a:r>
              <a:endParaRPr lang="en-US" b="1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r>
                <a:rPr lang="en-US" dirty="0" err="1" smtClean="0">
                  <a:solidFill>
                    <a:schemeClr val="accent2">
                      <a:lumMod val="75000"/>
                    </a:schemeClr>
                  </a:solidFill>
                </a:rPr>
                <a:t>dd_to_fims_tmb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(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maturity</a:t>
              </a:r>
              <a:endParaRPr lang="en-US" sz="14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       shared pointer: </a:t>
              </a:r>
              <a:r>
                <a:rPr lang="en-US" sz="1400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)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Elbow Connector 16"/>
            <p:cNvCxnSpPr/>
            <p:nvPr/>
          </p:nvCxnSpPr>
          <p:spPr>
            <a:xfrm>
              <a:off x="2676349" y="1387415"/>
              <a:ext cx="12700" cy="788958"/>
            </a:xfrm>
            <a:prstGeom prst="bentConnector4">
              <a:avLst>
                <a:gd name="adj1" fmla="val -2826591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500" y="1833749"/>
              <a:ext cx="2191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rcpp_interface.hpp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58916" y="3616140"/>
              <a:ext cx="2609271" cy="13317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accent6">
                      <a:lumMod val="50000"/>
                    </a:schemeClr>
                  </a:solidFill>
                </a:rPr>
                <a:t>functors</a:t>
              </a:r>
              <a:r>
                <a:rPr lang="en-US" sz="1200" dirty="0" smtClean="0">
                  <a:solidFill>
                    <a:schemeClr val="accent6">
                      <a:lumMod val="50000"/>
                    </a:schemeClr>
                  </a:solidFill>
                </a:rPr>
                <a:t>/logistic.hpp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LogisticMaturity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median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slope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58917" y="5545941"/>
              <a:ext cx="2609270" cy="8712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maturity/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functors</a:t>
              </a:r>
              <a:r>
                <a:rPr lang="en-US" sz="1200" dirty="0" smtClean="0">
                  <a:solidFill>
                    <a:schemeClr val="tx1"/>
                  </a:solidFill>
                </a:rPr>
                <a:t>/maturity_base.hpp</a:t>
              </a:r>
            </a:p>
            <a:p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fims</a:t>
              </a:r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::</a:t>
              </a:r>
              <a:r>
                <a:rPr lang="en-US" b="1" dirty="0" err="1" smtClean="0">
                  <a:solidFill>
                    <a:schemeClr val="accent6">
                      <a:lumMod val="50000"/>
                    </a:schemeClr>
                  </a:solidFill>
                </a:rPr>
                <a:t>MaturityBase</a:t>
              </a:r>
              <a:endParaRPr lang="en-US" b="1" dirty="0" smtClean="0">
                <a:solidFill>
                  <a:schemeClr val="accent6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evaluate(x)</a:t>
              </a:r>
            </a:p>
          </p:txBody>
        </p:sp>
        <p:cxnSp>
          <p:nvCxnSpPr>
            <p:cNvPr id="39" name="Straight Arrow Connector 38"/>
            <p:cNvCxnSpPr>
              <a:stCxn id="22" idx="2"/>
              <a:endCxn id="37" idx="0"/>
            </p:cNvCxnSpPr>
            <p:nvPr/>
          </p:nvCxnSpPr>
          <p:spPr>
            <a:xfrm>
              <a:off x="3916217" y="4947843"/>
              <a:ext cx="0" cy="598098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903517" y="5066539"/>
              <a:ext cx="153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inheritance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0" name="Straight Arrow Connector 49"/>
            <p:cNvCxnSpPr>
              <a:stCxn id="37" idx="3"/>
              <a:endCxn id="46" idx="1"/>
            </p:cNvCxnSpPr>
            <p:nvPr/>
          </p:nvCxnSpPr>
          <p:spPr>
            <a:xfrm>
              <a:off x="5268187" y="5981575"/>
              <a:ext cx="1590793" cy="0"/>
            </a:xfrm>
            <a:prstGeom prst="straightConnector1">
              <a:avLst/>
            </a:prstGeom>
            <a:ln w="15875">
              <a:solidFill>
                <a:schemeClr val="accent6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286254" y="5658409"/>
              <a:ext cx="16101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shared pointer: maturity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5" name="Elbow Connector 34"/>
            <p:cNvCxnSpPr/>
            <p:nvPr/>
          </p:nvCxnSpPr>
          <p:spPr>
            <a:xfrm>
              <a:off x="2639867" y="3353526"/>
              <a:ext cx="12700" cy="788958"/>
            </a:xfrm>
            <a:prstGeom prst="bentConnector4">
              <a:avLst>
                <a:gd name="adj1" fmla="val -2908409"/>
                <a:gd name="adj2" fmla="val 99829"/>
              </a:avLst>
            </a:prstGeom>
            <a:ln w="158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124968" y="146364"/>
              <a:ext cx="3657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FIMS Path: Maturity</a:t>
              </a:r>
              <a:endParaRPr lang="en-US" sz="2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980" y="5452494"/>
              <a:ext cx="3517981" cy="10791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population/population.hpp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::Population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>
                  <a:solidFill>
                    <a:schemeClr val="tx1"/>
                  </a:solidFill>
                </a:rPr>
                <a:t>maturity_id</a:t>
              </a: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>
                  <a:solidFill>
                    <a:schemeClr val="tx1"/>
                  </a:solidFill>
                </a:rPr>
                <a:t>this-&gt;maturity-&gt;evaluate(age)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4968" y="5151090"/>
              <a:ext cx="2298281" cy="12661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20" y="5151091"/>
              <a:ext cx="1883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</a:t>
              </a:r>
            </a:p>
            <a:p>
              <a:r>
                <a:rPr lang="en-US" dirty="0" err="1" smtClean="0"/>
                <a:t>Rcpp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endParaRPr lang="en-US" dirty="0" smtClean="0"/>
            </a:p>
            <a:p>
              <a:r>
                <a:rPr lang="en-US" dirty="0" err="1" smtClean="0"/>
                <a:t>fims</a:t>
              </a:r>
              <a:r>
                <a:rPr lang="en-US" dirty="0" smtClean="0"/>
                <a:t>::Information 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0583" y="5229840"/>
              <a:ext cx="415636" cy="210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0583" y="5520787"/>
              <a:ext cx="415636" cy="21062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0583" y="5800598"/>
              <a:ext cx="415636" cy="2106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0583" y="6084924"/>
              <a:ext cx="415636" cy="21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endCxn id="33" idx="1"/>
            </p:cNvCxnSpPr>
            <p:nvPr/>
          </p:nvCxnSpPr>
          <p:spPr>
            <a:xfrm>
              <a:off x="5282986" y="1867116"/>
              <a:ext cx="157599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858980" y="1143000"/>
              <a:ext cx="5197938" cy="11323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common/information.hpp</a:t>
              </a:r>
            </a:p>
            <a:p>
              <a:r>
                <a:rPr lang="en-US" b="1" dirty="0" err="1" smtClean="0">
                  <a:solidFill>
                    <a:schemeClr val="tx1"/>
                  </a:solidFill>
                </a:rPr>
                <a:t>fims</a:t>
              </a:r>
              <a:r>
                <a:rPr lang="en-US" b="1" dirty="0" smtClean="0">
                  <a:solidFill>
                    <a:schemeClr val="tx1"/>
                  </a:solidFill>
                </a:rPr>
                <a:t>::Information</a:t>
              </a:r>
              <a:endParaRPr lang="en-US" sz="1600" b="1" dirty="0">
                <a:solidFill>
                  <a:schemeClr val="tx1"/>
                </a:solidFill>
              </a:endParaRP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maturity_models</a:t>
              </a:r>
              <a:r>
                <a:rPr lang="en-US" sz="1600" dirty="0">
                  <a:solidFill>
                    <a:schemeClr val="tx1"/>
                  </a:solidFill>
                </a:rPr>
                <a:t>(id, shared pointer to </a:t>
              </a:r>
              <a:r>
                <a:rPr lang="en-US" sz="1600" dirty="0" err="1">
                  <a:solidFill>
                    <a:schemeClr val="tx1"/>
                  </a:solidFill>
                </a:rPr>
                <a:t>MaturityBase</a:t>
              </a:r>
              <a:r>
                <a:rPr lang="en-US" sz="1600" dirty="0">
                  <a:solidFill>
                    <a:schemeClr val="tx1"/>
                  </a:solidFill>
                </a:rPr>
                <a:t>)   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populations(id, shared pointer to  Population)  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82346" y="1548130"/>
              <a:ext cx="194310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shared pointer: </a:t>
              </a:r>
            </a:p>
            <a:p>
              <a:pPr algn="ctr"/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info</a:t>
              </a:r>
              <a:endParaRPr lang="en-US" dirty="0" smtClean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282986" y="3439493"/>
              <a:ext cx="4671897" cy="116368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954883" y="2275351"/>
              <a:ext cx="0" cy="11641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769926" y="3903409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/>
                <a:t>maturity_models</a:t>
              </a:r>
              <a:r>
                <a:rPr lang="en-US" dirty="0" smtClean="0"/>
                <a:t>(id, shared pointer)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9632373" y="2275351"/>
              <a:ext cx="1496291" cy="317714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8105875" y="4551991"/>
              <a:ext cx="36980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populations(id, shared pointer)</a:t>
              </a:r>
            </a:p>
          </p:txBody>
        </p:sp>
      </p:grpSp>
      <p:sp>
        <p:nvSpPr>
          <p:cNvPr id="41" name="Rectangle 40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8" name="Elbow Connector 47"/>
          <p:cNvCxnSpPr/>
          <p:nvPr/>
        </p:nvCxnSpPr>
        <p:spPr>
          <a:xfrm flipV="1">
            <a:off x="5282986" y="2275352"/>
            <a:ext cx="4283707" cy="1153648"/>
          </a:xfrm>
          <a:prstGeom prst="bentConnector3">
            <a:avLst>
              <a:gd name="adj1" fmla="val 99942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65738" y="3070160"/>
            <a:ext cx="42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maturity_models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[maturity-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&gt;id] =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6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61551" y="723900"/>
            <a:ext cx="2606637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smtClean="0">
                <a:solidFill>
                  <a:schemeClr val="accent1">
                    <a:lumMod val="50000"/>
                  </a:schemeClr>
                </a:solidFill>
              </a:rPr>
              <a:t>LogisticMaturity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6160" y="1752599"/>
            <a:ext cx="2612029" cy="1853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rcpp_maturity.hpp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LogisticMaturityInterface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dd_to_fims_tmb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  shared pointer: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sz="1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       shared pointer: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Elbow Connector 16"/>
          <p:cNvCxnSpPr/>
          <p:nvPr/>
        </p:nvCxnSpPr>
        <p:spPr>
          <a:xfrm>
            <a:off x="2676349" y="1387415"/>
            <a:ext cx="12700" cy="788958"/>
          </a:xfrm>
          <a:prstGeom prst="bentConnector4">
            <a:avLst>
              <a:gd name="adj1" fmla="val -2826591"/>
              <a:gd name="adj2" fmla="val 99829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500" y="1833749"/>
            <a:ext cx="219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rcpp_interface.hpp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58916" y="3616140"/>
            <a:ext cx="2609271" cy="1331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maturity/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functors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/logistic.hpp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fims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LogisticMaturity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evaluate(x)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58917" y="5545941"/>
            <a:ext cx="2609270" cy="8712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maturity/</a:t>
            </a:r>
            <a:r>
              <a:rPr lang="en-US" sz="1200" dirty="0" err="1" smtClean="0">
                <a:solidFill>
                  <a:schemeClr val="tx1"/>
                </a:solidFill>
              </a:rPr>
              <a:t>functors</a:t>
            </a:r>
            <a:r>
              <a:rPr lang="en-US" sz="1200" dirty="0" smtClean="0">
                <a:solidFill>
                  <a:schemeClr val="tx1"/>
                </a:solidFill>
              </a:rPr>
              <a:t>/maturity_base.hpp</a:t>
            </a:r>
          </a:p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fims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::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MaturityBase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evaluate(x)</a:t>
            </a:r>
          </a:p>
        </p:txBody>
      </p:sp>
      <p:cxnSp>
        <p:nvCxnSpPr>
          <p:cNvPr id="39" name="Straight Arrow Connector 38"/>
          <p:cNvCxnSpPr>
            <a:stCxn id="22" idx="2"/>
            <a:endCxn id="37" idx="0"/>
          </p:cNvCxnSpPr>
          <p:nvPr/>
        </p:nvCxnSpPr>
        <p:spPr>
          <a:xfrm>
            <a:off x="3916217" y="4947843"/>
            <a:ext cx="0" cy="598098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03517" y="5066539"/>
            <a:ext cx="15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inheritance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48817" y="4763177"/>
            <a:ext cx="1610163" cy="1218398"/>
          </a:xfrm>
          <a:prstGeom prst="straightConnector1">
            <a:avLst/>
          </a:prstGeom>
          <a:ln w="15875">
            <a:solidFill>
              <a:schemeClr val="accent6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312722" y="5103879"/>
            <a:ext cx="16101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shared pointer: maturity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5" name="Elbow Connector 34"/>
          <p:cNvCxnSpPr/>
          <p:nvPr/>
        </p:nvCxnSpPr>
        <p:spPr>
          <a:xfrm>
            <a:off x="2639867" y="3353526"/>
            <a:ext cx="12700" cy="788958"/>
          </a:xfrm>
          <a:prstGeom prst="bentConnector4">
            <a:avLst>
              <a:gd name="adj1" fmla="val -2908409"/>
              <a:gd name="adj2" fmla="val 99829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51" idx="1"/>
          </p:cNvCxnSpPr>
          <p:nvPr/>
        </p:nvCxnSpPr>
        <p:spPr>
          <a:xfrm>
            <a:off x="5282986" y="1867116"/>
            <a:ext cx="1575994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858980" y="1023250"/>
            <a:ext cx="5197938" cy="1687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common/information.hpp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fims</a:t>
            </a:r>
            <a:r>
              <a:rPr lang="en-US" b="1" dirty="0" smtClean="0">
                <a:solidFill>
                  <a:schemeClr val="tx1"/>
                </a:solidFill>
              </a:rPr>
              <a:t>::Information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maturity_models</a:t>
            </a:r>
            <a:r>
              <a:rPr lang="en-US" dirty="0" smtClean="0">
                <a:solidFill>
                  <a:schemeClr val="tx1"/>
                </a:solidFill>
              </a:rPr>
              <a:t>(id, shared pointer to </a:t>
            </a:r>
            <a:r>
              <a:rPr lang="en-US" dirty="0" err="1" smtClean="0">
                <a:solidFill>
                  <a:schemeClr val="tx1"/>
                </a:solidFill>
              </a:rPr>
              <a:t>MaturityBase</a:t>
            </a:r>
            <a:r>
              <a:rPr lang="en-US" dirty="0" smtClean="0">
                <a:solidFill>
                  <a:schemeClr val="tx1"/>
                </a:solidFill>
              </a:rPr>
              <a:t>) 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populations(id, shared pointer to  Population)  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for each population it: shared pointer: 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82346" y="1548130"/>
            <a:ext cx="1943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38" name="Elbow Connector 137"/>
          <p:cNvCxnSpPr/>
          <p:nvPr/>
        </p:nvCxnSpPr>
        <p:spPr>
          <a:xfrm rot="5400000">
            <a:off x="9578489" y="3509457"/>
            <a:ext cx="3270591" cy="1673645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10376961" y="5654171"/>
            <a:ext cx="1679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shared pointer: </a:t>
            </a:r>
          </a:p>
          <a:p>
            <a:pPr algn="ctr"/>
            <a:r>
              <a:rPr lang="en-US" dirty="0"/>
              <a:t>p</a:t>
            </a:r>
            <a:endParaRPr lang="en-US" dirty="0" smtClean="0"/>
          </a:p>
        </p:txBody>
      </p:sp>
      <p:cxnSp>
        <p:nvCxnSpPr>
          <p:cNvPr id="150" name="Elbow Connector 149"/>
          <p:cNvCxnSpPr>
            <a:stCxn id="38" idx="0"/>
          </p:cNvCxnSpPr>
          <p:nvPr/>
        </p:nvCxnSpPr>
        <p:spPr>
          <a:xfrm rot="5400000" flipH="1" flipV="1">
            <a:off x="8544126" y="2784829"/>
            <a:ext cx="2741510" cy="2593820"/>
          </a:xfrm>
          <a:prstGeom prst="bentConnector3">
            <a:avLst>
              <a:gd name="adj1" fmla="val 18162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8085039" y="4578511"/>
            <a:ext cx="3126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-&gt;maturity = </a:t>
            </a:r>
            <a:r>
              <a:rPr lang="en-US" dirty="0" err="1" smtClean="0"/>
              <a:t>maturity_models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4968" y="5151090"/>
            <a:ext cx="2298281" cy="126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8920" y="5151091"/>
            <a:ext cx="1883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</a:p>
          <a:p>
            <a:r>
              <a:rPr lang="en-US" dirty="0" err="1" smtClean="0"/>
              <a:t>Rcpp</a:t>
            </a:r>
            <a:endParaRPr lang="en-US" dirty="0" smtClean="0"/>
          </a:p>
          <a:p>
            <a:r>
              <a:rPr lang="en-US" dirty="0" err="1" smtClean="0"/>
              <a:t>fims</a:t>
            </a:r>
            <a:endParaRPr lang="en-US" dirty="0" smtClean="0"/>
          </a:p>
          <a:p>
            <a:r>
              <a:rPr lang="en-US" dirty="0" err="1" smtClean="0"/>
              <a:t>fims</a:t>
            </a:r>
            <a:r>
              <a:rPr lang="en-US" dirty="0" smtClean="0"/>
              <a:t>::Information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0583" y="5229840"/>
            <a:ext cx="415636" cy="210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40583" y="5520787"/>
            <a:ext cx="415636" cy="210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40583" y="5800598"/>
            <a:ext cx="415636" cy="21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0583" y="6084924"/>
            <a:ext cx="415636" cy="210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4968" y="146364"/>
            <a:ext cx="3657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FIMS Path: Maturity</a:t>
            </a:r>
            <a:endParaRPr lang="en-US" sz="2200" dirty="0"/>
          </a:p>
        </p:txBody>
      </p:sp>
      <p:sp>
        <p:nvSpPr>
          <p:cNvPr id="38" name="Rectangle 37"/>
          <p:cNvSpPr/>
          <p:nvPr/>
        </p:nvSpPr>
        <p:spPr>
          <a:xfrm>
            <a:off x="6858980" y="5452494"/>
            <a:ext cx="3517981" cy="10791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population/population.hpp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fims</a:t>
            </a:r>
            <a:r>
              <a:rPr lang="en-US" b="1" dirty="0" smtClean="0">
                <a:solidFill>
                  <a:schemeClr val="tx1"/>
                </a:solidFill>
              </a:rPr>
              <a:t>::Population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maturity_id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this-&gt;maturity-&gt;evaluate(age)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 flipV="1">
            <a:off x="9954883" y="2710982"/>
            <a:ext cx="2" cy="728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5282986" y="3439493"/>
            <a:ext cx="4671897" cy="116368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69926" y="3903409"/>
            <a:ext cx="369801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maturity_models</a:t>
            </a:r>
            <a:r>
              <a:rPr lang="en-US" dirty="0" smtClean="0"/>
              <a:t>(id, shared pointer)</a:t>
            </a:r>
          </a:p>
        </p:txBody>
      </p:sp>
      <p:sp>
        <p:nvSpPr>
          <p:cNvPr id="23" name="Oval 22"/>
          <p:cNvSpPr/>
          <p:nvPr/>
        </p:nvSpPr>
        <p:spPr>
          <a:xfrm rot="18324036">
            <a:off x="5506959" y="4298356"/>
            <a:ext cx="1257264" cy="2229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5917" y="723900"/>
            <a:ext cx="1220045" cy="1028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maturity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slope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>
            <a:off x="1465962" y="1238250"/>
            <a:ext cx="119558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405580" y="944268"/>
            <a:ext cx="144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ethods::new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0323" y="3471935"/>
            <a:ext cx="179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shared pointer: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5282986" y="2710982"/>
            <a:ext cx="4300961" cy="718018"/>
          </a:xfrm>
          <a:prstGeom prst="bentConnector3">
            <a:avLst>
              <a:gd name="adj1" fmla="val 99942"/>
            </a:avLst>
          </a:prstGeom>
          <a:ln w="158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365738" y="3070160"/>
            <a:ext cx="4200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info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maturity_models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[maturity-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&gt;id] =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maturity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650</Words>
  <Application>Microsoft Office PowerPoint</Application>
  <PresentationFormat>Widescreen</PresentationFormat>
  <Paragraphs>291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Fisheries - HQ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Andrea.Havron</dc:creator>
  <cp:lastModifiedBy>Andrea.Havron</cp:lastModifiedBy>
  <cp:revision>45</cp:revision>
  <dcterms:created xsi:type="dcterms:W3CDTF">2023-05-25T20:33:18Z</dcterms:created>
  <dcterms:modified xsi:type="dcterms:W3CDTF">2024-12-17T17:12:42Z</dcterms:modified>
</cp:coreProperties>
</file>