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8.jpeg" ContentType="image/jpeg"/>
  <Override PartName="/ppt/media/image17.png" ContentType="image/png"/>
  <Override PartName="/ppt/media/image15.png" ContentType="image/png"/>
  <Override PartName="/ppt/media/image13.png" ContentType="image/png"/>
  <Override PartName="/ppt/media/image9.jpeg" ContentType="image/jpeg"/>
  <Override PartName="/ppt/media/image8.png" ContentType="image/png"/>
  <Override PartName="/ppt/media/image2.png" ContentType="image/png"/>
  <Override PartName="/ppt/media/image7.jpeg" ContentType="image/jpeg"/>
  <Override PartName="/ppt/media/image12.png" ContentType="image/png"/>
  <Override PartName="/ppt/media/image6.jpeg" ContentType="image/jpeg"/>
  <Override PartName="/ppt/media/image14.png" ContentType="image/png"/>
  <Override PartName="/ppt/media/image10.jpeg" ContentType="image/jpeg"/>
  <Override PartName="/ppt/media/image4.jpeg" ContentType="image/jpeg"/>
  <Override PartName="/ppt/media/image16.png" ContentType="image/png"/>
  <Override PartName="/ppt/media/image3.jpeg" ContentType="image/jpeg"/>
  <Override PartName="/ppt/media/image11.jpeg" ContentType="image/jpeg"/>
  <Override PartName="/ppt/media/image5.jpeg" ContentType="image/jpeg"/>
  <Override PartName="/ppt/media/image20.jpeg" ContentType="image/jpeg"/>
  <Override PartName="/ppt/media/image19.jpeg" ContentType="image/jpe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29029680" y="1357560"/>
            <a:ext cx="960012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30" descr=""/>
          <p:cNvPicPr/>
          <p:nvPr/>
        </p:nvPicPr>
        <p:blipFill>
          <a:blip r:embed="rId2"/>
          <a:stretch/>
        </p:blipFill>
        <p:spPr>
          <a:xfrm>
            <a:off x="8807400" y="1440"/>
            <a:ext cx="1060920" cy="1140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 rot="10800000">
            <a:off x="29029680" y="1357560"/>
            <a:ext cx="9600120" cy="6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Shape 30" descr=""/>
          <p:cNvPicPr/>
          <p:nvPr/>
        </p:nvPicPr>
        <p:blipFill>
          <a:blip r:embed="rId2"/>
          <a:stretch/>
        </p:blipFill>
        <p:spPr>
          <a:xfrm>
            <a:off x="8807400" y="1440"/>
            <a:ext cx="1060920" cy="11404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ATL and Higher-Order 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Shape 52" descr=""/>
          <p:cNvPicPr/>
          <p:nvPr/>
        </p:nvPicPr>
        <p:blipFill>
          <a:blip r:embed="rId1"/>
          <a:stretch/>
        </p:blipFill>
        <p:spPr>
          <a:xfrm>
            <a:off x="-14400" y="-14400"/>
            <a:ext cx="10092240" cy="75585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57200" y="3200400"/>
            <a:ext cx="7999920" cy="17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The Analytics Template Library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38200" y="5008680"/>
            <a:ext cx="5866200" cy="8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Matthew Supernaw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601"/>
              </a:spcBef>
            </a:pPr>
            <a:r>
              <a:rPr b="0" i="1" lang="en-US" sz="2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Scientific Programmer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601"/>
              </a:spcBef>
            </a:pPr>
            <a:r>
              <a:rPr b="0" i="1" lang="en-US" sz="2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Sustainable Fisheries, SEFSC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39720" y="2066760"/>
            <a:ext cx="8960400" cy="38516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struct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 :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VectorAdd&lt;T, LHS, RHS&gt; 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LHS&amp; lhs;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RHS&amp; rhs;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lhs(l.Cast()), rhs(r.Cast())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lhs(i) + rhs(i);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inline 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VectorAdd&lt;T, LHS, RHS&gt;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+(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VectorAdd&lt;T, LHS, RHS&gt;(l.Cast(), r.Cast());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23880" y="164628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39720" y="6148440"/>
            <a:ext cx="65822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addition for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5211720" y="2468520"/>
            <a:ext cx="2010240" cy="1462680"/>
          </a:xfrm>
          <a:prstGeom prst="wedgeRoundRectCallout">
            <a:avLst>
              <a:gd name="adj1" fmla="val -30550"/>
              <a:gd name="adj2" fmla="val 25877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Unique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237840" y="662508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39720" y="2066760"/>
            <a:ext cx="8960400" cy="38516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struct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VectorSubtract: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VectorSubtract&lt;T, LHS, RHS&gt; 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LHS&amp; lhs;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RHS&amp; rhs;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lhs(l.Cast()), rhs(r.Cast())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lhs(i) -  rhs(i);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inline 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VectorSubtract&lt;T, LHS, RHS&gt;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-(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VectorSubtract&lt;T, LHS, RHS&gt;(l.Cast(), r.Cast());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23880" y="164628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39720" y="6148440"/>
            <a:ext cx="66744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subtraction for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39720" y="2066760"/>
            <a:ext cx="8960400" cy="38516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struct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VectorSubtract: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VectorSubtract&lt;T, LHS, RHS&gt; 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LHS&amp; lhs;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RHS&amp; rhs;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lhs(l.Cast()), rhs(r.Cast())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lhs(i) -  rhs(i);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inline 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VectorSubtract&lt;T, LHS, RHS&gt;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-(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VectorSubtract&lt;T, LHS, RHS&gt;(l.Cast(), r.Cast());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23880" y="164628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39720" y="6148440"/>
            <a:ext cx="66744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subtraction for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5029200" y="2468520"/>
            <a:ext cx="2010240" cy="1462680"/>
          </a:xfrm>
          <a:prstGeom prst="wedgeRoundRectCallout">
            <a:avLst>
              <a:gd name="adj1" fmla="val -30550"/>
              <a:gd name="adj2" fmla="val 25877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Unique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28640" y="1679400"/>
            <a:ext cx="4207320" cy="33487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SIZE&gt;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 :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Vector&lt;T, SIZE&gt; 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data[SIZE];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Vector()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Vector&amp;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T&amp; value){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 = 0; i &lt; SIZE; i++)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data[i] = value;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*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623880" y="124920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39720" y="5167440"/>
            <a:ext cx="66744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303880" y="1646280"/>
            <a:ext cx="4296240" cy="337068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R,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Vector&amp;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VectorExpr&lt;R, A&gt;&amp; exp)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 = 0; i &lt; SIZE; i++)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data[i] = exp(i);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*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data[i];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size_t Size(){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SIZE;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28640" y="1679400"/>
            <a:ext cx="4207320" cy="334872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SIZE&gt;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 :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Vector&lt;T, SIZE&gt; 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data[SIZE];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Vector()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Vector&amp;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T&amp; value){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 = 0; i &lt; SIZE; i++)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data[i] = value;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*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23880" y="124920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39720" y="5167440"/>
            <a:ext cx="66744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5303880" y="1646280"/>
            <a:ext cx="4296240" cy="337068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R,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Vector&amp;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VectorExpr&lt;R, A&gt;&amp; exp)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 = 0; i &lt; SIZE; i++)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data[i] = exp(i);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*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data[i];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size_t Size(){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</a:t>
            </a:r>
            <a:r>
              <a:rPr b="0" lang="en-US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SIZE;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3475080" y="1463760"/>
            <a:ext cx="2010240" cy="1462680"/>
          </a:xfrm>
          <a:prstGeom prst="wedgeRoundRectCallout">
            <a:avLst>
              <a:gd name="adj1" fmla="val 29839"/>
              <a:gd name="adj2" fmla="val 34103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Unique Operator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retrieve”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39720" y="1490760"/>
            <a:ext cx="3931200" cy="518688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main()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= 1.0;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 = 2.0;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c;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 = 3.0;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 = a - b + c;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 =0; i &lt; d.Size(); i++){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std::cout&lt;&lt;d(i)&lt;&lt;" 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23880" y="114156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39720" y="6688080"/>
            <a:ext cx="66744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subtraction for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5394240" y="3200400"/>
            <a:ext cx="274212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39720" y="1490760"/>
            <a:ext cx="3931200" cy="518688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main()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= 1.0;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 = 2.0;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c;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 = 3.0;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 = a - b + c;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 =0; i &lt; d.Size(); i++){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std::cout&lt;&lt;d(i)&lt;&lt;" 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23880" y="114156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639720" y="6688080"/>
            <a:ext cx="66744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subtraction for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5394240" y="3200400"/>
            <a:ext cx="274212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6675480" y="1371600"/>
            <a:ext cx="2010240" cy="1462680"/>
          </a:xfrm>
          <a:prstGeom prst="wedgeRoundRectCallout">
            <a:avLst>
              <a:gd name="adj1" fmla="val -45812"/>
              <a:gd name="adj2" fmla="val 12221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 Data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47720" y="1527120"/>
            <a:ext cx="3931200" cy="518688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main()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= 1.0;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 = 2.0;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c;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 = 3.0;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Vector&lt;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2&gt; 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 = a - b + c;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 =0; i &lt; d.Size(); i++){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std::cout&lt;&lt;d(i)&lt;&lt;" 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23880" y="114156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39720" y="6688080"/>
            <a:ext cx="66744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of using Expression Templates.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5394240" y="3200400"/>
            <a:ext cx="274212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389480" y="3017880"/>
            <a:ext cx="3199320" cy="1370520"/>
          </a:xfrm>
          <a:prstGeom prst="wedgeRoundRectCallout">
            <a:avLst>
              <a:gd name="adj1" fmla="val -14496"/>
              <a:gd name="adj2" fmla="val 27001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temporary vectors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 produced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4395960" y="3009960"/>
            <a:ext cx="3199320" cy="1370520"/>
          </a:xfrm>
          <a:prstGeom prst="wedgeRoundRectCallout">
            <a:avLst>
              <a:gd name="adj1" fmla="val -16716"/>
              <a:gd name="adj2" fmla="val 27296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temporary vectors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 produced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Shape 215" descr=""/>
          <p:cNvPicPr/>
          <p:nvPr/>
        </p:nvPicPr>
        <p:blipFill>
          <a:blip r:embed="rId1"/>
          <a:stretch/>
        </p:blipFill>
        <p:spPr>
          <a:xfrm>
            <a:off x="1260360" y="2309760"/>
            <a:ext cx="7314120" cy="282456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1208160" y="155412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 Algorithm: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 Mode AD Trace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914400" y="1463760"/>
            <a:ext cx="23770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g(x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= 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f(x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= ln(g(x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Shape 224" descr=""/>
          <p:cNvPicPr/>
          <p:nvPr/>
        </p:nvPicPr>
        <p:blipFill>
          <a:blip r:embed="rId1"/>
          <a:stretch/>
        </p:blipFill>
        <p:spPr>
          <a:xfrm>
            <a:off x="-695160" y="2422440"/>
            <a:ext cx="10971720" cy="233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82520" y="274680"/>
            <a:ext cx="9055440" cy="12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The 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br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03280" y="2992320"/>
            <a:ext cx="8853840" cy="43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Automatic Differentiation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b="0" lang="en-US" sz="24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order derivatives, up to 3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-order mixed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Unified Taylor, Dynamic Recording, primitive ADjoints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Optimization (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Constrained and Unconstrained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Fixed and Mixed Effects Modeling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Containers (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Matrices, Vectors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Probability Distributions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Concurrency(SSE, Threads, MPI ready)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79280" y="1214280"/>
            <a:ext cx="9055440" cy="14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i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ATL</a:t>
            </a: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A C++ General Purpose Scientific Computing   Library Based On Template Metaprogramming </a:t>
            </a:r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177840" y="2349360"/>
            <a:ext cx="905544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 Modules:</a:t>
            </a:r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 Mode AD Trace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914400" y="1463760"/>
            <a:ext cx="23770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g(x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= 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f(x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= ln(g(x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,x</a:t>
            </a:r>
            <a:r>
              <a:rPr b="0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Shape 232" descr=""/>
          <p:cNvPicPr/>
          <p:nvPr/>
        </p:nvPicPr>
        <p:blipFill>
          <a:blip r:embed="rId1"/>
          <a:stretch/>
        </p:blipFill>
        <p:spPr>
          <a:xfrm>
            <a:off x="-695160" y="2422440"/>
            <a:ext cx="10971720" cy="233100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4022640" y="1646280"/>
            <a:ext cx="2742120" cy="775080"/>
          </a:xfrm>
          <a:prstGeom prst="wedgeRoundRectCallout">
            <a:avLst>
              <a:gd name="adj1" fmla="val 24374"/>
              <a:gd name="adj2" fmla="val 66992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Adjoints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 Mode AD Trace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914400" y="1247760"/>
            <a:ext cx="23770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 Gradient: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Shape 241" descr=""/>
          <p:cNvPicPr/>
          <p:nvPr/>
        </p:nvPicPr>
        <p:blipFill>
          <a:blip r:embed="rId1"/>
          <a:stretch/>
        </p:blipFill>
        <p:spPr>
          <a:xfrm>
            <a:off x="-746280" y="1693800"/>
            <a:ext cx="11044800" cy="50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can't just differentiate the first-order algorithm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have to account for any nonlinear interactions</a:t>
            </a:r>
            <a:r>
              <a:rPr b="1" i="1" lang="en-US" sz="3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variables may be used later in the accumulation and are said to be “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live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 variables</a:t>
            </a:r>
            <a:r>
              <a:rPr b="1" i="1" lang="en-US" sz="3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[4]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39720" y="1266840"/>
            <a:ext cx="42058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Nonlinear Interaction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731880" y="2286000"/>
            <a:ext cx="758880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Defined at the expression level as an interaction of variables in the    linear portion of an expression with those that are nonlinear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1044720" y="3200400"/>
            <a:ext cx="30168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Shape 259" descr=""/>
          <p:cNvPicPr/>
          <p:nvPr/>
        </p:nvPicPr>
        <p:blipFill>
          <a:blip r:embed="rId1"/>
          <a:stretch/>
        </p:blipFill>
        <p:spPr>
          <a:xfrm>
            <a:off x="2103480" y="3475080"/>
            <a:ext cx="2980080" cy="986400"/>
          </a:xfrm>
          <a:prstGeom prst="rect">
            <a:avLst/>
          </a:prstGeom>
          <a:ln>
            <a:noFill/>
          </a:ln>
        </p:spPr>
      </p:pic>
      <p:sp>
        <p:nvSpPr>
          <p:cNvPr id="201" name="CustomShape 7"/>
          <p:cNvSpPr/>
          <p:nvPr/>
        </p:nvSpPr>
        <p:spPr>
          <a:xfrm>
            <a:off x="973080" y="4937040"/>
            <a:ext cx="685692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3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interact with the nonlinear expression e</a:t>
            </a:r>
            <a:r>
              <a:rPr b="0"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therefore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are said to have a nonlinear interaction with 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39720" y="1266840"/>
            <a:ext cx="42058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Nonlinear Interaction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397160" y="2147760"/>
            <a:ext cx="7221960" cy="44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2760" indent="-211680">
              <a:lnSpc>
                <a:spcPct val="93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introduce the idea of variable sets at each entry in the "Tape" structure.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2760" indent="-2116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2760" indent="-211680">
              <a:lnSpc>
                <a:spcPct val="93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each entry in the "Tape" is evaluated, we prepare the entry by combining the variables from the expression statement with “live”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2760" indent="-2116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2760" indent="-211680">
              <a:lnSpc>
                <a:spcPct val="93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result is a concise list of variable information required to properly accumulate the higher-order derivatives for that entry.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2760" indent="-211680">
              <a:lnSpc>
                <a:spcPct val="93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During the accumulation process, “live” variables are pushed to the  dependent variable set if they result in a non-zero value.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39720" y="1266840"/>
            <a:ext cx="594252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Statement For Second-Order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Shape 278" descr=""/>
          <p:cNvPicPr/>
          <p:nvPr/>
        </p:nvPicPr>
        <p:blipFill>
          <a:blip r:embed="rId1"/>
          <a:stretch/>
        </p:blipFill>
        <p:spPr>
          <a:xfrm>
            <a:off x="1097280" y="1643040"/>
            <a:ext cx="7302960" cy="58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39720" y="1266840"/>
            <a:ext cx="594252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Statement For Second-Order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Shape 287" descr=""/>
          <p:cNvPicPr/>
          <p:nvPr/>
        </p:nvPicPr>
        <p:blipFill>
          <a:blip r:embed="rId1"/>
          <a:stretch/>
        </p:blipFill>
        <p:spPr>
          <a:xfrm>
            <a:off x="1382760" y="1646280"/>
            <a:ext cx="7302960" cy="5828040"/>
          </a:xfrm>
          <a:prstGeom prst="rect">
            <a:avLst/>
          </a:prstGeom>
          <a:ln>
            <a:noFill/>
          </a:ln>
        </p:spPr>
      </p:pic>
      <p:sp>
        <p:nvSpPr>
          <p:cNvPr id="217" name="CustomShape 5"/>
          <p:cNvSpPr/>
          <p:nvPr/>
        </p:nvSpPr>
        <p:spPr>
          <a:xfrm>
            <a:off x="5121360" y="2011320"/>
            <a:ext cx="1462680" cy="1278360"/>
          </a:xfrm>
          <a:prstGeom prst="wedgeRoundRectCallout">
            <a:avLst>
              <a:gd name="adj1" fmla="val -29883"/>
              <a:gd name="adj2" fmla="val 19869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39720" y="1266840"/>
            <a:ext cx="594252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0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Assignment Statement For Second-Order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Shape 297" descr=""/>
          <p:cNvPicPr/>
          <p:nvPr/>
        </p:nvPicPr>
        <p:blipFill>
          <a:blip r:embed="rId1"/>
          <a:stretch/>
        </p:blipFill>
        <p:spPr>
          <a:xfrm>
            <a:off x="1382760" y="1646280"/>
            <a:ext cx="7302960" cy="5828040"/>
          </a:xfrm>
          <a:prstGeom prst="rect">
            <a:avLst/>
          </a:prstGeom>
          <a:ln>
            <a:noFill/>
          </a:ln>
        </p:spPr>
      </p:pic>
      <p:sp>
        <p:nvSpPr>
          <p:cNvPr id="223" name="CustomShape 5"/>
          <p:cNvSpPr/>
          <p:nvPr/>
        </p:nvSpPr>
        <p:spPr>
          <a:xfrm>
            <a:off x="5121360" y="2011320"/>
            <a:ext cx="1462680" cy="1278360"/>
          </a:xfrm>
          <a:prstGeom prst="wedgeRoundRectCallout">
            <a:avLst>
              <a:gd name="adj1" fmla="val 27195"/>
              <a:gd name="adj2" fmla="val 50292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Tape” 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639720" y="1051560"/>
            <a:ext cx="29246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Second-Order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371600" y="1443960"/>
            <a:ext cx="5851800" cy="614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250920" y="290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Reverse Mode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3280" y="1876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639720" y="1303200"/>
            <a:ext cx="29246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Third-Order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1189080" y="1700280"/>
            <a:ext cx="72000" cy="20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723240" y="1650600"/>
            <a:ext cx="7059240" cy="525168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4740480" y="1591920"/>
            <a:ext cx="7378200" cy="620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50920" y="49320"/>
            <a:ext cx="905544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Template Metaprograming?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03280" y="1768320"/>
            <a:ext cx="8853840" cy="43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03280" y="1805040"/>
            <a:ext cx="8853840" cy="43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503280" y="1554120"/>
            <a:ext cx="8853840" cy="43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5480" indent="-554400">
              <a:lnSpc>
                <a:spcPct val="93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technique in which templates are used by the compiler to generate temporary source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used for compile time optimization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Allows for generic programming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1400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Leveraging Clairaut's Theorem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22240" y="1355760"/>
            <a:ext cx="310716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Clairaut's Theorem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Shape 326" descr=""/>
          <p:cNvPicPr/>
          <p:nvPr/>
        </p:nvPicPr>
        <p:blipFill>
          <a:blip r:embed="rId1"/>
          <a:stretch/>
        </p:blipFill>
        <p:spPr>
          <a:xfrm>
            <a:off x="2444760" y="4181400"/>
            <a:ext cx="3977280" cy="58464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612720" y="2193840"/>
            <a:ext cx="2649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Shape 328" descr=""/>
          <p:cNvPicPr/>
          <p:nvPr/>
        </p:nvPicPr>
        <p:blipFill>
          <a:blip r:embed="rId2"/>
          <a:stretch/>
        </p:blipFill>
        <p:spPr>
          <a:xfrm>
            <a:off x="1373040" y="2705040"/>
            <a:ext cx="1095840" cy="273600"/>
          </a:xfrm>
          <a:prstGeom prst="rect">
            <a:avLst/>
          </a:prstGeom>
          <a:ln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639720" y="3108240"/>
            <a:ext cx="49359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has continuous second partial derivatives at any given point in     , then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Shape 330" descr=""/>
          <p:cNvPicPr/>
          <p:nvPr/>
        </p:nvPicPr>
        <p:blipFill>
          <a:blip r:embed="rId3"/>
          <a:stretch/>
        </p:blipFill>
        <p:spPr>
          <a:xfrm>
            <a:off x="2600280" y="3430440"/>
            <a:ext cx="254520" cy="227520"/>
          </a:xfrm>
          <a:prstGeom prst="rect">
            <a:avLst/>
          </a:prstGeom>
          <a:ln>
            <a:noFill/>
          </a:ln>
        </p:spPr>
      </p:pic>
      <p:sp>
        <p:nvSpPr>
          <p:cNvPr id="244" name="CustomShape 6"/>
          <p:cNvSpPr/>
          <p:nvPr/>
        </p:nvSpPr>
        <p:spPr>
          <a:xfrm>
            <a:off x="720720" y="5557680"/>
            <a:ext cx="851436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Since AD assumes functions are continuously differentiable, we only need to do half the calculations required. This concept is extended for third order derivatives.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 to Mixed Effects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822240" y="1355760"/>
            <a:ext cx="310716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1189080" y="2193840"/>
            <a:ext cx="2649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639720" y="3108240"/>
            <a:ext cx="49359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Shape 341" descr=""/>
          <p:cNvPicPr/>
          <p:nvPr/>
        </p:nvPicPr>
        <p:blipFill>
          <a:blip r:embed="rId1"/>
          <a:stretch/>
        </p:blipFill>
        <p:spPr>
          <a:xfrm>
            <a:off x="333360" y="1592280"/>
            <a:ext cx="5247360" cy="4991760"/>
          </a:xfrm>
          <a:prstGeom prst="rect">
            <a:avLst/>
          </a:prstGeom>
          <a:ln>
            <a:noFill/>
          </a:ln>
        </p:spPr>
      </p:pic>
      <p:pic>
        <p:nvPicPr>
          <p:cNvPr id="251" name="Shape 342" descr=""/>
          <p:cNvPicPr/>
          <p:nvPr/>
        </p:nvPicPr>
        <p:blipFill>
          <a:blip r:embed="rId2"/>
          <a:stretch/>
        </p:blipFill>
        <p:spPr>
          <a:xfrm>
            <a:off x="4869000" y="4753080"/>
            <a:ext cx="5393160" cy="2083320"/>
          </a:xfrm>
          <a:prstGeom prst="rect">
            <a:avLst/>
          </a:prstGeom>
          <a:ln>
            <a:noFill/>
          </a:ln>
        </p:spPr>
      </p:pic>
      <p:pic>
        <p:nvPicPr>
          <p:cNvPr id="252" name="Shape 343" descr=""/>
          <p:cNvPicPr/>
          <p:nvPr/>
        </p:nvPicPr>
        <p:blipFill>
          <a:blip r:embed="rId3"/>
          <a:stretch/>
        </p:blipFill>
        <p:spPr>
          <a:xfrm>
            <a:off x="5684760" y="2146320"/>
            <a:ext cx="4196160" cy="73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Theta Log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22240" y="1355760"/>
            <a:ext cx="310716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1189080" y="2193840"/>
            <a:ext cx="264996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"/>
          <p:cNvSpPr/>
          <p:nvPr/>
        </p:nvSpPr>
        <p:spPr>
          <a:xfrm>
            <a:off x="639720" y="3108240"/>
            <a:ext cx="49359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731880" y="1920960"/>
            <a:ext cx="283428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ATL- ADMB 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logr0     -2.43767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logtheta   0.294869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logK       6.89071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logQ      -4.53875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      -3.1019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3755880" y="1920960"/>
            <a:ext cx="283428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logr0     -2.43692996275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logtheta   0.294804607840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logK       6.89214371858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logQ      -4.53440126076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      -3.10333204659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731880" y="4943520"/>
            <a:ext cx="283428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ATL- TMB 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logr0     -2.43766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logtheta   0.294832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logK       6.8907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logQ      -4.53874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      -3.10191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3827520" y="4943520"/>
            <a:ext cx="4126320" cy="22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logr0     -2.43766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logtheta   0.294832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logK       6.8907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logQ      -4.53874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logR      -3.10191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250920" y="49320"/>
            <a:ext cx="904140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 For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03280" y="1011240"/>
            <a:ext cx="8839800" cy="63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3080" indent="-3420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template&lt;class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REAL_T,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struct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ExpressionBase 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typedef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BASE_TYPE;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typedef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DIFF_EXPRESSION;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ExpressionBase() {   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 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&amp; Cast()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static_cast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A&amp;&gt; (*this);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VariableCount(uint32_t&amp; count)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GetValue() const;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PushIds(IDSet&lt;atl::VariableInfo&lt;REAL_T&gt;* &gt;&amp; ids)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PushIds(IDSet&lt;uint32_t &gt;&amp; ids)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IsNonlinear()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IsNonLinearFunction()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MakeNLInteractions(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 = false)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PushNLInteractions(IDSet&lt;atl::VariableInfo&lt;REAL_T&gt;* &gt;&amp; ids)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EvaluateDerivative(uint32_t a)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EvaluateDerivative(uint32_t a, uint32_t b)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EvaluateDerivative(uint32_t x, uint32_t y, uint32_t z)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ExpressionBase&amp;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operator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=(const ExpressionBase &amp; exp)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4754520" y="1920960"/>
            <a:ext cx="3748680" cy="1188000"/>
          </a:xfrm>
          <a:prstGeom prst="roundRect">
            <a:avLst>
              <a:gd name="adj" fmla="val 28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 provide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extensibility in the AD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4176720" y="4332240"/>
            <a:ext cx="115308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250920" y="49320"/>
            <a:ext cx="904140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 For 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03280" y="1011240"/>
            <a:ext cx="8839800" cy="63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3080" indent="-3420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template&lt;class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REAL_T,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struct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ExpressionBase 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typedef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BASE_TYPE;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typedef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DIFF_EXPRESSION;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ExpressionBase() {   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 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&amp; Cast()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static_cast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A&amp;&gt; (*this);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VariableCount(uint32_t&amp; count)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GetValue() const;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PushIds(IDSet&lt;atl::VariableInfo&lt;REAL_T&gt;* &gt;&amp; ids)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PushIds(IDSet&lt;uint32_t &gt;&amp; ids)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IsNonlinear()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IsNonLinearFunction()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MakeNLInteractions(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 = false)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PushNLInteractions(IDSet&lt;atl::VariableInfo&lt;REAL_T&gt;* &gt;&amp; ids)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EvaluateDerivative(uint32_t a)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EvaluateDerivative(uint32_t a, uint32_t b)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inline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REAL_T EvaluateDerivative(uint32_t x, uint32_t y, uint32_t z)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ExpressionBase&amp; </a:t>
            </a:r>
            <a:r>
              <a:rPr b="0" lang="en-US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operator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=(const ExpressionBase &amp; exp) </a:t>
            </a: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4754520" y="1920960"/>
            <a:ext cx="3748680" cy="1188000"/>
          </a:xfrm>
          <a:prstGeom prst="roundRect">
            <a:avLst>
              <a:gd name="adj" fmla="val 28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 provide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extensibility in the AD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4176720" y="4332240"/>
            <a:ext cx="115308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3080" indent="-342000">
              <a:lnSpc>
                <a:spcPct val="93000"/>
              </a:lnSpc>
            </a:pPr>
            <a:r>
              <a:rPr b="0" lang="en-US" sz="1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6308640" y="3565440"/>
            <a:ext cx="2467440" cy="1278360"/>
          </a:xfrm>
          <a:prstGeom prst="roundRect">
            <a:avLst>
              <a:gd name="adj" fmla="val 26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Highlighted functions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were added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higher-order 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250920" y="49320"/>
            <a:ext cx="904140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06440" y="1297080"/>
            <a:ext cx="8111160" cy="59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#include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&lt;ATL.hpp&gt;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namespace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std;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main(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argc, 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** argv) 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//initialize the system for second-order derivatives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typedef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atl::Variable&lt;double&gt; variable;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::</a:t>
            </a:r>
            <a:r>
              <a:rPr b="0" lang="en-US" sz="11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tape.</a:t>
            </a:r>
            <a:r>
              <a:rPr b="0" lang="en-US" sz="11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.derivative_trace_leve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 = atl::SECOND_ORDER_MIXED_PARTIALS;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//evaluate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x1 = M_PI;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x2 = 2.0;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 = atl::log(x1 * x2);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//initialize containers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std::vector&lt;</a:t>
            </a:r>
            <a:r>
              <a:rPr b="0" lang="en-US" sz="11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*&gt; parameters;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parameters.push_back(&amp;x1);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parameters.push_back(&amp;x2);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std::vector&lt;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gradient(parameters.size());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std::vector&lt;std::vector&lt;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&gt; hessian(parameters.size(),std::vector&lt;double&gt;(parameters.size()));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//extract derivatives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::ComputeGradientAndHessian(</a:t>
            </a:r>
            <a:r>
              <a:rPr b="0" lang="en-US" sz="11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::</a:t>
            </a:r>
            <a:r>
              <a:rPr b="0" lang="en-US" sz="1100" spc="-1" strike="noStrike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tape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parameters, gradient, hessian);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//show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std::cout&lt;&lt;</a:t>
            </a:r>
            <a:r>
              <a:rPr b="0" lang="en-US" sz="11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"Gradient:\n"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 = 0; i&lt; parameters.size(); i++) 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std::cout &lt;&lt;std::left&lt;&lt;std::setw(10)&lt;&lt; gradient[i];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std::cout&lt;&lt;</a:t>
            </a:r>
            <a:r>
              <a:rPr b="0" lang="en-US" sz="11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"\n\nHessian:\n"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 = 0; i &lt; parameters.size(); i++) 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 = 0; j&lt; parameters.size(); j++) {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std::cout&lt;&lt;std::left&lt;&lt;std::setw(10) &lt;&lt; hessian[i][j];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std::cout&lt;&lt;"\n";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0;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6095880" y="4976640"/>
            <a:ext cx="2742120" cy="16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Gradient: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0.31831   0.5     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Hessian: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-0.101321 0       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         -0.25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"/>
          <p:cNvSpPr/>
          <p:nvPr/>
        </p:nvSpPr>
        <p:spPr>
          <a:xfrm>
            <a:off x="250920" y="49320"/>
            <a:ext cx="904284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503280" y="1768320"/>
            <a:ext cx="8841240" cy="43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8720" indent="-557640">
              <a:lnSpc>
                <a:spcPct val="93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Fa’a Di Bruno algorithm for any-order mixed derivatives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5576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minimizer algorithms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5576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 optimization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720" indent="-5576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Improved Mixed Effects Evaluation (TMB method)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250920" y="49320"/>
            <a:ext cx="904284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503280" y="1590840"/>
            <a:ext cx="891432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[1] Andreas Griewank, Andrea Walther [Introduction to Automatic Differentiation]. PAMM u ̊ Proc. Appl. Math. Mech. 2, 45?49 (2003).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2200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[2] Andreas Griewank [On Automatic Differentiation]. Center for Research on Parallel Computation, 1989.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[3] Robert Mansel Gower, Margarida P. Mello Hessian Matrices via Automatic Differentiation. Institute of Mathematics, Statistics and Scientific Computing,State University of Campinas, September 29, 2010.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[4] Mu Wang, Assefaw Gebremedhin, Alex PothenHessian Capitalizing on Live Variables: New Algorithms for Efficient Hessian Computation via Automatic Differentiation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50920" y="-58680"/>
            <a:ext cx="906192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 Metaprogramming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69800" y="5065560"/>
            <a:ext cx="2513520" cy="1370520"/>
          </a:xfrm>
          <a:prstGeom prst="roundRect">
            <a:avLst>
              <a:gd name="adj" fmla="val 25"/>
            </a:avLst>
          </a:pr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503280" y="1336680"/>
            <a:ext cx="8860320" cy="56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3080" indent="-329040">
              <a:lnSpc>
                <a:spcPct val="93000"/>
              </a:lnSpc>
            </a:pPr>
            <a:r>
              <a:rPr b="1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Function templates are special functions that can operate with 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generic types.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Allows us to write reusable code without having to re-implement a function for every type desired.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Declaration Has The Form: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&lt;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identifier&gt; function_declaration;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&lt;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typename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identifier&gt; function_declaration;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Call Has The Form: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function_name &lt;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parameters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700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700"/>
              </a:spcBef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T&gt;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 Max(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 &amp;a, 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 &amp;b){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a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(a&gt;b?a:b);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std::cout&lt;&lt;Max&lt;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&gt;(1,2)&lt;&lt;</a:t>
            </a:r>
            <a:r>
              <a:rPr b="0" lang="en-US" sz="1200" spc="-1" strike="noStrike">
                <a:solidFill>
                  <a:srgbClr val="ff950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"\n"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std::cout&lt;&lt;Max&lt;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&gt;(1.0,1.5);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250920" y="-58680"/>
            <a:ext cx="906192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Templates Metaprogramming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49200" y="3886200"/>
            <a:ext cx="4570920" cy="3199320"/>
          </a:xfrm>
          <a:prstGeom prst="roundRect">
            <a:avLst>
              <a:gd name="adj" fmla="val 10"/>
            </a:avLst>
          </a:pr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441360" y="1217520"/>
            <a:ext cx="8860320" cy="59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343080" indent="-329040">
              <a:lnSpc>
                <a:spcPct val="93000"/>
              </a:lnSpc>
            </a:pPr>
            <a:r>
              <a:rPr b="1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Template classes are also allowed.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Allows a class to have members that use template parameters as types.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Has the Form: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T&gt; 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class_name {...}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typename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T&gt; </a:t>
            </a:r>
            <a:r>
              <a:rPr b="0" lang="en-US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class_name {...}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  <a:spcBef>
                <a:spcPts val="1400"/>
              </a:spcBef>
            </a:pP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template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T&gt;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Vector{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unsigned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size_m;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 *data_m;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US" sz="1200" spc="-1" strike="noStrike">
                <a:solidFill>
                  <a:srgbClr val="ff950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ff950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//default constructor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Vector():size_m(0), data_m(</a:t>
            </a:r>
            <a:r>
              <a:rPr b="0" lang="en-US" sz="1200" spc="-1" strike="noStrike">
                <a:solidFill>
                  <a:srgbClr val="0099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){}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ff950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ff950e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//constructor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Vector(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unsigned int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size){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size_m =size;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data_m = 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T[size];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US" sz="12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unsigned int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 =0; i &lt; size; i++){data_m[i] = 0.0;}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29040"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715000" y="6400800"/>
            <a:ext cx="3885120" cy="684720"/>
          </a:xfrm>
          <a:prstGeom prst="roundRect">
            <a:avLst>
              <a:gd name="adj" fmla="val 50"/>
            </a:avLst>
          </a:pr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5715000" y="6172200"/>
            <a:ext cx="36565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Vector&lt;</a:t>
            </a:r>
            <a:r>
              <a:rPr b="0" lang="en-US" sz="18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dvector(10);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Vector&lt;</a:t>
            </a:r>
            <a:r>
              <a:rPr b="0" lang="en-US" sz="18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ivector(10);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03280" y="1768320"/>
            <a:ext cx="8847720" cy="44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555480" indent="-554400">
              <a:lnSpc>
                <a:spcPct val="93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template metaprogramming technique in which templates are used to represent part of an expression.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5480" indent="-55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Considered a source code optimization technique because their use reduces the amount of temporary variables created.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39720" y="2103480"/>
            <a:ext cx="4663080" cy="30596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struct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&amp; Cast()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static_cast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A&amp;&gt; (*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Cast().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VectorExpr&amp;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=(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 &amp; exp)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*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623880" y="164628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639720" y="5211720"/>
            <a:ext cx="466308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base class for a vector container.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39720" y="2066760"/>
            <a:ext cx="8960400" cy="38516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struct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 :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VectorAdd&lt;T, LHS, RHS&gt; 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LHS&amp; lhs;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RHS&amp; rhs;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lhs(l.Cast()), rhs(r.Cast())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lhs(i) + rhs(i);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inline 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VectorAdd&lt;T, LHS, RHS&gt;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+(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VectorAdd&lt;T, LHS, RHS&gt;(l.Cast(), r.Cast());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623880" y="164628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39720" y="6148440"/>
            <a:ext cx="65822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addition for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448080" y="7122960"/>
            <a:ext cx="3162960" cy="3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50920" y="182520"/>
            <a:ext cx="904932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39720" y="2066760"/>
            <a:ext cx="8960400" cy="385164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struct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 :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public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VectorAdd&lt;T, LHS, RHS&gt; &gt;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LHS&amp; lhs;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RHS&amp; rhs;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lhs(l.Cast()), rhs(r.Cast())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()(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i)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lhs(i) + rhs(i);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template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LHS,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RHS&gt;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inline 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VectorAdd&lt;T, LHS, RHS&gt;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operator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+(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LHS&gt;&amp; l,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VectorExpr&lt;T, RHS&gt;&amp; r)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VectorAdd&lt;T, LHS, RHS&gt;(l.Cast(), r.Cast());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23880" y="1646280"/>
            <a:ext cx="255960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639720" y="6148440"/>
            <a:ext cx="65822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 template representing addition for a 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5486400" y="1920960"/>
            <a:ext cx="2010240" cy="1095840"/>
          </a:xfrm>
          <a:prstGeom prst="wedgeRoundRectCallout">
            <a:avLst>
              <a:gd name="adj1" fmla="val -42450"/>
              <a:gd name="adj2" fmla="val 15755"/>
              <a:gd name="adj3" fmla="val 0"/>
            </a:avLst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LibreOffice/5.3.4.2$MacOSX_X86_64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2017-07-19T11:13:31Z</dcterms:modified>
  <cp:revision>9</cp:revision>
  <dc:subject/>
  <dc:title/>
</cp:coreProperties>
</file>